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</p:sldIdLst>
  <p:sldSz cx="7556500" cy="10693400"/>
  <p:notesSz cx="6858000" cy="9144000"/>
  <p:embeddedFontLst>
    <p:embeddedFont>
      <p:font typeface="Libre Baskerville Bold" charset="1" panose="02000000000000000000"/>
      <p:regular r:id="rId7"/>
    </p:embeddedFont>
    <p:embeddedFont>
      <p:font typeface="Poppins Bold" charset="1" panose="00000800000000000000"/>
      <p:regular r:id="rId8"/>
    </p:embeddedFont>
    <p:embeddedFont>
      <p:font typeface="Arial MT Pro Bold" charset="1" panose="020B0802020202020204"/>
      <p:regular r:id="rId9"/>
    </p:embeddedFont>
    <p:embeddedFont>
      <p:font typeface="Arial MT Pro" charset="1" panose="020B0502020202020204"/>
      <p:regular r:id="rId10"/>
    </p:embeddedFont>
    <p:embeddedFont>
      <p:font typeface="Libre Baskerville" charset="1" panose="02000000000000000000"/>
      <p:regular r:id="rId1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fonts/font10.fntdata" Type="http://schemas.openxmlformats.org/officeDocument/2006/relationships/font"/><Relationship Id="rId11" Target="fonts/font11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fonts/font7.fntdata" Type="http://schemas.openxmlformats.org/officeDocument/2006/relationships/font"/><Relationship Id="rId8" Target="fonts/font8.fntdata" Type="http://schemas.openxmlformats.org/officeDocument/2006/relationships/font"/><Relationship Id="rId9" Target="fonts/font9.fntdata" Type="http://schemas.openxmlformats.org/officeDocument/2006/relationships/font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BEBE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 rot="0">
            <a:off x="378494" y="446902"/>
            <a:ext cx="4329815" cy="2223568"/>
          </a:xfrm>
          <a:prstGeom prst="rect">
            <a:avLst/>
          </a:prstGeom>
          <a:solidFill>
            <a:srgbClr val="604A3B"/>
          </a:solidFill>
        </p:spPr>
      </p:sp>
      <p:sp>
        <p:nvSpPr>
          <p:cNvPr name="AutoShape 3" id="3"/>
          <p:cNvSpPr/>
          <p:nvPr/>
        </p:nvSpPr>
        <p:spPr>
          <a:xfrm rot="0">
            <a:off x="2890608" y="9915844"/>
            <a:ext cx="4187526" cy="141794"/>
          </a:xfrm>
          <a:prstGeom prst="rect">
            <a:avLst/>
          </a:prstGeom>
          <a:solidFill>
            <a:srgbClr val="604A3B"/>
          </a:solidFill>
        </p:spPr>
      </p:sp>
      <p:sp>
        <p:nvSpPr>
          <p:cNvPr name="Freeform 4" id="4"/>
          <p:cNvSpPr/>
          <p:nvPr/>
        </p:nvSpPr>
        <p:spPr>
          <a:xfrm flipH="false" flipV="false" rot="0">
            <a:off x="1982491" y="-312926"/>
            <a:ext cx="995077" cy="1229870"/>
          </a:xfrm>
          <a:custGeom>
            <a:avLst/>
            <a:gdLst/>
            <a:ahLst/>
            <a:cxnLst/>
            <a:rect r="r" b="b" t="t" l="l"/>
            <a:pathLst>
              <a:path h="1229870" w="995077">
                <a:moveTo>
                  <a:pt x="0" y="0"/>
                </a:moveTo>
                <a:lnTo>
                  <a:pt x="995077" y="0"/>
                </a:lnTo>
                <a:lnTo>
                  <a:pt x="995077" y="1229870"/>
                </a:lnTo>
                <a:lnTo>
                  <a:pt x="0" y="122987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3578716" y="756000"/>
            <a:ext cx="995077" cy="1229870"/>
          </a:xfrm>
          <a:custGeom>
            <a:avLst/>
            <a:gdLst/>
            <a:ahLst/>
            <a:cxnLst/>
            <a:rect r="r" b="b" t="t" l="l"/>
            <a:pathLst>
              <a:path h="1229870" w="995077">
                <a:moveTo>
                  <a:pt x="0" y="0"/>
                </a:moveTo>
                <a:lnTo>
                  <a:pt x="995077" y="0"/>
                </a:lnTo>
                <a:lnTo>
                  <a:pt x="995077" y="1229870"/>
                </a:lnTo>
                <a:lnTo>
                  <a:pt x="0" y="122987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6960144" y="3632389"/>
            <a:ext cx="893226" cy="1103987"/>
          </a:xfrm>
          <a:custGeom>
            <a:avLst/>
            <a:gdLst/>
            <a:ahLst/>
            <a:cxnLst/>
            <a:rect r="r" b="b" t="t" l="l"/>
            <a:pathLst>
              <a:path h="1103987" w="893226">
                <a:moveTo>
                  <a:pt x="0" y="0"/>
                </a:moveTo>
                <a:lnTo>
                  <a:pt x="893226" y="0"/>
                </a:lnTo>
                <a:lnTo>
                  <a:pt x="893226" y="1103987"/>
                </a:lnTo>
                <a:lnTo>
                  <a:pt x="0" y="110398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-497538" y="8900502"/>
            <a:ext cx="995077" cy="1229870"/>
          </a:xfrm>
          <a:custGeom>
            <a:avLst/>
            <a:gdLst/>
            <a:ahLst/>
            <a:cxnLst/>
            <a:rect r="r" b="b" t="t" l="l"/>
            <a:pathLst>
              <a:path h="1229870" w="995077">
                <a:moveTo>
                  <a:pt x="0" y="0"/>
                </a:moveTo>
                <a:lnTo>
                  <a:pt x="995076" y="0"/>
                </a:lnTo>
                <a:lnTo>
                  <a:pt x="995076" y="1229870"/>
                </a:lnTo>
                <a:lnTo>
                  <a:pt x="0" y="122987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4847927" y="281073"/>
            <a:ext cx="2230207" cy="2707757"/>
          </a:xfrm>
          <a:custGeom>
            <a:avLst/>
            <a:gdLst/>
            <a:ahLst/>
            <a:cxnLst/>
            <a:rect r="r" b="b" t="t" l="l"/>
            <a:pathLst>
              <a:path h="2707757" w="2230207">
                <a:moveTo>
                  <a:pt x="0" y="0"/>
                </a:moveTo>
                <a:lnTo>
                  <a:pt x="2230207" y="0"/>
                </a:lnTo>
                <a:lnTo>
                  <a:pt x="2230207" y="2707758"/>
                </a:lnTo>
                <a:lnTo>
                  <a:pt x="0" y="270775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26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378494" y="2185582"/>
            <a:ext cx="3578944" cy="6201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694"/>
              </a:lnSpc>
            </a:pPr>
            <a:r>
              <a:rPr lang="en-US" sz="1598" b="true">
                <a:solidFill>
                  <a:srgbClr val="EBEBEB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BY: RAWAN ABDULRAHMAN</a:t>
            </a:r>
          </a:p>
          <a:p>
            <a:pPr algn="l">
              <a:lnSpc>
                <a:spcPts val="1694"/>
              </a:lnSpc>
            </a:pPr>
            <a:r>
              <a:rPr lang="en-US" sz="1598" b="true">
                <a:solidFill>
                  <a:srgbClr val="EBEBEB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 Student number: 2321159</a:t>
            </a:r>
          </a:p>
          <a:p>
            <a:pPr algn="l">
              <a:lnSpc>
                <a:spcPts val="1694"/>
              </a:lnSpc>
            </a:pPr>
          </a:p>
        </p:txBody>
      </p:sp>
      <p:sp>
        <p:nvSpPr>
          <p:cNvPr name="TextBox 10" id="10"/>
          <p:cNvSpPr txBox="true"/>
          <p:nvPr/>
        </p:nvSpPr>
        <p:spPr>
          <a:xfrm rot="0">
            <a:off x="437591" y="4257869"/>
            <a:ext cx="3089801" cy="4785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838"/>
              </a:lnSpc>
            </a:pPr>
            <a:r>
              <a:rPr lang="en-US" sz="1734" b="true">
                <a:solidFill>
                  <a:srgbClr val="604A3B"/>
                </a:solidFill>
                <a:latin typeface="Poppins Bold"/>
                <a:ea typeface="Poppins Bold"/>
                <a:cs typeface="Poppins Bold"/>
                <a:sym typeface="Poppins Bold"/>
              </a:rPr>
              <a:t>Developing Emotional Intelligence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318729" y="6497081"/>
            <a:ext cx="4054493" cy="4785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838"/>
              </a:lnSpc>
            </a:pPr>
            <a:r>
              <a:rPr lang="en-US" sz="1734" b="true">
                <a:solidFill>
                  <a:srgbClr val="604A3B"/>
                </a:solidFill>
                <a:latin typeface="Poppins Bold"/>
                <a:ea typeface="Poppins Bold"/>
                <a:cs typeface="Poppins Bold"/>
                <a:sym typeface="Poppins Bold"/>
              </a:rPr>
              <a:t>Controlling Emotions &amp; Developing Mindfulness (Student Reflection)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4271968" y="4985158"/>
            <a:ext cx="3058151" cy="4056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513"/>
              </a:lnSpc>
            </a:pPr>
            <a:r>
              <a:rPr lang="en-US" sz="1427" b="true">
                <a:solidFill>
                  <a:srgbClr val="604A3B"/>
                </a:solidFill>
                <a:latin typeface="Poppins Bold"/>
                <a:ea typeface="Poppins Bold"/>
                <a:cs typeface="Poppins Bold"/>
                <a:sym typeface="Poppins Bold"/>
              </a:rPr>
              <a:t>Factors for Academic Success &amp; Addressing EI Challenges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497310" y="3167663"/>
            <a:ext cx="4786595" cy="12047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1224"/>
              </a:lnSpc>
            </a:pPr>
            <a:r>
              <a:rPr lang="en-US" sz="1011" b="true">
                <a:solidFill>
                  <a:srgbClr val="604A3B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You will not be able to interpret other people's emotions well if you are not aware of your own. — Daniel Goleman </a:t>
            </a:r>
          </a:p>
          <a:p>
            <a:pPr algn="just">
              <a:lnSpc>
                <a:spcPts val="1224"/>
              </a:lnSpc>
            </a:pPr>
            <a:r>
              <a:rPr lang="en-US" sz="1011" b="true">
                <a:solidFill>
                  <a:srgbClr val="604A3B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 The capacity to identify and control your own emotions as well as those of others is known as emotional intelligence (EI). </a:t>
            </a:r>
          </a:p>
          <a:p>
            <a:pPr algn="just">
              <a:lnSpc>
                <a:spcPts val="1224"/>
              </a:lnSpc>
            </a:pPr>
            <a:r>
              <a:rPr lang="en-US" sz="1011" b="true">
                <a:solidFill>
                  <a:srgbClr val="604A3B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 Gaining emotional intelligence (EI) increases academic performance, self-awareness, and interpersonal interactions. </a:t>
            </a:r>
          </a:p>
          <a:p>
            <a:pPr algn="just">
              <a:lnSpc>
                <a:spcPts val="1403"/>
              </a:lnSpc>
            </a:pPr>
          </a:p>
          <a:p>
            <a:pPr algn="just" marL="0" indent="0" lvl="0">
              <a:lnSpc>
                <a:spcPts val="672"/>
              </a:lnSpc>
              <a:spcBef>
                <a:spcPct val="0"/>
              </a:spcBef>
            </a:pPr>
          </a:p>
        </p:txBody>
      </p:sp>
      <p:sp>
        <p:nvSpPr>
          <p:cNvPr name="TextBox 14" id="14"/>
          <p:cNvSpPr txBox="true"/>
          <p:nvPr/>
        </p:nvSpPr>
        <p:spPr>
          <a:xfrm rot="0">
            <a:off x="246421" y="4817339"/>
            <a:ext cx="3829833" cy="15606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252188" indent="-126094" lvl="1">
              <a:lnSpc>
                <a:spcPts val="1413"/>
              </a:lnSpc>
              <a:buFont typeface="Arial"/>
              <a:buChar char="•"/>
            </a:pPr>
            <a:r>
              <a:rPr lang="en-US" sz="1168">
                <a:solidFill>
                  <a:srgbClr val="604A3B"/>
                </a:solidFill>
                <a:latin typeface="Arial MT Pro"/>
                <a:ea typeface="Arial MT Pro"/>
                <a:cs typeface="Arial MT Pro"/>
                <a:sym typeface="Arial MT Pro"/>
              </a:rPr>
              <a:t>Self-Awareness: Consider your feelings and stressors; be mindful. </a:t>
            </a:r>
          </a:p>
          <a:p>
            <a:pPr algn="just" marL="252188" indent="-126094" lvl="1">
              <a:lnSpc>
                <a:spcPts val="1413"/>
              </a:lnSpc>
              <a:buFont typeface="Arial"/>
              <a:buChar char="•"/>
            </a:pPr>
            <a:r>
              <a:rPr lang="en-US" sz="1168">
                <a:solidFill>
                  <a:srgbClr val="604A3B"/>
                </a:solidFill>
                <a:latin typeface="Arial MT Pro"/>
                <a:ea typeface="Arial MT Pro"/>
                <a:cs typeface="Arial MT Pro"/>
                <a:sym typeface="Arial MT Pro"/>
              </a:rPr>
              <a:t> Self-regulation: Control your tension and think things through before acting. </a:t>
            </a:r>
          </a:p>
          <a:p>
            <a:pPr algn="just" marL="252188" indent="-126094" lvl="1">
              <a:lnSpc>
                <a:spcPts val="1413"/>
              </a:lnSpc>
              <a:buFont typeface="Arial"/>
              <a:buChar char="•"/>
            </a:pPr>
            <a:r>
              <a:rPr lang="en-US" sz="1168">
                <a:solidFill>
                  <a:srgbClr val="604A3B"/>
                </a:solidFill>
                <a:latin typeface="Arial MT Pro"/>
                <a:ea typeface="Arial MT Pro"/>
                <a:cs typeface="Arial MT Pro"/>
                <a:sym typeface="Arial MT Pro"/>
              </a:rPr>
              <a:t> Motivation: Remain upbeat and goal-oriented. </a:t>
            </a:r>
          </a:p>
          <a:p>
            <a:pPr algn="just" marL="252188" indent="-126094" lvl="1">
              <a:lnSpc>
                <a:spcPts val="1413"/>
              </a:lnSpc>
              <a:buFont typeface="Arial"/>
              <a:buChar char="•"/>
            </a:pPr>
            <a:r>
              <a:rPr lang="en-US" sz="1168">
                <a:solidFill>
                  <a:srgbClr val="604A3B"/>
                </a:solidFill>
                <a:latin typeface="Arial MT Pro"/>
                <a:ea typeface="Arial MT Pro"/>
                <a:cs typeface="Arial MT Pro"/>
                <a:sym typeface="Arial MT Pro"/>
              </a:rPr>
              <a:t> Empathy: Pay attention to and comprehend the emotions of others. </a:t>
            </a:r>
          </a:p>
          <a:p>
            <a:pPr algn="just" marL="252188" indent="-126094" lvl="1">
              <a:lnSpc>
                <a:spcPts val="1413"/>
              </a:lnSpc>
              <a:buFont typeface="Arial"/>
              <a:buChar char="•"/>
            </a:pPr>
            <a:r>
              <a:rPr lang="en-US" sz="1168">
                <a:solidFill>
                  <a:srgbClr val="604A3B"/>
                </a:solidFill>
                <a:latin typeface="Arial MT Pro"/>
                <a:ea typeface="Arial MT Pro"/>
                <a:cs typeface="Arial MT Pro"/>
                <a:sym typeface="Arial MT Pro"/>
              </a:rPr>
              <a:t> Social Skills: Interact, collaborate, and settle disputes. </a:t>
            </a:r>
          </a:p>
          <a:p>
            <a:pPr algn="just" marL="0" indent="0" lvl="0">
              <a:lnSpc>
                <a:spcPts val="1292"/>
              </a:lnSpc>
              <a:spcBef>
                <a:spcPct val="0"/>
              </a:spcBef>
            </a:pPr>
          </a:p>
        </p:txBody>
      </p:sp>
      <p:sp>
        <p:nvSpPr>
          <p:cNvPr name="TextBox 15" id="15"/>
          <p:cNvSpPr txBox="true"/>
          <p:nvPr/>
        </p:nvSpPr>
        <p:spPr>
          <a:xfrm rot="0">
            <a:off x="268946" y="6956539"/>
            <a:ext cx="4054493" cy="161038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252699" indent="-126349" lvl="1">
              <a:lnSpc>
                <a:spcPts val="1849"/>
              </a:lnSpc>
              <a:buFont typeface="Arial"/>
              <a:buChar char="•"/>
            </a:pPr>
            <a:r>
              <a:rPr lang="en-US" sz="1170">
                <a:solidFill>
                  <a:srgbClr val="604A3B"/>
                </a:solidFill>
                <a:latin typeface="Arial MT Pro"/>
                <a:ea typeface="Arial MT Pro"/>
                <a:cs typeface="Arial MT Pro"/>
                <a:sym typeface="Arial MT Pro"/>
              </a:rPr>
              <a:t>Controlling Emotions and Being Mindful</a:t>
            </a:r>
          </a:p>
          <a:p>
            <a:pPr algn="just" marL="252699" indent="-126349" lvl="1">
              <a:lnSpc>
                <a:spcPts val="1849"/>
              </a:lnSpc>
              <a:buFont typeface="Arial"/>
              <a:buChar char="•"/>
            </a:pPr>
            <a:r>
              <a:rPr lang="en-US" sz="1170">
                <a:solidFill>
                  <a:srgbClr val="604A3B"/>
                </a:solidFill>
                <a:latin typeface="Arial MT Pro"/>
                <a:ea typeface="Arial MT Pro"/>
                <a:cs typeface="Arial MT Pro"/>
                <a:sym typeface="Arial MT Pro"/>
              </a:rPr>
              <a:t> Self-Reflection: Determine what causes your emotions, such as stress from an exam.</a:t>
            </a:r>
          </a:p>
          <a:p>
            <a:pPr algn="just" marL="252699" indent="-126349" lvl="1">
              <a:lnSpc>
                <a:spcPts val="1849"/>
              </a:lnSpc>
              <a:buFont typeface="Arial"/>
              <a:buChar char="•"/>
            </a:pPr>
            <a:r>
              <a:rPr lang="en-US" sz="1170">
                <a:solidFill>
                  <a:srgbClr val="604A3B"/>
                </a:solidFill>
                <a:latin typeface="Arial MT Pro"/>
                <a:ea typeface="Arial MT Pro"/>
                <a:cs typeface="Arial MT Pro"/>
                <a:sym typeface="Arial MT Pro"/>
              </a:rPr>
              <a:t> Practice mindfulness by taking deep breaths, pausing briefly, and thinking positively.</a:t>
            </a:r>
          </a:p>
          <a:p>
            <a:pPr algn="just" marL="252699" indent="-126349" lvl="1">
              <a:lnSpc>
                <a:spcPts val="1849"/>
              </a:lnSpc>
              <a:buFont typeface="Arial"/>
              <a:buChar char="•"/>
            </a:pPr>
            <a:r>
              <a:rPr lang="en-US" sz="1170">
                <a:solidFill>
                  <a:srgbClr val="604A3B"/>
                </a:solidFill>
                <a:latin typeface="Arial MT Pro"/>
                <a:ea typeface="Arial MT Pro"/>
                <a:cs typeface="Arial MT Pro"/>
                <a:sym typeface="Arial MT Pro"/>
              </a:rPr>
              <a:t> Emotional Control: Think things through before acting, make plans, and ask for help when you need it.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4402400" y="5552759"/>
            <a:ext cx="2797288" cy="22423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1381"/>
              </a:lnSpc>
            </a:pPr>
            <a:r>
              <a:rPr lang="en-US" sz="1087">
                <a:solidFill>
                  <a:srgbClr val="604A3B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Success &amp; EI Challenges</a:t>
            </a:r>
          </a:p>
          <a:p>
            <a:pPr algn="just">
              <a:lnSpc>
                <a:spcPts val="1381"/>
              </a:lnSpc>
            </a:pPr>
          </a:p>
          <a:p>
            <a:pPr algn="just">
              <a:lnSpc>
                <a:spcPts val="1381"/>
              </a:lnSpc>
            </a:pPr>
            <a:r>
              <a:rPr lang="en-US" sz="1087">
                <a:solidFill>
                  <a:srgbClr val="604A3B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Success Factors:</a:t>
            </a:r>
          </a:p>
          <a:p>
            <a:pPr algn="just" marL="234812" indent="-117406" lvl="1">
              <a:lnSpc>
                <a:spcPts val="1381"/>
              </a:lnSpc>
              <a:buFont typeface="Arial"/>
              <a:buChar char="•"/>
            </a:pPr>
            <a:r>
              <a:rPr lang="en-US" sz="1087">
                <a:solidFill>
                  <a:srgbClr val="604A3B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Consistent study routine</a:t>
            </a:r>
          </a:p>
          <a:p>
            <a:pPr algn="just" marL="234812" indent="-117406" lvl="1">
              <a:lnSpc>
                <a:spcPts val="1381"/>
              </a:lnSpc>
              <a:buFont typeface="Arial"/>
              <a:buChar char="•"/>
            </a:pPr>
            <a:r>
              <a:rPr lang="en-US" sz="1087">
                <a:solidFill>
                  <a:srgbClr val="604A3B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Good time management</a:t>
            </a:r>
          </a:p>
          <a:p>
            <a:pPr algn="just" marL="234812" indent="-117406" lvl="1">
              <a:lnSpc>
                <a:spcPts val="1381"/>
              </a:lnSpc>
              <a:buFont typeface="Arial"/>
              <a:buChar char="•"/>
            </a:pPr>
            <a:r>
              <a:rPr lang="en-US" sz="1087">
                <a:solidFill>
                  <a:srgbClr val="604A3B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Supportive relationships</a:t>
            </a:r>
          </a:p>
          <a:p>
            <a:pPr algn="just">
              <a:lnSpc>
                <a:spcPts val="1381"/>
              </a:lnSpc>
            </a:pPr>
          </a:p>
          <a:p>
            <a:pPr algn="just">
              <a:lnSpc>
                <a:spcPts val="1381"/>
              </a:lnSpc>
            </a:pPr>
            <a:r>
              <a:rPr lang="en-US" sz="1087">
                <a:solidFill>
                  <a:srgbClr val="604A3B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Overcoming Challenges:</a:t>
            </a:r>
          </a:p>
          <a:p>
            <a:pPr algn="just" marL="234812" indent="-117406" lvl="1">
              <a:lnSpc>
                <a:spcPts val="1381"/>
              </a:lnSpc>
              <a:buFont typeface="Arial"/>
              <a:buChar char="•"/>
            </a:pPr>
            <a:r>
              <a:rPr lang="en-US" sz="1087">
                <a:solidFill>
                  <a:srgbClr val="604A3B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Stress: Use mindfulness and planning</a:t>
            </a:r>
          </a:p>
          <a:p>
            <a:pPr algn="just" marL="234812" indent="-117406" lvl="1">
              <a:lnSpc>
                <a:spcPts val="1381"/>
              </a:lnSpc>
              <a:buFont typeface="Arial"/>
              <a:buChar char="•"/>
            </a:pPr>
            <a:r>
              <a:rPr lang="en-US" sz="1087">
                <a:solidFill>
                  <a:srgbClr val="604A3B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Conflicts: Practice empathy and listening</a:t>
            </a:r>
          </a:p>
          <a:p>
            <a:pPr algn="just">
              <a:lnSpc>
                <a:spcPts val="1436"/>
              </a:lnSpc>
            </a:pPr>
          </a:p>
        </p:txBody>
      </p:sp>
      <p:sp>
        <p:nvSpPr>
          <p:cNvPr name="TextBox 17" id="17"/>
          <p:cNvSpPr txBox="true"/>
          <p:nvPr/>
        </p:nvSpPr>
        <p:spPr>
          <a:xfrm rot="0">
            <a:off x="497310" y="1005694"/>
            <a:ext cx="3328056" cy="10370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66"/>
              </a:lnSpc>
            </a:pPr>
            <a:r>
              <a:rPr lang="en-US" sz="2610">
                <a:solidFill>
                  <a:srgbClr val="FFFFFF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Understanding Emotional Intelligence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378494" y="2727620"/>
            <a:ext cx="2201741" cy="2612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944"/>
              </a:lnSpc>
              <a:spcBef>
                <a:spcPct val="0"/>
              </a:spcBef>
            </a:pPr>
            <a:r>
              <a:rPr lang="en-US" b="true" sz="1834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Introduction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2703431" y="8947928"/>
            <a:ext cx="4256713" cy="9521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131996" indent="-65998" lvl="1">
              <a:lnSpc>
                <a:spcPts val="648"/>
              </a:lnSpc>
              <a:buFont typeface="Arial"/>
              <a:buChar char="•"/>
            </a:pPr>
            <a:r>
              <a:rPr lang="en-US" sz="611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Brown, K. W., &amp; Ryan, R. M. (2003). The benefits of being present: Mindfulness and its role in psychological well-being. Journal of Personality and Social Psychology, 84(4), 822–848. https://doi.org/10.1037/0022-3514.84.4.822</a:t>
            </a:r>
          </a:p>
          <a:p>
            <a:pPr algn="ctr" marL="131996" indent="-65998" lvl="1">
              <a:lnSpc>
                <a:spcPts val="648"/>
              </a:lnSpc>
              <a:buFont typeface="Arial"/>
              <a:buChar char="•"/>
            </a:pPr>
            <a:r>
              <a:rPr lang="en-US" sz="611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Goleman, D. (1995). Emotional intelligence: Why it can matter more than IQ. Bantam Books.</a:t>
            </a:r>
          </a:p>
          <a:p>
            <a:pPr algn="ctr" marL="131996" indent="-65998" lvl="1">
              <a:lnSpc>
                <a:spcPts val="648"/>
              </a:lnSpc>
              <a:buFont typeface="Arial"/>
              <a:buChar char="•"/>
            </a:pPr>
            <a:r>
              <a:rPr lang="en-US" sz="611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Goleman, D. (2006). Social intelligence: The new science of human relationships. Bantam Books.</a:t>
            </a:r>
          </a:p>
          <a:p>
            <a:pPr algn="ctr" marL="131996" indent="-65998" lvl="1">
              <a:lnSpc>
                <a:spcPts val="648"/>
              </a:lnSpc>
              <a:buFont typeface="Arial"/>
              <a:buChar char="•"/>
            </a:pPr>
            <a:r>
              <a:rPr lang="en-US" sz="611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Gross, J. J. (2002). Emotion regulation: Affective, cognitive, and social consequences. Psychophysiology, 39(3), 281–291. https://doi.org/10.1017/S0048577201393198</a:t>
            </a:r>
          </a:p>
          <a:p>
            <a:pPr algn="ctr" marL="131996" indent="-65998" lvl="1">
              <a:lnSpc>
                <a:spcPts val="648"/>
              </a:lnSpc>
              <a:buFont typeface="Arial"/>
              <a:buChar char="•"/>
            </a:pPr>
            <a:r>
              <a:rPr lang="en-US" sz="611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Kabat-Zinn, J. (1990). Full catastrophe living: Using the wisdom of your body and mind to face stress, pain, and illness. Delta.</a:t>
            </a:r>
          </a:p>
          <a:p>
            <a:pPr algn="ctr" marL="131996" indent="-65998" lvl="1">
              <a:lnSpc>
                <a:spcPts val="648"/>
              </a:lnSpc>
              <a:buFont typeface="Arial"/>
              <a:buChar char="•"/>
            </a:pPr>
            <a:r>
              <a:rPr lang="en-US" sz="611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Mayer, J. D., &amp; Salovey, P. (1997). What is emotional intelligence? In P. Salovey &amp; D. J. Sluyter (Eds.), Emotional development and emotional intelligence: Educational implications (pp. 3–31). Basic Books.</a:t>
            </a:r>
          </a:p>
          <a:p>
            <a:pPr algn="ctr">
              <a:lnSpc>
                <a:spcPts val="648"/>
              </a:lnSpc>
            </a:pPr>
          </a:p>
          <a:p>
            <a:pPr algn="ctr">
              <a:lnSpc>
                <a:spcPts val="648"/>
              </a:lnSpc>
              <a:spcBef>
                <a:spcPct val="0"/>
              </a:spcBef>
            </a:pPr>
          </a:p>
        </p:txBody>
      </p:sp>
      <p:sp>
        <p:nvSpPr>
          <p:cNvPr name="TextBox 20" id="20"/>
          <p:cNvSpPr txBox="true"/>
          <p:nvPr/>
        </p:nvSpPr>
        <p:spPr>
          <a:xfrm rot="0">
            <a:off x="4265562" y="8576453"/>
            <a:ext cx="1437618" cy="2499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838"/>
              </a:lnSpc>
              <a:spcBef>
                <a:spcPct val="0"/>
              </a:spcBef>
            </a:pPr>
            <a:r>
              <a:rPr lang="en-US" b="true" sz="1734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References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DAG1J64YRH4</dc:identifier>
  <dcterms:modified xsi:type="dcterms:W3CDTF">2011-08-01T06:04:30Z</dcterms:modified>
  <cp:revision>1</cp:revision>
  <dc:title>Emotional postr</dc:title>
</cp:coreProperties>
</file>