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57" r:id="rId3"/>
    <p:sldId id="258" r:id="rId4"/>
    <p:sldId id="261" r:id="rId5"/>
    <p:sldId id="260"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ta Gauri" userId="1cb6d6681852e067" providerId="LiveId" clId="{00B3386F-8050-4231-96B7-10B0C04F9752}"/>
    <pc:docChg chg="custSel modSld modMainMaster">
      <pc:chgData name="Samita Gauri" userId="1cb6d6681852e067" providerId="LiveId" clId="{00B3386F-8050-4231-96B7-10B0C04F9752}" dt="2023-02-27T10:43:34.140" v="319" actId="255"/>
      <pc:docMkLst>
        <pc:docMk/>
      </pc:docMkLst>
      <pc:sldChg chg="modTransition">
        <pc:chgData name="Samita Gauri" userId="1cb6d6681852e067" providerId="LiveId" clId="{00B3386F-8050-4231-96B7-10B0C04F9752}" dt="2023-02-23T16:31:54.864" v="97"/>
        <pc:sldMkLst>
          <pc:docMk/>
          <pc:sldMk cId="1104697624" sldId="256"/>
        </pc:sldMkLst>
      </pc:sldChg>
      <pc:sldChg chg="modSp mod modTransition">
        <pc:chgData name="Samita Gauri" userId="1cb6d6681852e067" providerId="LiveId" clId="{00B3386F-8050-4231-96B7-10B0C04F9752}" dt="2023-02-27T10:43:34.140" v="319" actId="255"/>
        <pc:sldMkLst>
          <pc:docMk/>
          <pc:sldMk cId="2936919723" sldId="257"/>
        </pc:sldMkLst>
        <pc:spChg chg="mod">
          <ac:chgData name="Samita Gauri" userId="1cb6d6681852e067" providerId="LiveId" clId="{00B3386F-8050-4231-96B7-10B0C04F9752}" dt="2023-02-27T10:43:34.140" v="319" actId="255"/>
          <ac:spMkLst>
            <pc:docMk/>
            <pc:sldMk cId="2936919723" sldId="257"/>
            <ac:spMk id="3" creationId="{DC233ABB-7D30-6A6D-CD46-BCC93CDBD2EF}"/>
          </ac:spMkLst>
        </pc:spChg>
      </pc:sldChg>
      <pc:sldChg chg="modTransition">
        <pc:chgData name="Samita Gauri" userId="1cb6d6681852e067" providerId="LiveId" clId="{00B3386F-8050-4231-96B7-10B0C04F9752}" dt="2023-02-23T16:31:54.864" v="97"/>
        <pc:sldMkLst>
          <pc:docMk/>
          <pc:sldMk cId="718822404" sldId="258"/>
        </pc:sldMkLst>
      </pc:sldChg>
      <pc:sldChg chg="modTransition">
        <pc:chgData name="Samita Gauri" userId="1cb6d6681852e067" providerId="LiveId" clId="{00B3386F-8050-4231-96B7-10B0C04F9752}" dt="2023-02-23T16:31:54.864" v="97"/>
        <pc:sldMkLst>
          <pc:docMk/>
          <pc:sldMk cId="430834289" sldId="260"/>
        </pc:sldMkLst>
      </pc:sldChg>
      <pc:sldChg chg="modTransition">
        <pc:chgData name="Samita Gauri" userId="1cb6d6681852e067" providerId="LiveId" clId="{00B3386F-8050-4231-96B7-10B0C04F9752}" dt="2023-02-23T16:31:54.864" v="97"/>
        <pc:sldMkLst>
          <pc:docMk/>
          <pc:sldMk cId="3500996986" sldId="261"/>
        </pc:sldMkLst>
      </pc:sldChg>
      <pc:sldChg chg="modTransition">
        <pc:chgData name="Samita Gauri" userId="1cb6d6681852e067" providerId="LiveId" clId="{00B3386F-8050-4231-96B7-10B0C04F9752}" dt="2023-02-23T16:31:58.739" v="99"/>
        <pc:sldMkLst>
          <pc:docMk/>
          <pc:sldMk cId="1656251039" sldId="262"/>
        </pc:sldMkLst>
      </pc:sldChg>
      <pc:sldChg chg="modTransition">
        <pc:chgData name="Samita Gauri" userId="1cb6d6681852e067" providerId="LiveId" clId="{00B3386F-8050-4231-96B7-10B0C04F9752}" dt="2023-02-23T16:31:54.864" v="97"/>
        <pc:sldMkLst>
          <pc:docMk/>
          <pc:sldMk cId="2452614245" sldId="263"/>
        </pc:sldMkLst>
      </pc:sldChg>
      <pc:sldChg chg="modTransition">
        <pc:chgData name="Samita Gauri" userId="1cb6d6681852e067" providerId="LiveId" clId="{00B3386F-8050-4231-96B7-10B0C04F9752}" dt="2023-02-23T16:31:54.864" v="97"/>
        <pc:sldMkLst>
          <pc:docMk/>
          <pc:sldMk cId="1461108753" sldId="264"/>
        </pc:sldMkLst>
      </pc:sldChg>
      <pc:sldMasterChg chg="modTransition modSldLayout">
        <pc:chgData name="Samita Gauri" userId="1cb6d6681852e067" providerId="LiveId" clId="{00B3386F-8050-4231-96B7-10B0C04F9752}" dt="2023-02-23T16:31:54.864" v="97"/>
        <pc:sldMasterMkLst>
          <pc:docMk/>
          <pc:sldMasterMk cId="1645380552" sldId="2147483713"/>
        </pc:sldMasterMkLst>
        <pc:sldLayoutChg chg="modTransition">
          <pc:chgData name="Samita Gauri" userId="1cb6d6681852e067" providerId="LiveId" clId="{00B3386F-8050-4231-96B7-10B0C04F9752}" dt="2023-02-23T16:31:54.864" v="97"/>
          <pc:sldLayoutMkLst>
            <pc:docMk/>
            <pc:sldMasterMk cId="1645380552" sldId="2147483713"/>
            <pc:sldLayoutMk cId="233405214" sldId="2147483714"/>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313013478" sldId="2147483715"/>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591422037" sldId="2147483716"/>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2390250255" sldId="2147483717"/>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3747632236" sldId="2147483718"/>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2237527179" sldId="2147483719"/>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1440401522" sldId="2147483720"/>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2030276218" sldId="2147483721"/>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2592807470" sldId="2147483722"/>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2446627352" sldId="2147483723"/>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2460800525" sldId="2147483724"/>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435250709" sldId="2147483725"/>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578543147" sldId="2147483726"/>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526840309" sldId="2147483727"/>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3833986978" sldId="2147483728"/>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2299985024" sldId="2147483729"/>
          </pc:sldLayoutMkLst>
        </pc:sldLayoutChg>
        <pc:sldLayoutChg chg="modTransition">
          <pc:chgData name="Samita Gauri" userId="1cb6d6681852e067" providerId="LiveId" clId="{00B3386F-8050-4231-96B7-10B0C04F9752}" dt="2023-02-23T16:31:54.864" v="97"/>
          <pc:sldLayoutMkLst>
            <pc:docMk/>
            <pc:sldMasterMk cId="1645380552" sldId="2147483713"/>
            <pc:sldLayoutMk cId="4106696280" sldId="214748373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233405214"/>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313013478"/>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591422037"/>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D518DF-23BA-4B36-B395-875402F22024}" type="datetimeFigureOut">
              <a:rPr lang="en-IN" smtClean="0"/>
              <a:t>27-02-2023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2390250255"/>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D518DF-23BA-4B36-B395-875402F22024}" type="datetimeFigureOut">
              <a:rPr lang="en-IN" smtClean="0"/>
              <a:t>27-02-2023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3747632236"/>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D518DF-23BA-4B36-B395-875402F22024}" type="datetimeFigureOut">
              <a:rPr lang="en-IN" smtClean="0"/>
              <a:t>27-02-2023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2237527179"/>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D518DF-23BA-4B36-B395-875402F22024}" type="datetimeFigureOut">
              <a:rPr lang="en-IN" smtClean="0"/>
              <a:t>27-02-2023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1440401522"/>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D518DF-23BA-4B36-B395-875402F22024}" type="datetimeFigureOut">
              <a:rPr lang="en-IN" smtClean="0"/>
              <a:t>27-02-2023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2030276218"/>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D518DF-23BA-4B36-B395-875402F22024}" type="datetimeFigureOut">
              <a:rPr lang="en-IN" smtClean="0"/>
              <a:t>27-02-2023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2592807470"/>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D518DF-23BA-4B36-B395-875402F22024}" type="datetimeFigureOut">
              <a:rPr lang="en-IN" smtClean="0"/>
              <a:t>27-02-2023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2446627352"/>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2460800525"/>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435250709"/>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578543147"/>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526840309"/>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3833986978"/>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2299985024"/>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D518DF-23BA-4B36-B395-875402F22024}" type="datetimeFigureOut">
              <a:rPr lang="en-IN" smtClean="0"/>
              <a:t>27-02-2023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1188E1-AD02-4763-B0D9-C3DFA39E4009}" type="slidenum">
              <a:rPr lang="en-IN" smtClean="0"/>
              <a:t>‹#›</a:t>
            </a:fld>
            <a:endParaRPr lang="en-IN"/>
          </a:p>
        </p:txBody>
      </p:sp>
    </p:spTree>
    <p:extLst>
      <p:ext uri="{BB962C8B-B14F-4D97-AF65-F5344CB8AC3E}">
        <p14:creationId xmlns:p14="http://schemas.microsoft.com/office/powerpoint/2010/main" val="4106696280"/>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6D518DF-23BA-4B36-B395-875402F22024}" type="datetimeFigureOut">
              <a:rPr lang="en-IN" smtClean="0"/>
              <a:t>27-02-2023</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B1188E1-AD02-4763-B0D9-C3DFA39E4009}" type="slidenum">
              <a:rPr lang="en-IN" smtClean="0"/>
              <a:t>‹#›</a:t>
            </a:fld>
            <a:endParaRPr lang="en-IN"/>
          </a:p>
        </p:txBody>
      </p:sp>
    </p:spTree>
    <p:extLst>
      <p:ext uri="{BB962C8B-B14F-4D97-AF65-F5344CB8AC3E}">
        <p14:creationId xmlns:p14="http://schemas.microsoft.com/office/powerpoint/2010/main" val="1645380552"/>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tata.com/business/tata-capital" TargetMode="External"/><Relationship Id="rId13" Type="http://schemas.openxmlformats.org/officeDocument/2006/relationships/hyperlink" Target="https://www.tata.com/business/tata-digital/" TargetMode="External"/><Relationship Id="rId3" Type="http://schemas.openxmlformats.org/officeDocument/2006/relationships/hyperlink" Target="https://www.tata.com/business/tata-motors" TargetMode="External"/><Relationship Id="rId7" Type="http://schemas.openxmlformats.org/officeDocument/2006/relationships/hyperlink" Target="https://www.tata.com/business/titan" TargetMode="External"/><Relationship Id="rId12" Type="http://schemas.openxmlformats.org/officeDocument/2006/relationships/hyperlink" Target="https://www.tata.com/business/tata-electronics" TargetMode="External"/><Relationship Id="rId17" Type="http://schemas.openxmlformats.org/officeDocument/2006/relationships/image" Target="../media/image2.png"/><Relationship Id="rId2" Type="http://schemas.openxmlformats.org/officeDocument/2006/relationships/hyperlink" Target="https://www.tata.com/business/tcs" TargetMode="External"/><Relationship Id="rId16" Type="http://schemas.openxmlformats.org/officeDocument/2006/relationships/hyperlink" Target="https://www.tata.com/investors" TargetMode="External"/><Relationship Id="rId1" Type="http://schemas.openxmlformats.org/officeDocument/2006/relationships/slideLayout" Target="../slideLayouts/slideLayout2.xml"/><Relationship Id="rId6" Type="http://schemas.openxmlformats.org/officeDocument/2006/relationships/hyperlink" Target="https://www.tata.com/business/tata-consumer" TargetMode="External"/><Relationship Id="rId11" Type="http://schemas.openxmlformats.org/officeDocument/2006/relationships/hyperlink" Target="https://www.tata.com/business/tata-communications" TargetMode="External"/><Relationship Id="rId5" Type="http://schemas.openxmlformats.org/officeDocument/2006/relationships/hyperlink" Target="https://www.tata.com/business/tata-chemicals" TargetMode="External"/><Relationship Id="rId15" Type="http://schemas.openxmlformats.org/officeDocument/2006/relationships/hyperlink" Target="https://www.tata.com/content/dam/tata/pdf/tata_group_profile_2023.pdf" TargetMode="External"/><Relationship Id="rId10" Type="http://schemas.openxmlformats.org/officeDocument/2006/relationships/hyperlink" Target="https://www.tata.com/business/the-indian-hotels-company-taj-group" TargetMode="External"/><Relationship Id="rId4" Type="http://schemas.openxmlformats.org/officeDocument/2006/relationships/hyperlink" Target="https://www.tata.com/business/tata-steel" TargetMode="External"/><Relationship Id="rId9" Type="http://schemas.openxmlformats.org/officeDocument/2006/relationships/hyperlink" Target="https://www.tata.com/business/tata-power" TargetMode="External"/><Relationship Id="rId14" Type="http://schemas.openxmlformats.org/officeDocument/2006/relationships/hyperlink" Target="https://www.tata.com/business/overview"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E3123-B94B-E805-6900-67FFF6C8916D}"/>
              </a:ext>
            </a:extLst>
          </p:cNvPr>
          <p:cNvSpPr>
            <a:spLocks noGrp="1"/>
          </p:cNvSpPr>
          <p:nvPr>
            <p:ph type="ctrTitle"/>
          </p:nvPr>
        </p:nvSpPr>
        <p:spPr>
          <a:xfrm>
            <a:off x="659876" y="151403"/>
            <a:ext cx="10872248" cy="1422874"/>
          </a:xfrm>
        </p:spPr>
        <p:txBody>
          <a:bodyPr>
            <a:normAutofit fontScale="90000"/>
          </a:bodyPr>
          <a:lstStyle/>
          <a:p>
            <a:r>
              <a:rPr lang="en-IN" dirty="0"/>
              <a:t>Change Management in TATA Group</a:t>
            </a:r>
          </a:p>
        </p:txBody>
      </p:sp>
      <p:sp>
        <p:nvSpPr>
          <p:cNvPr id="3" name="Subtitle 2">
            <a:extLst>
              <a:ext uri="{FF2B5EF4-FFF2-40B4-BE49-F238E27FC236}">
                <a16:creationId xmlns:a16="http://schemas.microsoft.com/office/drawing/2014/main" id="{EEF53EEA-970E-9C88-CB45-D2E0223423F9}"/>
              </a:ext>
            </a:extLst>
          </p:cNvPr>
          <p:cNvSpPr>
            <a:spLocks noGrp="1"/>
          </p:cNvSpPr>
          <p:nvPr>
            <p:ph type="subTitle" idx="1"/>
          </p:nvPr>
        </p:nvSpPr>
        <p:spPr>
          <a:xfrm>
            <a:off x="2513814" y="4829308"/>
            <a:ext cx="9144000" cy="1655762"/>
          </a:xfrm>
        </p:spPr>
        <p:txBody>
          <a:bodyPr>
            <a:normAutofit fontScale="85000" lnSpcReduction="20000"/>
          </a:bodyPr>
          <a:lstStyle/>
          <a:p>
            <a:pPr algn="r"/>
            <a:r>
              <a:rPr lang="en-IN" sz="3600" dirty="0"/>
              <a:t>Presented By:</a:t>
            </a:r>
          </a:p>
          <a:p>
            <a:pPr algn="r"/>
            <a:r>
              <a:rPr lang="en-IN" sz="3600" dirty="0" err="1"/>
              <a:t>SUMIT</a:t>
            </a:r>
            <a:r>
              <a:rPr lang="en-IN" sz="3600" dirty="0"/>
              <a:t> GAURI</a:t>
            </a:r>
          </a:p>
          <a:p>
            <a:pPr algn="r"/>
            <a:r>
              <a:rPr lang="en-IN" sz="3600" dirty="0"/>
              <a:t>2227583</a:t>
            </a:r>
          </a:p>
          <a:p>
            <a:endParaRPr lang="en-IN" dirty="0"/>
          </a:p>
        </p:txBody>
      </p:sp>
      <p:pic>
        <p:nvPicPr>
          <p:cNvPr id="2050" name="Picture 2" descr="Tata Motors Logo Meaning and History [Tata Motors symbol]">
            <a:extLst>
              <a:ext uri="{FF2B5EF4-FFF2-40B4-BE49-F238E27FC236}">
                <a16:creationId xmlns:a16="http://schemas.microsoft.com/office/drawing/2014/main" id="{18A1F853-1C9F-BC77-5DE7-E89EE95785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7612" y="1678989"/>
            <a:ext cx="2063907" cy="1156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4697624"/>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A161-9BBA-CACF-93E2-DA2E5BE63D48}"/>
              </a:ext>
            </a:extLst>
          </p:cNvPr>
          <p:cNvSpPr>
            <a:spLocks noGrp="1"/>
          </p:cNvSpPr>
          <p:nvPr>
            <p:ph type="title"/>
          </p:nvPr>
        </p:nvSpPr>
        <p:spPr>
          <a:xfrm>
            <a:off x="1493738" y="685800"/>
            <a:ext cx="10018713" cy="1752599"/>
          </a:xfrm>
        </p:spPr>
        <p:txBody>
          <a:bodyPr/>
          <a:lstStyle/>
          <a:p>
            <a:pPr algn="ctr"/>
            <a:r>
              <a:rPr lang="en-IN" dirty="0"/>
              <a:t>INTRODUCTION</a:t>
            </a:r>
          </a:p>
        </p:txBody>
      </p:sp>
      <p:sp>
        <p:nvSpPr>
          <p:cNvPr id="3" name="Content Placeholder 2">
            <a:extLst>
              <a:ext uri="{FF2B5EF4-FFF2-40B4-BE49-F238E27FC236}">
                <a16:creationId xmlns:a16="http://schemas.microsoft.com/office/drawing/2014/main" id="{DC233ABB-7D30-6A6D-CD46-BCC93CDBD2EF}"/>
              </a:ext>
            </a:extLst>
          </p:cNvPr>
          <p:cNvSpPr>
            <a:spLocks noGrp="1"/>
          </p:cNvSpPr>
          <p:nvPr>
            <p:ph idx="1"/>
          </p:nvPr>
        </p:nvSpPr>
        <p:spPr/>
        <p:txBody>
          <a:bodyPr/>
          <a:lstStyle/>
          <a:p>
            <a:r>
              <a:rPr lang="en-IN" sz="3200" dirty="0"/>
              <a:t>Change</a:t>
            </a:r>
          </a:p>
          <a:p>
            <a:pPr marL="0" indent="0">
              <a:buNone/>
            </a:pPr>
            <a:r>
              <a:rPr lang="en-IN" dirty="0"/>
              <a:t>Change is a constant factor in any business or organisation, whether it’s driven by shifts in technology, digital transformation, or changing market pressure. </a:t>
            </a:r>
          </a:p>
        </p:txBody>
      </p:sp>
    </p:spTree>
    <p:extLst>
      <p:ext uri="{BB962C8B-B14F-4D97-AF65-F5344CB8AC3E}">
        <p14:creationId xmlns:p14="http://schemas.microsoft.com/office/powerpoint/2010/main" val="2936919723"/>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D690B88-D201-FC1C-6F43-E29546ED8157}"/>
              </a:ext>
            </a:extLst>
          </p:cNvPr>
          <p:cNvSpPr>
            <a:spLocks noGrp="1"/>
          </p:cNvSpPr>
          <p:nvPr>
            <p:ph type="title"/>
          </p:nvPr>
        </p:nvSpPr>
        <p:spPr>
          <a:xfrm>
            <a:off x="1309688" y="224757"/>
            <a:ext cx="8761413" cy="706964"/>
          </a:xfrm>
        </p:spPr>
        <p:txBody>
          <a:bodyPr/>
          <a:lstStyle/>
          <a:p>
            <a:pPr algn="ctr"/>
            <a:r>
              <a:rPr lang="en-IN" b="1" dirty="0">
                <a:solidFill>
                  <a:schemeClr val="accent1"/>
                </a:solidFill>
                <a:effectLst>
                  <a:outerShdw blurRad="38100" dist="38100" dir="2700000" algn="tl">
                    <a:srgbClr val="000000">
                      <a:alpha val="43137"/>
                    </a:srgbClr>
                  </a:outerShdw>
                </a:effectLst>
              </a:rPr>
              <a:t>TATA GROUP </a:t>
            </a:r>
          </a:p>
        </p:txBody>
      </p:sp>
      <p:sp>
        <p:nvSpPr>
          <p:cNvPr id="3" name="Text Placeholder 2">
            <a:extLst>
              <a:ext uri="{FF2B5EF4-FFF2-40B4-BE49-F238E27FC236}">
                <a16:creationId xmlns:a16="http://schemas.microsoft.com/office/drawing/2014/main" id="{6482DC9C-85F2-058F-ABAF-22961FE8A92E}"/>
              </a:ext>
            </a:extLst>
          </p:cNvPr>
          <p:cNvSpPr>
            <a:spLocks noGrp="1"/>
          </p:cNvSpPr>
          <p:nvPr>
            <p:ph idx="1"/>
          </p:nvPr>
        </p:nvSpPr>
        <p:spPr>
          <a:xfrm>
            <a:off x="1932495" y="795068"/>
            <a:ext cx="9382944" cy="5569521"/>
          </a:xfrm>
        </p:spPr>
        <p:txBody>
          <a:bodyPr>
            <a:normAutofit fontScale="85000" lnSpcReduction="1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Times New Roman" panose="02020603050405020304" pitchFamily="18" charset="0"/>
                <a:cs typeface="Times New Roman" panose="02020603050405020304" pitchFamily="18" charset="0"/>
              </a:rPr>
              <a:t>1868: A startup. Today:</a:t>
            </a:r>
          </a:p>
          <a:p>
            <a:pPr lvl="0" defTabSz="914400"/>
            <a:r>
              <a:rPr kumimoji="0" lang="en-US" altLang="en-US" b="1" i="0" u="none" strike="noStrike" cap="none" normalizeH="0" baseline="0" dirty="0">
                <a:ln>
                  <a:noFill/>
                </a:ln>
                <a:effectLst/>
                <a:latin typeface="Times New Roman" panose="02020603050405020304" pitchFamily="18" charset="0"/>
                <a:cs typeface="Times New Roman" panose="02020603050405020304" pitchFamily="18" charset="0"/>
              </a:rPr>
              <a:t>A global enterprise</a:t>
            </a:r>
            <a:r>
              <a:rPr lang="en-US" altLang="en-US" dirty="0">
                <a:latin typeface="Times New Roman" panose="02020603050405020304" pitchFamily="18" charset="0"/>
                <a:cs typeface="Times New Roman" panose="02020603050405020304" pitchFamily="18" charset="0"/>
              </a:rPr>
              <a:t>.</a:t>
            </a:r>
            <a:endParaRPr kumimoji="0" lang="en-US" altLang="en-US" b="1"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As a 29-year-old, </a:t>
            </a:r>
            <a:r>
              <a:rPr kumimoji="0" lang="en-US" altLang="en-US" b="0" i="0" u="none" strike="noStrike" cap="none" normalizeH="0" baseline="0" dirty="0" err="1">
                <a:ln>
                  <a:noFill/>
                </a:ln>
                <a:effectLst/>
                <a:latin typeface="Times New Roman" panose="02020603050405020304" pitchFamily="18" charset="0"/>
                <a:cs typeface="Times New Roman" panose="02020603050405020304" pitchFamily="18" charset="0"/>
              </a:rPr>
              <a:t>Jamsetji</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Tata set up a trading firm in 1868. Today, the operating companies of the Tata group lead the nation in ten business verticals.</a:t>
            </a:r>
          </a:p>
          <a:p>
            <a:pPr algn="l"/>
            <a:r>
              <a:rPr lang="en-US" b="1" i="0" dirty="0">
                <a:solidFill>
                  <a:schemeClr val="tx1"/>
                </a:solidFill>
                <a:effectLst/>
                <a:latin typeface="Times New Roman" panose="02020603050405020304" pitchFamily="18" charset="0"/>
                <a:cs typeface="Times New Roman" panose="02020603050405020304" pitchFamily="18" charset="0"/>
              </a:rPr>
              <a:t>66% of Tata Sons is owned by trusts</a:t>
            </a:r>
          </a:p>
          <a:p>
            <a:pPr marL="0" indent="0" algn="l">
              <a:buNone/>
            </a:pPr>
            <a:r>
              <a:rPr lang="en-US" b="0" i="0" dirty="0">
                <a:solidFill>
                  <a:schemeClr val="tx1"/>
                </a:solidFill>
                <a:effectLst/>
                <a:latin typeface="Times New Roman" panose="02020603050405020304" pitchFamily="18" charset="0"/>
                <a:cs typeface="Times New Roman" panose="02020603050405020304" pitchFamily="18" charset="0"/>
              </a:rPr>
              <a:t>The Tata Trusts promote education, health, culture and livelihood initiatives in India.</a:t>
            </a:r>
          </a:p>
          <a:p>
            <a:pPr algn="l"/>
            <a:r>
              <a:rPr lang="en-US" b="1" i="0" dirty="0">
                <a:solidFill>
                  <a:schemeClr val="tx1"/>
                </a:solidFill>
                <a:effectLst/>
                <a:latin typeface="Times New Roman" panose="02020603050405020304" pitchFamily="18" charset="0"/>
                <a:cs typeface="Times New Roman" panose="02020603050405020304" pitchFamily="18" charset="0"/>
              </a:rPr>
              <a:t>Values &amp; Purpose</a:t>
            </a:r>
          </a:p>
          <a:p>
            <a:pPr marL="0" indent="0" algn="l">
              <a:buNone/>
            </a:pPr>
            <a:r>
              <a:rPr lang="en-US" b="0" i="0" dirty="0">
                <a:solidFill>
                  <a:schemeClr val="tx1"/>
                </a:solidFill>
                <a:effectLst/>
                <a:latin typeface="Times New Roman" panose="02020603050405020304" pitchFamily="18" charset="0"/>
                <a:cs typeface="Times New Roman" panose="02020603050405020304" pitchFamily="18" charset="0"/>
              </a:rPr>
              <a:t>Integrity, Responsibility, Excellence, Pioneering, and Unity</a:t>
            </a:r>
            <a:endParaRPr lang="en-US" dirty="0">
              <a:solidFill>
                <a:schemeClr val="tx1"/>
              </a:solidFill>
              <a:latin typeface="Times New Roman" panose="02020603050405020304" pitchFamily="18" charset="0"/>
              <a:cs typeface="Times New Roman" panose="02020603050405020304" pitchFamily="18" charset="0"/>
            </a:endParaRPr>
          </a:p>
          <a:p>
            <a:pPr algn="l"/>
            <a:r>
              <a:rPr lang="en-US" b="1" i="0" dirty="0">
                <a:solidFill>
                  <a:schemeClr val="tx1"/>
                </a:solidFill>
                <a:effectLst/>
                <a:latin typeface="Times New Roman" panose="02020603050405020304" pitchFamily="18" charset="0"/>
                <a:cs typeface="Times New Roman" panose="02020603050405020304" pitchFamily="18" charset="0"/>
              </a:rPr>
              <a:t>$128 billion in revenues in 2021-22</a:t>
            </a:r>
          </a:p>
          <a:p>
            <a:pPr marL="0" indent="0" algn="l">
              <a:buNone/>
            </a:pPr>
            <a:r>
              <a:rPr lang="en-US" b="0" i="0" dirty="0">
                <a:solidFill>
                  <a:schemeClr val="tx1"/>
                </a:solidFill>
                <a:effectLst/>
                <a:latin typeface="Times New Roman" panose="02020603050405020304" pitchFamily="18" charset="0"/>
                <a:cs typeface="Times New Roman" panose="02020603050405020304" pitchFamily="18" charset="0"/>
              </a:rPr>
              <a:t>The combined market cap of Tata companies was $311 billion (INR 23.6 trillion) as on March 31, 2022.</a:t>
            </a:r>
          </a:p>
          <a:p>
            <a:pPr marL="0" indent="0" algn="l">
              <a:buNone/>
            </a:pPr>
            <a:r>
              <a:rPr lang="en-US" b="1" i="0" dirty="0">
                <a:solidFill>
                  <a:schemeClr val="tx1"/>
                </a:solidFill>
                <a:effectLst/>
                <a:latin typeface="Times New Roman" panose="02020603050405020304" pitchFamily="18" charset="0"/>
                <a:cs typeface="Times New Roman" panose="02020603050405020304" pitchFamily="18" charset="0"/>
              </a:rPr>
              <a:t>There are more than 935,000 employees in Tata Group</a:t>
            </a:r>
          </a:p>
          <a:p>
            <a:pPr marL="0" indent="0" algn="l">
              <a:buNone/>
            </a:pPr>
            <a:r>
              <a:rPr lang="en-IN" b="0" i="0" dirty="0">
                <a:solidFill>
                  <a:schemeClr val="tx1"/>
                </a:solidFill>
                <a:effectLst/>
                <a:latin typeface="Times New Roman" panose="02020603050405020304" pitchFamily="18" charset="0"/>
                <a:cs typeface="Times New Roman" panose="02020603050405020304" pitchFamily="18" charset="0"/>
              </a:rPr>
              <a:t>Companies include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Tata Consultancy Services</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Tata Motors</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Tata Steel</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Tata Chemicals</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Tata Consumer Products</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Titan</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Tata Capital</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Tata Power</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Indian Hotels</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Tata Communications,</a:t>
            </a:r>
            <a:r>
              <a:rPr lang="en-IN" b="0" i="0" dirty="0">
                <a:solidFill>
                  <a:schemeClr val="tx1"/>
                </a:solidFill>
                <a:effectLst/>
                <a:latin typeface="Times New Roman" panose="02020603050405020304" pitchFamily="18" charset="0"/>
                <a:cs typeface="Times New Roman" panose="02020603050405020304" pitchFamily="18" charset="0"/>
              </a:rPr>
              <a:t>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Tata Electronics,</a:t>
            </a:r>
            <a:r>
              <a:rPr lang="en-IN" b="0" i="0" dirty="0">
                <a:solidFill>
                  <a:schemeClr val="tx1"/>
                </a:solidFill>
                <a:effectLst/>
                <a:latin typeface="Times New Roman" panose="02020603050405020304" pitchFamily="18" charset="0"/>
                <a:cs typeface="Times New Roman" panose="02020603050405020304" pitchFamily="18" charset="0"/>
              </a:rPr>
              <a:t> and </a:t>
            </a:r>
            <a:r>
              <a:rPr lang="en-IN" b="0" i="0" strike="noStrike" dirty="0">
                <a:solidFill>
                  <a:schemeClr val="tx1"/>
                </a:solidFill>
                <a:effectLst/>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Tata Digital.</a:t>
            </a:r>
            <a:endParaRPr lang="en-US" b="0" i="0" dirty="0">
              <a:solidFill>
                <a:schemeClr val="tx1"/>
              </a:solidFill>
              <a:effectLst/>
              <a:latin typeface="Times New Roman" panose="02020603050405020304" pitchFamily="18" charset="0"/>
              <a:cs typeface="Times New Roman" panose="02020603050405020304" pitchFamily="18" charset="0"/>
            </a:endParaRPr>
          </a:p>
        </p:txBody>
      </p:sp>
      <p:sp>
        <p:nvSpPr>
          <p:cNvPr id="5" name="Rectangle 5">
            <a:extLst>
              <a:ext uri="{FF2B5EF4-FFF2-40B4-BE49-F238E27FC236}">
                <a16:creationId xmlns:a16="http://schemas.microsoft.com/office/drawing/2014/main" id="{17380DDB-0803-FDD7-55A5-5327D9ED771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AutoShape 3" descr="Business Profile">
            <a:hlinkClick r:id="rId14"/>
            <a:extLst>
              <a:ext uri="{FF2B5EF4-FFF2-40B4-BE49-F238E27FC236}">
                <a16:creationId xmlns:a16="http://schemas.microsoft.com/office/drawing/2014/main" id="{E6FD6085-B3C7-C2BD-635E-081E5DA9922C}"/>
              </a:ext>
            </a:extLst>
          </p:cNvPr>
          <p:cNvSpPr>
            <a:spLocks noChangeAspect="1" noChangeArrowheads="1"/>
          </p:cNvSpPr>
          <p:nvPr/>
        </p:nvSpPr>
        <p:spPr bwMode="auto">
          <a:xfrm>
            <a:off x="57150" y="222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7" name="AutoShape 4" descr="Download PDF">
            <a:hlinkClick r:id="rId15"/>
            <a:extLst>
              <a:ext uri="{FF2B5EF4-FFF2-40B4-BE49-F238E27FC236}">
                <a16:creationId xmlns:a16="http://schemas.microsoft.com/office/drawing/2014/main" id="{6044B96B-97BA-0943-E614-63CE26C13298}"/>
              </a:ext>
            </a:extLst>
          </p:cNvPr>
          <p:cNvSpPr>
            <a:spLocks noChangeAspect="1" noChangeArrowheads="1"/>
          </p:cNvSpPr>
          <p:nvPr/>
        </p:nvSpPr>
        <p:spPr bwMode="auto">
          <a:xfrm>
            <a:off x="1004888" y="222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9" name="Rectangle 6">
            <a:extLst>
              <a:ext uri="{FF2B5EF4-FFF2-40B4-BE49-F238E27FC236}">
                <a16:creationId xmlns:a16="http://schemas.microsoft.com/office/drawing/2014/main" id="{40BE3BD7-F80E-4F98-AF20-E74BC7FD5CD9}"/>
              </a:ext>
            </a:extLst>
          </p:cNvPr>
          <p:cNvSpPr>
            <a:spLocks noChangeArrowheads="1"/>
          </p:cNvSpPr>
          <p:nvPr/>
        </p:nvSpPr>
        <p:spPr bwMode="auto">
          <a:xfrm>
            <a:off x="2334" y="-422635"/>
            <a:ext cx="12192000" cy="457200"/>
          </a:xfrm>
          <a:prstGeom prst="rect">
            <a:avLst/>
          </a:prstGeom>
          <a:solidFill>
            <a:srgbClr val="00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FFFFFF"/>
                </a:solidFill>
                <a:effectLst/>
                <a:latin typeface="inherit"/>
              </a:rPr>
              <a:t>$128 billion in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FFFFFF"/>
                </a:solidFill>
                <a:effectLst/>
                <a:latin typeface="inherit"/>
              </a:rPr>
              <a:t>revenues in 2021-22</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FFFFFF"/>
                </a:solidFill>
                <a:effectLst/>
                <a:latin typeface="Lato" panose="020F0502020204030203" pitchFamily="34" charset="0"/>
              </a:rPr>
              <a:t>The combined market cap of Tata companies was $311 billion (INR 23.6 trillion) as on March 31, 2022.</a:t>
            </a:r>
          </a:p>
          <a:p>
            <a:pPr marL="0" marR="0" lvl="0" indent="0" algn="l" defTabSz="914400" rtl="0" eaLnBrk="0" fontAlgn="ctr"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FFFFFF"/>
                </a:solidFill>
                <a:effectLst/>
                <a:latin typeface="Lato" panose="020F0502020204030203" pitchFamily="34" charset="0"/>
              </a:rPr>
              <a:t>  </a:t>
            </a:r>
            <a:r>
              <a:rPr kumimoji="0" lang="en-US" altLang="en-US" sz="1900" b="0" i="0" u="none" strike="noStrike" cap="none" normalizeH="0" baseline="0">
                <a:ln>
                  <a:noFill/>
                </a:ln>
                <a:solidFill>
                  <a:srgbClr val="FFFFFF"/>
                </a:solidFill>
                <a:effectLst/>
                <a:latin typeface="Lato" panose="020F0502020204030203" pitchFamily="34" charset="0"/>
                <a:hlinkClick r:id="rId16"/>
              </a:rPr>
              <a:t>     </a:t>
            </a:r>
            <a:r>
              <a:rPr kumimoji="0" lang="en-US" altLang="en-US" sz="900" b="0" i="0" u="none" strike="noStrike" cap="none" normalizeH="0" baseline="0">
                <a:ln>
                  <a:noFill/>
                </a:ln>
                <a:solidFill>
                  <a:srgbClr val="FFFFFF"/>
                </a:solidFill>
                <a:effectLst/>
                <a:latin typeface="Lato" panose="020F0502020204030203" pitchFamily="34" charset="0"/>
                <a:hlinkClick r:id="rId16"/>
              </a:rPr>
              <a:t>Investors</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Rectangle 8">
            <a:extLst>
              <a:ext uri="{FF2B5EF4-FFF2-40B4-BE49-F238E27FC236}">
                <a16:creationId xmlns:a16="http://schemas.microsoft.com/office/drawing/2014/main" id="{8BC9F4B3-EDEF-0790-52D3-CF1679EE75D5}"/>
              </a:ext>
            </a:extLst>
          </p:cNvPr>
          <p:cNvSpPr>
            <a:spLocks noChangeArrowheads="1"/>
          </p:cNvSpPr>
          <p:nvPr/>
        </p:nvSpPr>
        <p:spPr bwMode="auto">
          <a:xfrm>
            <a:off x="2334" y="-42263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 name="AutoShape 7" descr="Investor Section">
            <a:hlinkClick r:id="rId16"/>
            <a:extLst>
              <a:ext uri="{FF2B5EF4-FFF2-40B4-BE49-F238E27FC236}">
                <a16:creationId xmlns:a16="http://schemas.microsoft.com/office/drawing/2014/main" id="{31207951-2300-CAB9-78A8-EC18A4D6EDA2}"/>
              </a:ext>
            </a:extLst>
          </p:cNvPr>
          <p:cNvSpPr>
            <a:spLocks noChangeAspect="1" noChangeArrowheads="1"/>
          </p:cNvSpPr>
          <p:nvPr/>
        </p:nvSpPr>
        <p:spPr bwMode="auto">
          <a:xfrm>
            <a:off x="59484" y="-400411"/>
            <a:ext cx="304800" cy="377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3" name="Picture 2" descr="Tata Motors Logo Meaning and History [Tata Motors symbol]">
            <a:extLst>
              <a:ext uri="{FF2B5EF4-FFF2-40B4-BE49-F238E27FC236}">
                <a16:creationId xmlns:a16="http://schemas.microsoft.com/office/drawing/2014/main" id="{48D3C42C-5037-363A-A325-D3A26A3AFEAA}"/>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9986885" y="174625"/>
            <a:ext cx="2063907" cy="1156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8822404"/>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0BFE4-9E78-81A3-A27C-76CC888B11F6}"/>
              </a:ext>
            </a:extLst>
          </p:cNvPr>
          <p:cNvSpPr>
            <a:spLocks noGrp="1"/>
          </p:cNvSpPr>
          <p:nvPr>
            <p:ph type="title"/>
          </p:nvPr>
        </p:nvSpPr>
        <p:spPr>
          <a:xfrm>
            <a:off x="2288492" y="359836"/>
            <a:ext cx="9214531" cy="706964"/>
          </a:xfrm>
        </p:spPr>
        <p:txBody>
          <a:bodyPr>
            <a:normAutofit fontScale="90000"/>
          </a:bodyPr>
          <a:lstStyle/>
          <a:p>
            <a:r>
              <a:rPr lang="en-US" sz="2600" b="1" dirty="0">
                <a:solidFill>
                  <a:schemeClr val="accent1"/>
                </a:solidFill>
                <a:latin typeface="Times New Roman" panose="02020603050405020304" pitchFamily="18" charset="0"/>
                <a:cs typeface="Times New Roman" panose="02020603050405020304" pitchFamily="18" charset="0"/>
              </a:rPr>
              <a:t>The TATA group, one of India's largest combinations, has undergone several noteworthy changes in the last 3-5 years. one of the notable changes includes working from home during COVID-19</a:t>
            </a:r>
            <a:endParaRPr lang="en-IN" sz="2600" b="1" dirty="0">
              <a:solidFill>
                <a:schemeClr val="accent1"/>
              </a:solidFill>
            </a:endParaRPr>
          </a:p>
        </p:txBody>
      </p:sp>
      <p:sp>
        <p:nvSpPr>
          <p:cNvPr id="3" name="Content Placeholder 2">
            <a:extLst>
              <a:ext uri="{FF2B5EF4-FFF2-40B4-BE49-F238E27FC236}">
                <a16:creationId xmlns:a16="http://schemas.microsoft.com/office/drawing/2014/main" id="{209EA908-DB2A-557A-2EE0-2C0C529429EE}"/>
              </a:ext>
            </a:extLst>
          </p:cNvPr>
          <p:cNvSpPr>
            <a:spLocks noGrp="1"/>
          </p:cNvSpPr>
          <p:nvPr>
            <p:ph idx="1"/>
          </p:nvPr>
        </p:nvSpPr>
        <p:spPr>
          <a:xfrm>
            <a:off x="1484310" y="2083324"/>
            <a:ext cx="10018713" cy="4254631"/>
          </a:xfrm>
        </p:spPr>
        <p:txBody>
          <a:bodyPr>
            <a:normAutofit/>
          </a:bodyPr>
          <a:lstStyle/>
          <a:p>
            <a:pPr marL="0" indent="0">
              <a:buNone/>
            </a:pPr>
            <a:r>
              <a:rPr lang="en-US" sz="1900" dirty="0">
                <a:latin typeface="Times New Roman" panose="02020603050405020304" pitchFamily="18" charset="0"/>
                <a:cs typeface="Times New Roman" panose="02020603050405020304" pitchFamily="18" charset="0"/>
              </a:rPr>
              <a:t>The Tata Group has encouraged its employees to work from home wherever possible to prevent the spread of the virus. This has helped the company maintain business continuity while ensuring the safety of its employees.</a:t>
            </a:r>
          </a:p>
          <a:p>
            <a:pPr marL="0" indent="0">
              <a:buNone/>
            </a:pPr>
            <a:r>
              <a:rPr lang="en-US" sz="1900" b="1" dirty="0">
                <a:solidFill>
                  <a:schemeClr val="accent6">
                    <a:lumMod val="50000"/>
                  </a:schemeClr>
                </a:solidFill>
                <a:latin typeface="Times New Roman" panose="02020603050405020304" pitchFamily="18" charset="0"/>
                <a:cs typeface="Times New Roman" panose="02020603050405020304" pitchFamily="18" charset="0"/>
              </a:rPr>
              <a:t>Positive Impact on employee</a:t>
            </a:r>
          </a:p>
          <a:p>
            <a:r>
              <a:rPr lang="en-US" sz="1900" dirty="0">
                <a:latin typeface="Times New Roman" panose="02020603050405020304" pitchFamily="18" charset="0"/>
                <a:cs typeface="Times New Roman" panose="02020603050405020304" pitchFamily="18" charset="0"/>
              </a:rPr>
              <a:t>Increased flexibility: They can choose to work from home during hours that work best for them. </a:t>
            </a:r>
          </a:p>
          <a:p>
            <a:r>
              <a:rPr lang="en-US" sz="1900" dirty="0">
                <a:latin typeface="Times New Roman" panose="02020603050405020304" pitchFamily="18" charset="0"/>
                <a:cs typeface="Times New Roman" panose="02020603050405020304" pitchFamily="18" charset="0"/>
              </a:rPr>
              <a:t>Reduced commuting time and cost: Employees have been able to save time and money that would have been spent commuting to work.</a:t>
            </a:r>
          </a:p>
          <a:p>
            <a:r>
              <a:rPr lang="en-US" sz="1900" dirty="0">
                <a:latin typeface="Times New Roman" panose="02020603050405020304" pitchFamily="18" charset="0"/>
                <a:cs typeface="Times New Roman" panose="02020603050405020304" pitchFamily="18" charset="0"/>
              </a:rPr>
              <a:t>Improved work-life balance: Working from home has allowed employees to better balance their work and personal responsibilities, which has reduced stress levels and improved their overall well-being.</a:t>
            </a:r>
          </a:p>
          <a:p>
            <a:r>
              <a:rPr lang="en-US" sz="1900" dirty="0">
                <a:latin typeface="Times New Roman" panose="02020603050405020304" pitchFamily="18" charset="0"/>
                <a:cs typeface="Times New Roman" panose="02020603050405020304" pitchFamily="18" charset="0"/>
              </a:rPr>
              <a:t>Increased productivity: They are able to focus better without the distractions of the office</a:t>
            </a:r>
            <a:r>
              <a:rPr lang="en-US" sz="1800" dirty="0">
                <a:latin typeface="Times New Roman" panose="02020603050405020304" pitchFamily="18" charset="0"/>
                <a:cs typeface="Times New Roman" panose="02020603050405020304" pitchFamily="18" charset="0"/>
              </a:rPr>
              <a:t>.</a:t>
            </a:r>
          </a:p>
          <a:p>
            <a:pPr marL="0" indent="0">
              <a:buNone/>
            </a:pPr>
            <a:endParaRPr lang="en-US" dirty="0"/>
          </a:p>
          <a:p>
            <a:pPr>
              <a:buFont typeface="Wingdings" panose="05000000000000000000" pitchFamily="2" charset="2"/>
              <a:buChar char="v"/>
            </a:pPr>
            <a:endParaRPr lang="en-IN" dirty="0"/>
          </a:p>
        </p:txBody>
      </p:sp>
      <p:pic>
        <p:nvPicPr>
          <p:cNvPr id="6" name="Picture 2" descr="Tata Motors Logo Meaning and History [Tata Motors symbol]">
            <a:extLst>
              <a:ext uri="{FF2B5EF4-FFF2-40B4-BE49-F238E27FC236}">
                <a16:creationId xmlns:a16="http://schemas.microsoft.com/office/drawing/2014/main" id="{D233A928-A46B-AC01-8D9B-143763E675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632" y="82549"/>
            <a:ext cx="1351369" cy="874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996986"/>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D8238-5A6A-8322-D0B5-F5B4F81BD2EB}"/>
              </a:ext>
            </a:extLst>
          </p:cNvPr>
          <p:cNvSpPr>
            <a:spLocks noGrp="1"/>
          </p:cNvSpPr>
          <p:nvPr>
            <p:ph type="title"/>
          </p:nvPr>
        </p:nvSpPr>
        <p:spPr/>
        <p:txBody>
          <a:bodyPr/>
          <a:lstStyle/>
          <a:p>
            <a:r>
              <a:rPr lang="en-IN" dirty="0">
                <a:solidFill>
                  <a:schemeClr val="accent1"/>
                </a:solidFill>
              </a:rPr>
              <a:t>Impact of Work of Home</a:t>
            </a:r>
          </a:p>
        </p:txBody>
      </p:sp>
      <p:sp>
        <p:nvSpPr>
          <p:cNvPr id="3" name="Text Placeholder 2">
            <a:extLst>
              <a:ext uri="{FF2B5EF4-FFF2-40B4-BE49-F238E27FC236}">
                <a16:creationId xmlns:a16="http://schemas.microsoft.com/office/drawing/2014/main" id="{76B2D418-EE25-A668-FE92-CF69B2AC7968}"/>
              </a:ext>
            </a:extLst>
          </p:cNvPr>
          <p:cNvSpPr>
            <a:spLocks noGrp="1"/>
          </p:cNvSpPr>
          <p:nvPr>
            <p:ph type="body" idx="1"/>
          </p:nvPr>
        </p:nvSpPr>
        <p:spPr>
          <a:xfrm>
            <a:off x="1484311" y="2260515"/>
            <a:ext cx="10744438" cy="576262"/>
          </a:xfrm>
        </p:spPr>
        <p:txBody>
          <a:bodyPr/>
          <a:lstStyle/>
          <a:p>
            <a:r>
              <a:rPr lang="en-IN" sz="2400" dirty="0">
                <a:solidFill>
                  <a:schemeClr val="accent6">
                    <a:lumMod val="50000"/>
                  </a:schemeClr>
                </a:solidFill>
                <a:latin typeface="Times New Roman" panose="02020603050405020304" pitchFamily="18" charset="0"/>
                <a:cs typeface="Times New Roman" panose="02020603050405020304" pitchFamily="18" charset="0"/>
              </a:rPr>
              <a:t>Positive Impacts on Organisation</a:t>
            </a:r>
          </a:p>
        </p:txBody>
      </p:sp>
      <p:sp>
        <p:nvSpPr>
          <p:cNvPr id="4" name="Content Placeholder 3">
            <a:extLst>
              <a:ext uri="{FF2B5EF4-FFF2-40B4-BE49-F238E27FC236}">
                <a16:creationId xmlns:a16="http://schemas.microsoft.com/office/drawing/2014/main" id="{969D7817-51E8-BB1A-AE60-57FFC2C9FE57}"/>
              </a:ext>
            </a:extLst>
          </p:cNvPr>
          <p:cNvSpPr>
            <a:spLocks noGrp="1"/>
          </p:cNvSpPr>
          <p:nvPr>
            <p:ph sz="half" idx="2"/>
          </p:nvPr>
        </p:nvSpPr>
        <p:spPr>
          <a:xfrm>
            <a:off x="1293591" y="3007152"/>
            <a:ext cx="10565330" cy="3374795"/>
          </a:xfrm>
        </p:spPr>
        <p:txBody>
          <a:bodyPr>
            <a:noAutofit/>
          </a:bodyPr>
          <a:lstStyle/>
          <a:p>
            <a:r>
              <a:rPr lang="en-US" sz="2000" dirty="0">
                <a:latin typeface="Times New Roman" panose="02020603050405020304" pitchFamily="18" charset="0"/>
                <a:cs typeface="Times New Roman" panose="02020603050405020304" pitchFamily="18" charset="0"/>
              </a:rPr>
              <a:t>Business continuity: The work from home policy has ensured that business operations can continue despite the pandemic-related restrictions on physical office spaces.</a:t>
            </a:r>
          </a:p>
          <a:p>
            <a:r>
              <a:rPr lang="en-US" sz="2000" dirty="0">
                <a:latin typeface="Times New Roman" panose="02020603050405020304" pitchFamily="18" charset="0"/>
                <a:cs typeface="Times New Roman" panose="02020603050405020304" pitchFamily="18" charset="0"/>
              </a:rPr>
              <a:t>Reduced costs: With employees working from home, the organization has been able to reduce costs associated with office space, utilities, and other overheads.</a:t>
            </a:r>
          </a:p>
          <a:p>
            <a:r>
              <a:rPr lang="en-US" sz="2000" dirty="0">
                <a:latin typeface="Times New Roman" panose="02020603050405020304" pitchFamily="18" charset="0"/>
                <a:cs typeface="Times New Roman" panose="02020603050405020304" pitchFamily="18" charset="0"/>
              </a:rPr>
              <a:t>Increased employee engagement: The flexibility and work-life balance benefits of working from home have improved employee engagement and job satisfaction, leading to higher retention rates. Increased</a:t>
            </a:r>
            <a:endParaRPr lang="en-IN" sz="2000" dirty="0">
              <a:latin typeface="Times New Roman" panose="02020603050405020304" pitchFamily="18" charset="0"/>
              <a:cs typeface="Times New Roman" panose="02020603050405020304" pitchFamily="18" charset="0"/>
            </a:endParaRPr>
          </a:p>
        </p:txBody>
      </p:sp>
      <p:pic>
        <p:nvPicPr>
          <p:cNvPr id="9" name="Picture 2" descr="Tata Motors Logo Meaning and History [Tata Motors symbol]">
            <a:extLst>
              <a:ext uri="{FF2B5EF4-FFF2-40B4-BE49-F238E27FC236}">
                <a16:creationId xmlns:a16="http://schemas.microsoft.com/office/drawing/2014/main" id="{4C82B078-C47D-D4F1-75A2-0547E713F7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632" y="82549"/>
            <a:ext cx="1351369" cy="874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834289"/>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D172D-BD7F-A8D8-7CA8-84E6EF2B489E}"/>
              </a:ext>
            </a:extLst>
          </p:cNvPr>
          <p:cNvSpPr>
            <a:spLocks noGrp="1"/>
          </p:cNvSpPr>
          <p:nvPr>
            <p:ph type="ctrTitle"/>
          </p:nvPr>
        </p:nvSpPr>
        <p:spPr>
          <a:xfrm>
            <a:off x="2531267" y="563603"/>
            <a:ext cx="8825658" cy="728308"/>
          </a:xfrm>
        </p:spPr>
        <p:txBody>
          <a:bodyPr>
            <a:normAutofit fontScale="90000"/>
          </a:bodyPr>
          <a:lstStyle/>
          <a:p>
            <a:pPr algn="ctr"/>
            <a:r>
              <a:rPr lang="en-IN" dirty="0">
                <a:solidFill>
                  <a:schemeClr val="accent1"/>
                </a:solidFill>
              </a:rPr>
              <a:t>Driving force </a:t>
            </a:r>
          </a:p>
        </p:txBody>
      </p:sp>
      <p:sp>
        <p:nvSpPr>
          <p:cNvPr id="3" name="Subtitle 2">
            <a:extLst>
              <a:ext uri="{FF2B5EF4-FFF2-40B4-BE49-F238E27FC236}">
                <a16:creationId xmlns:a16="http://schemas.microsoft.com/office/drawing/2014/main" id="{8B7933AD-0707-F5CF-B2B5-A15C8EBFA47C}"/>
              </a:ext>
            </a:extLst>
          </p:cNvPr>
          <p:cNvSpPr>
            <a:spLocks noGrp="1"/>
          </p:cNvSpPr>
          <p:nvPr>
            <p:ph type="subTitle" idx="1"/>
          </p:nvPr>
        </p:nvSpPr>
        <p:spPr>
          <a:xfrm>
            <a:off x="2927193" y="1753387"/>
            <a:ext cx="8825658" cy="4271913"/>
          </a:xfrm>
        </p:spPr>
        <p:txBody>
          <a:bodyPr>
            <a:normAutofit/>
          </a:bodyPr>
          <a:lstStyle/>
          <a:p>
            <a:pPr algn="just"/>
            <a:r>
              <a:rPr lang="en-IN"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driving force behind the work-from-home policy implemented by the Tata Group during the COVID-19 pandemic was the need to ensure business continuity in the face of the pandemic-related restrictions on physical office spaces. </a:t>
            </a:r>
          </a:p>
          <a:p>
            <a:pPr algn="just"/>
            <a:r>
              <a:rPr lang="en-IN"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policy enabled employees to work remotely and stay connected with each other and clients, while also ensuring that the organization could continue to serve its customers and meet its business objectives</a:t>
            </a:r>
          </a:p>
          <a:p>
            <a:endParaRPr lang="en-IN" dirty="0"/>
          </a:p>
        </p:txBody>
      </p:sp>
      <p:pic>
        <p:nvPicPr>
          <p:cNvPr id="4" name="Picture 2" descr="Tata Motors Logo Meaning and History [Tata Motors symbol]">
            <a:extLst>
              <a:ext uri="{FF2B5EF4-FFF2-40B4-BE49-F238E27FC236}">
                <a16:creationId xmlns:a16="http://schemas.microsoft.com/office/drawing/2014/main" id="{67D7F63C-3F54-E32E-34E6-6A15121D4B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290" y="126107"/>
            <a:ext cx="1351369" cy="874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251039"/>
      </p:ext>
    </p:extLst>
  </p:cSld>
  <p:clrMapOvr>
    <a:masterClrMapping/>
  </p:clrMapOvr>
  <mc:AlternateContent xmlns:mc="http://schemas.openxmlformats.org/markup-compatibility/2006" xmlns:p14="http://schemas.microsoft.com/office/powerpoint/2010/main">
    <mc:Choice Requires="p14">
      <p:transition spd="slow" p14:dur="35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E2B2E-68C6-3539-167D-1E0B072CF59D}"/>
              </a:ext>
            </a:extLst>
          </p:cNvPr>
          <p:cNvSpPr>
            <a:spLocks noGrp="1"/>
          </p:cNvSpPr>
          <p:nvPr>
            <p:ph type="title"/>
          </p:nvPr>
        </p:nvSpPr>
        <p:spPr/>
        <p:txBody>
          <a:bodyPr/>
          <a:lstStyle/>
          <a:p>
            <a:r>
              <a:rPr lang="en-IN" dirty="0">
                <a:solidFill>
                  <a:schemeClr val="accent1"/>
                </a:solidFill>
              </a:rPr>
              <a:t>Lewin’s Model</a:t>
            </a:r>
          </a:p>
        </p:txBody>
      </p:sp>
      <p:sp>
        <p:nvSpPr>
          <p:cNvPr id="3" name="Content Placeholder 2">
            <a:extLst>
              <a:ext uri="{FF2B5EF4-FFF2-40B4-BE49-F238E27FC236}">
                <a16:creationId xmlns:a16="http://schemas.microsoft.com/office/drawing/2014/main" id="{FC915598-9CD5-8E64-A4F9-593E6B820460}"/>
              </a:ext>
            </a:extLst>
          </p:cNvPr>
          <p:cNvSpPr>
            <a:spLocks noGrp="1"/>
          </p:cNvSpPr>
          <p:nvPr>
            <p:ph idx="1"/>
          </p:nvPr>
        </p:nvSpPr>
        <p:spPr>
          <a:xfrm>
            <a:off x="1484311" y="1705465"/>
            <a:ext cx="10018713" cy="4695335"/>
          </a:xfrm>
        </p:spPr>
        <p:txBody>
          <a:bodyPr>
            <a:normAutofit/>
          </a:bodyPr>
          <a:lstStyle/>
          <a:p>
            <a:pPr marL="0" indent="0">
              <a:buNone/>
            </a:pPr>
            <a:r>
              <a:rPr lang="en-IN" sz="1800" dirty="0">
                <a:effectLst/>
                <a:latin typeface="Calibri" panose="020F0502020204030204" pitchFamily="34" charset="0"/>
                <a:ea typeface="Calibri" panose="020F0502020204030204" pitchFamily="34" charset="0"/>
                <a:cs typeface="Times New Roman" panose="02020603050405020304" pitchFamily="18" charset="0"/>
              </a:rPr>
              <a:t>In the case of the Tata Group’s work-from-home policy, the </a:t>
            </a:r>
            <a:r>
              <a:rPr lang="en-IN" sz="18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unfreeze stage </a:t>
            </a:r>
            <a:r>
              <a:rPr lang="en-IN" sz="1800" dirty="0">
                <a:effectLst/>
                <a:latin typeface="Calibri" panose="020F0502020204030204" pitchFamily="34" charset="0"/>
                <a:ea typeface="Calibri" panose="020F0502020204030204" pitchFamily="34" charset="0"/>
                <a:cs typeface="Times New Roman" panose="02020603050405020304" pitchFamily="18" charset="0"/>
              </a:rPr>
              <a:t>involved identifying the need for change due to the COVID-19 pandemic and the need to ensure business continuity. The </a:t>
            </a:r>
            <a:r>
              <a:rPr lang="en-IN" sz="18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change stage </a:t>
            </a:r>
            <a:r>
              <a:rPr lang="en-IN" sz="1800" dirty="0">
                <a:effectLst/>
                <a:latin typeface="Calibri" panose="020F0502020204030204" pitchFamily="34" charset="0"/>
                <a:ea typeface="Calibri" panose="020F0502020204030204" pitchFamily="34" charset="0"/>
                <a:cs typeface="Times New Roman" panose="02020603050405020304" pitchFamily="18" charset="0"/>
              </a:rPr>
              <a:t>involved implementing the work-from-home policy, providing employees with the necessary equipment and support to work remotely, and establishing communication channels to ensure that employees could stay connected with each other and with clients. </a:t>
            </a:r>
            <a:r>
              <a:rPr lang="en-IN" sz="18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The refreeze stage </a:t>
            </a:r>
            <a:r>
              <a:rPr lang="en-IN" sz="1800" dirty="0">
                <a:effectLst/>
                <a:latin typeface="Calibri" panose="020F0502020204030204" pitchFamily="34" charset="0"/>
                <a:ea typeface="Calibri" panose="020F0502020204030204" pitchFamily="34" charset="0"/>
                <a:cs typeface="Times New Roman" panose="02020603050405020304" pitchFamily="18" charset="0"/>
              </a:rPr>
              <a:t>involved ensuring that the work-from-home policy became permanent and was integrated into the organization's culture.</a:t>
            </a:r>
          </a:p>
          <a:p>
            <a:pPr marL="0" indent="0">
              <a:buNone/>
            </a:pPr>
            <a:r>
              <a:rPr lang="en-IN" sz="1800" dirty="0">
                <a:effectLst/>
                <a:latin typeface="Calibri" panose="020F0502020204030204" pitchFamily="34" charset="0"/>
                <a:ea typeface="Calibri" panose="020F0502020204030204" pitchFamily="34" charset="0"/>
                <a:cs typeface="Times New Roman" panose="02020603050405020304" pitchFamily="18" charset="0"/>
              </a:rPr>
              <a:t>Lewin's model played a crucial role in the Tata Group’s work-from-home policy by providing a framework for managing the change. The model helped the organization to identify the need for change, plan and implement the change, and ensure that the change became permanent. By following Lewin's model, the Tata Group was able to manage the change effectively, ensure business continuity, and adapt to the new normal brought about by the COVID-19 pandemic.</a:t>
            </a:r>
          </a:p>
          <a:p>
            <a:pPr marL="0" indent="0">
              <a:buNone/>
            </a:pPr>
            <a:endParaRPr lang="en-IN" dirty="0"/>
          </a:p>
        </p:txBody>
      </p:sp>
      <p:pic>
        <p:nvPicPr>
          <p:cNvPr id="4" name="Picture 2" descr="Tata Motors Logo Meaning and History [Tata Motors symbol]">
            <a:extLst>
              <a:ext uri="{FF2B5EF4-FFF2-40B4-BE49-F238E27FC236}">
                <a16:creationId xmlns:a16="http://schemas.microsoft.com/office/drawing/2014/main" id="{E506D3FA-41BB-CD76-F64E-803FB41F63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632" y="248304"/>
            <a:ext cx="1351369" cy="874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614245"/>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0DF5A-144C-45BF-262D-237E8BEE310E}"/>
              </a:ext>
            </a:extLst>
          </p:cNvPr>
          <p:cNvSpPr>
            <a:spLocks noGrp="1"/>
          </p:cNvSpPr>
          <p:nvPr>
            <p:ph type="title"/>
          </p:nvPr>
        </p:nvSpPr>
        <p:spPr>
          <a:xfrm>
            <a:off x="1484311" y="685801"/>
            <a:ext cx="10018713" cy="1077012"/>
          </a:xfrm>
        </p:spPr>
        <p:txBody>
          <a:bodyPr>
            <a:normAutofit fontScale="90000"/>
          </a:bodyPr>
          <a:lstStyle/>
          <a:p>
            <a:r>
              <a:rPr lang="en-IN" b="1" dirty="0">
                <a:solidFill>
                  <a:schemeClr val="accent1"/>
                </a:solidFill>
              </a:rPr>
              <a:t>CONCLUSION</a:t>
            </a:r>
            <a:br>
              <a:rPr lang="en-IN" dirty="0"/>
            </a:br>
            <a:endParaRPr lang="en-IN" dirty="0"/>
          </a:p>
        </p:txBody>
      </p:sp>
      <p:sp>
        <p:nvSpPr>
          <p:cNvPr id="3" name="Content Placeholder 2">
            <a:extLst>
              <a:ext uri="{FF2B5EF4-FFF2-40B4-BE49-F238E27FC236}">
                <a16:creationId xmlns:a16="http://schemas.microsoft.com/office/drawing/2014/main" id="{97EC32EF-8E83-3C97-4213-858522F8C650}"/>
              </a:ext>
            </a:extLst>
          </p:cNvPr>
          <p:cNvSpPr>
            <a:spLocks noGrp="1"/>
          </p:cNvSpPr>
          <p:nvPr>
            <p:ph idx="1"/>
          </p:nvPr>
        </p:nvSpPr>
        <p:spPr>
          <a:xfrm>
            <a:off x="1484311" y="1460368"/>
            <a:ext cx="10018713" cy="4318263"/>
          </a:xfrm>
        </p:spPr>
        <p:txBody>
          <a:bodyPr>
            <a:normAutofit/>
          </a:bodyPr>
          <a:lstStyle/>
          <a:p>
            <a:pPr marL="0" indent="0">
              <a:buNone/>
            </a:pPr>
            <a:r>
              <a:rPr lang="en-IN" sz="2000" dirty="0">
                <a:solidFill>
                  <a:schemeClr val="tx2"/>
                </a:solidFill>
                <a:latin typeface="Times New Roman" panose="02020603050405020304" pitchFamily="18" charset="0"/>
                <a:ea typeface="Calibri" panose="020F0502020204030204" pitchFamily="34" charset="0"/>
                <a:cs typeface="Times New Roman" panose="02020603050405020304" pitchFamily="18" charset="0"/>
              </a:rPr>
              <a:t>In conclusion, t</a:t>
            </a:r>
            <a:r>
              <a:rPr lang="en-IN" sz="20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he Tata Group has a long history of innovation and adapting to changing business environments. </a:t>
            </a:r>
            <a:r>
              <a:rPr lang="en-IN" sz="2000" dirty="0">
                <a:solidFill>
                  <a:schemeClr val="tx2"/>
                </a:solidFill>
                <a:latin typeface="Times New Roman" panose="02020603050405020304" pitchFamily="18" charset="0"/>
                <a:ea typeface="Calibri" panose="020F0502020204030204" pitchFamily="34" charset="0"/>
                <a:cs typeface="Times New Roman" panose="02020603050405020304" pitchFamily="18" charset="0"/>
              </a:rPr>
              <a:t>T</a:t>
            </a:r>
            <a:r>
              <a:rPr lang="en-IN" sz="20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he work-from-home policy implemented by the Tata Group during the COVID-19 pandemic was a significant change that allowed the organization to continue business operations.</a:t>
            </a:r>
          </a:p>
          <a:p>
            <a:pPr marL="0" indent="0">
              <a:buNone/>
            </a:pPr>
            <a:r>
              <a:rPr lang="en-IN" sz="20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The organization was able to successfully implement the work-from-home policy by following Lewin's Change Management Model, which provided a framework for managing the change</a:t>
            </a:r>
            <a:r>
              <a:rPr lang="en-IN" sz="2000" dirty="0">
                <a:solidFill>
                  <a:schemeClr val="tx2"/>
                </a:solidFill>
                <a:latin typeface="Times New Roman" panose="02020603050405020304" pitchFamily="18" charset="0"/>
                <a:ea typeface="Calibri" panose="020F0502020204030204" pitchFamily="34" charset="0"/>
                <a:cs typeface="Times New Roman" panose="02020603050405020304" pitchFamily="18" charset="0"/>
              </a:rPr>
              <a:t>.</a:t>
            </a:r>
          </a:p>
          <a:p>
            <a:pPr marL="0" indent="0">
              <a:buNone/>
            </a:pPr>
            <a:r>
              <a:rPr lang="en-IN" sz="20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As the world continues to adapt to the new normal brought about by the pandemic, the Tata Group’s work-from-home policy will likely continue to play a crucial role in the organization's operations and its ability to meet its business objectives</a:t>
            </a:r>
            <a:r>
              <a:rPr lang="en-IN" sz="2000" dirty="0">
                <a:solidFill>
                  <a:srgbClr val="70AD47"/>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IN" sz="1800" dirty="0">
                <a:solidFill>
                  <a:srgbClr val="70AD47"/>
                </a:solidFill>
                <a:effectLst/>
                <a:latin typeface="Calibri" panose="020F0502020204030204" pitchFamily="34" charset="0"/>
                <a:ea typeface="Calibri" panose="020F0502020204030204" pitchFamily="34" charset="0"/>
                <a:cs typeface="Times New Roman" panose="02020603050405020304" pitchFamily="18" charset="0"/>
              </a:rPr>
              <a:t> </a:t>
            </a:r>
            <a:endParaRPr lang="en-IN" dirty="0"/>
          </a:p>
        </p:txBody>
      </p:sp>
      <p:pic>
        <p:nvPicPr>
          <p:cNvPr id="4" name="Picture 2" descr="Tata Motors Logo Meaning and History [Tata Motors symbol]">
            <a:extLst>
              <a:ext uri="{FF2B5EF4-FFF2-40B4-BE49-F238E27FC236}">
                <a16:creationId xmlns:a16="http://schemas.microsoft.com/office/drawing/2014/main" id="{78524CD1-12BF-E41F-6F6E-B98FD8A740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193" y="198093"/>
            <a:ext cx="1351369" cy="874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108753"/>
      </p:ext>
    </p:extLst>
  </p:cSld>
  <p:clrMapOvr>
    <a:masterClrMapping/>
  </p:clrMapOvr>
  <mc:AlternateContent xmlns:mc="http://schemas.openxmlformats.org/markup-compatibility/2006" xmlns:p14="http://schemas.microsoft.com/office/powerpoint/2010/main">
    <mc:Choice Requires="p14">
      <p:transition spd="slow" p14:dur="3500" advClick="0" advTm="0">
        <p14:reveal/>
      </p:transition>
    </mc:Choice>
    <mc:Fallback xmlns="">
      <p:transition spd="slow" advClick="0" advTm="0">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246</TotalTime>
  <Words>842</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Calibri</vt:lpstr>
      <vt:lpstr>Corbel</vt:lpstr>
      <vt:lpstr>inherit</vt:lpstr>
      <vt:lpstr>Lato</vt:lpstr>
      <vt:lpstr>Times New Roman</vt:lpstr>
      <vt:lpstr>Wingdings</vt:lpstr>
      <vt:lpstr>Parallax</vt:lpstr>
      <vt:lpstr>Change Management in TATA Group</vt:lpstr>
      <vt:lpstr>INTRODUCTION</vt:lpstr>
      <vt:lpstr>TATA GROUP </vt:lpstr>
      <vt:lpstr>The TATA group, one of India's largest combinations, has undergone several noteworthy changes in the last 3-5 years. one of the notable changes includes working from home during COVID-19</vt:lpstr>
      <vt:lpstr>Impact of Work of Home</vt:lpstr>
      <vt:lpstr>Driving force </vt:lpstr>
      <vt:lpstr>Lewin’s Model</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in TATA Group</dc:title>
  <dc:creator>Samita Gauri</dc:creator>
  <cp:lastModifiedBy>Samita Gauri</cp:lastModifiedBy>
  <cp:revision>1</cp:revision>
  <dcterms:created xsi:type="dcterms:W3CDTF">2023-02-23T12:28:32Z</dcterms:created>
  <dcterms:modified xsi:type="dcterms:W3CDTF">2023-02-27T10:44:18Z</dcterms:modified>
</cp:coreProperties>
</file>