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26"/>
  </p:notesMasterIdLst>
  <p:sldIdLst>
    <p:sldId id="351" r:id="rId3"/>
    <p:sldId id="301" r:id="rId4"/>
    <p:sldId id="723" r:id="rId5"/>
    <p:sldId id="258" r:id="rId6"/>
    <p:sldId id="730" r:id="rId7"/>
    <p:sldId id="286" r:id="rId8"/>
    <p:sldId id="287" r:id="rId9"/>
    <p:sldId id="263" r:id="rId10"/>
    <p:sldId id="262" r:id="rId11"/>
    <p:sldId id="734" r:id="rId12"/>
    <p:sldId id="735" r:id="rId13"/>
    <p:sldId id="265" r:id="rId14"/>
    <p:sldId id="266" r:id="rId15"/>
    <p:sldId id="267" r:id="rId16"/>
    <p:sldId id="270" r:id="rId17"/>
    <p:sldId id="733" r:id="rId18"/>
    <p:sldId id="732" r:id="rId19"/>
    <p:sldId id="277" r:id="rId20"/>
    <p:sldId id="278" r:id="rId21"/>
    <p:sldId id="279" r:id="rId22"/>
    <p:sldId id="276" r:id="rId23"/>
    <p:sldId id="273"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118" autoAdjust="0"/>
  </p:normalViewPr>
  <p:slideViewPr>
    <p:cSldViewPr snapToGrid="0">
      <p:cViewPr>
        <p:scale>
          <a:sx n="60" d="100"/>
          <a:sy n="60" d="100"/>
        </p:scale>
        <p:origin x="1480" y="1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15/08/2024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of the session:</a:t>
            </a:r>
            <a:br>
              <a:rPr lang="en-US" dirty="0"/>
            </a:br>
            <a:br>
              <a:rPr lang="en-US" dirty="0"/>
            </a:br>
            <a:r>
              <a:rPr lang="en-US" b="1" dirty="0"/>
              <a:t>Assessments</a:t>
            </a:r>
            <a:br>
              <a:rPr lang="en-US" dirty="0"/>
            </a:br>
            <a:r>
              <a:rPr lang="en-GB" altLang="en-US" dirty="0"/>
              <a:t>To understand the role of the appraisal interview in the performance management process</a:t>
            </a:r>
          </a:p>
          <a:p>
            <a:r>
              <a:rPr lang="en-GB" altLang="en-US" dirty="0"/>
              <a:t>To examine the different approaches and styles of appraisal interviews</a:t>
            </a:r>
          </a:p>
          <a:p>
            <a:endParaRPr lang="en-GB" dirty="0"/>
          </a:p>
          <a:p>
            <a:pPr>
              <a:buFontTx/>
              <a:buNone/>
            </a:pPr>
            <a:r>
              <a:rPr lang="en-GB" b="1" dirty="0"/>
              <a:t>Feedback</a:t>
            </a:r>
            <a:br>
              <a:rPr lang="en-GB" dirty="0"/>
            </a:br>
            <a:r>
              <a:rPr lang="en-GB" altLang="en-US" sz="1200" dirty="0"/>
              <a:t>Information about performance or behaviour that leads to action to affirm or develop that performance or behaviour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1672806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b="1" dirty="0"/>
              <a:t>Cultural values- </a:t>
            </a:r>
            <a:r>
              <a:rPr lang="en-GB" dirty="0"/>
              <a:t>culture tells people who are a part of it, “Which emotions ought to be expressed in particular situations” and “what emotions are to be felt.” </a:t>
            </a:r>
          </a:p>
          <a:p>
            <a:r>
              <a:rPr lang="en-GB" dirty="0"/>
              <a:t>•	</a:t>
            </a:r>
            <a:r>
              <a:rPr lang="en-GB" b="1" dirty="0"/>
              <a:t>Physical-</a:t>
            </a:r>
            <a:r>
              <a:rPr lang="en-GB" dirty="0"/>
              <a:t> This escalation results from “anger or frustration.” </a:t>
            </a:r>
          </a:p>
          <a:p>
            <a:r>
              <a:rPr lang="en-GB" dirty="0"/>
              <a:t>•	</a:t>
            </a:r>
            <a:r>
              <a:rPr lang="en-GB" b="1" dirty="0"/>
              <a:t>Verbal</a:t>
            </a:r>
            <a:r>
              <a:rPr lang="en-GB" dirty="0"/>
              <a:t>- This escalation results from “negative perceptions of the annoyer’s character.” </a:t>
            </a: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7</a:t>
            </a:fld>
            <a:endParaRPr lang="en-GB"/>
          </a:p>
        </p:txBody>
      </p:sp>
    </p:spTree>
    <p:extLst>
      <p:ext uri="{BB962C8B-B14F-4D97-AF65-F5344CB8AC3E}">
        <p14:creationId xmlns:p14="http://schemas.microsoft.com/office/powerpoint/2010/main" val="156167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Negative emotions</a:t>
            </a:r>
            <a:r>
              <a:rPr lang="en-GB" sz="1200" dirty="0">
                <a:effectLst/>
                <a:latin typeface="Arial" panose="020B0604020202020204" pitchFamily="34" charset="0"/>
                <a:ea typeface="MS Mincho" panose="02020609040205080304" pitchFamily="49" charset="-128"/>
              </a:rPr>
              <a:t>: Negative emotions are things like anger, frustration, dislike or hate, unhappiness and short tempers. People become demotivated and lack enthusiasm for their work. People will leave the team, making things harder for everyone else.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Stress</a:t>
            </a:r>
            <a:r>
              <a:rPr lang="en-GB" sz="1200" dirty="0">
                <a:effectLst/>
                <a:latin typeface="Arial" panose="020B0604020202020204" pitchFamily="34" charset="0"/>
                <a:ea typeface="MS Mincho" panose="02020609040205080304" pitchFamily="49" charset="-128"/>
              </a:rPr>
              <a:t>: Stress is a real condition. It causes people to feel physically ill, because of the emotional pressure of the work. In the worst case, people are unable to face going to work and become clinically depressed.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communications</a:t>
            </a:r>
            <a:r>
              <a:rPr lang="en-GB" sz="1200" dirty="0">
                <a:effectLst/>
                <a:latin typeface="Arial" panose="020B0604020202020204" pitchFamily="34" charset="0"/>
                <a:ea typeface="MS Mincho" panose="02020609040205080304" pitchFamily="49" charset="-128"/>
              </a:rPr>
              <a:t>: If people are in conflict, they won’t talk to each other or, if they have to talk, will not listen carefully to what is being said.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co-ordination</a:t>
            </a:r>
            <a:r>
              <a:rPr lang="en-GB" sz="1200" dirty="0">
                <a:effectLst/>
                <a:latin typeface="Arial" panose="020B0604020202020204" pitchFamily="34" charset="0"/>
                <a:ea typeface="MS Mincho" panose="02020609040205080304" pitchFamily="49" charset="-128"/>
              </a:rPr>
              <a:t>: It becomes hard to organise work tasks if you have to make sure that warring people are kept apart. As they don’t talk, they will not be able to plan their work effectively if they depend on each other.</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Lack of commitment to the team’s goals</a:t>
            </a:r>
            <a:r>
              <a:rPr lang="en-GB" sz="1200" dirty="0">
                <a:effectLst/>
                <a:latin typeface="Arial" panose="020B0604020202020204" pitchFamily="34" charset="0"/>
                <a:ea typeface="MS Mincho" panose="02020609040205080304" pitchFamily="49" charset="-128"/>
              </a:rPr>
              <a:t>: What starts as a disagreement over one thing becomes a disagreement over everything. As a result they will focus on what they want not what is best for the team.</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decision-making</a:t>
            </a:r>
            <a:r>
              <a:rPr lang="en-GB" sz="1200" dirty="0">
                <a:effectLst/>
                <a:latin typeface="Arial" panose="020B0604020202020204" pitchFamily="34" charset="0"/>
                <a:ea typeface="MS Mincho" panose="02020609040205080304" pitchFamily="49" charset="-128"/>
              </a:rPr>
              <a:t>: How can you decide what is best for the team if you are constantly thinking ‘I mustn’t put A and B near each other’ or if you can’t ask everyone to contribute their ideas because you know they will immediately oppose each other on principle.</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12</a:t>
            </a:fld>
            <a:endParaRPr lang="en-GB"/>
          </a:p>
        </p:txBody>
      </p:sp>
    </p:spTree>
    <p:extLst>
      <p:ext uri="{BB962C8B-B14F-4D97-AF65-F5344CB8AC3E}">
        <p14:creationId xmlns:p14="http://schemas.microsoft.com/office/powerpoint/2010/main" val="3835674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1763660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15/08/2024</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504051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018737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1" r:id="rId3"/>
    <p:sldLayoutId id="2147483702" r:id="rId4"/>
    <p:sldLayoutId id="2147483703" r:id="rId5"/>
    <p:sldLayoutId id="2147483704" r:id="rId6"/>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BMSK5010</a:t>
            </a:r>
            <a:br>
              <a:rPr lang="en-GB" altLang="en-US" sz="2400" dirty="0"/>
            </a:br>
            <a:r>
              <a:rPr lang="en-GB" sz="2400" dirty="0"/>
              <a:t>Developing the Learning Organisation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7</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3</a:t>
            </a:fld>
            <a:endParaRPr lang="en-GB"/>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3675516"/>
          </a:xfrm>
        </p:spPr>
        <p:txBody>
          <a:bodyPr>
            <a:normAutofit/>
          </a:bodyPr>
          <a:lstStyle/>
          <a:p>
            <a:pPr marL="0" indent="0">
              <a:buNone/>
            </a:pPr>
            <a:r>
              <a:rPr lang="en-GB" sz="3600" b="1" dirty="0"/>
              <a:t>Session Focus </a:t>
            </a:r>
            <a:br>
              <a:rPr lang="en-GB" sz="2000" b="1" dirty="0"/>
            </a:br>
            <a:r>
              <a:rPr lang="en-US" altLang="en-US" sz="3600" dirty="0"/>
              <a:t> </a:t>
            </a:r>
          </a:p>
          <a:p>
            <a:pPr marL="0" indent="0">
              <a:buNone/>
            </a:pPr>
            <a:r>
              <a:rPr lang="en-US" altLang="en-US" sz="3600" dirty="0"/>
              <a:t>Conflict</a:t>
            </a:r>
          </a:p>
          <a:p>
            <a:pPr marL="0" indent="0">
              <a:buNone/>
            </a:pPr>
            <a:r>
              <a:rPr lang="en-US" altLang="en-US" sz="3600" dirty="0"/>
              <a:t>Skills</a:t>
            </a:r>
          </a:p>
        </p:txBody>
      </p:sp>
      <p:sp>
        <p:nvSpPr>
          <p:cNvPr id="3" name="Title 2">
            <a:extLst>
              <a:ext uri="{FF2B5EF4-FFF2-40B4-BE49-F238E27FC236}">
                <a16:creationId xmlns:a16="http://schemas.microsoft.com/office/drawing/2014/main" id="{7ECAECA2-B2D4-60DB-A8EA-766D2F255DA1}"/>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941548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555"/>
            <a:ext cx="10515600" cy="1325563"/>
          </a:xfrm>
        </p:spPr>
        <p:txBody>
          <a:bodyPr>
            <a:normAutofit/>
          </a:bodyPr>
          <a:lstStyle/>
          <a:p>
            <a:pPr>
              <a:lnSpc>
                <a:spcPct val="115000"/>
              </a:lnSpc>
              <a:spcBef>
                <a:spcPts val="150"/>
              </a:spcBef>
            </a:pPr>
            <a:r>
              <a:rPr lang="en-GB" b="1" dirty="0">
                <a:effectLst/>
                <a:latin typeface="Arial" panose="020B0604020202020204" pitchFamily="34" charset="0"/>
                <a:ea typeface="Times New Roman" panose="02020603050405020304" pitchFamily="18" charset="0"/>
                <a:cs typeface="Arial" panose="020B0604020202020204" pitchFamily="34" charset="0"/>
              </a:rPr>
              <a:t> Definition of Conflict</a:t>
            </a:r>
            <a:br>
              <a:rPr lang="en-GB" b="1"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Text Placeholder 2"/>
          <p:cNvSpPr>
            <a:spLocks noGrp="1"/>
          </p:cNvSpPr>
          <p:nvPr>
            <p:ph type="body" idx="1"/>
          </p:nvPr>
        </p:nvSpPr>
        <p:spPr>
          <a:xfrm>
            <a:off x="678016" y="1064060"/>
            <a:ext cx="10515600" cy="2549997"/>
          </a:xfrm>
        </p:spPr>
        <p:txBody>
          <a:bodyPr>
            <a:noAutofit/>
          </a:bodyPr>
          <a:lstStyle/>
          <a:p>
            <a:pPr marL="342900" indent="-342900">
              <a:buFont typeface="Arial" panose="020B0604020202020204" pitchFamily="34" charset="0"/>
              <a:buChar char="•"/>
            </a:pPr>
            <a:r>
              <a:rPr lang="en-GB" sz="3200" dirty="0"/>
              <a:t>Conflict</a:t>
            </a:r>
            <a:r>
              <a:rPr lang="en-GB" sz="3200" b="0" dirty="0"/>
              <a:t> is serious disagreement and argument about something important. </a:t>
            </a:r>
          </a:p>
          <a:p>
            <a:pPr marL="342900" indent="-342900">
              <a:buFont typeface="Arial" panose="020B0604020202020204" pitchFamily="34" charset="0"/>
              <a:buChar char="•"/>
            </a:pPr>
            <a:r>
              <a:rPr lang="en-GB" sz="3200" b="0" dirty="0"/>
              <a:t>If two people or groups are in </a:t>
            </a:r>
            <a:r>
              <a:rPr lang="en-GB" sz="3200" dirty="0"/>
              <a:t>conflict</a:t>
            </a:r>
            <a:r>
              <a:rPr lang="en-GB" sz="3200" b="0" dirty="0"/>
              <a:t>, they have had a serious disagreement or argument and have not yet reached agreement. </a:t>
            </a:r>
            <a:endParaRPr lang="en-GB" sz="1600" dirty="0"/>
          </a:p>
        </p:txBody>
      </p:sp>
    </p:spTree>
    <p:extLst>
      <p:ext uri="{BB962C8B-B14F-4D97-AF65-F5344CB8AC3E}">
        <p14:creationId xmlns:p14="http://schemas.microsoft.com/office/powerpoint/2010/main" val="2276957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121" y="235687"/>
            <a:ext cx="10515600" cy="1325563"/>
          </a:xfrm>
        </p:spPr>
        <p:txBody>
          <a:bodyPr>
            <a:normAutofit/>
          </a:bodyPr>
          <a:lstStyle/>
          <a:p>
            <a:pPr>
              <a:lnSpc>
                <a:spcPct val="115000"/>
              </a:lnSpc>
              <a:spcBef>
                <a:spcPts val="150"/>
              </a:spcBef>
            </a:pPr>
            <a:r>
              <a:rPr lang="en-GB" b="1" dirty="0">
                <a:effectLst/>
                <a:latin typeface="Arial" panose="020B0604020202020204" pitchFamily="34" charset="0"/>
                <a:ea typeface="Times New Roman" panose="02020603050405020304" pitchFamily="18" charset="0"/>
                <a:cs typeface="Arial" panose="020B0604020202020204" pitchFamily="34" charset="0"/>
              </a:rPr>
              <a:t>Causes of Conflict</a:t>
            </a:r>
            <a:br>
              <a:rPr lang="en-GB" b="1"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4" name="Content Placeholder 3"/>
          <p:cNvSpPr>
            <a:spLocks noGrp="1"/>
          </p:cNvSpPr>
          <p:nvPr>
            <p:ph sz="half" idx="2"/>
          </p:nvPr>
        </p:nvSpPr>
        <p:spPr>
          <a:xfrm>
            <a:off x="395968" y="1230057"/>
            <a:ext cx="6094018" cy="3684588"/>
          </a:xfrm>
        </p:spPr>
        <p:txBody>
          <a:bodyPr>
            <a:noAutofit/>
          </a:bodyPr>
          <a:lstStyle/>
          <a:p>
            <a:r>
              <a:rPr lang="en-GB" sz="2000" b="1" dirty="0"/>
              <a:t>Structural Factors </a:t>
            </a:r>
            <a:r>
              <a:rPr lang="en-GB" sz="2000" i="1" dirty="0"/>
              <a:t>(How the conflict is set up)</a:t>
            </a:r>
          </a:p>
          <a:p>
            <a:r>
              <a:rPr lang="en-GB" sz="2000" b="1" dirty="0"/>
              <a:t>Specialization</a:t>
            </a:r>
            <a:r>
              <a:rPr lang="en-GB" sz="2000" dirty="0"/>
              <a:t> (The experts in fields) </a:t>
            </a:r>
          </a:p>
          <a:p>
            <a:r>
              <a:rPr lang="en-GB" sz="2000" b="1" dirty="0"/>
              <a:t>Interdependence</a:t>
            </a:r>
            <a:r>
              <a:rPr lang="en-GB" sz="2000" dirty="0"/>
              <a:t> (A company as a whole can't operate without other departments) </a:t>
            </a:r>
          </a:p>
          <a:p>
            <a:r>
              <a:rPr lang="en-GB" sz="2000" b="1" dirty="0"/>
              <a:t>Common Resources </a:t>
            </a:r>
            <a:r>
              <a:rPr lang="en-GB" sz="2000" dirty="0"/>
              <a:t>(Sharing the same secretary) </a:t>
            </a:r>
          </a:p>
          <a:p>
            <a:r>
              <a:rPr lang="en-GB" sz="2000" b="1" dirty="0"/>
              <a:t>Goal Differences </a:t>
            </a:r>
            <a:r>
              <a:rPr lang="en-GB" sz="2000" dirty="0"/>
              <a:t>(One person wants production to rise and others want communication to rise) </a:t>
            </a:r>
          </a:p>
          <a:p>
            <a:r>
              <a:rPr lang="en-GB" sz="2000" b="1" dirty="0"/>
              <a:t>Authority Relationships </a:t>
            </a:r>
            <a:r>
              <a:rPr lang="en-GB" sz="1800" dirty="0"/>
              <a:t>(The boss and employees beneath him/her</a:t>
            </a:r>
            <a:r>
              <a:rPr lang="en-GB" sz="2000" dirty="0"/>
              <a:t>) </a:t>
            </a:r>
          </a:p>
          <a:p>
            <a:r>
              <a:rPr lang="en-GB" sz="2000" b="1" dirty="0"/>
              <a:t>Jurisdictional Ambiguities </a:t>
            </a:r>
            <a:r>
              <a:rPr lang="en-GB" sz="1800" dirty="0"/>
              <a:t>(Who can discipline who) </a:t>
            </a:r>
          </a:p>
          <a:p>
            <a:endParaRPr lang="en-GB" sz="2000" dirty="0"/>
          </a:p>
        </p:txBody>
      </p:sp>
      <p:sp>
        <p:nvSpPr>
          <p:cNvPr id="6" name="Content Placeholder 5"/>
          <p:cNvSpPr>
            <a:spLocks noGrp="1"/>
          </p:cNvSpPr>
          <p:nvPr>
            <p:ph sz="quarter" idx="4"/>
          </p:nvPr>
        </p:nvSpPr>
        <p:spPr>
          <a:xfrm>
            <a:off x="7620069" y="999531"/>
            <a:ext cx="3887391" cy="3915114"/>
          </a:xfrm>
        </p:spPr>
        <p:txBody>
          <a:bodyPr>
            <a:normAutofit/>
          </a:bodyPr>
          <a:lstStyle/>
          <a:p>
            <a:pPr marL="0" indent="0">
              <a:buNone/>
            </a:pPr>
            <a:r>
              <a:rPr lang="en-GB" sz="3100" b="1" dirty="0"/>
              <a:t>Personal Factors</a:t>
            </a:r>
          </a:p>
          <a:p>
            <a:endParaRPr lang="en-GB" dirty="0"/>
          </a:p>
          <a:p>
            <a:r>
              <a:rPr lang="en-GB" sz="2000" dirty="0"/>
              <a:t>Skills and Abilities </a:t>
            </a:r>
          </a:p>
          <a:p>
            <a:r>
              <a:rPr lang="en-GB" sz="2000" dirty="0"/>
              <a:t>Conflict management style </a:t>
            </a:r>
          </a:p>
          <a:p>
            <a:r>
              <a:rPr lang="en-GB" sz="2000" dirty="0"/>
              <a:t>Personalities </a:t>
            </a:r>
          </a:p>
          <a:p>
            <a:r>
              <a:rPr lang="en-GB" sz="2000" dirty="0"/>
              <a:t>Perception </a:t>
            </a:r>
          </a:p>
          <a:p>
            <a:r>
              <a:rPr lang="en-GB" sz="2000" dirty="0"/>
              <a:t>Values and Ethics </a:t>
            </a:r>
          </a:p>
          <a:p>
            <a:r>
              <a:rPr lang="en-GB" sz="2000" dirty="0"/>
              <a:t>Emotions </a:t>
            </a:r>
          </a:p>
          <a:p>
            <a:r>
              <a:rPr lang="en-GB" sz="2000" dirty="0"/>
              <a:t>Communication barriers </a:t>
            </a:r>
          </a:p>
          <a:p>
            <a:r>
              <a:rPr lang="en-GB" sz="2000" dirty="0"/>
              <a:t>Cultural Differences </a:t>
            </a:r>
          </a:p>
          <a:p>
            <a:endParaRPr lang="en-GB" dirty="0"/>
          </a:p>
        </p:txBody>
      </p:sp>
    </p:spTree>
    <p:extLst>
      <p:ext uri="{BB962C8B-B14F-4D97-AF65-F5344CB8AC3E}">
        <p14:creationId xmlns:p14="http://schemas.microsoft.com/office/powerpoint/2010/main" val="77880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32657"/>
            <a:ext cx="10515600" cy="1325563"/>
          </a:xfrm>
        </p:spPr>
        <p:txBody>
          <a:bodyPr>
            <a:normAutofit/>
          </a:bodyPr>
          <a:lstStyle/>
          <a:p>
            <a:r>
              <a:rPr lang="en-GB" sz="3000" b="1" dirty="0">
                <a:latin typeface="Arial" panose="020B0604020202020204" pitchFamily="34" charset="0"/>
                <a:cs typeface="Arial" panose="020B0604020202020204" pitchFamily="34" charset="0"/>
              </a:rPr>
              <a:t>Conflict &amp; Components of Emotions </a:t>
            </a:r>
          </a:p>
        </p:txBody>
      </p:sp>
      <p:sp>
        <p:nvSpPr>
          <p:cNvPr id="3" name="Text Placeholder 2"/>
          <p:cNvSpPr>
            <a:spLocks noGrp="1"/>
          </p:cNvSpPr>
          <p:nvPr>
            <p:ph type="body" idx="1"/>
          </p:nvPr>
        </p:nvSpPr>
        <p:spPr>
          <a:xfrm>
            <a:off x="1017813" y="818924"/>
            <a:ext cx="10515599" cy="617934"/>
          </a:xfrm>
        </p:spPr>
        <p:txBody>
          <a:bodyPr>
            <a:normAutofit fontScale="92500" lnSpcReduction="20000"/>
          </a:bodyPr>
          <a:lstStyle/>
          <a:p>
            <a:r>
              <a:rPr lang="en-GB" i="1" dirty="0"/>
              <a:t>"Conflict is an emotionally defined and driven," and "does not exist in the absence of emotion."</a:t>
            </a:r>
          </a:p>
        </p:txBody>
      </p:sp>
      <p:sp>
        <p:nvSpPr>
          <p:cNvPr id="4" name="Content Placeholder 3"/>
          <p:cNvSpPr>
            <a:spLocks noGrp="1"/>
          </p:cNvSpPr>
          <p:nvPr>
            <p:ph sz="half" idx="2"/>
          </p:nvPr>
        </p:nvSpPr>
        <p:spPr>
          <a:xfrm>
            <a:off x="1017812" y="1628734"/>
            <a:ext cx="10515599" cy="3389580"/>
          </a:xfrm>
        </p:spPr>
        <p:txBody>
          <a:bodyPr>
            <a:normAutofit/>
          </a:bodyPr>
          <a:lstStyle/>
          <a:p>
            <a:pPr lvl="0"/>
            <a:r>
              <a:rPr lang="en-GB" sz="2400" b="1" dirty="0"/>
              <a:t>Behavioural</a:t>
            </a:r>
            <a:r>
              <a:rPr lang="en-GB" sz="2400" dirty="0"/>
              <a:t>- The way emotional experience gets expressed which can be verbal or non-verbal and intentional or un-intentional. </a:t>
            </a:r>
          </a:p>
          <a:p>
            <a:pPr lvl="0"/>
            <a:r>
              <a:rPr lang="en-GB" sz="2400" b="1" dirty="0"/>
              <a:t>Physiological</a:t>
            </a:r>
            <a:r>
              <a:rPr lang="en-GB" sz="2400" dirty="0"/>
              <a:t>- The bodily experience of emotion. The way emotions make us feel in comparison to our identity. </a:t>
            </a:r>
          </a:p>
          <a:p>
            <a:pPr lvl="0"/>
            <a:r>
              <a:rPr lang="en-GB" sz="2400" b="1" dirty="0"/>
              <a:t>Cognitive</a:t>
            </a:r>
            <a:r>
              <a:rPr lang="en-GB" sz="2400" dirty="0"/>
              <a:t>- The idea that we “assess or appraise” an event to reveal its relevancy to ourselves. </a:t>
            </a:r>
          </a:p>
          <a:p>
            <a:pPr marL="0" indent="0">
              <a:buNone/>
            </a:pPr>
            <a:endParaRPr lang="en-GB" sz="2400" dirty="0"/>
          </a:p>
        </p:txBody>
      </p:sp>
    </p:spTree>
    <p:extLst>
      <p:ext uri="{BB962C8B-B14F-4D97-AF65-F5344CB8AC3E}">
        <p14:creationId xmlns:p14="http://schemas.microsoft.com/office/powerpoint/2010/main" val="251884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221" y="136526"/>
            <a:ext cx="10515600" cy="1325563"/>
          </a:xfrm>
        </p:spPr>
        <p:txBody>
          <a:bodyPr>
            <a:normAutofit/>
          </a:bodyPr>
          <a:lstStyle/>
          <a:p>
            <a:r>
              <a:rPr lang="en-GB" sz="3000" b="1" dirty="0">
                <a:latin typeface="Arial" panose="020B0604020202020204" pitchFamily="34" charset="0"/>
                <a:cs typeface="Arial" panose="020B0604020202020204" pitchFamily="34" charset="0"/>
              </a:rPr>
              <a:t>Determinants of Emotional Experience and Expressions</a:t>
            </a:r>
          </a:p>
        </p:txBody>
      </p:sp>
      <p:sp>
        <p:nvSpPr>
          <p:cNvPr id="3" name="Content Placeholder 2"/>
          <p:cNvSpPr>
            <a:spLocks noGrp="1"/>
          </p:cNvSpPr>
          <p:nvPr>
            <p:ph idx="1"/>
          </p:nvPr>
        </p:nvSpPr>
        <p:spPr>
          <a:xfrm>
            <a:off x="708861" y="1095500"/>
            <a:ext cx="7886700" cy="3079457"/>
          </a:xfrm>
        </p:spPr>
        <p:txBody>
          <a:bodyPr/>
          <a:lstStyle/>
          <a:p>
            <a:pPr lvl="0">
              <a:lnSpc>
                <a:spcPct val="150000"/>
              </a:lnSpc>
            </a:pPr>
            <a:r>
              <a:rPr lang="en-GB" sz="2000" b="1" dirty="0"/>
              <a:t>Cultural values (often tells us how/what should be felt)</a:t>
            </a:r>
          </a:p>
          <a:p>
            <a:pPr lvl="0">
              <a:lnSpc>
                <a:spcPct val="150000"/>
              </a:lnSpc>
            </a:pPr>
            <a:r>
              <a:rPr lang="en-GB" sz="2000" b="1" dirty="0"/>
              <a:t>Physical</a:t>
            </a:r>
          </a:p>
          <a:p>
            <a:pPr lvl="0">
              <a:lnSpc>
                <a:spcPct val="150000"/>
              </a:lnSpc>
            </a:pPr>
            <a:r>
              <a:rPr lang="en-GB" sz="2000" b="1" dirty="0"/>
              <a:t>Verbal</a:t>
            </a:r>
          </a:p>
          <a:p>
            <a:pPr lvl="0">
              <a:lnSpc>
                <a:spcPct val="150000"/>
              </a:lnSpc>
            </a:pPr>
            <a:endParaRPr lang="en-GB" sz="2000" b="1" dirty="0"/>
          </a:p>
          <a:p>
            <a:pPr marL="0" lvl="0" indent="0">
              <a:lnSpc>
                <a:spcPct val="150000"/>
              </a:lnSpc>
              <a:buNone/>
            </a:pPr>
            <a:r>
              <a:rPr lang="en-GB" sz="2000" dirty="0"/>
              <a:t>Physical &amp; Verbal escalations results from negativity, anger, and frustration</a:t>
            </a:r>
          </a:p>
          <a:p>
            <a:endParaRPr lang="en-GB" sz="2000" dirty="0"/>
          </a:p>
        </p:txBody>
      </p:sp>
    </p:spTree>
    <p:extLst>
      <p:ext uri="{BB962C8B-B14F-4D97-AF65-F5344CB8AC3E}">
        <p14:creationId xmlns:p14="http://schemas.microsoft.com/office/powerpoint/2010/main" val="1570896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504" y="162950"/>
            <a:ext cx="10515600" cy="1325563"/>
          </a:xfrm>
        </p:spPr>
        <p:txBody>
          <a:bodyPr/>
          <a:lstStyle/>
          <a:p>
            <a:r>
              <a:rPr lang="en-GB" sz="3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pic>
        <p:nvPicPr>
          <p:cNvPr id="3" name="Picture 2"/>
          <p:cNvPicPr>
            <a:picLocks noChangeAspect="1"/>
          </p:cNvPicPr>
          <p:nvPr/>
        </p:nvPicPr>
        <p:blipFill>
          <a:blip r:embed="rId2"/>
          <a:stretch>
            <a:fillRect/>
          </a:stretch>
        </p:blipFill>
        <p:spPr>
          <a:xfrm>
            <a:off x="1201653" y="1629243"/>
            <a:ext cx="9506451" cy="3740244"/>
          </a:xfrm>
          <a:prstGeom prst="rect">
            <a:avLst/>
          </a:prstGeom>
        </p:spPr>
      </p:pic>
    </p:spTree>
    <p:extLst>
      <p:ext uri="{BB962C8B-B14F-4D97-AF65-F5344CB8AC3E}">
        <p14:creationId xmlns:p14="http://schemas.microsoft.com/office/powerpoint/2010/main" val="2822067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cs typeface="Arial" panose="020B0604020202020204" pitchFamily="34" charset="0"/>
              </a:rPr>
              <a:t>Stages of Conflict Development</a:t>
            </a:r>
          </a:p>
        </p:txBody>
      </p:sp>
      <p:sp>
        <p:nvSpPr>
          <p:cNvPr id="3" name="Content Placeholder 2"/>
          <p:cNvSpPr>
            <a:spLocks noGrp="1"/>
          </p:cNvSpPr>
          <p:nvPr>
            <p:ph idx="1"/>
          </p:nvPr>
        </p:nvSpPr>
        <p:spPr>
          <a:xfrm>
            <a:off x="838200" y="1253331"/>
            <a:ext cx="10515600" cy="4351338"/>
          </a:xfrm>
        </p:spPr>
        <p:txBody>
          <a:bodyPr>
            <a:normAutofit/>
          </a:bodyPr>
          <a:lstStyle/>
          <a:p>
            <a:r>
              <a:rPr lang="en-GB" sz="2400" dirty="0"/>
              <a:t> 	No conflict  </a:t>
            </a:r>
          </a:p>
          <a:p>
            <a:r>
              <a:rPr lang="en-GB" sz="2400" dirty="0"/>
              <a:t> 	Latent conflict </a:t>
            </a:r>
          </a:p>
          <a:p>
            <a:r>
              <a:rPr lang="en-GB" sz="2400" dirty="0"/>
              <a:t> 	Emergence </a:t>
            </a:r>
          </a:p>
          <a:p>
            <a:r>
              <a:rPr lang="en-GB" sz="2400" dirty="0"/>
              <a:t> 	Escalation </a:t>
            </a:r>
          </a:p>
          <a:p>
            <a:r>
              <a:rPr lang="en-GB" sz="2400" dirty="0"/>
              <a:t> 	(Hurting) Stalemate </a:t>
            </a:r>
          </a:p>
          <a:p>
            <a:r>
              <a:rPr lang="en-GB" sz="2400" dirty="0"/>
              <a:t> 	De-Escalation </a:t>
            </a:r>
          </a:p>
          <a:p>
            <a:r>
              <a:rPr lang="en-GB" sz="2400" dirty="0"/>
              <a:t> 	Settlement/Resolution </a:t>
            </a:r>
          </a:p>
          <a:p>
            <a:r>
              <a:rPr lang="en-GB" sz="2400" dirty="0"/>
              <a:t> 	Post-Conflict Peacebuilding and Reconciliation </a:t>
            </a:r>
          </a:p>
        </p:txBody>
      </p:sp>
    </p:spTree>
    <p:extLst>
      <p:ext uri="{BB962C8B-B14F-4D97-AF65-F5344CB8AC3E}">
        <p14:creationId xmlns:p14="http://schemas.microsoft.com/office/powerpoint/2010/main" val="133243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B2F533C-E254-5A8F-3A2B-91EF09DB6289}"/>
              </a:ext>
            </a:extLst>
          </p:cNvPr>
          <p:cNvSpPr>
            <a:spLocks noGrp="1"/>
          </p:cNvSpPr>
          <p:nvPr>
            <p:ph type="title"/>
          </p:nvPr>
        </p:nvSpPr>
        <p:spPr/>
        <p:txBody>
          <a:bodyPr/>
          <a:lstStyle/>
          <a:p>
            <a:r>
              <a:rPr lang="en-GB" sz="2800" b="1" dirty="0">
                <a:solidFill>
                  <a:prstClr val="black"/>
                </a:solidFill>
                <a:latin typeface="Arial" panose="020B0604020202020204" pitchFamily="34" charset="0"/>
                <a:cs typeface="Arial" panose="020B0604020202020204" pitchFamily="34" charset="0"/>
              </a:rPr>
              <a:t>Stages of Conflict Development</a:t>
            </a:r>
            <a:endParaRPr lang="en-GB" dirty="0"/>
          </a:p>
        </p:txBody>
      </p:sp>
      <p:sp>
        <p:nvSpPr>
          <p:cNvPr id="8" name="Content Placeholder 2">
            <a:extLst>
              <a:ext uri="{FF2B5EF4-FFF2-40B4-BE49-F238E27FC236}">
                <a16:creationId xmlns:a16="http://schemas.microsoft.com/office/drawing/2014/main" id="{774462DB-C5DA-5DB6-C00E-D61E60261F9F}"/>
              </a:ext>
            </a:extLst>
          </p:cNvPr>
          <p:cNvSpPr txBox="1">
            <a:spLocks/>
          </p:cNvSpPr>
          <p:nvPr/>
        </p:nvSpPr>
        <p:spPr>
          <a:xfrm>
            <a:off x="547437" y="1027910"/>
            <a:ext cx="11097126" cy="4351338"/>
          </a:xfrm>
          <a:prstGeom prst="rect">
            <a:avLst/>
          </a:prstGeom>
        </p:spPr>
        <p:txBody>
          <a:bodyPr>
            <a:no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r>
              <a:rPr lang="en-GB" sz="2800" dirty="0">
                <a:latin typeface="Arial" panose="020B0604020202020204" pitchFamily="34" charset="0"/>
                <a:cs typeface="Arial" panose="020B0604020202020204" pitchFamily="34" charset="0"/>
              </a:rPr>
              <a:t>Latent Conflict – </a:t>
            </a:r>
            <a:r>
              <a:rPr lang="en-GB" sz="2400" dirty="0">
                <a:latin typeface="Arial" panose="020B0604020202020204" pitchFamily="34" charset="0"/>
                <a:cs typeface="Arial" panose="020B0604020202020204" pitchFamily="34" charset="0"/>
              </a:rPr>
              <a:t>It exists whenever individuals, groups, organizations, or nations have differences that bother one or the other</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Emergence – </a:t>
            </a:r>
            <a:r>
              <a:rPr lang="en-GB" sz="2400" dirty="0">
                <a:latin typeface="Arial" panose="020B0604020202020204" pitchFamily="34" charset="0"/>
                <a:cs typeface="Arial" panose="020B0604020202020204" pitchFamily="34" charset="0"/>
              </a:rPr>
              <a:t>the conflict has remained latent for some time, but now the underlying grievances or frustrations are strong enough, a "triggering event"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Escalation - </a:t>
            </a:r>
            <a:r>
              <a:rPr lang="en-GB" sz="2400" dirty="0">
                <a:latin typeface="Arial" panose="020B0604020202020204" pitchFamily="34" charset="0"/>
                <a:cs typeface="Arial" panose="020B0604020202020204" pitchFamily="34" charset="0"/>
              </a:rPr>
              <a:t>refers to an increase in the intensity of a conflict and in the severity of tactics used in pursuing it.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Stalemate - </a:t>
            </a:r>
            <a:r>
              <a:rPr lang="en-GB" sz="2400" dirty="0">
                <a:latin typeface="Arial" panose="020B0604020202020204" pitchFamily="34" charset="0"/>
                <a:cs typeface="Arial" panose="020B0604020202020204" pitchFamily="34" charset="0"/>
              </a:rPr>
              <a:t>a situation in which neither side can win, but neither side wants to back down</a:t>
            </a:r>
          </a:p>
        </p:txBody>
      </p:sp>
    </p:spTree>
    <p:extLst>
      <p:ext uri="{BB962C8B-B14F-4D97-AF65-F5344CB8AC3E}">
        <p14:creationId xmlns:p14="http://schemas.microsoft.com/office/powerpoint/2010/main" val="3192908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9C9D3EB-CF52-5EDA-B370-0B336C626249}"/>
              </a:ext>
            </a:extLst>
          </p:cNvPr>
          <p:cNvSpPr>
            <a:spLocks noGrp="1"/>
          </p:cNvSpPr>
          <p:nvPr>
            <p:ph type="title"/>
          </p:nvPr>
        </p:nvSpPr>
        <p:spPr/>
        <p:txBody>
          <a:bodyPr/>
          <a:lstStyle/>
          <a:p>
            <a:r>
              <a:rPr lang="en-GB" sz="2800" b="1" dirty="0">
                <a:solidFill>
                  <a:prstClr val="black"/>
                </a:solidFill>
                <a:latin typeface="Arial" panose="020B0604020202020204" pitchFamily="34" charset="0"/>
                <a:cs typeface="Arial" panose="020B0604020202020204" pitchFamily="34" charset="0"/>
              </a:rPr>
              <a:t>Stages of Conflict Development</a:t>
            </a:r>
            <a:endParaRPr lang="en-GB" dirty="0"/>
          </a:p>
        </p:txBody>
      </p:sp>
      <p:sp>
        <p:nvSpPr>
          <p:cNvPr id="8" name="Content Placeholder 3">
            <a:extLst>
              <a:ext uri="{FF2B5EF4-FFF2-40B4-BE49-F238E27FC236}">
                <a16:creationId xmlns:a16="http://schemas.microsoft.com/office/drawing/2014/main" id="{C6C7014D-2674-1D97-99C2-141F601E29AF}"/>
              </a:ext>
            </a:extLst>
          </p:cNvPr>
          <p:cNvSpPr txBox="1">
            <a:spLocks/>
          </p:cNvSpPr>
          <p:nvPr/>
        </p:nvSpPr>
        <p:spPr>
          <a:xfrm>
            <a:off x="896352" y="1253331"/>
            <a:ext cx="10399295" cy="4351338"/>
          </a:xfrm>
        </p:spPr>
        <p:txBody>
          <a:bodyPr>
            <a:norm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r>
              <a:rPr lang="en-GB" sz="2800" dirty="0">
                <a:latin typeface="Arial" panose="020B0604020202020204" pitchFamily="34" charset="0"/>
                <a:cs typeface="Arial" panose="020B0604020202020204" pitchFamily="34" charset="0"/>
              </a:rPr>
              <a:t>De-Escalation - </a:t>
            </a:r>
            <a:r>
              <a:rPr lang="en-GB" sz="2400" dirty="0">
                <a:latin typeface="Arial" panose="020B0604020202020204" pitchFamily="34" charset="0"/>
                <a:cs typeface="Arial" panose="020B0604020202020204" pitchFamily="34" charset="0"/>
              </a:rPr>
              <a:t>de-escalation and transformation are often also associated with reduced grievances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Settlement - </a:t>
            </a:r>
            <a:r>
              <a:rPr lang="en-GB" sz="2400" dirty="0">
                <a:latin typeface="Arial" panose="020B0604020202020204" pitchFamily="34" charset="0"/>
                <a:cs typeface="Arial" panose="020B0604020202020204" pitchFamily="34" charset="0"/>
              </a:rPr>
              <a:t>an intractable conflict comes to an end, the components of the conflict start to change.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Peace building - </a:t>
            </a:r>
            <a:r>
              <a:rPr lang="en-GB" sz="2400" dirty="0">
                <a:latin typeface="Arial" panose="020B0604020202020204" pitchFamily="34" charset="0"/>
                <a:cs typeface="Arial" panose="020B0604020202020204" pitchFamily="34" charset="0"/>
              </a:rPr>
              <a:t>a peace agreement is put in place, this is by no means the end of the conflict.</a:t>
            </a:r>
            <a:endParaRPr lang="en-GB" sz="2400" dirty="0"/>
          </a:p>
        </p:txBody>
      </p:sp>
    </p:spTree>
    <p:extLst>
      <p:ext uri="{BB962C8B-B14F-4D97-AF65-F5344CB8AC3E}">
        <p14:creationId xmlns:p14="http://schemas.microsoft.com/office/powerpoint/2010/main" val="312688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ea typeface="Times New Roman" panose="02020603050405020304" pitchFamily="18" charset="0"/>
              </a:rPr>
              <a:t>Negative Effects of Conflict</a:t>
            </a:r>
            <a:endParaRPr lang="en-GB" sz="3000" dirty="0"/>
          </a:p>
        </p:txBody>
      </p:sp>
      <p:sp>
        <p:nvSpPr>
          <p:cNvPr id="3" name="Content Placeholder 2"/>
          <p:cNvSpPr>
            <a:spLocks noGrp="1"/>
          </p:cNvSpPr>
          <p:nvPr>
            <p:ph idx="1"/>
          </p:nvPr>
        </p:nvSpPr>
        <p:spPr>
          <a:xfrm>
            <a:off x="838200" y="1253331"/>
            <a:ext cx="10515600" cy="4351338"/>
          </a:xfrm>
        </p:spPr>
        <p:txBody>
          <a:bodyPr>
            <a:normAutofit/>
          </a:bodyPr>
          <a:lstStyle/>
          <a:p>
            <a:pPr marL="0">
              <a:lnSpc>
                <a:spcPct val="115000"/>
              </a:lnSpc>
              <a:spcBef>
                <a:spcPts val="0"/>
              </a:spcBef>
            </a:pPr>
            <a:r>
              <a:rPr lang="en-GB" sz="2400" dirty="0">
                <a:latin typeface="Arial" panose="020B0604020202020204" pitchFamily="34" charset="0"/>
                <a:ea typeface="MS Mincho" panose="02020609040205080304" pitchFamily="49" charset="-128"/>
                <a:cs typeface="Arial" panose="020B0604020202020204" pitchFamily="34" charset="0"/>
              </a:rPr>
              <a:t>Negative emotions </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sz="2400" dirty="0">
                <a:latin typeface="Arial" panose="020B0604020202020204" pitchFamily="34" charset="0"/>
                <a:ea typeface="MS Mincho" panose="02020609040205080304" pitchFamily="49" charset="-128"/>
                <a:cs typeface="Arial" panose="020B0604020202020204" pitchFamily="34" charset="0"/>
              </a:rPr>
              <a:t>Stress</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sz="2400" dirty="0">
                <a:latin typeface="Arial" panose="020B0604020202020204" pitchFamily="34" charset="0"/>
                <a:ea typeface="MS Mincho" panose="02020609040205080304" pitchFamily="49" charset="-128"/>
                <a:cs typeface="Arial" panose="020B0604020202020204" pitchFamily="34" charset="0"/>
              </a:rPr>
              <a:t> Poor communications</a:t>
            </a:r>
          </a:p>
          <a:p>
            <a:pPr marL="0">
              <a:lnSpc>
                <a:spcPct val="115000"/>
              </a:lnSpc>
              <a:spcBef>
                <a:spcPts val="0"/>
              </a:spcBef>
            </a:pPr>
            <a:r>
              <a:rPr lang="en-GB" sz="2400" dirty="0">
                <a:latin typeface="Arial" panose="020B0604020202020204" pitchFamily="34" charset="0"/>
                <a:ea typeface="MS Mincho" panose="02020609040205080304" pitchFamily="49" charset="-128"/>
                <a:cs typeface="Arial" panose="020B0604020202020204" pitchFamily="34" charset="0"/>
              </a:rPr>
              <a:t>Poor co-ordination </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sz="2400" dirty="0">
                <a:latin typeface="Arial" panose="020B0604020202020204" pitchFamily="34" charset="0"/>
                <a:ea typeface="MS Mincho" panose="02020609040205080304" pitchFamily="49" charset="-128"/>
                <a:cs typeface="Arial" panose="020B0604020202020204" pitchFamily="34" charset="0"/>
              </a:rPr>
              <a:t>Lack of commitment to the team’s goals </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sz="2400" dirty="0">
                <a:latin typeface="Arial" panose="020B0604020202020204" pitchFamily="34" charset="0"/>
                <a:ea typeface="MS Mincho" panose="02020609040205080304" pitchFamily="49" charset="-128"/>
                <a:cs typeface="Arial" panose="020B0604020202020204" pitchFamily="34" charset="0"/>
              </a:rPr>
              <a:t>Poor decision-making:</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50775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solidFill>
                  <a:srgbClr val="000000"/>
                </a:solidFill>
                <a:latin typeface="Arial" panose="020B0604020202020204" pitchFamily="34" charset="0"/>
                <a:ea typeface="Times New Roman" panose="02020603050405020304" pitchFamily="18" charset="0"/>
              </a:rPr>
              <a:t>Knock-on Effects of Conflict</a:t>
            </a:r>
            <a:endParaRPr lang="en-GB" sz="3000" b="1" dirty="0"/>
          </a:p>
        </p:txBody>
      </p:sp>
      <p:sp>
        <p:nvSpPr>
          <p:cNvPr id="3" name="Content Placeholder 2"/>
          <p:cNvSpPr>
            <a:spLocks noGrp="1"/>
          </p:cNvSpPr>
          <p:nvPr>
            <p:ph idx="1"/>
          </p:nvPr>
        </p:nvSpPr>
        <p:spPr>
          <a:xfrm>
            <a:off x="838200" y="1253331"/>
            <a:ext cx="10515600" cy="4351338"/>
          </a:xfrm>
        </p:spPr>
        <p:txBody>
          <a:bodyPr/>
          <a:lstStyle/>
          <a:p>
            <a:r>
              <a:rPr lang="en-GB" sz="2400" dirty="0"/>
              <a:t>increased depression </a:t>
            </a:r>
          </a:p>
          <a:p>
            <a:r>
              <a:rPr lang="en-GB" sz="2400" dirty="0"/>
              <a:t>decreased productivity </a:t>
            </a:r>
          </a:p>
          <a:p>
            <a:r>
              <a:rPr lang="en-GB" sz="2400" dirty="0"/>
              <a:t>reduced quality of work </a:t>
            </a:r>
          </a:p>
          <a:p>
            <a:r>
              <a:rPr lang="en-GB" sz="2400" dirty="0"/>
              <a:t>lateness for work </a:t>
            </a:r>
          </a:p>
          <a:p>
            <a:r>
              <a:rPr lang="en-GB" sz="2400" dirty="0"/>
              <a:t>inappropriate sick leave </a:t>
            </a:r>
          </a:p>
          <a:p>
            <a:r>
              <a:rPr lang="en-GB" sz="2400" dirty="0"/>
              <a:t>absenteeism</a:t>
            </a:r>
          </a:p>
          <a:p>
            <a:endParaRPr lang="en-GB" sz="2400" dirty="0"/>
          </a:p>
        </p:txBody>
      </p:sp>
    </p:spTree>
    <p:extLst>
      <p:ext uri="{BB962C8B-B14F-4D97-AF65-F5344CB8AC3E}">
        <p14:creationId xmlns:p14="http://schemas.microsoft.com/office/powerpoint/2010/main" val="480224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cs typeface="Arial" panose="020B0604020202020204" pitchFamily="34" charset="0"/>
              </a:rPr>
              <a:t>Positive aspects of conflict</a:t>
            </a:r>
          </a:p>
        </p:txBody>
      </p:sp>
      <p:sp>
        <p:nvSpPr>
          <p:cNvPr id="3" name="Content Placeholder 2"/>
          <p:cNvSpPr>
            <a:spLocks noGrp="1"/>
          </p:cNvSpPr>
          <p:nvPr>
            <p:ph idx="1"/>
          </p:nvPr>
        </p:nvSpPr>
        <p:spPr>
          <a:xfrm>
            <a:off x="838200" y="1440615"/>
            <a:ext cx="10515600" cy="4351338"/>
          </a:xfrm>
        </p:spPr>
        <p:txBody>
          <a:bodyPr>
            <a:normAutofit/>
          </a:bodyPr>
          <a:lstStyle/>
          <a:p>
            <a:r>
              <a:rPr lang="en-GB" sz="2400" dirty="0"/>
              <a:t>Demonstrates commitment </a:t>
            </a:r>
          </a:p>
          <a:p>
            <a:r>
              <a:rPr lang="en-GB" sz="2400" dirty="0"/>
              <a:t>Allows ideas to emerge</a:t>
            </a:r>
          </a:p>
          <a:p>
            <a:r>
              <a:rPr lang="en-GB" sz="2400" dirty="0"/>
              <a:t>Tells us about problems</a:t>
            </a:r>
          </a:p>
          <a:p>
            <a:r>
              <a:rPr lang="en-GB" sz="2400" dirty="0"/>
              <a:t>Allows feelings to be heard</a:t>
            </a:r>
          </a:p>
          <a:p>
            <a:r>
              <a:rPr lang="en-GB" sz="2400" dirty="0"/>
              <a:t>Provides different perspectives</a:t>
            </a:r>
          </a:p>
          <a:p>
            <a:r>
              <a:rPr lang="en-GB" sz="2400" dirty="0"/>
              <a:t>Offers chances to learn about differences</a:t>
            </a:r>
          </a:p>
          <a:p>
            <a:r>
              <a:rPr lang="en-GB" sz="2400" dirty="0"/>
              <a:t>Contains energy which, if harnessed, could motivate and give people and organisations a positive charge</a:t>
            </a:r>
          </a:p>
          <a:p>
            <a:endParaRPr lang="en-GB" sz="2400" dirty="0"/>
          </a:p>
        </p:txBody>
      </p:sp>
    </p:spTree>
    <p:extLst>
      <p:ext uri="{BB962C8B-B14F-4D97-AF65-F5344CB8AC3E}">
        <p14:creationId xmlns:p14="http://schemas.microsoft.com/office/powerpoint/2010/main" val="3150364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92242" y="88345"/>
            <a:ext cx="8229600" cy="511175"/>
          </a:xfrm>
        </p:spPr>
        <p:txBody>
          <a:bodyPr>
            <a:noAutofit/>
          </a:bodyPr>
          <a:lstStyle/>
          <a:p>
            <a:r>
              <a:rPr lang="en-GB" altLang="en-US" sz="4000" b="1" dirty="0"/>
              <a:t>Competence</a:t>
            </a:r>
          </a:p>
        </p:txBody>
      </p:sp>
      <p:sp>
        <p:nvSpPr>
          <p:cNvPr id="3" name="Content Placeholder 2">
            <a:extLst>
              <a:ext uri="{FF2B5EF4-FFF2-40B4-BE49-F238E27FC236}">
                <a16:creationId xmlns:a16="http://schemas.microsoft.com/office/drawing/2014/main" id="{C92E87FA-D65C-8041-99D0-07096982146B}"/>
              </a:ext>
            </a:extLst>
          </p:cNvPr>
          <p:cNvSpPr>
            <a:spLocks noGrp="1"/>
          </p:cNvSpPr>
          <p:nvPr>
            <p:ph idx="1"/>
          </p:nvPr>
        </p:nvSpPr>
        <p:spPr>
          <a:xfrm>
            <a:off x="356937" y="923256"/>
            <a:ext cx="10515600" cy="4351338"/>
          </a:xfrm>
        </p:spPr>
        <p:txBody>
          <a:bodyPr/>
          <a:lstStyle/>
          <a:p>
            <a:r>
              <a:rPr lang="en-GB" sz="2400" dirty="0"/>
              <a:t>An easy </a:t>
            </a:r>
            <a:r>
              <a:rPr lang="en-GB" sz="2400" b="1" dirty="0"/>
              <a:t>definition of competency</a:t>
            </a:r>
            <a:r>
              <a:rPr lang="en-GB" sz="2400" dirty="0"/>
              <a:t> is that it is something you need to be able to do well in a specific job role. ... </a:t>
            </a:r>
          </a:p>
          <a:p>
            <a:endParaRPr lang="en-GB" sz="2400" dirty="0"/>
          </a:p>
          <a:p>
            <a:endParaRPr lang="en-GB" sz="2400" dirty="0"/>
          </a:p>
        </p:txBody>
      </p:sp>
    </p:spTree>
    <p:extLst>
      <p:ext uri="{BB962C8B-B14F-4D97-AF65-F5344CB8AC3E}">
        <p14:creationId xmlns:p14="http://schemas.microsoft.com/office/powerpoint/2010/main" val="389632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489284" y="208661"/>
            <a:ext cx="8229600" cy="511175"/>
          </a:xfrm>
        </p:spPr>
        <p:txBody>
          <a:bodyPr>
            <a:noAutofit/>
          </a:bodyPr>
          <a:lstStyle/>
          <a:p>
            <a:r>
              <a:rPr lang="en-GB" altLang="en-US" sz="4000" b="1" dirty="0"/>
              <a:t>Skills vs Competence</a:t>
            </a:r>
          </a:p>
        </p:txBody>
      </p:sp>
      <p:sp>
        <p:nvSpPr>
          <p:cNvPr id="3" name="Content Placeholder 2">
            <a:extLst>
              <a:ext uri="{FF2B5EF4-FFF2-40B4-BE49-F238E27FC236}">
                <a16:creationId xmlns:a16="http://schemas.microsoft.com/office/drawing/2014/main" id="{C92E87FA-D65C-8041-99D0-07096982146B}"/>
              </a:ext>
            </a:extLst>
          </p:cNvPr>
          <p:cNvSpPr>
            <a:spLocks noGrp="1"/>
          </p:cNvSpPr>
          <p:nvPr>
            <p:ph idx="1"/>
          </p:nvPr>
        </p:nvSpPr>
        <p:spPr>
          <a:xfrm>
            <a:off x="356937" y="923256"/>
            <a:ext cx="10515600" cy="4351338"/>
          </a:xfrm>
        </p:spPr>
        <p:txBody>
          <a:bodyPr/>
          <a:lstStyle/>
          <a:p>
            <a:pPr marL="0" indent="0">
              <a:lnSpc>
                <a:spcPct val="150000"/>
              </a:lnSpc>
              <a:buNone/>
            </a:pPr>
            <a:r>
              <a:rPr lang="en-GB" sz="2400" b="1" dirty="0"/>
              <a:t>Skill</a:t>
            </a:r>
            <a:r>
              <a:rPr lang="en-GB" sz="2400" dirty="0"/>
              <a:t> → The WHAT → A specific ability that can be applied </a:t>
            </a:r>
            <a:r>
              <a:rPr lang="en-GB" sz="2400" b="1" dirty="0"/>
              <a:t>in a</a:t>
            </a:r>
            <a:r>
              <a:rPr lang="en-GB" sz="2400" dirty="0"/>
              <a:t> specific setting in order to accomplish a predefined desired result. </a:t>
            </a:r>
          </a:p>
          <a:p>
            <a:pPr marL="0" indent="0">
              <a:lnSpc>
                <a:spcPct val="150000"/>
              </a:lnSpc>
              <a:buNone/>
            </a:pPr>
            <a:r>
              <a:rPr lang="en-GB" sz="2400" b="1" dirty="0"/>
              <a:t>Competency</a:t>
            </a:r>
            <a:r>
              <a:rPr lang="en-GB" sz="2400" dirty="0"/>
              <a:t> → The HOW → The combination of </a:t>
            </a:r>
            <a:r>
              <a:rPr lang="en-GB" sz="2400" b="1" dirty="0"/>
              <a:t>skills</a:t>
            </a:r>
            <a:r>
              <a:rPr lang="en-GB" sz="2400" dirty="0"/>
              <a:t>, knowledge and behaviour that is exercised in order to effectively perform the duties of a job</a:t>
            </a:r>
          </a:p>
          <a:p>
            <a:endParaRPr lang="en-GB" sz="2400" dirty="0"/>
          </a:p>
        </p:txBody>
      </p:sp>
    </p:spTree>
    <p:extLst>
      <p:ext uri="{BB962C8B-B14F-4D97-AF65-F5344CB8AC3E}">
        <p14:creationId xmlns:p14="http://schemas.microsoft.com/office/powerpoint/2010/main" val="9868838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647115" y="280851"/>
            <a:ext cx="8229600" cy="511175"/>
          </a:xfrm>
        </p:spPr>
        <p:txBody>
          <a:bodyPr>
            <a:normAutofit fontScale="90000"/>
          </a:bodyPr>
          <a:lstStyle/>
          <a:p>
            <a:r>
              <a:rPr lang="en-GB" altLang="en-US" sz="3600" b="1" dirty="0"/>
              <a:t>Types of Skills</a:t>
            </a:r>
          </a:p>
        </p:txBody>
      </p:sp>
      <p:sp>
        <p:nvSpPr>
          <p:cNvPr id="101379" name="Rectangle 3"/>
          <p:cNvSpPr>
            <a:spLocks noGrp="1" noChangeArrowheads="1"/>
          </p:cNvSpPr>
          <p:nvPr>
            <p:ph idx="1"/>
          </p:nvPr>
        </p:nvSpPr>
        <p:spPr>
          <a:xfrm>
            <a:off x="647115" y="1016732"/>
            <a:ext cx="10746790" cy="4824536"/>
          </a:xfrm>
        </p:spPr>
        <p:txBody>
          <a:bodyPr>
            <a:normAutofit/>
          </a:bodyPr>
          <a:lstStyle/>
          <a:p>
            <a:pPr>
              <a:buFontTx/>
              <a:buNone/>
            </a:pPr>
            <a:r>
              <a:rPr lang="en-GB" altLang="en-US" b="1" dirty="0"/>
              <a:t>Skill:  </a:t>
            </a:r>
            <a:r>
              <a:rPr lang="en-GB" altLang="en-US" dirty="0"/>
              <a:t>The ability to do something well</a:t>
            </a:r>
          </a:p>
          <a:p>
            <a:pPr>
              <a:buFontTx/>
              <a:buNone/>
            </a:pPr>
            <a:endParaRPr lang="en-GB" altLang="en-US" sz="500" dirty="0"/>
          </a:p>
          <a:p>
            <a:pPr>
              <a:lnSpc>
                <a:spcPct val="90000"/>
              </a:lnSpc>
            </a:pPr>
            <a:r>
              <a:rPr lang="en-GB" altLang="en-US" sz="2600" b="1" dirty="0"/>
              <a:t>Adaptive skills</a:t>
            </a:r>
          </a:p>
          <a:p>
            <a:pPr>
              <a:lnSpc>
                <a:spcPct val="90000"/>
              </a:lnSpc>
              <a:buFont typeface="Wingdings" pitchFamily="2" charset="2"/>
              <a:buNone/>
            </a:pPr>
            <a:r>
              <a:rPr lang="en-GB" altLang="en-US" sz="2600" dirty="0"/>
              <a:t>	</a:t>
            </a:r>
            <a:r>
              <a:rPr lang="en-GB" altLang="en-US" sz="2200" dirty="0"/>
              <a:t>Help us to cope, shape attitudes, govern our interpersonal interactions and determine how we manage ourselves.</a:t>
            </a:r>
          </a:p>
          <a:p>
            <a:pPr>
              <a:lnSpc>
                <a:spcPct val="90000"/>
              </a:lnSpc>
              <a:buFont typeface="Wingdings" pitchFamily="2" charset="2"/>
              <a:buNone/>
            </a:pPr>
            <a:endParaRPr lang="en-GB" altLang="en-US" sz="600" dirty="0"/>
          </a:p>
          <a:p>
            <a:pPr>
              <a:lnSpc>
                <a:spcPct val="90000"/>
              </a:lnSpc>
            </a:pPr>
            <a:r>
              <a:rPr lang="en-GB" altLang="en-US" sz="2600" b="1" dirty="0"/>
              <a:t>Transferable skills</a:t>
            </a:r>
          </a:p>
          <a:p>
            <a:pPr>
              <a:lnSpc>
                <a:spcPct val="90000"/>
              </a:lnSpc>
              <a:buFont typeface="Wingdings" pitchFamily="2" charset="2"/>
              <a:buNone/>
            </a:pPr>
            <a:r>
              <a:rPr lang="en-GB" altLang="en-US" sz="2600" dirty="0"/>
              <a:t>	</a:t>
            </a:r>
            <a:r>
              <a:rPr lang="en-GB" altLang="en-US" sz="2200" dirty="0"/>
              <a:t>Skills that can be moved between different situations</a:t>
            </a:r>
          </a:p>
          <a:p>
            <a:pPr>
              <a:lnSpc>
                <a:spcPct val="90000"/>
              </a:lnSpc>
              <a:buFont typeface="Wingdings" pitchFamily="2" charset="2"/>
              <a:buNone/>
            </a:pPr>
            <a:endParaRPr lang="en-GB" altLang="en-US" sz="600" dirty="0"/>
          </a:p>
          <a:p>
            <a:pPr>
              <a:lnSpc>
                <a:spcPct val="90000"/>
              </a:lnSpc>
            </a:pPr>
            <a:r>
              <a:rPr lang="en-GB" altLang="en-US" sz="2600" b="1" dirty="0"/>
              <a:t>Job-related skills</a:t>
            </a:r>
          </a:p>
          <a:p>
            <a:pPr>
              <a:lnSpc>
                <a:spcPct val="90000"/>
              </a:lnSpc>
              <a:buFont typeface="Wingdings" pitchFamily="2" charset="2"/>
              <a:buNone/>
            </a:pPr>
            <a:r>
              <a:rPr lang="en-GB" altLang="en-US" sz="2600" dirty="0"/>
              <a:t>	</a:t>
            </a:r>
            <a:r>
              <a:rPr lang="en-GB" altLang="en-US" sz="2200" dirty="0"/>
              <a:t>Situation specific, acquired</a:t>
            </a:r>
          </a:p>
          <a:p>
            <a:pPr>
              <a:buFontTx/>
              <a:buNone/>
            </a:pPr>
            <a:endParaRPr lang="en-GB" altLang="en-US" dirty="0"/>
          </a:p>
          <a:p>
            <a:pPr>
              <a:buFontTx/>
              <a:buNone/>
            </a:pPr>
            <a:endParaRPr lang="en-GB" altLang="en-US" dirty="0"/>
          </a:p>
        </p:txBody>
      </p:sp>
    </p:spTree>
    <p:extLst>
      <p:ext uri="{BB962C8B-B14F-4D97-AF65-F5344CB8AC3E}">
        <p14:creationId xmlns:p14="http://schemas.microsoft.com/office/powerpoint/2010/main" val="15939488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1379">
                                            <p:txEl>
                                              <p:pRg st="2" end="2"/>
                                            </p:txEl>
                                          </p:spTgt>
                                        </p:tgtEl>
                                        <p:attrNameLst>
                                          <p:attrName>style.visibility</p:attrName>
                                        </p:attrNameLst>
                                      </p:cBhvr>
                                      <p:to>
                                        <p:strVal val="visible"/>
                                      </p:to>
                                    </p:set>
                                    <p:anim calcmode="lin" valueType="num">
                                      <p:cBhvr additive="base">
                                        <p:cTn id="13" dur="5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13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1379">
                                            <p:txEl>
                                              <p:pRg st="3" end="3"/>
                                            </p:txEl>
                                          </p:spTgt>
                                        </p:tgtEl>
                                        <p:attrNameLst>
                                          <p:attrName>style.visibility</p:attrName>
                                        </p:attrNameLst>
                                      </p:cBhvr>
                                      <p:to>
                                        <p:strVal val="visible"/>
                                      </p:to>
                                    </p:set>
                                    <p:anim calcmode="lin" valueType="num">
                                      <p:cBhvr additive="base">
                                        <p:cTn id="19" dur="500" fill="hold"/>
                                        <p:tgtEl>
                                          <p:spTgt spid="10137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13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1379">
                                            <p:txEl>
                                              <p:pRg st="5" end="5"/>
                                            </p:txEl>
                                          </p:spTgt>
                                        </p:tgtEl>
                                        <p:attrNameLst>
                                          <p:attrName>style.visibility</p:attrName>
                                        </p:attrNameLst>
                                      </p:cBhvr>
                                      <p:to>
                                        <p:strVal val="visible"/>
                                      </p:to>
                                    </p:set>
                                    <p:anim calcmode="lin" valueType="num">
                                      <p:cBhvr additive="base">
                                        <p:cTn id="25" dur="500" fill="hold"/>
                                        <p:tgtEl>
                                          <p:spTgt spid="101379">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137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1379">
                                            <p:txEl>
                                              <p:pRg st="6" end="6"/>
                                            </p:txEl>
                                          </p:spTgt>
                                        </p:tgtEl>
                                        <p:attrNameLst>
                                          <p:attrName>style.visibility</p:attrName>
                                        </p:attrNameLst>
                                      </p:cBhvr>
                                      <p:to>
                                        <p:strVal val="visible"/>
                                      </p:to>
                                    </p:set>
                                    <p:anim calcmode="lin" valueType="num">
                                      <p:cBhvr additive="base">
                                        <p:cTn id="31" dur="500" fill="hold"/>
                                        <p:tgtEl>
                                          <p:spTgt spid="101379">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137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1379">
                                            <p:txEl>
                                              <p:pRg st="8" end="8"/>
                                            </p:txEl>
                                          </p:spTgt>
                                        </p:tgtEl>
                                        <p:attrNameLst>
                                          <p:attrName>style.visibility</p:attrName>
                                        </p:attrNameLst>
                                      </p:cBhvr>
                                      <p:to>
                                        <p:strVal val="visible"/>
                                      </p:to>
                                    </p:set>
                                    <p:anim calcmode="lin" valueType="num">
                                      <p:cBhvr additive="base">
                                        <p:cTn id="37" dur="500" fill="hold"/>
                                        <p:tgtEl>
                                          <p:spTgt spid="101379">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137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1379">
                                            <p:txEl>
                                              <p:pRg st="9" end="9"/>
                                            </p:txEl>
                                          </p:spTgt>
                                        </p:tgtEl>
                                        <p:attrNameLst>
                                          <p:attrName>style.visibility</p:attrName>
                                        </p:attrNameLst>
                                      </p:cBhvr>
                                      <p:to>
                                        <p:strVal val="visible"/>
                                      </p:to>
                                    </p:set>
                                    <p:anim calcmode="lin" valueType="num">
                                      <p:cBhvr additive="base">
                                        <p:cTn id="43" dur="500" fill="hold"/>
                                        <p:tgtEl>
                                          <p:spTgt spid="101379">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137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188495" y="189004"/>
            <a:ext cx="8229600" cy="511175"/>
          </a:xfrm>
        </p:spPr>
        <p:txBody>
          <a:bodyPr>
            <a:noAutofit/>
          </a:bodyPr>
          <a:lstStyle/>
          <a:p>
            <a:r>
              <a:rPr lang="en-GB" altLang="en-US" sz="3600" b="1" dirty="0">
                <a:latin typeface="+mn-lt"/>
              </a:rPr>
              <a:t>Adaptive Skills</a:t>
            </a:r>
          </a:p>
        </p:txBody>
      </p:sp>
      <p:sp>
        <p:nvSpPr>
          <p:cNvPr id="109571" name="Rectangle 3"/>
          <p:cNvSpPr>
            <a:spLocks noGrp="1" noChangeArrowheads="1"/>
          </p:cNvSpPr>
          <p:nvPr>
            <p:ph idx="1"/>
          </p:nvPr>
        </p:nvSpPr>
        <p:spPr>
          <a:xfrm>
            <a:off x="463715" y="1005153"/>
            <a:ext cx="8229600" cy="4240615"/>
          </a:xfrm>
        </p:spPr>
        <p:txBody>
          <a:bodyPr>
            <a:normAutofit fontScale="92500" lnSpcReduction="20000"/>
          </a:bodyPr>
          <a:lstStyle/>
          <a:p>
            <a:r>
              <a:rPr lang="en-GB" sz="3300" dirty="0"/>
              <a:t>Ambition </a:t>
            </a:r>
          </a:p>
          <a:p>
            <a:r>
              <a:rPr lang="en-GB" sz="3300" dirty="0"/>
              <a:t>Patience </a:t>
            </a:r>
          </a:p>
          <a:p>
            <a:r>
              <a:rPr lang="en-GB" sz="3300" dirty="0"/>
              <a:t>Creativity </a:t>
            </a:r>
          </a:p>
          <a:p>
            <a:r>
              <a:rPr lang="en-GB" sz="3300" dirty="0"/>
              <a:t>Assertiveness </a:t>
            </a:r>
          </a:p>
          <a:p>
            <a:r>
              <a:rPr lang="en-GB" sz="3300" dirty="0"/>
              <a:t>Enthusiasm </a:t>
            </a:r>
          </a:p>
          <a:p>
            <a:r>
              <a:rPr lang="en-GB" sz="3300" dirty="0"/>
              <a:t>Flexibility </a:t>
            </a:r>
          </a:p>
          <a:p>
            <a:r>
              <a:rPr lang="en-GB" sz="3300" dirty="0"/>
              <a:t>Persistence </a:t>
            </a:r>
          </a:p>
          <a:p>
            <a:r>
              <a:rPr lang="en-GB" sz="3300" dirty="0"/>
              <a:t>Dependability </a:t>
            </a:r>
          </a:p>
          <a:p>
            <a:r>
              <a:rPr lang="en-GB" sz="3300" dirty="0"/>
              <a:t>Pride in doing a good job </a:t>
            </a:r>
          </a:p>
          <a:p>
            <a:r>
              <a:rPr lang="en-GB" sz="3300" dirty="0"/>
              <a:t>Sincerity </a:t>
            </a:r>
          </a:p>
          <a:p>
            <a:pPr>
              <a:buFontTx/>
              <a:buNone/>
            </a:pPr>
            <a:endParaRPr lang="en-GB" altLang="en-US" dirty="0"/>
          </a:p>
          <a:p>
            <a:pPr>
              <a:buFontTx/>
              <a:buNone/>
            </a:pPr>
            <a:endParaRPr lang="en-GB" altLang="en-US" dirty="0"/>
          </a:p>
        </p:txBody>
      </p:sp>
    </p:spTree>
    <p:extLst>
      <p:ext uri="{BB962C8B-B14F-4D97-AF65-F5344CB8AC3E}">
        <p14:creationId xmlns:p14="http://schemas.microsoft.com/office/powerpoint/2010/main" val="3746379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9571">
                                            <p:txEl>
                                              <p:pRg st="0" end="0"/>
                                            </p:txEl>
                                          </p:spTgt>
                                        </p:tgtEl>
                                        <p:attrNameLst>
                                          <p:attrName>style.visibility</p:attrName>
                                        </p:attrNameLst>
                                      </p:cBhvr>
                                      <p:to>
                                        <p:strVal val="visible"/>
                                      </p:to>
                                    </p:set>
                                    <p:anim calcmode="lin" valueType="num">
                                      <p:cBhvr additive="base">
                                        <p:cTn id="7" dur="500" fill="hold"/>
                                        <p:tgtEl>
                                          <p:spTgt spid="1095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95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09571">
                                            <p:txEl>
                                              <p:pRg st="1" end="1"/>
                                            </p:txEl>
                                          </p:spTgt>
                                        </p:tgtEl>
                                        <p:attrNameLst>
                                          <p:attrName>style.visibility</p:attrName>
                                        </p:attrNameLst>
                                      </p:cBhvr>
                                      <p:to>
                                        <p:strVal val="visible"/>
                                      </p:to>
                                    </p:set>
                                    <p:anim calcmode="lin" valueType="num">
                                      <p:cBhvr additive="base">
                                        <p:cTn id="13" dur="500" fill="hold"/>
                                        <p:tgtEl>
                                          <p:spTgt spid="1095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95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09571">
                                            <p:txEl>
                                              <p:pRg st="2" end="2"/>
                                            </p:txEl>
                                          </p:spTgt>
                                        </p:tgtEl>
                                        <p:attrNameLst>
                                          <p:attrName>style.visibility</p:attrName>
                                        </p:attrNameLst>
                                      </p:cBhvr>
                                      <p:to>
                                        <p:strVal val="visible"/>
                                      </p:to>
                                    </p:set>
                                    <p:anim calcmode="lin" valueType="num">
                                      <p:cBhvr additive="base">
                                        <p:cTn id="19" dur="500" fill="hold"/>
                                        <p:tgtEl>
                                          <p:spTgt spid="10957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95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09571">
                                            <p:txEl>
                                              <p:pRg st="3" end="3"/>
                                            </p:txEl>
                                          </p:spTgt>
                                        </p:tgtEl>
                                        <p:attrNameLst>
                                          <p:attrName>style.visibility</p:attrName>
                                        </p:attrNameLst>
                                      </p:cBhvr>
                                      <p:to>
                                        <p:strVal val="visible"/>
                                      </p:to>
                                    </p:set>
                                    <p:anim calcmode="lin" valueType="num">
                                      <p:cBhvr additive="base">
                                        <p:cTn id="25" dur="500" fill="hold"/>
                                        <p:tgtEl>
                                          <p:spTgt spid="10957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95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09571">
                                            <p:txEl>
                                              <p:pRg st="4" end="4"/>
                                            </p:txEl>
                                          </p:spTgt>
                                        </p:tgtEl>
                                        <p:attrNameLst>
                                          <p:attrName>style.visibility</p:attrName>
                                        </p:attrNameLst>
                                      </p:cBhvr>
                                      <p:to>
                                        <p:strVal val="visible"/>
                                      </p:to>
                                    </p:set>
                                    <p:anim calcmode="lin" valueType="num">
                                      <p:cBhvr additive="base">
                                        <p:cTn id="31" dur="500" fill="hold"/>
                                        <p:tgtEl>
                                          <p:spTgt spid="10957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95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09571">
                                            <p:txEl>
                                              <p:pRg st="5" end="5"/>
                                            </p:txEl>
                                          </p:spTgt>
                                        </p:tgtEl>
                                        <p:attrNameLst>
                                          <p:attrName>style.visibility</p:attrName>
                                        </p:attrNameLst>
                                      </p:cBhvr>
                                      <p:to>
                                        <p:strVal val="visible"/>
                                      </p:to>
                                    </p:set>
                                    <p:anim calcmode="lin" valueType="num">
                                      <p:cBhvr additive="base">
                                        <p:cTn id="37" dur="500" fill="hold"/>
                                        <p:tgtEl>
                                          <p:spTgt spid="10957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095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09571">
                                            <p:txEl>
                                              <p:pRg st="6" end="6"/>
                                            </p:txEl>
                                          </p:spTgt>
                                        </p:tgtEl>
                                        <p:attrNameLst>
                                          <p:attrName>style.visibility</p:attrName>
                                        </p:attrNameLst>
                                      </p:cBhvr>
                                      <p:to>
                                        <p:strVal val="visible"/>
                                      </p:to>
                                    </p:set>
                                    <p:anim calcmode="lin" valueType="num">
                                      <p:cBhvr additive="base">
                                        <p:cTn id="43" dur="500" fill="hold"/>
                                        <p:tgtEl>
                                          <p:spTgt spid="10957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095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109571">
                                            <p:txEl>
                                              <p:pRg st="7" end="7"/>
                                            </p:txEl>
                                          </p:spTgt>
                                        </p:tgtEl>
                                        <p:attrNameLst>
                                          <p:attrName>style.visibility</p:attrName>
                                        </p:attrNameLst>
                                      </p:cBhvr>
                                      <p:to>
                                        <p:strVal val="visible"/>
                                      </p:to>
                                    </p:set>
                                    <p:anim calcmode="lin" valueType="num">
                                      <p:cBhvr additive="base">
                                        <p:cTn id="49" dur="500" fill="hold"/>
                                        <p:tgtEl>
                                          <p:spTgt spid="109571">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0957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109571">
                                            <p:txEl>
                                              <p:pRg st="8" end="8"/>
                                            </p:txEl>
                                          </p:spTgt>
                                        </p:tgtEl>
                                        <p:attrNameLst>
                                          <p:attrName>style.visibility</p:attrName>
                                        </p:attrNameLst>
                                      </p:cBhvr>
                                      <p:to>
                                        <p:strVal val="visible"/>
                                      </p:to>
                                    </p:set>
                                    <p:anim calcmode="lin" valueType="num">
                                      <p:cBhvr additive="base">
                                        <p:cTn id="55" dur="500" fill="hold"/>
                                        <p:tgtEl>
                                          <p:spTgt spid="109571">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09571">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109571">
                                            <p:txEl>
                                              <p:pRg st="9" end="9"/>
                                            </p:txEl>
                                          </p:spTgt>
                                        </p:tgtEl>
                                        <p:attrNameLst>
                                          <p:attrName>style.visibility</p:attrName>
                                        </p:attrNameLst>
                                      </p:cBhvr>
                                      <p:to>
                                        <p:strVal val="visible"/>
                                      </p:to>
                                    </p:set>
                                    <p:anim calcmode="lin" valueType="num">
                                      <p:cBhvr additive="base">
                                        <p:cTn id="61" dur="500" fill="hold"/>
                                        <p:tgtEl>
                                          <p:spTgt spid="109571">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09571">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272716" y="253530"/>
            <a:ext cx="8229600" cy="511175"/>
          </a:xfrm>
        </p:spPr>
        <p:txBody>
          <a:bodyPr>
            <a:noAutofit/>
          </a:bodyPr>
          <a:lstStyle/>
          <a:p>
            <a:r>
              <a:rPr lang="en-GB" altLang="en-US" sz="3600" b="1" dirty="0">
                <a:latin typeface="+mn-lt"/>
              </a:rPr>
              <a:t>Transferable Skills</a:t>
            </a:r>
          </a:p>
        </p:txBody>
      </p:sp>
      <p:sp>
        <p:nvSpPr>
          <p:cNvPr id="110595" name="Rectangle 3"/>
          <p:cNvSpPr>
            <a:spLocks noGrp="1" noChangeArrowheads="1"/>
          </p:cNvSpPr>
          <p:nvPr>
            <p:ph idx="1"/>
          </p:nvPr>
        </p:nvSpPr>
        <p:spPr>
          <a:xfrm>
            <a:off x="374265" y="1166018"/>
            <a:ext cx="8229600" cy="4525963"/>
          </a:xfrm>
        </p:spPr>
        <p:txBody>
          <a:bodyPr/>
          <a:lstStyle/>
          <a:p>
            <a:pPr>
              <a:lnSpc>
                <a:spcPct val="90000"/>
              </a:lnSpc>
            </a:pPr>
            <a:r>
              <a:rPr lang="en-GB" altLang="en-US" sz="2400" dirty="0"/>
              <a:t>Leadership Skills</a:t>
            </a:r>
          </a:p>
          <a:p>
            <a:pPr>
              <a:lnSpc>
                <a:spcPct val="90000"/>
              </a:lnSpc>
            </a:pPr>
            <a:r>
              <a:rPr lang="en-GB" altLang="en-US" sz="2400" dirty="0"/>
              <a:t>Communication Skills</a:t>
            </a:r>
          </a:p>
          <a:p>
            <a:pPr>
              <a:lnSpc>
                <a:spcPct val="90000"/>
              </a:lnSpc>
            </a:pPr>
            <a:r>
              <a:rPr lang="en-GB" altLang="en-US" sz="2400" dirty="0"/>
              <a:t>People Skills</a:t>
            </a:r>
          </a:p>
          <a:p>
            <a:pPr>
              <a:lnSpc>
                <a:spcPct val="90000"/>
              </a:lnSpc>
            </a:pPr>
            <a:r>
              <a:rPr lang="en-GB" altLang="en-US" sz="2400" dirty="0"/>
              <a:t>Data/Information Skills</a:t>
            </a:r>
          </a:p>
          <a:p>
            <a:pPr>
              <a:lnSpc>
                <a:spcPct val="90000"/>
              </a:lnSpc>
            </a:pPr>
            <a:r>
              <a:rPr lang="en-GB" altLang="en-US" sz="2400" dirty="0"/>
              <a:t>Creative Skills</a:t>
            </a:r>
          </a:p>
          <a:p>
            <a:pPr>
              <a:lnSpc>
                <a:spcPct val="90000"/>
              </a:lnSpc>
            </a:pPr>
            <a:r>
              <a:rPr lang="en-GB" altLang="en-US" sz="2400" dirty="0"/>
              <a:t>Manual &amp; Mechanical Skills</a:t>
            </a:r>
          </a:p>
          <a:p>
            <a:pPr>
              <a:lnSpc>
                <a:spcPct val="90000"/>
              </a:lnSpc>
            </a:pPr>
            <a:r>
              <a:rPr lang="en-GB" altLang="en-US" sz="2400" dirty="0"/>
              <a:t>Intellectual Skills</a:t>
            </a:r>
          </a:p>
        </p:txBody>
      </p:sp>
    </p:spTree>
    <p:extLst>
      <p:ext uri="{BB962C8B-B14F-4D97-AF65-F5344CB8AC3E}">
        <p14:creationId xmlns:p14="http://schemas.microsoft.com/office/powerpoint/2010/main" val="35114097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110595">
                                            <p:txEl>
                                              <p:pRg st="0" end="0"/>
                                            </p:txEl>
                                          </p:spTgt>
                                        </p:tgtEl>
                                        <p:attrNameLst>
                                          <p:attrName>style.visibility</p:attrName>
                                        </p:attrNameLst>
                                      </p:cBhvr>
                                      <p:to>
                                        <p:strVal val="visible"/>
                                      </p:to>
                                    </p:set>
                                    <p:anim calcmode="lin" valueType="num">
                                      <p:cBhvr additive="base">
                                        <p:cTn id="7" dur="500" fill="hold"/>
                                        <p:tgtEl>
                                          <p:spTgt spid="11059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1059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10595">
                                            <p:txEl>
                                              <p:pRg st="1" end="1"/>
                                            </p:txEl>
                                          </p:spTgt>
                                        </p:tgtEl>
                                        <p:attrNameLst>
                                          <p:attrName>style.visibility</p:attrName>
                                        </p:attrNameLst>
                                      </p:cBhvr>
                                      <p:to>
                                        <p:strVal val="visible"/>
                                      </p:to>
                                    </p:set>
                                    <p:anim calcmode="lin" valueType="num">
                                      <p:cBhvr additive="base">
                                        <p:cTn id="11" dur="500" fill="hold"/>
                                        <p:tgtEl>
                                          <p:spTgt spid="110595">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10595">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10595">
                                            <p:txEl>
                                              <p:pRg st="2" end="2"/>
                                            </p:txEl>
                                          </p:spTgt>
                                        </p:tgtEl>
                                        <p:attrNameLst>
                                          <p:attrName>style.visibility</p:attrName>
                                        </p:attrNameLst>
                                      </p:cBhvr>
                                      <p:to>
                                        <p:strVal val="visible"/>
                                      </p:to>
                                    </p:set>
                                    <p:anim calcmode="lin" valueType="num">
                                      <p:cBhvr additive="base">
                                        <p:cTn id="15" dur="500" fill="hold"/>
                                        <p:tgtEl>
                                          <p:spTgt spid="110595">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110595">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110595">
                                            <p:txEl>
                                              <p:pRg st="3" end="3"/>
                                            </p:txEl>
                                          </p:spTgt>
                                        </p:tgtEl>
                                        <p:attrNameLst>
                                          <p:attrName>style.visibility</p:attrName>
                                        </p:attrNameLst>
                                      </p:cBhvr>
                                      <p:to>
                                        <p:strVal val="visible"/>
                                      </p:to>
                                    </p:set>
                                    <p:anim calcmode="lin" valueType="num">
                                      <p:cBhvr additive="base">
                                        <p:cTn id="19" dur="500" fill="hold"/>
                                        <p:tgtEl>
                                          <p:spTgt spid="110595">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10595">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110595">
                                            <p:txEl>
                                              <p:pRg st="4" end="4"/>
                                            </p:txEl>
                                          </p:spTgt>
                                        </p:tgtEl>
                                        <p:attrNameLst>
                                          <p:attrName>style.visibility</p:attrName>
                                        </p:attrNameLst>
                                      </p:cBhvr>
                                      <p:to>
                                        <p:strVal val="visible"/>
                                      </p:to>
                                    </p:set>
                                    <p:anim calcmode="lin" valueType="num">
                                      <p:cBhvr additive="base">
                                        <p:cTn id="23" dur="500" fill="hold"/>
                                        <p:tgtEl>
                                          <p:spTgt spid="110595">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110595">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110595">
                                            <p:txEl>
                                              <p:pRg st="5" end="5"/>
                                            </p:txEl>
                                          </p:spTgt>
                                        </p:tgtEl>
                                        <p:attrNameLst>
                                          <p:attrName>style.visibility</p:attrName>
                                        </p:attrNameLst>
                                      </p:cBhvr>
                                      <p:to>
                                        <p:strVal val="visible"/>
                                      </p:to>
                                    </p:set>
                                    <p:anim calcmode="lin" valueType="num">
                                      <p:cBhvr additive="base">
                                        <p:cTn id="27" dur="500" fill="hold"/>
                                        <p:tgtEl>
                                          <p:spTgt spid="110595">
                                            <p:txEl>
                                              <p:pRg st="5" end="5"/>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10595">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10595">
                                            <p:txEl>
                                              <p:pRg st="6" end="6"/>
                                            </p:txEl>
                                          </p:spTgt>
                                        </p:tgtEl>
                                        <p:attrNameLst>
                                          <p:attrName>style.visibility</p:attrName>
                                        </p:attrNameLst>
                                      </p:cBhvr>
                                      <p:to>
                                        <p:strVal val="visible"/>
                                      </p:to>
                                    </p:set>
                                    <p:anim calcmode="lin" valueType="num">
                                      <p:cBhvr additive="base">
                                        <p:cTn id="31" dur="500" fill="hold"/>
                                        <p:tgtEl>
                                          <p:spTgt spid="110595">
                                            <p:txEl>
                                              <p:pRg st="6" end="6"/>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1059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308811" y="229103"/>
            <a:ext cx="8229600" cy="511175"/>
          </a:xfrm>
        </p:spPr>
        <p:txBody>
          <a:bodyPr>
            <a:normAutofit fontScale="90000"/>
          </a:bodyPr>
          <a:lstStyle/>
          <a:p>
            <a:r>
              <a:rPr lang="en-GB" altLang="en-US" sz="3600" b="1" dirty="0">
                <a:latin typeface="+mn-lt"/>
              </a:rPr>
              <a:t>Job specific skills</a:t>
            </a:r>
          </a:p>
        </p:txBody>
      </p:sp>
      <p:sp>
        <p:nvSpPr>
          <p:cNvPr id="111619" name="Rectangle 3"/>
          <p:cNvSpPr>
            <a:spLocks noGrp="1" noChangeArrowheads="1"/>
          </p:cNvSpPr>
          <p:nvPr>
            <p:ph idx="1"/>
          </p:nvPr>
        </p:nvSpPr>
        <p:spPr>
          <a:xfrm>
            <a:off x="403557" y="944815"/>
            <a:ext cx="8229600" cy="3917032"/>
          </a:xfrm>
        </p:spPr>
        <p:txBody>
          <a:bodyPr/>
          <a:lstStyle/>
          <a:p>
            <a:pPr>
              <a:lnSpc>
                <a:spcPct val="150000"/>
              </a:lnSpc>
            </a:pPr>
            <a:r>
              <a:rPr lang="en-GB" altLang="en-US" sz="2400" dirty="0"/>
              <a:t>Operate specific equipment</a:t>
            </a:r>
          </a:p>
          <a:p>
            <a:pPr>
              <a:lnSpc>
                <a:spcPct val="150000"/>
              </a:lnSpc>
            </a:pPr>
            <a:r>
              <a:rPr lang="en-GB" altLang="en-US" sz="2400" dirty="0"/>
              <a:t>Use certain software packages</a:t>
            </a:r>
          </a:p>
          <a:p>
            <a:pPr>
              <a:lnSpc>
                <a:spcPct val="150000"/>
              </a:lnSpc>
            </a:pPr>
            <a:r>
              <a:rPr lang="en-GB" altLang="en-US" sz="2400" dirty="0"/>
              <a:t>Trade skills </a:t>
            </a:r>
            <a:r>
              <a:rPr lang="en-GB" altLang="en-US" sz="2400" dirty="0" err="1"/>
              <a:t>eg</a:t>
            </a:r>
            <a:r>
              <a:rPr lang="en-GB" altLang="en-US" sz="2400" dirty="0"/>
              <a:t> Electrical, Plasterer</a:t>
            </a:r>
          </a:p>
          <a:p>
            <a:pPr>
              <a:lnSpc>
                <a:spcPct val="150000"/>
              </a:lnSpc>
            </a:pPr>
            <a:r>
              <a:rPr lang="en-GB" altLang="en-US" sz="2400" dirty="0"/>
              <a:t>Manufacturing skills  </a:t>
            </a:r>
            <a:r>
              <a:rPr lang="en-GB" altLang="en-US" sz="2400" dirty="0" err="1"/>
              <a:t>eg</a:t>
            </a:r>
            <a:r>
              <a:rPr lang="en-GB" altLang="en-US" sz="2400" dirty="0"/>
              <a:t> Assembly, soldering</a:t>
            </a:r>
          </a:p>
          <a:p>
            <a:pPr>
              <a:lnSpc>
                <a:spcPct val="150000"/>
              </a:lnSpc>
            </a:pPr>
            <a:r>
              <a:rPr lang="en-GB" altLang="en-US" sz="2400" dirty="0"/>
              <a:t>Warehouse skills </a:t>
            </a:r>
            <a:r>
              <a:rPr lang="en-GB" altLang="en-US" sz="2400" dirty="0" err="1"/>
              <a:t>eg</a:t>
            </a:r>
            <a:r>
              <a:rPr lang="en-GB" altLang="en-US" sz="2400" dirty="0"/>
              <a:t> Stock storage, despatch</a:t>
            </a:r>
          </a:p>
          <a:p>
            <a:endParaRPr lang="en-GB" altLang="en-US" sz="2400" b="1" dirty="0"/>
          </a:p>
          <a:p>
            <a:pPr>
              <a:buFontTx/>
              <a:buNone/>
            </a:pPr>
            <a:endParaRPr lang="en-GB" altLang="en-US" sz="2400" b="1" dirty="0"/>
          </a:p>
        </p:txBody>
      </p:sp>
    </p:spTree>
    <p:extLst>
      <p:ext uri="{BB962C8B-B14F-4D97-AF65-F5344CB8AC3E}">
        <p14:creationId xmlns:p14="http://schemas.microsoft.com/office/powerpoint/2010/main" val="14341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anim calcmode="lin" valueType="num">
                                      <p:cBhvr additive="base">
                                        <p:cTn id="7" dur="500" fill="hold"/>
                                        <p:tgtEl>
                                          <p:spTgt spid="1116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6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11619">
                                            <p:txEl>
                                              <p:pRg st="1" end="1"/>
                                            </p:txEl>
                                          </p:spTgt>
                                        </p:tgtEl>
                                        <p:attrNameLst>
                                          <p:attrName>style.visibility</p:attrName>
                                        </p:attrNameLst>
                                      </p:cBhvr>
                                      <p:to>
                                        <p:strVal val="visible"/>
                                      </p:to>
                                    </p:set>
                                    <p:anim calcmode="lin" valueType="num">
                                      <p:cBhvr additive="base">
                                        <p:cTn id="13" dur="500" fill="hold"/>
                                        <p:tgtEl>
                                          <p:spTgt spid="1116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16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11619">
                                            <p:txEl>
                                              <p:pRg st="2" end="2"/>
                                            </p:txEl>
                                          </p:spTgt>
                                        </p:tgtEl>
                                        <p:attrNameLst>
                                          <p:attrName>style.visibility</p:attrName>
                                        </p:attrNameLst>
                                      </p:cBhvr>
                                      <p:to>
                                        <p:strVal val="visible"/>
                                      </p:to>
                                    </p:set>
                                    <p:anim calcmode="lin" valueType="num">
                                      <p:cBhvr additive="base">
                                        <p:cTn id="19" dur="500" fill="hold"/>
                                        <p:tgtEl>
                                          <p:spTgt spid="11161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16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11619">
                                            <p:txEl>
                                              <p:pRg st="3" end="3"/>
                                            </p:txEl>
                                          </p:spTgt>
                                        </p:tgtEl>
                                        <p:attrNameLst>
                                          <p:attrName>style.visibility</p:attrName>
                                        </p:attrNameLst>
                                      </p:cBhvr>
                                      <p:to>
                                        <p:strVal val="visible"/>
                                      </p:to>
                                    </p:set>
                                    <p:anim calcmode="lin" valueType="num">
                                      <p:cBhvr additive="base">
                                        <p:cTn id="25" dur="500" fill="hold"/>
                                        <p:tgtEl>
                                          <p:spTgt spid="11161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16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11619">
                                            <p:txEl>
                                              <p:pRg st="4" end="4"/>
                                            </p:txEl>
                                          </p:spTgt>
                                        </p:tgtEl>
                                        <p:attrNameLst>
                                          <p:attrName>style.visibility</p:attrName>
                                        </p:attrNameLst>
                                      </p:cBhvr>
                                      <p:to>
                                        <p:strVal val="visible"/>
                                      </p:to>
                                    </p:set>
                                    <p:anim calcmode="lin" valueType="num">
                                      <p:cBhvr additive="base">
                                        <p:cTn id="31" dur="500" fill="hold"/>
                                        <p:tgtEl>
                                          <p:spTgt spid="11161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161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136592" y="303209"/>
            <a:ext cx="8229600" cy="511175"/>
          </a:xfrm>
        </p:spPr>
        <p:txBody>
          <a:bodyPr>
            <a:normAutofit fontScale="90000"/>
          </a:bodyPr>
          <a:lstStyle/>
          <a:p>
            <a:r>
              <a:rPr lang="en-GB" altLang="en-US" sz="3600" b="1" dirty="0"/>
              <a:t>Competence/Training Matrix </a:t>
            </a:r>
          </a:p>
        </p:txBody>
      </p:sp>
      <p:pic>
        <p:nvPicPr>
          <p:cNvPr id="10" name="Picture 9" descr="Table&#10;&#10;Description automatically generated">
            <a:extLst>
              <a:ext uri="{FF2B5EF4-FFF2-40B4-BE49-F238E27FC236}">
                <a16:creationId xmlns:a16="http://schemas.microsoft.com/office/drawing/2014/main" id="{AC58CC30-C540-794A-A9E9-D32AC4B7939E}"/>
              </a:ext>
            </a:extLst>
          </p:cNvPr>
          <p:cNvPicPr>
            <a:picLocks noChangeAspect="1"/>
          </p:cNvPicPr>
          <p:nvPr/>
        </p:nvPicPr>
        <p:blipFill>
          <a:blip r:embed="rId2"/>
          <a:stretch>
            <a:fillRect/>
          </a:stretch>
        </p:blipFill>
        <p:spPr>
          <a:xfrm>
            <a:off x="2274673" y="837936"/>
            <a:ext cx="7093808" cy="4610059"/>
          </a:xfrm>
          <a:prstGeom prst="rect">
            <a:avLst/>
          </a:prstGeom>
        </p:spPr>
      </p:pic>
    </p:spTree>
    <p:extLst>
      <p:ext uri="{BB962C8B-B14F-4D97-AF65-F5344CB8AC3E}">
        <p14:creationId xmlns:p14="http://schemas.microsoft.com/office/powerpoint/2010/main" val="30451529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3" name="Title 1">
            <a:extLst>
              <a:ext uri="{FF2B5EF4-FFF2-40B4-BE49-F238E27FC236}">
                <a16:creationId xmlns:a16="http://schemas.microsoft.com/office/drawing/2014/main" id="{ACA9DEA4-5ADD-C24D-9A5C-D00B7152DDBA}"/>
              </a:ext>
            </a:extLst>
          </p:cNvPr>
          <p:cNvSpPr>
            <a:spLocks noGrp="1"/>
          </p:cNvSpPr>
          <p:nvPr>
            <p:ph type="title"/>
          </p:nvPr>
        </p:nvSpPr>
        <p:spPr>
          <a:xfrm>
            <a:off x="132735" y="119743"/>
            <a:ext cx="9958323" cy="1143000"/>
          </a:xfrm>
        </p:spPr>
        <p:txBody>
          <a:bodyPr/>
          <a:lstStyle/>
          <a:p>
            <a:r>
              <a:rPr lang="en-GB" altLang="en-US" sz="3600"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3674781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1544464" y="2788"/>
            <a:ext cx="8229600" cy="511175"/>
          </a:xfrm>
        </p:spPr>
        <p:txBody>
          <a:bodyPr>
            <a:normAutofit fontScale="90000"/>
          </a:bodyPr>
          <a:lstStyle/>
          <a:p>
            <a:r>
              <a:rPr lang="en-GB" altLang="en-US" sz="3600" b="1" dirty="0"/>
              <a:t>References</a:t>
            </a:r>
          </a:p>
        </p:txBody>
      </p:sp>
      <p:sp>
        <p:nvSpPr>
          <p:cNvPr id="116739" name="Rectangle 3"/>
          <p:cNvSpPr>
            <a:spLocks noGrp="1" noChangeArrowheads="1"/>
          </p:cNvSpPr>
          <p:nvPr>
            <p:ph idx="1"/>
          </p:nvPr>
        </p:nvSpPr>
        <p:spPr>
          <a:xfrm>
            <a:off x="1727690" y="980728"/>
            <a:ext cx="8688790" cy="3917032"/>
          </a:xfrm>
        </p:spPr>
        <p:txBody>
          <a:bodyPr/>
          <a:lstStyle/>
          <a:p>
            <a:pPr>
              <a:buFontTx/>
              <a:buNone/>
            </a:pPr>
            <a:r>
              <a:rPr lang="en-GB" altLang="en-US" sz="2400" dirty="0"/>
              <a:t>Cameron S (2002)  Business Students Handbook.  FT Prentice Hall.</a:t>
            </a:r>
          </a:p>
          <a:p>
            <a:pPr>
              <a:buFontTx/>
              <a:buNone/>
            </a:pPr>
            <a:r>
              <a:rPr lang="en-GB" altLang="en-US" sz="2400" dirty="0"/>
              <a:t>Johnstone J (1999)  Building Life Skills.  Pathways.</a:t>
            </a:r>
          </a:p>
          <a:p>
            <a:pPr>
              <a:buFontTx/>
              <a:buNone/>
            </a:pPr>
            <a:r>
              <a:rPr lang="en-GB" altLang="en-US" sz="2400" dirty="0"/>
              <a:t>Lancaster G (1987)  The 20% Factor.  Kogan Page.  (Try out the tests in Chapter 1)</a:t>
            </a:r>
          </a:p>
          <a:p>
            <a:pPr>
              <a:buFontTx/>
              <a:buNone/>
            </a:pPr>
            <a:r>
              <a:rPr lang="en-GB" altLang="en-US" sz="2400" dirty="0"/>
              <a:t>O’Reilly (1993)  The Skills Development Handbook for Busy Managers.  McGraw Hill.</a:t>
            </a:r>
          </a:p>
          <a:p>
            <a:pPr>
              <a:buFontTx/>
              <a:buNone/>
            </a:pPr>
            <a:r>
              <a:rPr lang="en-GB" altLang="en-US" sz="2400" dirty="0" err="1"/>
              <a:t>Pedler</a:t>
            </a:r>
            <a:r>
              <a:rPr lang="en-GB" altLang="en-US" sz="2400" dirty="0"/>
              <a:t> M, Burgoyne J &amp; Boydell J (1994)  A Managers Guide to Self Development.    McGraw Hill.</a:t>
            </a:r>
          </a:p>
        </p:txBody>
      </p:sp>
    </p:spTree>
    <p:extLst>
      <p:ext uri="{BB962C8B-B14F-4D97-AF65-F5344CB8AC3E}">
        <p14:creationId xmlns:p14="http://schemas.microsoft.com/office/powerpoint/2010/main" val="873147740"/>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1226</Words>
  <Application>Microsoft Office PowerPoint</Application>
  <PresentationFormat>Widescreen</PresentationFormat>
  <Paragraphs>156</Paragraphs>
  <Slides>23</Slides>
  <Notes>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Arial</vt:lpstr>
      <vt:lpstr>Calibri</vt:lpstr>
      <vt:lpstr>Calibri Light</vt:lpstr>
      <vt:lpstr>Times New Roman</vt:lpstr>
      <vt:lpstr>Wingdings</vt:lpstr>
      <vt:lpstr>3_Title Slide 1</vt:lpstr>
      <vt:lpstr>ALAMO Theme</vt:lpstr>
      <vt:lpstr>CertHE Applied Leadership and Management in the Workplace    Module: BMSK5010 Developing the Learning Organisation   </vt:lpstr>
      <vt:lpstr>PowerPoint Presentation</vt:lpstr>
      <vt:lpstr>PowerPoint Presentation</vt:lpstr>
      <vt:lpstr> Definition of Conflict </vt:lpstr>
      <vt:lpstr>Causes of Conflict </vt:lpstr>
      <vt:lpstr>Conflict &amp; Components of Emotions </vt:lpstr>
      <vt:lpstr>Determinants of Emotional Experience and Expressions</vt:lpstr>
      <vt:lpstr>Stages of Conflict Development</vt:lpstr>
      <vt:lpstr>Stages of Conflict Development</vt:lpstr>
      <vt:lpstr>Stages of Conflict Development</vt:lpstr>
      <vt:lpstr>Stages of Conflict Development</vt:lpstr>
      <vt:lpstr>Negative Effects of Conflict</vt:lpstr>
      <vt:lpstr>Knock-on Effects of Conflict</vt:lpstr>
      <vt:lpstr>Positive aspects of conflict</vt:lpstr>
      <vt:lpstr>Competence</vt:lpstr>
      <vt:lpstr>Skills vs Competence</vt:lpstr>
      <vt:lpstr>Types of Skills</vt:lpstr>
      <vt:lpstr>Adaptive Skills</vt:lpstr>
      <vt:lpstr>Transferable Skills</vt:lpstr>
      <vt:lpstr>Job specific skills</vt:lpstr>
      <vt:lpstr>Competence/Training Matrix </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17</cp:revision>
  <dcterms:created xsi:type="dcterms:W3CDTF">2017-12-11T18:00:04Z</dcterms:created>
  <dcterms:modified xsi:type="dcterms:W3CDTF">2024-08-28T12:32:54Z</dcterms:modified>
</cp:coreProperties>
</file>