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367" r:id="rId5"/>
    <p:sldId id="296" r:id="rId6"/>
    <p:sldId id="337" r:id="rId7"/>
    <p:sldId id="709" r:id="rId8"/>
    <p:sldId id="434" r:id="rId9"/>
    <p:sldId id="435" r:id="rId10"/>
    <p:sldId id="407" r:id="rId11"/>
    <p:sldId id="437" r:id="rId12"/>
    <p:sldId id="706" r:id="rId13"/>
    <p:sldId id="438" r:id="rId14"/>
    <p:sldId id="707" r:id="rId15"/>
    <p:sldId id="439" r:id="rId16"/>
    <p:sldId id="712" r:id="rId17"/>
    <p:sldId id="711" r:id="rId18"/>
    <p:sldId id="715" r:id="rId19"/>
    <p:sldId id="718" r:id="rId20"/>
    <p:sldId id="708" r:id="rId21"/>
    <p:sldId id="717" r:id="rId22"/>
    <p:sldId id="710" r:id="rId23"/>
    <p:sldId id="713" r:id="rId24"/>
    <p:sldId id="719" r:id="rId25"/>
    <p:sldId id="720" r:id="rId26"/>
    <p:sldId id="721" r:id="rId27"/>
    <p:sldId id="642" r:id="rId28"/>
    <p:sldId id="716" r:id="rId29"/>
    <p:sldId id="722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2D047E"/>
    <a:srgbClr val="4607C5"/>
    <a:srgbClr val="5308E8"/>
    <a:srgbClr val="5E53B3"/>
    <a:srgbClr val="FF9933"/>
    <a:srgbClr val="00B0F0"/>
    <a:srgbClr val="EC04DB"/>
    <a:srgbClr val="000000"/>
    <a:srgbClr val="44A9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514" autoAdjust="0"/>
    <p:restoredTop sz="91075" autoAdjust="0"/>
  </p:normalViewPr>
  <p:slideViewPr>
    <p:cSldViewPr>
      <p:cViewPr varScale="1">
        <p:scale>
          <a:sx n="65" d="100"/>
          <a:sy n="65" d="100"/>
        </p:scale>
        <p:origin x="1491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7024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416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3774B-9D44-E036-CCF4-2CC7A3858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F40C5F-89AC-84D1-A89A-59DE01D282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DCDD16-654D-636B-8C08-A44E71CEBD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B8AD4D-4E32-C55E-B77E-0E922E50B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5648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29350-32BA-A540-2148-E511E3231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8F8916-4F95-FD08-2783-26EBE9F5DB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73DBEA-A6F5-BD10-6146-E7E381D182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1A074-481E-362C-58F3-68856C6197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9625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3B5B5-B933-6918-CDF9-A6FFFC278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00CF31-FB98-A3A5-A7A9-42E3793F11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C00249-8E10-D13F-BE3F-C0CB70FE3E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064E3-723D-E835-FC8E-AEC467CF9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185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7778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F0181-FC6C-ECFA-401C-3C565E780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CB5BF6-A1A4-11C3-FB76-FA1E63C71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9D5A54-8A00-1FEE-44F8-3BB7CCAB71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0557AC-EE8B-25BC-795A-541C0D2616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5899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https://eu.surveymars.com/q/N8db9LqSj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874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D6C276-D4EE-D24B-72AF-F0337B3C3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1E6B1B-C3C5-F00F-8294-E3418E47C4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C06584-6ADB-88D8-C6FF-A0FC05135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EEEC2-E4BA-BB54-F0C1-6223A5F78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3713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182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867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668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DA83730-0751-4A78-BC01-31A49CF00B9C}" type="datetime1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212FF-6ED4-455A-A8C7-BC575A8067AC}" type="datetime1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CB1F-ED08-4089-82B6-69A6084BA092}" type="datetime1">
              <a:rPr lang="en-GB" smtClean="0"/>
              <a:t>10/08/2026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69713-A8B9-4F1E-992F-5BA601834864}" type="datetime1">
              <a:rPr lang="en-GB" smtClean="0"/>
              <a:t>10/08/2026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F9874-6EF6-4D22-80B1-11F6E6CD7E77}" type="datetime1">
              <a:rPr lang="en-GB" smtClean="0"/>
              <a:t>10/08/2026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6D919-21A9-43BB-ABBD-484BA896604E}" type="datetime1">
              <a:rPr lang="en-GB" smtClean="0"/>
              <a:t>10/08/2026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8D4DC-4F57-44B3-9D0C-3F9DD1B3503D}" type="datetime1">
              <a:rPr lang="en-GB" smtClean="0"/>
              <a:t>10/08/2026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569D7-7599-408E-9F00-6AA34FBF244D}" type="datetime1">
              <a:rPr lang="en-GB" smtClean="0"/>
              <a:t>10/08/2026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51F4F-E3B8-4E96-8F25-768FDC233987}" type="datetime1">
              <a:rPr lang="en-GB" smtClean="0"/>
              <a:t>10/08/2026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EDD02-A9C0-43ED-A4CA-BE7B0A07B59B}" type="datetime1">
              <a:rPr lang="en-GB" smtClean="0"/>
              <a:t>10/08/2026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977A5-6097-4CEB-8852-F9F5FD2C5CA2}" type="datetime1">
              <a:rPr lang="en-GB" smtClean="0"/>
              <a:t>10/08/2026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FC0B1-FAA6-4483-939F-5A2EC96FE440}" type="datetime1">
              <a:rPr lang="en-GB" smtClean="0"/>
              <a:t>10/08/2026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applying-for-university/university-life/4-routes-to-take-after-graduation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rogramme-search?query=business+short+course&amp;sort_by=relevance&amp;f%5B0%5D=campus_location%3A6&amp;f%5B1%5D=campus_location%3A111&amp;f%5B2%5D=language%3A12&amp;f%5B3%5D=level%3A542&amp;f%5B4%5D=subject%3A8" TargetMode="External"/><Relationship Id="rId2" Type="http://schemas.openxmlformats.org/officeDocument/2006/relationships/hyperlink" Target="https://www.uwtsd.ac.uk/programme-search?query=business&amp;sort_by=relevance&amp;f%5B0%5D=campus_location%3A6&amp;f%5B1%5D=campus_location%3A111&amp;f%5B2%5D=language%3A12&amp;f%5B3%5D=level%3A1&amp;f%5B4%5D=subject%3A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m.co.uk/learn-develop/training-development/training-courses/" TargetMode="External"/><Relationship Id="rId5" Type="http://schemas.openxmlformats.org/officeDocument/2006/relationships/hyperlink" Target="https://nationalcareers.service.gov.uk/find-a-course/filterresults?SideBar.Coordinates=-0.127724%7C51.507407&amp;SideBar.SuggestedLocation=London+%28City+of+Westminster%2C+Greater+London%29&amp;D=1&amp;CurrentSearchTerm=nvq&amp;SelectedDistanceValue=10+miles&amp;SideBar.StartDateValue=Anytime&amp;SideBar.QualificationLevels.SelectedIds=5&amp;SideBar.SelectedOrderByValue=Distance" TargetMode="External"/><Relationship Id="rId4" Type="http://schemas.openxmlformats.org/officeDocument/2006/relationships/hyperlink" Target="https://www.cityandguilds.com/en/qualifications-and-apprenticeships/qualifications-explained/qualification-compariso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lkround.com/" TargetMode="External"/><Relationship Id="rId3" Type="http://schemas.openxmlformats.org/officeDocument/2006/relationships/hyperlink" Target="https://careers.ba.com/graduates-bps-and-interns" TargetMode="External"/><Relationship Id="rId7" Type="http://schemas.openxmlformats.org/officeDocument/2006/relationships/image" Target="../media/image14.png"/><Relationship Id="rId12" Type="http://schemas.openxmlformats.org/officeDocument/2006/relationships/hyperlink" Target="https://www.linkedin.com/business/talent/blog/product-tips/linkedin-profile-summaries-that-we-love-and-how-to-boost-your-own" TargetMode="External"/><Relationship Id="rId2" Type="http://schemas.openxmlformats.org/officeDocument/2006/relationships/hyperlink" Target="https://uwtsd.careercentre.me/Memb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argetjobs.co.uk/internships" TargetMode="External"/><Relationship Id="rId11" Type="http://schemas.openxmlformats.org/officeDocument/2006/relationships/hyperlink" Target="https://www.linkedin.com/pulse/how-create-linkedin-account-step-by-step-beginners-guide-ahmad-hayat-ltg5f" TargetMode="External"/><Relationship Id="rId5" Type="http://schemas.openxmlformats.org/officeDocument/2006/relationships/image" Target="../media/image13.png"/><Relationship Id="rId10" Type="http://schemas.openxmlformats.org/officeDocument/2006/relationships/hyperlink" Target="https://www.ucas.com/careers-advice/types-of-employment/volunteering" TargetMode="External"/><Relationship Id="rId4" Type="http://schemas.openxmlformats.org/officeDocument/2006/relationships/hyperlink" Target="https://www.prospects.ac.uk/jobs-and-work-experience/work-experience-and-internships/internships" TargetMode="External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write-business-plan" TargetMode="External"/><Relationship Id="rId7" Type="http://schemas.openxmlformats.org/officeDocument/2006/relationships/hyperlink" Target="https://startups.co.uk/people/management/leadership-styles/" TargetMode="External"/><Relationship Id="rId2" Type="http://schemas.openxmlformats.org/officeDocument/2006/relationships/hyperlink" Target="https://www.gov.uk/working-for-yoursel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spects.ac.uk/jobs-and-work-experience/self-employment/how-to-start-a-business/" TargetMode="External"/><Relationship Id="rId5" Type="http://schemas.openxmlformats.org/officeDocument/2006/relationships/hyperlink" Target="https://www.fsb.org.uk/resources/content-hubs/start" TargetMode="External"/><Relationship Id="rId4" Type="http://schemas.openxmlformats.org/officeDocument/2006/relationships/hyperlink" Target="https://www.business.gov.uk/campaign/business-support-service/?lang=en-gb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nationalcareers.service.gov.uk/careers-advice/advice-on-a-gap-year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l.Demetriou@uwtsd.ac.uk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i.Grewal@uwtsd.ac.uk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June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Session 10: </a:t>
            </a:r>
            <a:r>
              <a:rPr lang="en-GB" altLang="en-US" sz="4000" b="1" dirty="0">
                <a:solidFill>
                  <a:srgbClr val="FFFF00"/>
                </a:solidFill>
              </a:rPr>
              <a:t>Alternative Pathways to Consider upon Graduation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400616"/>
              </p:ext>
            </p:extLst>
          </p:nvPr>
        </p:nvGraphicFramePr>
        <p:xfrm>
          <a:off x="179512" y="404663"/>
          <a:ext cx="8784976" cy="58742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and Personal Development Plans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Interviews)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37294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Alternative Pathways to Consider upon Graduation + Revision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37294">
                <a:tc>
                  <a:txBody>
                    <a:bodyPr/>
                    <a:lstStyle/>
                    <a:p>
                      <a:endParaRPr lang="en-GB" sz="2000" dirty="0">
                        <a:latin typeface="+mn-lt"/>
                      </a:endParaRP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057039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936" y="1484784"/>
            <a:ext cx="8610128" cy="4133055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1: </a:t>
            </a:r>
            <a:r>
              <a:rPr lang="en-GB" altLang="en-US" sz="2800" b="1" dirty="0">
                <a:solidFill>
                  <a:srgbClr val="0070C0"/>
                </a:solidFill>
              </a:rPr>
              <a:t>continue studies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2: </a:t>
            </a:r>
            <a:r>
              <a:rPr lang="en-GB" altLang="en-US" sz="2800" b="1" dirty="0">
                <a:solidFill>
                  <a:srgbClr val="0070C0"/>
                </a:solidFill>
              </a:rPr>
              <a:t>employment</a:t>
            </a:r>
            <a:r>
              <a:rPr lang="en-GB" altLang="en-US" sz="2800" dirty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3: </a:t>
            </a:r>
            <a:r>
              <a:rPr lang="en-GB" altLang="en-US" sz="2800" b="1" dirty="0">
                <a:solidFill>
                  <a:srgbClr val="0070C0"/>
                </a:solidFill>
              </a:rPr>
              <a:t>self-employment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4: </a:t>
            </a:r>
            <a:r>
              <a:rPr lang="en-GB" altLang="en-US" sz="28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Conduct a </a:t>
            </a:r>
            <a:r>
              <a:rPr lang="en-GB" altLang="en-US" sz="28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Engage in our </a:t>
            </a:r>
            <a:r>
              <a:rPr lang="en-GB" altLang="en-US" sz="2800" b="1" dirty="0">
                <a:solidFill>
                  <a:srgbClr val="0070C0"/>
                </a:solidFill>
              </a:rPr>
              <a:t>final assessment workshop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6B420DA-2FFC-8577-7932-B922AF0D598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99AB1-D0C9-E759-6456-8DCB5B930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960"/>
            <a:ext cx="9144000" cy="1143000"/>
          </a:xfrm>
        </p:spPr>
        <p:txBody>
          <a:bodyPr>
            <a:noAutofit/>
          </a:bodyPr>
          <a:lstStyle/>
          <a:p>
            <a:r>
              <a:rPr lang="en-GB" sz="3800" b="1" dirty="0"/>
              <a:t>Which one of these staircases best represents your path ahead (and why)?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9EF314-474F-AC24-9324-8CCDC2BD1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9E44B95-1F32-843B-28C3-6B374389C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71" y="1766647"/>
            <a:ext cx="17145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47CED15F-C5E8-958B-7C54-D5352BD23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209" y="1766647"/>
            <a:ext cx="30480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790EAD03-DAE1-01B4-6EAF-394F882A6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906" y="3938123"/>
            <a:ext cx="2286000" cy="16636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A1D2173D-7385-D2C6-F253-4C9E92D639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087" y="3938123"/>
            <a:ext cx="2571750" cy="16442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>
            <a:extLst>
              <a:ext uri="{FF2B5EF4-FFF2-40B4-BE49-F238E27FC236}">
                <a16:creationId xmlns:a16="http://schemas.microsoft.com/office/drawing/2014/main" id="{E33C18F5-B7D2-C5E2-FBAE-568D0EB7D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747" y="1766647"/>
            <a:ext cx="17145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>
            <a:extLst>
              <a:ext uri="{FF2B5EF4-FFF2-40B4-BE49-F238E27FC236}">
                <a16:creationId xmlns:a16="http://schemas.microsoft.com/office/drawing/2014/main" id="{51E3444A-F0F5-7D5C-DC42-8BFA68B55D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850" y="3944243"/>
            <a:ext cx="1285875" cy="16636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>
            <a:extLst>
              <a:ext uri="{FF2B5EF4-FFF2-40B4-BE49-F238E27FC236}">
                <a16:creationId xmlns:a16="http://schemas.microsoft.com/office/drawing/2014/main" id="{4E066B4B-0EC0-A345-CF92-32285525E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182"/>
          <a:stretch>
            <a:fillRect/>
          </a:stretch>
        </p:blipFill>
        <p:spPr bwMode="auto">
          <a:xfrm>
            <a:off x="158372" y="3944244"/>
            <a:ext cx="2053251" cy="1657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>
            <a:extLst>
              <a:ext uri="{FF2B5EF4-FFF2-40B4-BE49-F238E27FC236}">
                <a16:creationId xmlns:a16="http://schemas.microsoft.com/office/drawing/2014/main" id="{85E6877A-E97D-E4BB-0B38-51B06EFF0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110" y="1761576"/>
            <a:ext cx="17145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3C4C09A6-CFD4-2283-E6A5-7EACF0AC77C7}"/>
              </a:ext>
            </a:extLst>
          </p:cNvPr>
          <p:cNvSpPr/>
          <p:nvPr/>
        </p:nvSpPr>
        <p:spPr>
          <a:xfrm>
            <a:off x="181171" y="1393137"/>
            <a:ext cx="359162" cy="340129"/>
          </a:xfrm>
          <a:prstGeom prst="ellipse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A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4741466-4E92-5305-99EB-758ACF28D6EA}"/>
              </a:ext>
            </a:extLst>
          </p:cNvPr>
          <p:cNvSpPr/>
          <p:nvPr/>
        </p:nvSpPr>
        <p:spPr>
          <a:xfrm>
            <a:off x="2121926" y="1403782"/>
            <a:ext cx="359162" cy="340129"/>
          </a:xfrm>
          <a:prstGeom prst="ellipse">
            <a:avLst/>
          </a:prstGeom>
          <a:solidFill>
            <a:srgbClr val="C0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B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F633E5-D3EB-FC65-32F2-246251615CAA}"/>
              </a:ext>
            </a:extLst>
          </p:cNvPr>
          <p:cNvSpPr/>
          <p:nvPr/>
        </p:nvSpPr>
        <p:spPr>
          <a:xfrm>
            <a:off x="5350747" y="1410078"/>
            <a:ext cx="359162" cy="340129"/>
          </a:xfrm>
          <a:prstGeom prst="ellipse">
            <a:avLst/>
          </a:prstGeom>
          <a:solidFill>
            <a:srgbClr val="FFC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9AE9A8A-9B25-5A0D-729E-88905B770957}"/>
              </a:ext>
            </a:extLst>
          </p:cNvPr>
          <p:cNvSpPr/>
          <p:nvPr/>
        </p:nvSpPr>
        <p:spPr>
          <a:xfrm>
            <a:off x="7268785" y="1421447"/>
            <a:ext cx="359162" cy="340129"/>
          </a:xfrm>
          <a:prstGeom prst="ellipse">
            <a:avLst/>
          </a:prstGeom>
          <a:solidFill>
            <a:srgbClr val="7030A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D049AE5-CB95-7942-67D0-02F75E0332AA}"/>
              </a:ext>
            </a:extLst>
          </p:cNvPr>
          <p:cNvSpPr/>
          <p:nvPr/>
        </p:nvSpPr>
        <p:spPr>
          <a:xfrm>
            <a:off x="148717" y="3578558"/>
            <a:ext cx="359162" cy="340129"/>
          </a:xfrm>
          <a:prstGeom prst="ellipse">
            <a:avLst/>
          </a:prstGeom>
          <a:solidFill>
            <a:srgbClr val="00B05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9C81C97-BDF5-7B62-24D6-DCF4B14054A7}"/>
              </a:ext>
            </a:extLst>
          </p:cNvPr>
          <p:cNvSpPr/>
          <p:nvPr/>
        </p:nvSpPr>
        <p:spPr>
          <a:xfrm>
            <a:off x="2466424" y="3578557"/>
            <a:ext cx="359162" cy="340129"/>
          </a:xfrm>
          <a:prstGeom prst="ellipse">
            <a:avLst/>
          </a:prstGeom>
          <a:solidFill>
            <a:srgbClr val="FF9933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8F9B939-37C1-4AFC-F556-891670F6AB35}"/>
              </a:ext>
            </a:extLst>
          </p:cNvPr>
          <p:cNvSpPr/>
          <p:nvPr/>
        </p:nvSpPr>
        <p:spPr>
          <a:xfrm>
            <a:off x="3917808" y="3578556"/>
            <a:ext cx="359162" cy="340129"/>
          </a:xfrm>
          <a:prstGeom prst="ellipse">
            <a:avLst/>
          </a:prstGeom>
          <a:solidFill>
            <a:srgbClr val="EC04DB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G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650CB54-8E40-2394-8D8A-B79A761D16BF}"/>
              </a:ext>
            </a:extLst>
          </p:cNvPr>
          <p:cNvSpPr/>
          <p:nvPr/>
        </p:nvSpPr>
        <p:spPr>
          <a:xfrm>
            <a:off x="6419087" y="3578556"/>
            <a:ext cx="359162" cy="340129"/>
          </a:xfrm>
          <a:prstGeom prst="ellipse">
            <a:avLst/>
          </a:prstGeom>
          <a:solidFill>
            <a:srgbClr val="0033CC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H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02C030-4F04-7228-D18B-8E3FCFB46198}"/>
              </a:ext>
            </a:extLst>
          </p:cNvPr>
          <p:cNvSpPr/>
          <p:nvPr/>
        </p:nvSpPr>
        <p:spPr>
          <a:xfrm>
            <a:off x="755576" y="5805264"/>
            <a:ext cx="7560840" cy="10081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“You don’t have to see the whole staircase, just take the first step”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Dr. Martin Luther King Jr. - Civil Rights Activist</a:t>
            </a:r>
          </a:p>
        </p:txBody>
      </p:sp>
    </p:spTree>
    <p:extLst>
      <p:ext uri="{BB962C8B-B14F-4D97-AF65-F5344CB8AC3E}">
        <p14:creationId xmlns:p14="http://schemas.microsoft.com/office/powerpoint/2010/main" val="266724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6E2F43-79F8-832B-0D93-6C7CC26A0C97}"/>
              </a:ext>
            </a:extLst>
          </p:cNvPr>
          <p:cNvSpPr/>
          <p:nvPr/>
        </p:nvSpPr>
        <p:spPr>
          <a:xfrm>
            <a:off x="0" y="0"/>
            <a:ext cx="9135238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2696"/>
            <a:ext cx="9135238" cy="573325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35919C-9006-09A6-3C14-683C4ADB2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457D54-9B4E-B72A-FCEB-76CA6A07D2E4}"/>
              </a:ext>
            </a:extLst>
          </p:cNvPr>
          <p:cNvSpPr/>
          <p:nvPr/>
        </p:nvSpPr>
        <p:spPr>
          <a:xfrm>
            <a:off x="3888065" y="3817865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26 %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B907A9-EF5E-E779-5CFD-8F0E42476150}"/>
              </a:ext>
            </a:extLst>
          </p:cNvPr>
          <p:cNvSpPr/>
          <p:nvPr/>
        </p:nvSpPr>
        <p:spPr>
          <a:xfrm>
            <a:off x="2915816" y="5229200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16 %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9B5720-B9B6-8D19-8601-14F316896DEF}"/>
              </a:ext>
            </a:extLst>
          </p:cNvPr>
          <p:cNvSpPr/>
          <p:nvPr/>
        </p:nvSpPr>
        <p:spPr>
          <a:xfrm>
            <a:off x="611561" y="3826991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25 %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452392-35F7-0C6E-F840-6A02938D2755}"/>
              </a:ext>
            </a:extLst>
          </p:cNvPr>
          <p:cNvSpPr/>
          <p:nvPr/>
        </p:nvSpPr>
        <p:spPr>
          <a:xfrm>
            <a:off x="1152533" y="2348880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13 %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C6CED4-36C4-9C7C-2982-68684EFEF862}"/>
              </a:ext>
            </a:extLst>
          </p:cNvPr>
          <p:cNvSpPr/>
          <p:nvPr/>
        </p:nvSpPr>
        <p:spPr>
          <a:xfrm>
            <a:off x="2020925" y="1796170"/>
            <a:ext cx="460851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4 %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6EB281-0B5E-DCBE-D2CB-16DD829625B2}"/>
              </a:ext>
            </a:extLst>
          </p:cNvPr>
          <p:cNvSpPr/>
          <p:nvPr/>
        </p:nvSpPr>
        <p:spPr>
          <a:xfrm>
            <a:off x="2843808" y="1796170"/>
            <a:ext cx="460851" cy="31138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9 %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6139AD-6C32-BDCF-F4B3-16279DC63B79}"/>
              </a:ext>
            </a:extLst>
          </p:cNvPr>
          <p:cNvSpPr/>
          <p:nvPr/>
        </p:nvSpPr>
        <p:spPr>
          <a:xfrm>
            <a:off x="1790500" y="5229200"/>
            <a:ext cx="460851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7 %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114F87-A076-0D16-4EF8-A99B63220A2C}"/>
              </a:ext>
            </a:extLst>
          </p:cNvPr>
          <p:cNvSpPr/>
          <p:nvPr/>
        </p:nvSpPr>
        <p:spPr>
          <a:xfrm>
            <a:off x="5076056" y="2837137"/>
            <a:ext cx="2376264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C7C200-36F0-1AE9-30D3-BFDFD9AD75D3}"/>
              </a:ext>
            </a:extLst>
          </p:cNvPr>
          <p:cNvSpPr/>
          <p:nvPr/>
        </p:nvSpPr>
        <p:spPr>
          <a:xfrm>
            <a:off x="5076056" y="3197177"/>
            <a:ext cx="3384376" cy="23182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38166D3-73DA-24CA-D0B2-13BCCC1BDEBF}"/>
              </a:ext>
            </a:extLst>
          </p:cNvPr>
          <p:cNvSpPr/>
          <p:nvPr/>
        </p:nvSpPr>
        <p:spPr>
          <a:xfrm>
            <a:off x="5076056" y="3501314"/>
            <a:ext cx="3816424" cy="2202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47F3361-8827-C74D-2623-BF6CC0A17F76}"/>
              </a:ext>
            </a:extLst>
          </p:cNvPr>
          <p:cNvSpPr/>
          <p:nvPr/>
        </p:nvSpPr>
        <p:spPr>
          <a:xfrm>
            <a:off x="5076664" y="3817865"/>
            <a:ext cx="2879711" cy="2202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CD8458-B197-F034-3B13-7F3540A8769D}"/>
              </a:ext>
            </a:extLst>
          </p:cNvPr>
          <p:cNvSpPr/>
          <p:nvPr/>
        </p:nvSpPr>
        <p:spPr>
          <a:xfrm>
            <a:off x="5076056" y="4121696"/>
            <a:ext cx="3816424" cy="2202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B4F915-D0EC-BC1D-5CDD-C61F63457D03}"/>
              </a:ext>
            </a:extLst>
          </p:cNvPr>
          <p:cNvSpPr/>
          <p:nvPr/>
        </p:nvSpPr>
        <p:spPr>
          <a:xfrm>
            <a:off x="5067374" y="4406301"/>
            <a:ext cx="2879711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D22E54-8BB9-9575-F84C-EF4567226ACF}"/>
              </a:ext>
            </a:extLst>
          </p:cNvPr>
          <p:cNvSpPr/>
          <p:nvPr/>
        </p:nvSpPr>
        <p:spPr>
          <a:xfrm>
            <a:off x="5053418" y="4792082"/>
            <a:ext cx="3046973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-16353" y="227011"/>
            <a:ext cx="9144000" cy="1143000"/>
          </a:xfrm>
        </p:spPr>
        <p:txBody>
          <a:bodyPr>
            <a:normAutofit/>
          </a:bodyPr>
          <a:lstStyle/>
          <a:p>
            <a:r>
              <a:rPr lang="en-GB" sz="3900" b="1" dirty="0">
                <a:solidFill>
                  <a:srgbClr val="0033CC"/>
                </a:solidFill>
              </a:rPr>
              <a:t>The next steps …</a:t>
            </a:r>
          </a:p>
        </p:txBody>
      </p:sp>
      <p:sp>
        <p:nvSpPr>
          <p:cNvPr id="5" name="Bent Arrow 4"/>
          <p:cNvSpPr/>
          <p:nvPr/>
        </p:nvSpPr>
        <p:spPr>
          <a:xfrm>
            <a:off x="5609057" y="3170556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6" name="Up Arrow 5"/>
          <p:cNvSpPr/>
          <p:nvPr/>
        </p:nvSpPr>
        <p:spPr>
          <a:xfrm>
            <a:off x="2992966" y="2450476"/>
            <a:ext cx="2880320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1. Continue studies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881194" y="3170764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4A1943-35B6-0256-128F-89413BDD1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2BE7AD-26C7-1C55-6B6A-6BDF23F42519}"/>
              </a:ext>
            </a:extLst>
          </p:cNvPr>
          <p:cNvSpPr txBox="1"/>
          <p:nvPr/>
        </p:nvSpPr>
        <p:spPr>
          <a:xfrm>
            <a:off x="215516" y="6398310"/>
            <a:ext cx="8712968" cy="3231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500" dirty="0">
                <a:hlinkClick r:id="rId5"/>
              </a:rPr>
              <a:t>https://www.prospects.ac.uk/applying-for-university/university-life/4-routes-to-take-after-graduation</a:t>
            </a:r>
            <a:endParaRPr lang="en-GB" sz="15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70AFE7C-3B28-51C9-DC8F-D447B96BE516}"/>
              </a:ext>
            </a:extLst>
          </p:cNvPr>
          <p:cNvSpPr/>
          <p:nvPr/>
        </p:nvSpPr>
        <p:spPr>
          <a:xfrm>
            <a:off x="3419872" y="4867610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77714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CB4AE-D2E8-659E-33DD-B2F15DF2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7DE672-9583-AA08-C1D8-6E074CC05593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no.1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Continue Studies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173A3C-C4EB-59D0-C018-436B2702B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9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212" y="1641847"/>
            <a:ext cx="8395244" cy="3749806"/>
          </a:xfrm>
        </p:spPr>
        <p:txBody>
          <a:bodyPr>
            <a:normAutofit/>
          </a:bodyPr>
          <a:lstStyle/>
          <a:p>
            <a:r>
              <a:rPr lang="en-GB" sz="2600" b="1" dirty="0"/>
              <a:t>Postgraduate study</a:t>
            </a:r>
          </a:p>
          <a:p>
            <a:endParaRPr lang="en-GB" sz="2600" b="1" dirty="0"/>
          </a:p>
          <a:p>
            <a:r>
              <a:rPr lang="en-GB" sz="2600" b="1" dirty="0"/>
              <a:t>Short courses</a:t>
            </a:r>
          </a:p>
          <a:p>
            <a:endParaRPr lang="en-GB" sz="2600" b="1" dirty="0"/>
          </a:p>
          <a:p>
            <a:r>
              <a:rPr lang="en-GB" sz="2600" b="1" dirty="0"/>
              <a:t>Vocational qualifications</a:t>
            </a:r>
          </a:p>
          <a:p>
            <a:endParaRPr lang="en-GB" sz="2600" b="1" dirty="0"/>
          </a:p>
          <a:p>
            <a:r>
              <a:rPr lang="en-GB" sz="2600" b="1" dirty="0"/>
              <a:t>Professional qualifications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59B1AF2-894B-F14F-5016-9D1A74DA8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9" name="Up Arrow 5">
            <a:extLst>
              <a:ext uri="{FF2B5EF4-FFF2-40B4-BE49-F238E27FC236}">
                <a16:creationId xmlns:a16="http://schemas.microsoft.com/office/drawing/2014/main" id="{31322D34-28C4-D25E-C69E-4928C9E3A327}"/>
              </a:ext>
            </a:extLst>
          </p:cNvPr>
          <p:cNvSpPr/>
          <p:nvPr/>
        </p:nvSpPr>
        <p:spPr>
          <a:xfrm>
            <a:off x="6227168" y="5177680"/>
            <a:ext cx="2916832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/>
              <a:t>1. Continue studies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9E7DA2-E8D1-1B8A-37C9-F75D2F8E9278}"/>
              </a:ext>
            </a:extLst>
          </p:cNvPr>
          <p:cNvSpPr txBox="1"/>
          <p:nvPr/>
        </p:nvSpPr>
        <p:spPr>
          <a:xfrm>
            <a:off x="4569809" y="1772220"/>
            <a:ext cx="4292979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Programme Search | University of Wales Trinity Saint David</a:t>
            </a:r>
            <a:endParaRPr lang="en-GB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52BD29B-676D-47C5-817F-D1257071A99A}"/>
              </a:ext>
            </a:extLst>
          </p:cNvPr>
          <p:cNvSpPr txBox="1"/>
          <p:nvPr/>
        </p:nvSpPr>
        <p:spPr>
          <a:xfrm>
            <a:off x="4537803" y="2673981"/>
            <a:ext cx="4292979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>
                <a:hlinkClick r:id="rId3"/>
              </a:rPr>
              <a:t>Programme Search | University of Wales Trinity Saint David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DB6583-5F50-42A6-8FEA-9FCA988E7583}"/>
              </a:ext>
            </a:extLst>
          </p:cNvPr>
          <p:cNvSpPr txBox="1"/>
          <p:nvPr/>
        </p:nvSpPr>
        <p:spPr>
          <a:xfrm>
            <a:off x="107504" y="5844190"/>
            <a:ext cx="6336704" cy="3231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500" dirty="0">
                <a:hlinkClick r:id="rId4"/>
              </a:rPr>
              <a:t>Qualification Comparisons - NVQ Level 1, 2, 3, 4, 5, 6, 7, 8 | City &amp; Guilds</a:t>
            </a:r>
            <a:endParaRPr lang="en-GB" sz="1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DAA506-D411-55B2-0963-97175E26ABA1}"/>
              </a:ext>
            </a:extLst>
          </p:cNvPr>
          <p:cNvSpPr txBox="1"/>
          <p:nvPr/>
        </p:nvSpPr>
        <p:spPr>
          <a:xfrm>
            <a:off x="4612720" y="3644672"/>
            <a:ext cx="4218062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5"/>
              </a:rPr>
              <a:t>Results | Find a Course | National Careers Service</a:t>
            </a:r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945A19-4C4F-5AF7-C746-2016C9351692}"/>
              </a:ext>
            </a:extLst>
          </p:cNvPr>
          <p:cNvSpPr txBox="1"/>
          <p:nvPr/>
        </p:nvSpPr>
        <p:spPr>
          <a:xfrm>
            <a:off x="4932040" y="4586626"/>
            <a:ext cx="389874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6"/>
              </a:rPr>
              <a:t>Training courses | CIM</a:t>
            </a:r>
            <a:endParaRPr lang="en-GB" sz="140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AE33584-97A9-71D5-F823-B5007D745BD4}"/>
              </a:ext>
            </a:extLst>
          </p:cNvPr>
          <p:cNvSpPr/>
          <p:nvPr/>
        </p:nvSpPr>
        <p:spPr>
          <a:xfrm>
            <a:off x="4644007" y="168025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Part time</a:t>
            </a:r>
          </a:p>
          <a:p>
            <a:r>
              <a:rPr lang="en-GB" sz="1500" dirty="0">
                <a:solidFill>
                  <a:schemeClr val="tx1"/>
                </a:solidFill>
              </a:rPr>
              <a:t>Full time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613D651-E76E-E0DD-DCDB-8FFF11DE84E7}"/>
              </a:ext>
            </a:extLst>
          </p:cNvPr>
          <p:cNvSpPr/>
          <p:nvPr/>
        </p:nvSpPr>
        <p:spPr>
          <a:xfrm>
            <a:off x="6444208" y="173324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In person</a:t>
            </a:r>
          </a:p>
          <a:p>
            <a:r>
              <a:rPr lang="en-GB" sz="1500" dirty="0">
                <a:solidFill>
                  <a:schemeClr val="tx1"/>
                </a:solidFill>
              </a:rPr>
              <a:t>Distance learning 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0B9A8436-61B4-9662-6826-D2968F30D2C9}"/>
              </a:ext>
            </a:extLst>
          </p:cNvPr>
          <p:cNvSpPr/>
          <p:nvPr/>
        </p:nvSpPr>
        <p:spPr>
          <a:xfrm>
            <a:off x="4644007" y="785903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Duration </a:t>
            </a:r>
          </a:p>
          <a:p>
            <a:r>
              <a:rPr lang="en-GB" sz="1500" dirty="0">
                <a:solidFill>
                  <a:schemeClr val="tx1"/>
                </a:solidFill>
              </a:rPr>
              <a:t>Start date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313FB026-6312-E43D-F792-8A03E49CD83D}"/>
              </a:ext>
            </a:extLst>
          </p:cNvPr>
          <p:cNvSpPr/>
          <p:nvPr/>
        </p:nvSpPr>
        <p:spPr>
          <a:xfrm>
            <a:off x="1296143" y="81012"/>
            <a:ext cx="2915816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Costs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Time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Family commitments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Support available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DABFF117-D482-C7EE-366D-EDC77BA3CA19}"/>
              </a:ext>
            </a:extLst>
          </p:cNvPr>
          <p:cNvSpPr/>
          <p:nvPr/>
        </p:nvSpPr>
        <p:spPr>
          <a:xfrm>
            <a:off x="6444207" y="785902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Accreditation </a:t>
            </a:r>
          </a:p>
          <a:p>
            <a:r>
              <a:rPr lang="en-GB" sz="1500" dirty="0">
                <a:solidFill>
                  <a:schemeClr val="tx1"/>
                </a:solidFill>
              </a:rPr>
              <a:t>Funding</a:t>
            </a:r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4B52628-8AA8-3D50-3BD9-D540226F1195}"/>
              </a:ext>
            </a:extLst>
          </p:cNvPr>
          <p:cNvSpPr/>
          <p:nvPr/>
        </p:nvSpPr>
        <p:spPr>
          <a:xfrm>
            <a:off x="4266241" y="584346"/>
            <a:ext cx="346478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3" grpId="0" animBg="1"/>
      <p:bldP spid="15" grpId="0" animBg="1"/>
      <p:bldP spid="17" grpId="0" animBg="1"/>
      <p:bldP spid="19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2C72DC-E10D-3959-53C9-EA6F95CD4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5823F1-CC9D-3F8F-DE93-5D334172AE55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no.2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470C30-F696-82F9-173D-07B7E5224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24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0221"/>
            <a:ext cx="8229600" cy="36270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Graduate jobs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Internships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Volunteering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23B95D-9A59-8FA5-4C6C-A29C1338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Bent Arrow 4">
            <a:extLst>
              <a:ext uri="{FF2B5EF4-FFF2-40B4-BE49-F238E27FC236}">
                <a16:creationId xmlns:a16="http://schemas.microsoft.com/office/drawing/2014/main" id="{09F05E17-494A-6D5C-849E-EA8A363F15B5}"/>
              </a:ext>
            </a:extLst>
          </p:cNvPr>
          <p:cNvSpPr/>
          <p:nvPr/>
        </p:nvSpPr>
        <p:spPr>
          <a:xfrm>
            <a:off x="6768244" y="4967779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686DF9F-3C96-07A8-DF91-C9F503A6649E}"/>
              </a:ext>
            </a:extLst>
          </p:cNvPr>
          <p:cNvSpPr/>
          <p:nvPr/>
        </p:nvSpPr>
        <p:spPr>
          <a:xfrm>
            <a:off x="4091263" y="230047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Stay local</a:t>
            </a:r>
          </a:p>
          <a:p>
            <a:r>
              <a:rPr lang="en-GB" sz="1500" dirty="0">
                <a:solidFill>
                  <a:schemeClr val="tx1"/>
                </a:solidFill>
              </a:rPr>
              <a:t>Relocate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31EB82B-815F-54DC-9BDF-92F3E497F416}"/>
              </a:ext>
            </a:extLst>
          </p:cNvPr>
          <p:cNvSpPr/>
          <p:nvPr/>
        </p:nvSpPr>
        <p:spPr>
          <a:xfrm>
            <a:off x="5801535" y="230047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50" dirty="0">
                <a:solidFill>
                  <a:schemeClr val="tx1"/>
                </a:solidFill>
              </a:rPr>
              <a:t>Company culture</a:t>
            </a:r>
          </a:p>
          <a:p>
            <a:r>
              <a:rPr lang="en-GB" sz="1450" dirty="0">
                <a:solidFill>
                  <a:schemeClr val="tx1"/>
                </a:solidFill>
              </a:rPr>
              <a:t>Benefits package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435DE2E-4568-801E-72A5-EF57ECF54AC0}"/>
              </a:ext>
            </a:extLst>
          </p:cNvPr>
          <p:cNvSpPr/>
          <p:nvPr/>
        </p:nvSpPr>
        <p:spPr>
          <a:xfrm>
            <a:off x="4091264" y="854681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Job title  </a:t>
            </a:r>
          </a:p>
          <a:p>
            <a:r>
              <a:rPr lang="en-GB" sz="1500" dirty="0">
                <a:solidFill>
                  <a:schemeClr val="tx1"/>
                </a:solidFill>
              </a:rPr>
              <a:t>Remit of duties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83428E3-547A-CE3C-7217-DC5BD79B4EB6}"/>
              </a:ext>
            </a:extLst>
          </p:cNvPr>
          <p:cNvSpPr/>
          <p:nvPr/>
        </p:nvSpPr>
        <p:spPr>
          <a:xfrm>
            <a:off x="58818" y="149790"/>
            <a:ext cx="3538056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Addressing gaps in knowledge, skills and experience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Updating and tailoring CV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Creating profiles on Jobsboards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C64F8B3-96F6-A11D-2D0F-7DED8082C93A}"/>
              </a:ext>
            </a:extLst>
          </p:cNvPr>
          <p:cNvSpPr/>
          <p:nvPr/>
        </p:nvSpPr>
        <p:spPr>
          <a:xfrm>
            <a:off x="5801535" y="854681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Team structure</a:t>
            </a:r>
          </a:p>
          <a:p>
            <a:r>
              <a:rPr lang="en-GB" sz="1500" dirty="0">
                <a:solidFill>
                  <a:schemeClr val="tx1"/>
                </a:solidFill>
              </a:rPr>
              <a:t>Team strategy  </a:t>
            </a:r>
          </a:p>
          <a:p>
            <a:endParaRPr lang="en-GB" sz="1500" dirty="0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ED3F79A5-0DD7-C53B-B6D2-05480C954337}"/>
              </a:ext>
            </a:extLst>
          </p:cNvPr>
          <p:cNvSpPr/>
          <p:nvPr/>
        </p:nvSpPr>
        <p:spPr>
          <a:xfrm>
            <a:off x="3713498" y="653124"/>
            <a:ext cx="340479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277F7A-35D5-E673-626D-559EECC3F410}"/>
              </a:ext>
            </a:extLst>
          </p:cNvPr>
          <p:cNvSpPr txBox="1"/>
          <p:nvPr/>
        </p:nvSpPr>
        <p:spPr>
          <a:xfrm>
            <a:off x="119077" y="5735235"/>
            <a:ext cx="3575345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hlinkClick r:id="rId2"/>
              </a:rPr>
              <a:t>University of Wales Trinity Saint David</a:t>
            </a:r>
            <a:endParaRPr lang="en-GB" sz="1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D42FF59-5559-2BCA-5C7B-094037B78DD5}"/>
              </a:ext>
            </a:extLst>
          </p:cNvPr>
          <p:cNvSpPr txBox="1"/>
          <p:nvPr/>
        </p:nvSpPr>
        <p:spPr>
          <a:xfrm>
            <a:off x="3731294" y="3309737"/>
            <a:ext cx="4599828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Graduates, Business Placements and Interns</a:t>
            </a:r>
            <a:endParaRPr lang="en-GB" dirty="0"/>
          </a:p>
        </p:txBody>
      </p:sp>
      <p:pic>
        <p:nvPicPr>
          <p:cNvPr id="27" name="Picture 26">
            <a:hlinkClick r:id="rId4"/>
            <a:extLst>
              <a:ext uri="{FF2B5EF4-FFF2-40B4-BE49-F238E27FC236}">
                <a16:creationId xmlns:a16="http://schemas.microsoft.com/office/drawing/2014/main" id="{F6DA2251-2478-7E3A-B325-B3272CBA4D3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36" t="14721" r="79562" b="76459"/>
          <a:stretch>
            <a:fillRect/>
          </a:stretch>
        </p:blipFill>
        <p:spPr>
          <a:xfrm>
            <a:off x="5532413" y="2015037"/>
            <a:ext cx="1466015" cy="54665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28" name="Picture 27">
            <a:hlinkClick r:id="rId6"/>
            <a:extLst>
              <a:ext uri="{FF2B5EF4-FFF2-40B4-BE49-F238E27FC236}">
                <a16:creationId xmlns:a16="http://schemas.microsoft.com/office/drawing/2014/main" id="{111E3F99-E2BB-3CD7-DF45-7F1BE30F9CA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01" t="12701" r="79472" b="79000"/>
          <a:stretch>
            <a:fillRect/>
          </a:stretch>
        </p:blipFill>
        <p:spPr>
          <a:xfrm>
            <a:off x="3730027" y="2017314"/>
            <a:ext cx="1450505" cy="544375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29" name="Picture 28">
            <a:hlinkClick r:id="rId8"/>
            <a:extLst>
              <a:ext uri="{FF2B5EF4-FFF2-40B4-BE49-F238E27FC236}">
                <a16:creationId xmlns:a16="http://schemas.microsoft.com/office/drawing/2014/main" id="{8C5976B0-B466-2937-4553-114AADDD6AB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3317" r="81500" b="78383"/>
          <a:stretch>
            <a:fillRect/>
          </a:stretch>
        </p:blipFill>
        <p:spPr>
          <a:xfrm>
            <a:off x="7350309" y="2034889"/>
            <a:ext cx="1460348" cy="5268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CFDC4227-B529-BDC1-2F1B-C78A81D4B9FC}"/>
              </a:ext>
            </a:extLst>
          </p:cNvPr>
          <p:cNvSpPr txBox="1"/>
          <p:nvPr/>
        </p:nvSpPr>
        <p:spPr>
          <a:xfrm>
            <a:off x="3731294" y="4492853"/>
            <a:ext cx="459982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10"/>
              </a:rPr>
              <a:t>Volunteering | Student Volunteering | UCAS</a:t>
            </a:r>
            <a:endParaRPr lang="en-GB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26B8FB4E-F409-BAB4-BDF7-12AD2C6AE778}"/>
              </a:ext>
            </a:extLst>
          </p:cNvPr>
          <p:cNvSpPr/>
          <p:nvPr/>
        </p:nvSpPr>
        <p:spPr>
          <a:xfrm>
            <a:off x="7511806" y="230047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Salary scale </a:t>
            </a:r>
          </a:p>
          <a:p>
            <a:r>
              <a:rPr lang="en-GB" sz="1500" dirty="0">
                <a:solidFill>
                  <a:schemeClr val="tx1"/>
                </a:solidFill>
              </a:rPr>
              <a:t>Experience 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D73272D2-73F7-763F-84E1-A66524108AB3}"/>
              </a:ext>
            </a:extLst>
          </p:cNvPr>
          <p:cNvSpPr/>
          <p:nvPr/>
        </p:nvSpPr>
        <p:spPr>
          <a:xfrm>
            <a:off x="7511806" y="854681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 err="1">
                <a:solidFill>
                  <a:schemeClr val="tx1"/>
                </a:solidFill>
              </a:rPr>
              <a:t>CPD</a:t>
            </a:r>
            <a:r>
              <a:rPr lang="en-GB" sz="1500" dirty="0">
                <a:solidFill>
                  <a:schemeClr val="tx1"/>
                </a:solidFill>
              </a:rPr>
              <a:t> prospects</a:t>
            </a:r>
          </a:p>
          <a:p>
            <a:r>
              <a:rPr lang="en-GB" sz="1500" dirty="0">
                <a:solidFill>
                  <a:schemeClr val="tx1"/>
                </a:solidFill>
              </a:rPr>
              <a:t>Secondments </a:t>
            </a:r>
          </a:p>
          <a:p>
            <a:endParaRPr lang="en-GB" sz="15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205AC6-8688-C3A6-E863-ABFBBDCE9FD5}"/>
              </a:ext>
            </a:extLst>
          </p:cNvPr>
          <p:cNvSpPr txBox="1"/>
          <p:nvPr/>
        </p:nvSpPr>
        <p:spPr>
          <a:xfrm>
            <a:off x="119077" y="6097943"/>
            <a:ext cx="6146344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hlinkClick r:id="rId11"/>
              </a:rPr>
              <a:t>How to Create a LinkedIn Account Step-by-Step (Beginner's Guide)</a:t>
            </a:r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05CFAD-C988-E100-0BA4-8606DB2164E6}"/>
              </a:ext>
            </a:extLst>
          </p:cNvPr>
          <p:cNvSpPr txBox="1"/>
          <p:nvPr/>
        </p:nvSpPr>
        <p:spPr>
          <a:xfrm>
            <a:off x="119077" y="6468954"/>
            <a:ext cx="5821075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hlinkClick r:id="rId12"/>
              </a:rPr>
              <a:t>14 LinkedIn Profile Summary Examples (and 14 Best Practices)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3" grpId="0" animBg="1"/>
      <p:bldP spid="25" grpId="0" animBg="1"/>
      <p:bldP spid="30" grpId="0" animBg="1"/>
      <p:bldP spid="31" grpId="0" animBg="1"/>
      <p:bldP spid="32" grpId="0" animBg="1"/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19F559-6955-1E15-5C25-C850B4B93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C65887-41AA-FFCB-45C1-B090146B9ACE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no.3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Self-Employment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4FEB13-99FC-A31F-5388-4F607B25D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62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871999"/>
            <a:ext cx="8363272" cy="3524734"/>
          </a:xfrm>
        </p:spPr>
        <p:txBody>
          <a:bodyPr>
            <a:noAutofit/>
          </a:bodyPr>
          <a:lstStyle/>
          <a:p>
            <a:r>
              <a:rPr lang="en-GB" sz="2600" b="1" dirty="0"/>
              <a:t>Create a business plan</a:t>
            </a:r>
          </a:p>
          <a:p>
            <a:pPr marL="0" indent="0">
              <a:buNone/>
            </a:pPr>
            <a:r>
              <a:rPr lang="en-GB" sz="2600" b="1" dirty="0"/>
              <a:t> </a:t>
            </a:r>
          </a:p>
          <a:p>
            <a:r>
              <a:rPr lang="en-GB" sz="2600" b="1" dirty="0"/>
              <a:t>Get expert advice </a:t>
            </a:r>
          </a:p>
          <a:p>
            <a:pPr marL="0" indent="0">
              <a:buNone/>
            </a:pPr>
            <a:endParaRPr lang="en-GB" sz="2600" b="1" dirty="0"/>
          </a:p>
          <a:p>
            <a:r>
              <a:rPr lang="en-GB" sz="2600" b="1" dirty="0"/>
              <a:t>Create/register a name</a:t>
            </a:r>
          </a:p>
          <a:p>
            <a:endParaRPr lang="en-GB" sz="2600" b="1" dirty="0"/>
          </a:p>
          <a:p>
            <a:r>
              <a:rPr lang="en-GB" sz="2600" b="1" dirty="0"/>
              <a:t>Decide your leadership style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7E0D5-6201-C843-643D-ED3AFBF97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Bent Arrow 6">
            <a:extLst>
              <a:ext uri="{FF2B5EF4-FFF2-40B4-BE49-F238E27FC236}">
                <a16:creationId xmlns:a16="http://schemas.microsoft.com/office/drawing/2014/main" id="{B3D213F9-E5D5-229E-D944-3A0074F00C78}"/>
              </a:ext>
            </a:extLst>
          </p:cNvPr>
          <p:cNvSpPr/>
          <p:nvPr/>
        </p:nvSpPr>
        <p:spPr>
          <a:xfrm flipH="1">
            <a:off x="6768000" y="4986000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600C798-32D6-7BBF-9C3C-299ED7086006}"/>
              </a:ext>
            </a:extLst>
          </p:cNvPr>
          <p:cNvSpPr/>
          <p:nvPr/>
        </p:nvSpPr>
        <p:spPr>
          <a:xfrm>
            <a:off x="4091264" y="230047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Risks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8405FC-A7D9-F4E1-0110-25628D489DE2}"/>
              </a:ext>
            </a:extLst>
          </p:cNvPr>
          <p:cNvSpPr/>
          <p:nvPr/>
        </p:nvSpPr>
        <p:spPr>
          <a:xfrm>
            <a:off x="5801536" y="230047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Finances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73EF341-2CC2-F536-D729-96D2CD2B150F}"/>
              </a:ext>
            </a:extLst>
          </p:cNvPr>
          <p:cNvSpPr/>
          <p:nvPr/>
        </p:nvSpPr>
        <p:spPr>
          <a:xfrm>
            <a:off x="4091265" y="854681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Rewards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6A8594B-B5F6-7D35-E3A8-8646B5D77D2E}"/>
              </a:ext>
            </a:extLst>
          </p:cNvPr>
          <p:cNvSpPr/>
          <p:nvPr/>
        </p:nvSpPr>
        <p:spPr>
          <a:xfrm>
            <a:off x="58818" y="149790"/>
            <a:ext cx="3538056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Finding out where to start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Ability to take on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Handling degrees of uncertainty  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F3C7BC0-E9ED-7ED3-98B6-A2CB1230F1FA}"/>
              </a:ext>
            </a:extLst>
          </p:cNvPr>
          <p:cNvSpPr/>
          <p:nvPr/>
        </p:nvSpPr>
        <p:spPr>
          <a:xfrm>
            <a:off x="5801536" y="854681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Competitors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0BC08B7F-3A51-9098-D095-20739A6A7D9F}"/>
              </a:ext>
            </a:extLst>
          </p:cNvPr>
          <p:cNvSpPr/>
          <p:nvPr/>
        </p:nvSpPr>
        <p:spPr>
          <a:xfrm>
            <a:off x="3713498" y="653124"/>
            <a:ext cx="340479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E98071E-5C05-EE12-FC9D-979C884EDE62}"/>
              </a:ext>
            </a:extLst>
          </p:cNvPr>
          <p:cNvSpPr/>
          <p:nvPr/>
        </p:nvSpPr>
        <p:spPr>
          <a:xfrm>
            <a:off x="7511807" y="230047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USP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1D641B2-2476-A5F2-805C-0ABD48586802}"/>
              </a:ext>
            </a:extLst>
          </p:cNvPr>
          <p:cNvSpPr/>
          <p:nvPr/>
        </p:nvSpPr>
        <p:spPr>
          <a:xfrm>
            <a:off x="7511807" y="854681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Timeframes 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9538AD1-7A03-5BE1-6550-FD77B67F8086}"/>
              </a:ext>
            </a:extLst>
          </p:cNvPr>
          <p:cNvSpPr txBox="1"/>
          <p:nvPr/>
        </p:nvSpPr>
        <p:spPr>
          <a:xfrm>
            <a:off x="160002" y="5922000"/>
            <a:ext cx="333568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Working for yourself - GOV.UK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145CA6E-F7D8-FC74-4E50-BEB0277E6EC7}"/>
              </a:ext>
            </a:extLst>
          </p:cNvPr>
          <p:cNvSpPr txBox="1"/>
          <p:nvPr/>
        </p:nvSpPr>
        <p:spPr>
          <a:xfrm>
            <a:off x="4836706" y="1998796"/>
            <a:ext cx="3960440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500" dirty="0">
                <a:hlinkClick r:id="rId3"/>
              </a:rPr>
              <a:t>Write a business plan - GOV.UK</a:t>
            </a:r>
            <a:endParaRPr lang="en-GB" sz="15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5FB0B94-1DED-2586-F45D-894947CC4915}"/>
              </a:ext>
            </a:extLst>
          </p:cNvPr>
          <p:cNvSpPr txBox="1"/>
          <p:nvPr/>
        </p:nvSpPr>
        <p:spPr>
          <a:xfrm>
            <a:off x="4836706" y="2732240"/>
            <a:ext cx="154583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4"/>
              </a:rPr>
              <a:t>Business Support Service</a:t>
            </a:r>
            <a:endParaRPr lang="en-GB" sz="1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041EE4A-7E96-107F-5829-E7F1BE850DBC}"/>
              </a:ext>
            </a:extLst>
          </p:cNvPr>
          <p:cNvSpPr txBox="1"/>
          <p:nvPr/>
        </p:nvSpPr>
        <p:spPr>
          <a:xfrm>
            <a:off x="6516216" y="2732240"/>
            <a:ext cx="2304256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5"/>
              </a:rPr>
              <a:t>Start a Small Business | FSB Resources and Guidance</a:t>
            </a:r>
            <a:endParaRPr lang="en-GB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980BDFD-934D-E345-4D2C-9062CD42F0DB}"/>
              </a:ext>
            </a:extLst>
          </p:cNvPr>
          <p:cNvSpPr txBox="1"/>
          <p:nvPr/>
        </p:nvSpPr>
        <p:spPr>
          <a:xfrm>
            <a:off x="4836706" y="3663692"/>
            <a:ext cx="3960440" cy="55399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500" dirty="0">
                <a:hlinkClick r:id="rId6"/>
              </a:rPr>
              <a:t>How to start a business: essential tips and skills | Prospects.ac.uk</a:t>
            </a:r>
            <a:endParaRPr lang="en-GB" sz="15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BA6B535-DDCB-946A-379A-FA8DB9573EF0}"/>
              </a:ext>
            </a:extLst>
          </p:cNvPr>
          <p:cNvSpPr txBox="1"/>
          <p:nvPr/>
        </p:nvSpPr>
        <p:spPr>
          <a:xfrm>
            <a:off x="5292080" y="4647931"/>
            <a:ext cx="3528392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500" dirty="0">
                <a:hlinkClick r:id="rId7"/>
              </a:rPr>
              <a:t>Leadership Styles (Types, Pros, Cons &amp; Tips) 2025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20" grpId="0" animBg="1"/>
      <p:bldP spid="22" grpId="0" animBg="1"/>
      <p:bldP spid="24" grpId="0" animBg="1"/>
      <p:bldP spid="26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C16F2-4BC7-0E8C-3049-B54D65710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085492B-4689-018B-89CD-5A6D9C501424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68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no.4</a:t>
            </a: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Gap Year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FBEB61-3D37-4D12-0CBF-469A0CAFD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214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1FF04-25D9-C7FF-144A-D24C00FA8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41948"/>
            <a:ext cx="8856984" cy="4139707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</a:pPr>
            <a:r>
              <a:rPr lang="en-GB" sz="2600" b="1" dirty="0"/>
              <a:t>Develop transferable skills</a:t>
            </a:r>
            <a:r>
              <a:rPr lang="en-GB" sz="2600" dirty="0"/>
              <a:t>: learn languages, experience different cultures and meet new people </a:t>
            </a:r>
          </a:p>
          <a:p>
            <a:pPr>
              <a:spcBef>
                <a:spcPts val="0"/>
              </a:spcBef>
            </a:pP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b="1" dirty="0"/>
              <a:t>Align personal and professional goals</a:t>
            </a:r>
            <a:r>
              <a:rPr lang="en-GB" sz="2600" dirty="0"/>
              <a:t>: (a) earn money to finance further studies; (b) address a specific criteria that is needed for your future role; (c) relax and recharge before returning to chosen pathway</a:t>
            </a:r>
          </a:p>
          <a:p>
            <a:pPr>
              <a:spcBef>
                <a:spcPts val="0"/>
              </a:spcBef>
            </a:pP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b="1" dirty="0"/>
              <a:t>Reflect on future options</a:t>
            </a:r>
            <a:r>
              <a:rPr lang="en-GB" sz="2600" dirty="0"/>
              <a:t>: (a) stay on track with existing goals; (b) choose a different pathway to reach those existing goals; (c) choose a new direction altogether with new goals in mind</a:t>
            </a:r>
          </a:p>
          <a:p>
            <a:pPr marL="0" indent="0">
              <a:spcBef>
                <a:spcPts val="0"/>
              </a:spcBef>
              <a:buNone/>
            </a:pP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b="1" dirty="0"/>
              <a:t>Shape the next chapter of your story: </a:t>
            </a:r>
            <a:r>
              <a:rPr lang="en-GB" sz="2600" dirty="0"/>
              <a:t>develop as a continuous learner outside of the classroom and work setting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F4ACE2-61D1-8030-FA5B-10D7B8216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149242E-11EA-F2CD-333F-F15264A4F9A5}"/>
              </a:ext>
            </a:extLst>
          </p:cNvPr>
          <p:cNvSpPr/>
          <p:nvPr/>
        </p:nvSpPr>
        <p:spPr>
          <a:xfrm>
            <a:off x="7127776" y="5447428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4. Gap year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F10A36-CA15-9D86-A6F2-F1B3C72835AE}"/>
              </a:ext>
            </a:extLst>
          </p:cNvPr>
          <p:cNvSpPr/>
          <p:nvPr/>
        </p:nvSpPr>
        <p:spPr>
          <a:xfrm>
            <a:off x="4091264" y="230047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Location(s) 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4E281A-54A3-1C02-EFE0-2BCBC261F9C5}"/>
              </a:ext>
            </a:extLst>
          </p:cNvPr>
          <p:cNvSpPr/>
          <p:nvPr/>
        </p:nvSpPr>
        <p:spPr>
          <a:xfrm>
            <a:off x="6300192" y="230047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Experiences sought </a:t>
            </a:r>
          </a:p>
          <a:p>
            <a:r>
              <a:rPr lang="en-GB" sz="16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BD484E-E0CF-1EBB-AB9A-DC257E98C859}"/>
              </a:ext>
            </a:extLst>
          </p:cNvPr>
          <p:cNvSpPr/>
          <p:nvPr/>
        </p:nvSpPr>
        <p:spPr>
          <a:xfrm>
            <a:off x="4091265" y="854681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Finances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05CCC28-C60F-E2E1-06CF-AAE5B0966146}"/>
              </a:ext>
            </a:extLst>
          </p:cNvPr>
          <p:cNvSpPr/>
          <p:nvPr/>
        </p:nvSpPr>
        <p:spPr>
          <a:xfrm>
            <a:off x="251520" y="149790"/>
            <a:ext cx="3345354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Gaps in your knowledge, skills and experiences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E768FBF-C2EF-BFBC-8225-F9301DAEA723}"/>
              </a:ext>
            </a:extLst>
          </p:cNvPr>
          <p:cNvSpPr/>
          <p:nvPr/>
        </p:nvSpPr>
        <p:spPr>
          <a:xfrm>
            <a:off x="6300192" y="854681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Timeframe 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2D1DB97-921C-2A78-D569-F4C4453865BA}"/>
              </a:ext>
            </a:extLst>
          </p:cNvPr>
          <p:cNvSpPr/>
          <p:nvPr/>
        </p:nvSpPr>
        <p:spPr>
          <a:xfrm>
            <a:off x="3713498" y="653124"/>
            <a:ext cx="340479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C373B3-F9D1-B92D-4F2E-AD67318362A8}"/>
              </a:ext>
            </a:extLst>
          </p:cNvPr>
          <p:cNvSpPr txBox="1"/>
          <p:nvPr/>
        </p:nvSpPr>
        <p:spPr>
          <a:xfrm>
            <a:off x="343359" y="5881656"/>
            <a:ext cx="476680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Gap year advice | National Careers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0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740895-2EE3-6092-43EB-F8933539BD7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02FFF-488F-5D19-9C6D-263B4E30E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207758"/>
            <a:ext cx="8507288" cy="30873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300" b="1" dirty="0"/>
              <a:t>Discussion</a:t>
            </a:r>
          </a:p>
          <a:p>
            <a:pPr marL="0" indent="0" algn="ctr">
              <a:buNone/>
            </a:pPr>
            <a:endParaRPr lang="en-GB" sz="26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600" b="1" dirty="0"/>
              <a:t>What are the </a:t>
            </a:r>
            <a:r>
              <a:rPr lang="en-GB" sz="2600" b="1" dirty="0">
                <a:solidFill>
                  <a:srgbClr val="00B050"/>
                </a:solidFill>
              </a:rPr>
              <a:t>pros</a:t>
            </a:r>
            <a:r>
              <a:rPr lang="en-GB" sz="2600" b="1" dirty="0"/>
              <a:t> and </a:t>
            </a:r>
            <a:r>
              <a:rPr lang="en-GB" sz="2600" b="1" dirty="0">
                <a:solidFill>
                  <a:srgbClr val="FF0000"/>
                </a:solidFill>
              </a:rPr>
              <a:t>cons</a:t>
            </a:r>
            <a:r>
              <a:rPr lang="en-GB" sz="2600" b="1" dirty="0"/>
              <a:t> to consider for each of these pathways?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A8DBB0-0383-9187-5B1C-260974109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Bent Arrow 4">
            <a:extLst>
              <a:ext uri="{FF2B5EF4-FFF2-40B4-BE49-F238E27FC236}">
                <a16:creationId xmlns:a16="http://schemas.microsoft.com/office/drawing/2014/main" id="{A4B1F0D3-059D-CEA7-1F5D-060F98D5FED4}"/>
              </a:ext>
            </a:extLst>
          </p:cNvPr>
          <p:cNvSpPr/>
          <p:nvPr/>
        </p:nvSpPr>
        <p:spPr>
          <a:xfrm>
            <a:off x="5694329" y="3766633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6" name="Up Arrow 5">
            <a:extLst>
              <a:ext uri="{FF2B5EF4-FFF2-40B4-BE49-F238E27FC236}">
                <a16:creationId xmlns:a16="http://schemas.microsoft.com/office/drawing/2014/main" id="{67099793-00F3-9169-8B2B-A77D18A4B4D2}"/>
              </a:ext>
            </a:extLst>
          </p:cNvPr>
          <p:cNvSpPr/>
          <p:nvPr/>
        </p:nvSpPr>
        <p:spPr>
          <a:xfrm>
            <a:off x="3059832" y="3379833"/>
            <a:ext cx="2880320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/>
              <a:t>1. Continue studies</a:t>
            </a:r>
          </a:p>
        </p:txBody>
      </p:sp>
      <p:sp>
        <p:nvSpPr>
          <p:cNvPr id="7" name="Bent Arrow 6">
            <a:extLst>
              <a:ext uri="{FF2B5EF4-FFF2-40B4-BE49-F238E27FC236}">
                <a16:creationId xmlns:a16="http://schemas.microsoft.com/office/drawing/2014/main" id="{917DA097-CA7C-D568-54E2-CB1CFF543D52}"/>
              </a:ext>
            </a:extLst>
          </p:cNvPr>
          <p:cNvSpPr/>
          <p:nvPr/>
        </p:nvSpPr>
        <p:spPr>
          <a:xfrm flipH="1">
            <a:off x="989858" y="3766841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C5AEFC2-3732-AC00-350F-5FD0C3A0A35A}"/>
              </a:ext>
            </a:extLst>
          </p:cNvPr>
          <p:cNvSpPr/>
          <p:nvPr/>
        </p:nvSpPr>
        <p:spPr>
          <a:xfrm>
            <a:off x="3570171" y="5335673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769223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6D8177-B173-BEC3-7EC2-4C1D901C6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7562C5E7-56D6-3198-FD15-5F1BA2037C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71"/>
          <a:stretch>
            <a:fillRect/>
          </a:stretch>
        </p:blipFill>
        <p:spPr bwMode="auto">
          <a:xfrm>
            <a:off x="-36512" y="1052736"/>
            <a:ext cx="1325810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>
            <a:extLst>
              <a:ext uri="{FF2B5EF4-FFF2-40B4-BE49-F238E27FC236}">
                <a16:creationId xmlns:a16="http://schemas.microsoft.com/office/drawing/2014/main" id="{11DAB50C-C67E-9303-DA76-194761AF82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560" y="3507855"/>
            <a:ext cx="1416752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>
            <a:extLst>
              <a:ext uri="{FF2B5EF4-FFF2-40B4-BE49-F238E27FC236}">
                <a16:creationId xmlns:a16="http://schemas.microsoft.com/office/drawing/2014/main" id="{D4A9274B-2D52-A4C8-3956-0981FCA2B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67" y="1052736"/>
            <a:ext cx="1371600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>
            <a:extLst>
              <a:ext uri="{FF2B5EF4-FFF2-40B4-BE49-F238E27FC236}">
                <a16:creationId xmlns:a16="http://schemas.microsoft.com/office/drawing/2014/main" id="{3A6388F3-6630-2218-ED7E-A220FCF3A2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75" r="-3126"/>
          <a:stretch>
            <a:fillRect/>
          </a:stretch>
        </p:blipFill>
        <p:spPr bwMode="auto">
          <a:xfrm>
            <a:off x="7906328" y="3507855"/>
            <a:ext cx="1351479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D1E2841F-D276-4F9C-8BC9-33D960FF300B}"/>
              </a:ext>
            </a:extLst>
          </p:cNvPr>
          <p:cNvSpPr/>
          <p:nvPr/>
        </p:nvSpPr>
        <p:spPr>
          <a:xfrm>
            <a:off x="1126769" y="620687"/>
            <a:ext cx="3240360" cy="2195925"/>
          </a:xfrm>
          <a:prstGeom prst="wedgeRectCallout">
            <a:avLst>
              <a:gd name="adj1" fmla="val -49543"/>
              <a:gd name="adj2" fmla="val 16151"/>
            </a:avLst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“The only way to do great work is to love what you do. If you haven't found it yet, keep looking. Don't settle”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Steve Jobs</a:t>
            </a:r>
          </a:p>
          <a:p>
            <a:pPr algn="ctr"/>
            <a:r>
              <a:rPr lang="en-GB" dirty="0"/>
              <a:t>Inventor and businessman </a:t>
            </a:r>
          </a:p>
          <a:p>
            <a:pPr algn="ctr"/>
            <a:endParaRPr lang="en-GB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4909B2A5-8A12-3E98-26C2-7E69A01DC19D}"/>
              </a:ext>
            </a:extLst>
          </p:cNvPr>
          <p:cNvSpPr/>
          <p:nvPr/>
        </p:nvSpPr>
        <p:spPr>
          <a:xfrm>
            <a:off x="1126769" y="3177290"/>
            <a:ext cx="3240360" cy="2195925"/>
          </a:xfrm>
          <a:prstGeom prst="wedgeRectCallout">
            <a:avLst>
              <a:gd name="adj1" fmla="val -49544"/>
              <a:gd name="adj2" fmla="val -11728"/>
            </a:avLst>
          </a:prstGeom>
          <a:solidFill>
            <a:srgbClr val="5E53B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“Choose the job you love, and you will never have to work a day in your life”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Confucius</a:t>
            </a:r>
          </a:p>
          <a:p>
            <a:pPr algn="ctr"/>
            <a:r>
              <a:rPr lang="en-GB" dirty="0"/>
              <a:t>Teacher and Philosopher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654B8E22-E57C-5BF2-0145-080A2A0E38F5}"/>
              </a:ext>
            </a:extLst>
          </p:cNvPr>
          <p:cNvSpPr/>
          <p:nvPr/>
        </p:nvSpPr>
        <p:spPr>
          <a:xfrm>
            <a:off x="4665968" y="620687"/>
            <a:ext cx="3240360" cy="2195925"/>
          </a:xfrm>
          <a:prstGeom prst="wedgeRectCallout">
            <a:avLst>
              <a:gd name="adj1" fmla="val 49101"/>
              <a:gd name="adj2" fmla="val 14341"/>
            </a:avLst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“What's the right or wrong career choice? My rule of thumb: if its hard, its right”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Christina </a:t>
            </a:r>
            <a:r>
              <a:rPr lang="en-GB" dirty="0" err="1"/>
              <a:t>Garidi</a:t>
            </a:r>
            <a:endParaRPr lang="en-GB" dirty="0"/>
          </a:p>
          <a:p>
            <a:pPr algn="ctr"/>
            <a:r>
              <a:rPr lang="en-GB" dirty="0"/>
              <a:t>Career Development Coach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67A1DE68-25EC-1E06-B033-8F7251F64996}"/>
              </a:ext>
            </a:extLst>
          </p:cNvPr>
          <p:cNvSpPr/>
          <p:nvPr/>
        </p:nvSpPr>
        <p:spPr>
          <a:xfrm>
            <a:off x="4665968" y="3177290"/>
            <a:ext cx="3240360" cy="2195925"/>
          </a:xfrm>
          <a:prstGeom prst="wedgeRectCallout">
            <a:avLst>
              <a:gd name="adj1" fmla="val 49837"/>
              <a:gd name="adj2" fmla="val 11444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“Don’t confuse having a career with having a life”</a:t>
            </a:r>
          </a:p>
          <a:p>
            <a:pPr algn="ctr"/>
            <a:endParaRPr lang="en-GB" b="1" dirty="0"/>
          </a:p>
          <a:p>
            <a:pPr algn="ctr"/>
            <a:endParaRPr lang="en-GB" dirty="0"/>
          </a:p>
          <a:p>
            <a:pPr algn="ctr"/>
            <a:r>
              <a:rPr lang="en-GB" dirty="0"/>
              <a:t>Hilary Rodham Clinton</a:t>
            </a:r>
          </a:p>
          <a:p>
            <a:pPr algn="ctr"/>
            <a:r>
              <a:rPr lang="en-GB" dirty="0"/>
              <a:t>Politician and Lawyer </a:t>
            </a:r>
          </a:p>
        </p:txBody>
      </p:sp>
    </p:spTree>
    <p:extLst>
      <p:ext uri="{BB962C8B-B14F-4D97-AF65-F5344CB8AC3E}">
        <p14:creationId xmlns:p14="http://schemas.microsoft.com/office/powerpoint/2010/main" val="191961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F38AE-86BC-8AEC-3EF6-63467459C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102F316-8C74-C5B4-2F12-B8E1210D7E8D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Module Review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BDCCC4-5F54-144D-533F-28CCCDB4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01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97B3F-1E03-4163-EBE3-0BB258708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Feedback </a:t>
            </a:r>
            <a:r>
              <a:rPr lang="en-GB" b="1" dirty="0"/>
              <a:t>Survey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A7D07-BBEB-3C90-D00B-DB9263E5D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96753"/>
            <a:ext cx="8712968" cy="136546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2800" dirty="0"/>
              <a:t>Please, use this QR code to complete the short survey:</a:t>
            </a:r>
          </a:p>
          <a:p>
            <a:pPr algn="ctr"/>
            <a:endParaRPr lang="en-GB" sz="2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DA350-4BD6-F8DA-C5F6-05C52BDDD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3981EC-8935-4899-3719-B02DF9BF9230}"/>
              </a:ext>
            </a:extLst>
          </p:cNvPr>
          <p:cNvSpPr/>
          <p:nvPr/>
        </p:nvSpPr>
        <p:spPr>
          <a:xfrm>
            <a:off x="3275859" y="2924943"/>
            <a:ext cx="2707501" cy="259228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117D6AF-318B-7A12-D528-C18E21C10F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435" t="33959" r="20075" b="43700"/>
          <a:stretch>
            <a:fillRect/>
          </a:stretch>
        </p:blipFill>
        <p:spPr>
          <a:xfrm>
            <a:off x="3569636" y="3212976"/>
            <a:ext cx="2119945" cy="2042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891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11165-472B-C72A-0481-1A7DF0983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D3D412-0FC5-109F-6CB5-BF8742699031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Assessment Workshop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19D72C-AE9E-07EB-9E43-D81EFEB09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724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E2D4666-2D19-8D52-4E38-38EAF1881A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42BE5-0BA6-D363-7A49-AC5667642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8262"/>
            <a:ext cx="8928992" cy="6721475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1 (400 words): </a:t>
            </a:r>
            <a:r>
              <a:rPr lang="en-GB" sz="2200" dirty="0"/>
              <a:t>select and compare</a:t>
            </a:r>
            <a:r>
              <a:rPr lang="en-GB" sz="2200" b="1" dirty="0"/>
              <a:t> two adverts. </a:t>
            </a:r>
            <a:r>
              <a:rPr lang="en-GB" sz="2200" dirty="0"/>
              <a:t>Identify the </a:t>
            </a:r>
            <a:r>
              <a:rPr lang="en-GB" sz="2200" b="1" dirty="0"/>
              <a:t>key skills and knowledge required</a:t>
            </a:r>
            <a:r>
              <a:rPr lang="en-GB" sz="2200" dirty="0"/>
              <a:t> for your selected profession. Highlight the common skills and knowledge areas across these two adverts. Select one</a:t>
            </a:r>
            <a:r>
              <a:rPr lang="en-GB" sz="2200" b="1" dirty="0"/>
              <a:t> </a:t>
            </a:r>
            <a:r>
              <a:rPr lang="en-GB" sz="2200" dirty="0"/>
              <a:t>of those shared skills and explain why this</a:t>
            </a:r>
            <a:r>
              <a:rPr lang="en-GB" sz="2200" b="1" dirty="0"/>
              <a:t> </a:t>
            </a:r>
            <a:r>
              <a:rPr lang="en-GB" sz="2200" dirty="0"/>
              <a:t>skill is </a:t>
            </a:r>
            <a:r>
              <a:rPr lang="en-GB" sz="2200" b="1" dirty="0"/>
              <a:t>important for your profession</a:t>
            </a:r>
            <a:r>
              <a:rPr lang="en-GB" sz="2200" dirty="0"/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2 (800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conduct a </a:t>
            </a:r>
            <a:r>
              <a:rPr lang="en-GB" sz="2200" b="1" dirty="0"/>
              <a:t>reflective</a:t>
            </a:r>
            <a:r>
              <a:rPr lang="en-GB" sz="2200" dirty="0"/>
              <a:t> </a:t>
            </a:r>
            <a:r>
              <a:rPr lang="en-GB" sz="2200" b="1" dirty="0"/>
              <a:t>self-assessment</a:t>
            </a:r>
            <a:r>
              <a:rPr lang="en-GB" sz="2200" dirty="0"/>
              <a:t> to identify your personal strengths and areas for further development. Use a self-assessment tool in the form of a </a:t>
            </a:r>
            <a:r>
              <a:rPr lang="en-GB" sz="2200" b="1" dirty="0"/>
              <a:t>SWOT analysis</a:t>
            </a:r>
            <a:r>
              <a:rPr lang="en-GB" sz="2200" dirty="0"/>
              <a:t>. Provide </a:t>
            </a:r>
            <a:r>
              <a:rPr lang="en-GB" sz="2200" b="1" dirty="0"/>
              <a:t>examples</a:t>
            </a:r>
            <a:r>
              <a:rPr lang="en-GB" sz="2200" dirty="0"/>
              <a:t> of your readiness for employability and personal advancement (including academic  achievements; work experience; extracurricular activities; feedback from peers and mentors). </a:t>
            </a:r>
            <a:endParaRPr lang="en-GB" sz="2200" b="1" dirty="0"/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3 (300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set </a:t>
            </a:r>
            <a:r>
              <a:rPr lang="en-GB" sz="2200" b="1" dirty="0"/>
              <a:t>employment goals </a:t>
            </a:r>
            <a:r>
              <a:rPr lang="en-GB" sz="2200" dirty="0"/>
              <a:t>based on the weaknesses identified in your self-assessment. Identify these goals (both short-term and long-term), then explain why they are important to you and how they align with your career aspirations. Create a </a:t>
            </a:r>
            <a:r>
              <a:rPr lang="en-GB" sz="2200" b="1" dirty="0"/>
              <a:t>personal development plan </a:t>
            </a:r>
            <a:r>
              <a:rPr lang="en-GB" sz="2200" dirty="0"/>
              <a:t>which outlines specific actions you will take to address your weaknesses. State realistic timelines, resources needed and how progress shall be measured.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95EED-6BC6-2B40-C82A-06387AA51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37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FCD9F5C-1FC4-E9B7-A0D2-41A40C86274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28463-4A0E-0FEC-0368-C67B19089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2CED-F30D-BDDB-E37B-6E726D59A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83060"/>
            <a:ext cx="8712968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1. Engagement with Literature Skills </a:t>
            </a:r>
          </a:p>
          <a:p>
            <a:endParaRPr lang="en-GB" sz="1700" dirty="0"/>
          </a:p>
          <a:p>
            <a:r>
              <a:rPr lang="en-GB" sz="1700" dirty="0"/>
              <a:t>You are expected to </a:t>
            </a:r>
            <a:r>
              <a:rPr lang="en-GB" sz="1700" b="1" dirty="0">
                <a:solidFill>
                  <a:srgbClr val="8D42C6"/>
                </a:solidFill>
              </a:rPr>
              <a:t>use a minimum of four </a:t>
            </a:r>
            <a:r>
              <a:rPr lang="en-GB" sz="1700" b="1" u="sng" dirty="0">
                <a:solidFill>
                  <a:srgbClr val="8D42C6"/>
                </a:solidFill>
              </a:rPr>
              <a:t>credible</a:t>
            </a:r>
            <a:r>
              <a:rPr lang="en-GB" sz="1700" b="1" dirty="0">
                <a:solidFill>
                  <a:srgbClr val="8D42C6"/>
                </a:solidFill>
              </a:rPr>
              <a:t> sources</a:t>
            </a:r>
            <a:r>
              <a:rPr lang="en-GB" sz="1700" dirty="0"/>
              <a:t>, such as books, academic articles, online articles.</a:t>
            </a:r>
          </a:p>
          <a:p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reference all your sources following the Harvard Referencing Guidelines</a:t>
            </a:r>
            <a:r>
              <a:rPr lang="en-GB" sz="1700" dirty="0">
                <a:solidFill>
                  <a:srgbClr val="8D42C6"/>
                </a:solidFill>
              </a:rPr>
              <a:t>. </a:t>
            </a:r>
          </a:p>
          <a:p>
            <a:endParaRPr lang="en-GB" sz="17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2. Knowledge and Understanding Skills 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show a clear understanding of employability tools and concepts </a:t>
            </a:r>
            <a:r>
              <a:rPr lang="en-GB" sz="1700" dirty="0"/>
              <a:t>(such as a SWOT analysis, Personal Development Plan and so on) introduced via this module. </a:t>
            </a:r>
          </a:p>
          <a:p>
            <a:endParaRPr lang="en-GB" sz="1700" dirty="0"/>
          </a:p>
          <a:p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illustrate that you can interpret information extracted from various sources</a:t>
            </a:r>
            <a:r>
              <a:rPr lang="en-GB" sz="1700" dirty="0">
                <a:solidFill>
                  <a:srgbClr val="8D42C6"/>
                </a:solidFill>
              </a:rPr>
              <a:t>.</a:t>
            </a:r>
          </a:p>
          <a:p>
            <a:pPr marL="0" indent="0">
              <a:buNone/>
            </a:pPr>
            <a:endParaRPr lang="en-GB" sz="1700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C2BB2-7A8A-B9CD-FF31-E61E1D702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01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3803F-04C0-F867-CD43-8FAC11735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DA35CCF-7CF0-19D4-E23F-5DEAA86F657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F38237-DC0B-E86A-6D5D-943EB08DD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DEA9F-DE3E-00BC-9507-6998910B6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92394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500" b="1" dirty="0">
                <a:highlight>
                  <a:srgbClr val="FFFF00"/>
                </a:highlight>
              </a:rPr>
              <a:t>3. Cognitive and Intellectual Skills 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identify your strengths and weaknesses through a SWOT analysis </a:t>
            </a:r>
          </a:p>
          <a:p>
            <a:pPr>
              <a:spcBef>
                <a:spcPts val="0"/>
              </a:spcBef>
            </a:pPr>
            <a:endParaRPr lang="en-GB" sz="1500" b="1" dirty="0">
              <a:solidFill>
                <a:srgbClr val="104DE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employability skills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development of knowledge, skills and actions through workshops, activities and/or self-assessments </a:t>
            </a:r>
            <a:r>
              <a:rPr lang="en-GB" sz="1500" dirty="0">
                <a:solidFill>
                  <a:srgbClr val="8D42C6"/>
                </a:solidFill>
              </a:rPr>
              <a:t>(completed in class and independently)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7030A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reflect on the next steps in your career development using a personal development plan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assess how a selected key skill is important to your future employment  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8D42C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</a:t>
            </a:r>
            <a:r>
              <a:rPr lang="en-GB" sz="1500" b="1" dirty="0">
                <a:solidFill>
                  <a:srgbClr val="8D42C6"/>
                </a:solidFill>
              </a:rPr>
              <a:t>support your arguments with evidence</a:t>
            </a:r>
            <a:r>
              <a:rPr lang="en-GB" sz="1500" dirty="0">
                <a:solidFill>
                  <a:srgbClr val="8D42C6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6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600" b="1" dirty="0">
                <a:highlight>
                  <a:srgbClr val="FFFF00"/>
                </a:highlight>
              </a:rPr>
              <a:t>4. Practical Skills</a:t>
            </a:r>
          </a:p>
          <a:p>
            <a:pPr marL="0" indent="0">
              <a:buNone/>
            </a:pPr>
            <a:endParaRPr lang="en-GB" sz="1600" dirty="0"/>
          </a:p>
          <a:p>
            <a:pPr>
              <a:buClr>
                <a:schemeClr val="tx1"/>
              </a:buClr>
            </a:pPr>
            <a:r>
              <a:rPr lang="en-GB" sz="1600" dirty="0"/>
              <a:t>You should be able to </a:t>
            </a:r>
            <a:r>
              <a:rPr lang="en-GB" sz="1600" b="1" dirty="0">
                <a:solidFill>
                  <a:srgbClr val="8D42C6"/>
                </a:solidFill>
              </a:rPr>
              <a:t>apply the theories </a:t>
            </a:r>
            <a:r>
              <a:rPr lang="en-GB" sz="1600" dirty="0"/>
              <a:t>you have learned </a:t>
            </a:r>
            <a:r>
              <a:rPr lang="en-GB" sz="1600" b="1" dirty="0">
                <a:solidFill>
                  <a:srgbClr val="8D42C6"/>
                </a:solidFill>
              </a:rPr>
              <a:t>to support your arguments</a:t>
            </a:r>
            <a:r>
              <a:rPr lang="en-GB" sz="1600" dirty="0">
                <a:solidFill>
                  <a:srgbClr val="8D42C6"/>
                </a:solidFill>
              </a:rPr>
              <a:t>. </a:t>
            </a:r>
          </a:p>
          <a:p>
            <a:pPr>
              <a:buClr>
                <a:schemeClr val="tx1"/>
              </a:buClr>
            </a:pPr>
            <a:endParaRPr lang="en-GB" sz="1600" b="1" dirty="0">
              <a:solidFill>
                <a:srgbClr val="104DE6"/>
              </a:solidFill>
            </a:endParaRPr>
          </a:p>
          <a:p>
            <a:pPr>
              <a:buClr>
                <a:schemeClr val="tx1"/>
              </a:buClr>
            </a:pPr>
            <a:r>
              <a:rPr lang="en-GB" sz="1600" b="1" dirty="0">
                <a:solidFill>
                  <a:srgbClr val="8D42C6"/>
                </a:solidFill>
              </a:rPr>
              <a:t>Your reflections should be detailed and supported by examples </a:t>
            </a:r>
            <a:r>
              <a:rPr lang="en-GB" sz="1600" dirty="0"/>
              <a:t>from activities and self-assessments completed over the course of this module.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F5AF9-6EBD-5AA0-119B-8C2DAD3FE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F7E36-C16A-4635-6356-FDDCD69C2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D4EEDDD-5949-9BA4-1D72-C405CBFB74E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2B976-5668-137B-1DDB-2BD70AB1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EE859-C1C0-1226-F555-AAE6C9A46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070576"/>
            <a:ext cx="8712968" cy="58127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5. Transferable Skills for Life and Professional Practice </a:t>
            </a:r>
            <a:endParaRPr lang="en-GB" sz="1700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b="1" dirty="0">
                <a:solidFill>
                  <a:srgbClr val="8D42C6"/>
                </a:solidFill>
              </a:rPr>
              <a:t>Your work should be appropriately structured </a:t>
            </a:r>
            <a:r>
              <a:rPr lang="en-GB" sz="1700" dirty="0"/>
              <a:t>following the submission guidelines. 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structure</a:t>
            </a:r>
            <a:r>
              <a:rPr lang="en-GB" sz="1700" dirty="0"/>
              <a:t> your written submission </a:t>
            </a:r>
            <a:r>
              <a:rPr lang="en-GB" sz="1700" b="1" dirty="0">
                <a:solidFill>
                  <a:srgbClr val="8D42C6"/>
                </a:solidFill>
              </a:rPr>
              <a:t>in a logical way, featuring all components of the task.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write </a:t>
            </a:r>
            <a:r>
              <a:rPr lang="en-GB" sz="1700" b="1" dirty="0">
                <a:solidFill>
                  <a:srgbClr val="8D42C6"/>
                </a:solidFill>
              </a:rPr>
              <a:t>using formal language, in clear paragraphs</a:t>
            </a:r>
            <a:r>
              <a:rPr lang="en-GB" sz="1700" dirty="0"/>
              <a:t>, and in a way that conveys the meaning intended.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Your work should be submitted </a:t>
            </a:r>
            <a:r>
              <a:rPr lang="en-GB" sz="1700" b="1" dirty="0">
                <a:solidFill>
                  <a:srgbClr val="8D42C6"/>
                </a:solidFill>
              </a:rPr>
              <a:t>in Arial font, size 11 or 12 text and with 1.5-line spacing.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48537-CEE2-FDC0-920F-44D5F8846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611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84784"/>
            <a:ext cx="5184576" cy="439248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explored the various pathways ahead: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continue studies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employment</a:t>
            </a:r>
            <a:r>
              <a:rPr lang="en-GB" altLang="en-US" sz="2400" dirty="0"/>
              <a:t>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self-employment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conducted a </a:t>
            </a:r>
            <a:r>
              <a:rPr lang="en-GB" altLang="en-US" sz="24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engaged in the </a:t>
            </a:r>
            <a:r>
              <a:rPr lang="en-GB" altLang="en-US" sz="2400" b="1" dirty="0">
                <a:solidFill>
                  <a:srgbClr val="0070C0"/>
                </a:solidFill>
              </a:rPr>
              <a:t>final assessment workshop</a:t>
            </a:r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D35F1-1378-C9CA-E974-DF8A6395E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99461"/>
            <a:ext cx="8496944" cy="252028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000" dirty="0"/>
              <a:t>Thank you for your participation and hard work over the course of this module.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0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000" dirty="0"/>
              <a:t>We wish you the best of luck as you consider your next steps and progress to new heights. </a:t>
            </a:r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000" dirty="0"/>
              <a:t>Konstantina, </a:t>
            </a:r>
            <a:r>
              <a:rPr lang="en-GB" sz="2000" dirty="0" err="1"/>
              <a:t>Lizeta</a:t>
            </a:r>
            <a:r>
              <a:rPr lang="en-GB" sz="2000" dirty="0"/>
              <a:t>, Rejwan, Sukhpreet, Vicky and Inderjit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113DC8-330E-C4B6-59C4-FF815AE54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pic>
        <p:nvPicPr>
          <p:cNvPr id="2062" name="Picture 14">
            <a:extLst>
              <a:ext uri="{FF2B5EF4-FFF2-40B4-BE49-F238E27FC236}">
                <a16:creationId xmlns:a16="http://schemas.microsoft.com/office/drawing/2014/main" id="{5B059AFC-D81A-F476-6E73-989FC2C26C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6" b="26064"/>
          <a:stretch>
            <a:fillRect/>
          </a:stretch>
        </p:blipFill>
        <p:spPr bwMode="auto">
          <a:xfrm>
            <a:off x="2857500" y="372882"/>
            <a:ext cx="3429000" cy="10081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4DD9F7D-C17B-04EA-155D-AB80AD21D43D}"/>
              </a:ext>
            </a:extLst>
          </p:cNvPr>
          <p:cNvSpPr/>
          <p:nvPr/>
        </p:nvSpPr>
        <p:spPr>
          <a:xfrm>
            <a:off x="755576" y="4509120"/>
            <a:ext cx="7632848" cy="10801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Programme Manager</a:t>
            </a:r>
            <a:r>
              <a:rPr lang="en-GB" dirty="0">
                <a:solidFill>
                  <a:schemeClr val="tx1"/>
                </a:solidFill>
              </a:rPr>
              <a:t>: Dr. </a:t>
            </a:r>
            <a:r>
              <a:rPr lang="en-GB" dirty="0" err="1">
                <a:solidFill>
                  <a:schemeClr val="tx1"/>
                </a:solidFill>
              </a:rPr>
              <a:t>Lizeta</a:t>
            </a:r>
            <a:r>
              <a:rPr lang="en-GB" dirty="0">
                <a:solidFill>
                  <a:schemeClr val="tx1"/>
                </a:solidFill>
              </a:rPr>
              <a:t> Demetriou     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l.demetriou@uwtsd.ac.uk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Module Leader</a:t>
            </a:r>
            <a:r>
              <a:rPr lang="en-GB" dirty="0">
                <a:solidFill>
                  <a:schemeClr val="tx1"/>
                </a:solidFill>
              </a:rPr>
              <a:t>: Dr. Inderjit Grewal                     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i.grewal@uwtsd.ac.uk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02312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79FD5-A417-30B2-1B72-787DFA3FF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pic>
        <p:nvPicPr>
          <p:cNvPr id="10" name="Video 9" title="Tossing Of Graduations Hats">
            <a:hlinkClick r:id="" action="ppaction://media"/>
            <a:extLst>
              <a:ext uri="{FF2B5EF4-FFF2-40B4-BE49-F238E27FC236}">
                <a16:creationId xmlns:a16="http://schemas.microsoft.com/office/drawing/2014/main" id="{29C69C53-BA26-54A4-08C9-3A9B087021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5208"/>
            <a:ext cx="9154802" cy="6873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87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42651</TotalTime>
  <Words>1516</Words>
  <Application>Microsoft Office PowerPoint</Application>
  <PresentationFormat>On-screen Show (4:3)</PresentationFormat>
  <Paragraphs>316</Paragraphs>
  <Slides>26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Myriad Pro</vt:lpstr>
      <vt:lpstr>20140311PresentationUWTSDTemplate</vt:lpstr>
      <vt:lpstr>Employability and Career Development (LCLM4005) – June 2026  Session 10: Alternative Pathways to Consider upon Graduation</vt:lpstr>
      <vt:lpstr>PowerPoint Presentation</vt:lpstr>
      <vt:lpstr>Session Aims</vt:lpstr>
      <vt:lpstr>Which one of these staircases best represents your path ahead (and why)?</vt:lpstr>
      <vt:lpstr>PowerPoint Presentation</vt:lpstr>
      <vt:lpstr>The next steps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Feedback Survey </vt:lpstr>
      <vt:lpstr>PowerPoint Presentation</vt:lpstr>
      <vt:lpstr>PowerPoint Presentation</vt:lpstr>
      <vt:lpstr>Marking criteria for Task 2 </vt:lpstr>
      <vt:lpstr>Marking criteria for Task 2 </vt:lpstr>
      <vt:lpstr>Marking criteria for Task 2 </vt:lpstr>
      <vt:lpstr>Recap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283</cp:revision>
  <dcterms:created xsi:type="dcterms:W3CDTF">2015-04-14T15:21:28Z</dcterms:created>
  <dcterms:modified xsi:type="dcterms:W3CDTF">2026-08-10T00:30:14Z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