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7"/>
  </p:notesMasterIdLst>
  <p:handoutMasterIdLst>
    <p:handoutMasterId r:id="rId38"/>
  </p:handoutMasterIdLst>
  <p:sldIdLst>
    <p:sldId id="481" r:id="rId2"/>
    <p:sldId id="742" r:id="rId3"/>
    <p:sldId id="743" r:id="rId4"/>
    <p:sldId id="744" r:id="rId5"/>
    <p:sldId id="745" r:id="rId6"/>
    <p:sldId id="746" r:id="rId7"/>
    <p:sldId id="747" r:id="rId8"/>
    <p:sldId id="748" r:id="rId9"/>
    <p:sldId id="749" r:id="rId10"/>
    <p:sldId id="750" r:id="rId11"/>
    <p:sldId id="384" r:id="rId12"/>
    <p:sldId id="751" r:id="rId13"/>
    <p:sldId id="470" r:id="rId14"/>
    <p:sldId id="471" r:id="rId15"/>
    <p:sldId id="752" r:id="rId16"/>
    <p:sldId id="753" r:id="rId17"/>
    <p:sldId id="754" r:id="rId18"/>
    <p:sldId id="755" r:id="rId19"/>
    <p:sldId id="756" r:id="rId20"/>
    <p:sldId id="757" r:id="rId21"/>
    <p:sldId id="758" r:id="rId22"/>
    <p:sldId id="759" r:id="rId23"/>
    <p:sldId id="760" r:id="rId24"/>
    <p:sldId id="761" r:id="rId25"/>
    <p:sldId id="762" r:id="rId26"/>
    <p:sldId id="763" r:id="rId27"/>
    <p:sldId id="764" r:id="rId28"/>
    <p:sldId id="765" r:id="rId29"/>
    <p:sldId id="767" r:id="rId30"/>
    <p:sldId id="768" r:id="rId31"/>
    <p:sldId id="766" r:id="rId32"/>
    <p:sldId id="769" r:id="rId33"/>
    <p:sldId id="770" r:id="rId34"/>
    <p:sldId id="771" r:id="rId35"/>
    <p:sldId id="369" r:id="rId36"/>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326" autoAdjust="0"/>
  </p:normalViewPr>
  <p:slideViewPr>
    <p:cSldViewPr>
      <p:cViewPr varScale="1">
        <p:scale>
          <a:sx n="64" d="100"/>
          <a:sy n="64" d="100"/>
        </p:scale>
        <p:origin x="150" y="7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35</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22/01/2025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22/01/2025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22/01/2025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22/01/2025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22/01/2025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22/01/2025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22/01/2025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22/01/2025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22/01/2025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22/01/2025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22/01/2025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22/01/2025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9800" y="404664"/>
            <a:ext cx="7772400" cy="1512888"/>
          </a:xfrm>
        </p:spPr>
        <p:txBody>
          <a:bodyPr/>
          <a:lstStyle/>
          <a:p>
            <a:pPr eaLnBrk="1" hangingPunct="1"/>
            <a:r>
              <a:rPr lang="en-GB" altLang="en-US" b="1" dirty="0"/>
              <a:t>LCLM6004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767408" y="4365104"/>
            <a:ext cx="10801200"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8</a:t>
            </a:r>
            <a:br>
              <a:rPr lang="en-GB" sz="2800" dirty="0">
                <a:solidFill>
                  <a:srgbClr val="FF0000"/>
                </a:solidFill>
                <a:latin typeface="Calibri"/>
              </a:rPr>
            </a:br>
            <a:r>
              <a:rPr lang="en-GB" sz="4000" dirty="0">
                <a:solidFill>
                  <a:srgbClr val="FF0000"/>
                </a:solidFill>
              </a:rPr>
              <a:t>Understanding and Preparing for Academic &amp; Business Discussions</a:t>
            </a:r>
            <a:endParaRPr lang="en-GB" altLang="en-US" sz="28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RESEARCH METHODS FOR BUSINESS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69710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D4341-C075-F4D0-0540-1F852A62AD5F}"/>
              </a:ext>
            </a:extLst>
          </p:cNvPr>
          <p:cNvSpPr txBox="1">
            <a:spLocks noGrp="1"/>
          </p:cNvSpPr>
          <p:nvPr>
            <p:ph type="title"/>
          </p:nvPr>
        </p:nvSpPr>
        <p:spPr>
          <a:xfrm>
            <a:off x="723903" y="201506"/>
            <a:ext cx="10629900" cy="1325559"/>
          </a:xfrm>
        </p:spPr>
        <p:txBody>
          <a:bodyPr/>
          <a:lstStyle/>
          <a:p>
            <a:pPr lvl="0"/>
            <a:r>
              <a:rPr lang="en-GB">
                <a:solidFill>
                  <a:srgbClr val="FF0000"/>
                </a:solidFill>
              </a:rPr>
              <a:t>LEARNING OUTCOMES</a:t>
            </a:r>
          </a:p>
        </p:txBody>
      </p:sp>
      <p:sp>
        <p:nvSpPr>
          <p:cNvPr id="3" name="Content Placeholder 2">
            <a:extLst>
              <a:ext uri="{FF2B5EF4-FFF2-40B4-BE49-F238E27FC236}">
                <a16:creationId xmlns:a16="http://schemas.microsoft.com/office/drawing/2014/main" id="{B73529C1-E075-8CCE-6A75-EC573834F36B}"/>
              </a:ext>
            </a:extLst>
          </p:cNvPr>
          <p:cNvSpPr txBox="1">
            <a:spLocks noGrp="1"/>
          </p:cNvSpPr>
          <p:nvPr>
            <p:ph idx="1"/>
          </p:nvPr>
        </p:nvSpPr>
        <p:spPr>
          <a:xfrm>
            <a:off x="368713" y="1439859"/>
            <a:ext cx="10837605" cy="3978270"/>
          </a:xfrm>
        </p:spPr>
        <p:txBody>
          <a:bodyPr/>
          <a:lstStyle/>
          <a:p>
            <a:pPr marL="0" lvl="0" indent="0">
              <a:lnSpc>
                <a:spcPct val="107000"/>
              </a:lnSpc>
              <a:spcAft>
                <a:spcPts val="800"/>
              </a:spcAft>
              <a:buNone/>
            </a:pPr>
            <a:r>
              <a:rPr lang="en-GB" sz="2400">
                <a:latin typeface="Calibri" pitchFamily="34"/>
                <a:cs typeface="Times New Roman" pitchFamily="18"/>
              </a:rPr>
              <a:t>By the end of the workshop, students will:</a:t>
            </a:r>
          </a:p>
          <a:p>
            <a:pPr lvl="0">
              <a:lnSpc>
                <a:spcPct val="107000"/>
              </a:lnSpc>
              <a:spcAft>
                <a:spcPts val="800"/>
              </a:spcAft>
              <a:buSzPts val="1000"/>
              <a:buFont typeface="Wingdings" pitchFamily="2"/>
              <a:buChar char="q"/>
              <a:tabLst>
                <a:tab pos="457200" algn="l"/>
              </a:tabLst>
            </a:pPr>
            <a:r>
              <a:rPr lang="en-GB" sz="2400">
                <a:latin typeface="Calibri" pitchFamily="34"/>
                <a:cs typeface="Times New Roman" pitchFamily="18"/>
              </a:rPr>
              <a:t>Develop critical thinking and decision-making skills.</a:t>
            </a:r>
          </a:p>
          <a:p>
            <a:pPr lvl="0">
              <a:lnSpc>
                <a:spcPct val="107000"/>
              </a:lnSpc>
              <a:spcAft>
                <a:spcPts val="800"/>
              </a:spcAft>
              <a:buSzPts val="1000"/>
              <a:buFont typeface="Wingdings" pitchFamily="2"/>
              <a:buChar char="q"/>
              <a:tabLst>
                <a:tab pos="457200" algn="l"/>
              </a:tabLst>
            </a:pPr>
            <a:r>
              <a:rPr lang="en-GB" sz="2400">
                <a:latin typeface="Calibri" pitchFamily="34"/>
                <a:cs typeface="Times New Roman" pitchFamily="18"/>
              </a:rPr>
              <a:t>Learn to analyse complex business environments and assess market opportunities.</a:t>
            </a:r>
          </a:p>
          <a:p>
            <a:pPr lvl="0">
              <a:lnSpc>
                <a:spcPct val="107000"/>
              </a:lnSpc>
              <a:spcAft>
                <a:spcPts val="800"/>
              </a:spcAft>
              <a:buSzPts val="1000"/>
              <a:buFont typeface="Wingdings" pitchFamily="2"/>
              <a:buChar char="q"/>
              <a:tabLst>
                <a:tab pos="457200" algn="l"/>
              </a:tabLst>
            </a:pPr>
            <a:r>
              <a:rPr lang="en-GB" sz="2400">
                <a:latin typeface="Calibri" pitchFamily="34"/>
                <a:cs typeface="Times New Roman" pitchFamily="18"/>
              </a:rPr>
              <a:t>Enhance their ability to present and defend business proposals.</a:t>
            </a:r>
          </a:p>
          <a:p>
            <a:pPr lvl="0">
              <a:lnSpc>
                <a:spcPct val="107000"/>
              </a:lnSpc>
              <a:spcAft>
                <a:spcPts val="800"/>
              </a:spcAft>
              <a:buSzPts val="1000"/>
              <a:buFont typeface="Wingdings" pitchFamily="2"/>
              <a:buChar char="q"/>
              <a:tabLst>
                <a:tab pos="457200" algn="l"/>
              </a:tabLst>
            </a:pPr>
            <a:r>
              <a:rPr lang="en-GB" sz="2400">
                <a:latin typeface="Calibri" pitchFamily="34"/>
                <a:cs typeface="Times New Roman" pitchFamily="18"/>
              </a:rPr>
              <a:t>Gain experience in academic discussions and simulations with peers.</a:t>
            </a:r>
          </a:p>
          <a:p>
            <a:pPr lvl="0"/>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94C37-4252-F7C0-C26B-60F7685615E8}"/>
              </a:ext>
            </a:extLst>
          </p:cNvPr>
          <p:cNvSpPr txBox="1">
            <a:spLocks noGrp="1"/>
          </p:cNvSpPr>
          <p:nvPr>
            <p:ph type="title"/>
          </p:nvPr>
        </p:nvSpPr>
        <p:spPr>
          <a:xfrm>
            <a:off x="723903" y="571500"/>
            <a:ext cx="10629900" cy="1119189"/>
          </a:xfrm>
        </p:spPr>
        <p:txBody>
          <a:bodyPr/>
          <a:lstStyle/>
          <a:p>
            <a:pPr lvl="0"/>
            <a:r>
              <a:rPr lang="en-GB" sz="4000" b="1"/>
              <a:t>Introduction to Academic &amp; Business Discussion</a:t>
            </a:r>
            <a:br>
              <a:rPr lang="en-GB" sz="4000" b="1"/>
            </a:br>
            <a:endParaRPr lang="en-GB" sz="4000"/>
          </a:p>
        </p:txBody>
      </p:sp>
      <p:sp>
        <p:nvSpPr>
          <p:cNvPr id="3" name="Content Placeholder 2">
            <a:extLst>
              <a:ext uri="{FF2B5EF4-FFF2-40B4-BE49-F238E27FC236}">
                <a16:creationId xmlns:a16="http://schemas.microsoft.com/office/drawing/2014/main" id="{BB06FD88-A479-F4DD-E662-2D15530009ED}"/>
              </a:ext>
            </a:extLst>
          </p:cNvPr>
          <p:cNvSpPr txBox="1">
            <a:spLocks noGrp="1"/>
          </p:cNvSpPr>
          <p:nvPr>
            <p:ph idx="1"/>
          </p:nvPr>
        </p:nvSpPr>
        <p:spPr/>
        <p:txBody>
          <a:bodyPr/>
          <a:lstStyle/>
          <a:p>
            <a:pPr lvl="0"/>
            <a:r>
              <a:rPr lang="en-GB"/>
              <a:t>What is Academic &amp; Business Discussion?</a:t>
            </a:r>
          </a:p>
          <a:p>
            <a:pPr marL="742950" lvl="1" indent="-285750"/>
            <a:r>
              <a:rPr lang="en-GB"/>
              <a:t>A structured conversation in which students exchange ideas and perspectives on a specific academic/or business topic.</a:t>
            </a:r>
          </a:p>
          <a:p>
            <a:pPr marL="285750" lvl="0" indent="-285750"/>
            <a:r>
              <a:rPr lang="en-GB"/>
              <a:t>Goal: To analyse, critique, and deepen understanding of concepts.</a:t>
            </a:r>
          </a:p>
          <a:p>
            <a:pPr marL="285750" lvl="0" indent="-285750"/>
            <a:r>
              <a:rPr lang="en-GB"/>
              <a:t>Focus on clarity, evidence-based arguments, and respectful debate.</a:t>
            </a:r>
          </a:p>
          <a:p>
            <a:pPr lvl="0"/>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4CF1-110A-190A-F0F3-1A356A5BD6E8}"/>
              </a:ext>
            </a:extLst>
          </p:cNvPr>
          <p:cNvSpPr txBox="1">
            <a:spLocks noGrp="1"/>
          </p:cNvSpPr>
          <p:nvPr>
            <p:ph type="title"/>
          </p:nvPr>
        </p:nvSpPr>
        <p:spPr>
          <a:xfrm>
            <a:off x="723903" y="411955"/>
            <a:ext cx="10629900" cy="852485"/>
          </a:xfrm>
        </p:spPr>
        <p:txBody>
          <a:bodyPr/>
          <a:lstStyle/>
          <a:p>
            <a:pPr lvl="0"/>
            <a:r>
              <a:rPr lang="en-GB" sz="4000" b="1"/>
              <a:t>Objectives of the Discussion</a:t>
            </a:r>
            <a:br>
              <a:rPr lang="en-GB" sz="4000" b="1"/>
            </a:br>
            <a:endParaRPr lang="en-GB" sz="4000"/>
          </a:p>
        </p:txBody>
      </p:sp>
      <p:sp>
        <p:nvSpPr>
          <p:cNvPr id="3" name="Content Placeholder 2">
            <a:extLst>
              <a:ext uri="{FF2B5EF4-FFF2-40B4-BE49-F238E27FC236}">
                <a16:creationId xmlns:a16="http://schemas.microsoft.com/office/drawing/2014/main" id="{DFDAD749-006B-3F27-02B6-4B04116F7B2A}"/>
              </a:ext>
            </a:extLst>
          </p:cNvPr>
          <p:cNvSpPr txBox="1">
            <a:spLocks noGrp="1"/>
          </p:cNvSpPr>
          <p:nvPr>
            <p:ph idx="1"/>
          </p:nvPr>
        </p:nvSpPr>
        <p:spPr>
          <a:xfrm>
            <a:off x="698213" y="1264440"/>
            <a:ext cx="10629900" cy="3375022"/>
          </a:xfrm>
        </p:spPr>
        <p:txBody>
          <a:bodyPr/>
          <a:lstStyle/>
          <a:p>
            <a:pPr lvl="0"/>
            <a:r>
              <a:rPr lang="en-GB" dirty="0"/>
              <a:t>Why Engage in a Discussion?</a:t>
            </a:r>
          </a:p>
          <a:p>
            <a:pPr marL="742950" lvl="1" indent="-285750"/>
            <a:r>
              <a:rPr lang="en-GB" b="1" dirty="0"/>
              <a:t>Critical Thinking:</a:t>
            </a:r>
            <a:r>
              <a:rPr lang="en-GB" dirty="0"/>
              <a:t> Analyse and evaluate arguments and ideas.</a:t>
            </a:r>
          </a:p>
          <a:p>
            <a:pPr marL="742950" lvl="1" indent="-285750"/>
            <a:r>
              <a:rPr lang="en-GB" b="1" dirty="0"/>
              <a:t>Communication Skills:</a:t>
            </a:r>
            <a:r>
              <a:rPr lang="en-GB" dirty="0"/>
              <a:t> Practice articulating thoughts clearly and coherently.</a:t>
            </a:r>
          </a:p>
          <a:p>
            <a:pPr marL="742950" lvl="1" indent="-285750"/>
            <a:r>
              <a:rPr lang="en-GB" b="1" dirty="0"/>
              <a:t>Collaboration:</a:t>
            </a:r>
            <a:r>
              <a:rPr lang="en-GB" dirty="0"/>
              <a:t> Work with peers to form well-rounded perspectives.</a:t>
            </a:r>
          </a:p>
          <a:p>
            <a:pPr marL="742950" lvl="1" indent="-285750"/>
            <a:r>
              <a:rPr lang="en-GB" b="1" dirty="0"/>
              <a:t>Research Skills:</a:t>
            </a:r>
            <a:r>
              <a:rPr lang="en-GB" dirty="0"/>
              <a:t> Use evidence to support opinions and arguments</a:t>
            </a:r>
          </a:p>
          <a:p>
            <a:pPr lvl="0"/>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0E98C-53B0-C9A8-CA33-E3DCEB23731E}"/>
              </a:ext>
            </a:extLst>
          </p:cNvPr>
          <p:cNvSpPr txBox="1">
            <a:spLocks noGrp="1"/>
          </p:cNvSpPr>
          <p:nvPr>
            <p:ph type="title"/>
          </p:nvPr>
        </p:nvSpPr>
        <p:spPr/>
        <p:txBody>
          <a:bodyPr/>
          <a:lstStyle/>
          <a:p>
            <a:pPr lvl="0"/>
            <a:r>
              <a:rPr lang="en-GB" b="1" dirty="0"/>
              <a:t>Preparing for the Discussion</a:t>
            </a:r>
            <a:br>
              <a:rPr lang="en-GB" b="1" dirty="0"/>
            </a:br>
            <a:endParaRPr lang="en-GB" dirty="0"/>
          </a:p>
        </p:txBody>
      </p:sp>
      <p:sp>
        <p:nvSpPr>
          <p:cNvPr id="3" name="Content Placeholder 2">
            <a:extLst>
              <a:ext uri="{FF2B5EF4-FFF2-40B4-BE49-F238E27FC236}">
                <a16:creationId xmlns:a16="http://schemas.microsoft.com/office/drawing/2014/main" id="{23C0F35B-80AC-2F56-5388-E099BC80F929}"/>
              </a:ext>
            </a:extLst>
          </p:cNvPr>
          <p:cNvSpPr txBox="1">
            <a:spLocks noGrp="1"/>
          </p:cNvSpPr>
          <p:nvPr>
            <p:ph idx="1"/>
          </p:nvPr>
        </p:nvSpPr>
        <p:spPr>
          <a:xfrm>
            <a:off x="587405" y="1124744"/>
            <a:ext cx="10972800" cy="3917032"/>
          </a:xfrm>
        </p:spPr>
        <p:txBody>
          <a:bodyPr/>
          <a:lstStyle/>
          <a:p>
            <a:pPr lvl="0"/>
            <a:r>
              <a:rPr lang="en-GB" dirty="0"/>
              <a:t>Steps to Prepare</a:t>
            </a:r>
          </a:p>
          <a:p>
            <a:pPr marL="742950" lvl="1" indent="-285750"/>
            <a:r>
              <a:rPr lang="en-GB" b="1" dirty="0"/>
              <a:t>Research the Topic:</a:t>
            </a:r>
            <a:r>
              <a:rPr lang="en-GB" dirty="0"/>
              <a:t> Read articles, books, and other scholarly sources.</a:t>
            </a:r>
          </a:p>
          <a:p>
            <a:pPr marL="742950" lvl="1" indent="-285750"/>
            <a:r>
              <a:rPr lang="en-GB" b="1" dirty="0"/>
              <a:t>Formulate Questions:</a:t>
            </a:r>
            <a:r>
              <a:rPr lang="en-GB" dirty="0"/>
              <a:t> Develop questions that encourage discussion and exploration.</a:t>
            </a:r>
          </a:p>
          <a:p>
            <a:pPr marL="742950" lvl="1" indent="-285750"/>
            <a:r>
              <a:rPr lang="en-GB" b="1" dirty="0"/>
              <a:t>Organise Your Thoughts:</a:t>
            </a:r>
            <a:r>
              <a:rPr lang="en-GB" dirty="0"/>
              <a:t> Outline key points and arguments to present.</a:t>
            </a:r>
          </a:p>
          <a:p>
            <a:pPr marL="742950" lvl="1" indent="-285750"/>
            <a:r>
              <a:rPr lang="en-GB" b="1" dirty="0"/>
              <a:t>Anticipate Counterarguments:</a:t>
            </a:r>
            <a:r>
              <a:rPr lang="en-GB" dirty="0"/>
              <a:t> Prepare responses to potential opposing views.</a:t>
            </a:r>
          </a:p>
          <a:p>
            <a:pPr lvl="0"/>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308FB-9306-D8C5-E46E-EA857D2F46FF}"/>
              </a:ext>
            </a:extLst>
          </p:cNvPr>
          <p:cNvSpPr txBox="1">
            <a:spLocks noGrp="1"/>
          </p:cNvSpPr>
          <p:nvPr>
            <p:ph type="title"/>
          </p:nvPr>
        </p:nvSpPr>
        <p:spPr/>
        <p:txBody>
          <a:bodyPr/>
          <a:lstStyle/>
          <a:p>
            <a:pPr lvl="0"/>
            <a:r>
              <a:rPr lang="en-GB" b="1"/>
              <a:t>Rules for Effective Academic Discussion</a:t>
            </a:r>
            <a:br>
              <a:rPr lang="en-GB" b="1"/>
            </a:br>
            <a:endParaRPr lang="en-GB"/>
          </a:p>
        </p:txBody>
      </p:sp>
      <p:sp>
        <p:nvSpPr>
          <p:cNvPr id="3" name="Content Placeholder 2">
            <a:extLst>
              <a:ext uri="{FF2B5EF4-FFF2-40B4-BE49-F238E27FC236}">
                <a16:creationId xmlns:a16="http://schemas.microsoft.com/office/drawing/2014/main" id="{78E36215-BE00-0503-A0D9-BF4B1B98B176}"/>
              </a:ext>
            </a:extLst>
          </p:cNvPr>
          <p:cNvSpPr txBox="1">
            <a:spLocks noGrp="1"/>
          </p:cNvSpPr>
          <p:nvPr>
            <p:ph idx="1"/>
          </p:nvPr>
        </p:nvSpPr>
        <p:spPr>
          <a:xfrm>
            <a:off x="781050" y="1196752"/>
            <a:ext cx="10629900" cy="3584576"/>
          </a:xfrm>
        </p:spPr>
        <p:txBody>
          <a:bodyPr/>
          <a:lstStyle/>
          <a:p>
            <a:pPr lvl="0"/>
            <a:r>
              <a:rPr lang="en-GB" b="1" dirty="0"/>
              <a:t>Title:</a:t>
            </a:r>
            <a:r>
              <a:rPr lang="en-GB" dirty="0"/>
              <a:t> Key Discussion Rules</a:t>
            </a:r>
          </a:p>
          <a:p>
            <a:pPr marL="742950" lvl="1" indent="-285750"/>
            <a:r>
              <a:rPr lang="en-GB" b="1" dirty="0"/>
              <a:t>Respectful Engagement:</a:t>
            </a:r>
            <a:r>
              <a:rPr lang="en-GB" dirty="0"/>
              <a:t> Listen actively and respond thoughtfully.</a:t>
            </a:r>
          </a:p>
          <a:p>
            <a:pPr marL="742950" lvl="1" indent="-285750"/>
            <a:r>
              <a:rPr lang="en-GB" b="1" dirty="0"/>
              <a:t>Evidence-Based Arguments:</a:t>
            </a:r>
            <a:r>
              <a:rPr lang="en-GB" dirty="0"/>
              <a:t> Support your ideas with facts, studies, and citations.</a:t>
            </a:r>
          </a:p>
          <a:p>
            <a:pPr marL="742950" lvl="1" indent="-285750"/>
            <a:r>
              <a:rPr lang="en-GB" b="1" dirty="0"/>
              <a:t>Stay On Topic:</a:t>
            </a:r>
            <a:r>
              <a:rPr lang="en-GB" dirty="0"/>
              <a:t> Keep the discussion focused on the subject matter.</a:t>
            </a:r>
          </a:p>
          <a:p>
            <a:pPr marL="742950" lvl="1" indent="-285750"/>
            <a:r>
              <a:rPr lang="en-GB" b="1" dirty="0"/>
              <a:t>Open-mindedness:</a:t>
            </a:r>
            <a:r>
              <a:rPr lang="en-GB" dirty="0"/>
              <a:t> Be willing to consider alternative viewpoints.</a:t>
            </a:r>
          </a:p>
          <a:p>
            <a:pPr marL="0" lvl="0" indent="0">
              <a:buNone/>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29AE1-C8EF-6D2A-D493-FA7E5A5156F6}"/>
              </a:ext>
            </a:extLst>
          </p:cNvPr>
          <p:cNvSpPr txBox="1">
            <a:spLocks noGrp="1"/>
          </p:cNvSpPr>
          <p:nvPr>
            <p:ph type="title"/>
          </p:nvPr>
        </p:nvSpPr>
        <p:spPr/>
        <p:txBody>
          <a:bodyPr/>
          <a:lstStyle/>
          <a:p>
            <a:pPr lvl="0"/>
            <a:r>
              <a:rPr lang="en-GB" b="1"/>
              <a:t>Common Pitfalls to Avoid</a:t>
            </a:r>
            <a:br>
              <a:rPr lang="en-GB" b="1"/>
            </a:br>
            <a:endParaRPr lang="en-GB"/>
          </a:p>
        </p:txBody>
      </p:sp>
      <p:sp>
        <p:nvSpPr>
          <p:cNvPr id="3" name="Content Placeholder 2">
            <a:extLst>
              <a:ext uri="{FF2B5EF4-FFF2-40B4-BE49-F238E27FC236}">
                <a16:creationId xmlns:a16="http://schemas.microsoft.com/office/drawing/2014/main" id="{A4D83847-D804-6DC3-9E82-41B7E2E88B98}"/>
              </a:ext>
            </a:extLst>
          </p:cNvPr>
          <p:cNvSpPr txBox="1">
            <a:spLocks noGrp="1"/>
          </p:cNvSpPr>
          <p:nvPr>
            <p:ph idx="1"/>
          </p:nvPr>
        </p:nvSpPr>
        <p:spPr/>
        <p:txBody>
          <a:bodyPr/>
          <a:lstStyle/>
          <a:p>
            <a:pPr lvl="0"/>
            <a:r>
              <a:rPr lang="en-GB" dirty="0"/>
              <a:t>Pitfalls in Academic Discussions</a:t>
            </a:r>
          </a:p>
          <a:p>
            <a:pPr marL="742950" lvl="1" indent="-285750"/>
            <a:r>
              <a:rPr lang="en-GB" b="1" dirty="0"/>
              <a:t>Overgeneralisation:</a:t>
            </a:r>
            <a:r>
              <a:rPr lang="en-GB" dirty="0"/>
              <a:t> Avoid making sweeping claims without evidence.</a:t>
            </a:r>
          </a:p>
          <a:p>
            <a:pPr marL="742950" lvl="1" indent="-285750"/>
            <a:r>
              <a:rPr lang="en-GB" b="1" dirty="0"/>
              <a:t>Interrupting Others:</a:t>
            </a:r>
            <a:r>
              <a:rPr lang="en-GB" dirty="0"/>
              <a:t> Let each person finish speaking before responding.</a:t>
            </a:r>
          </a:p>
          <a:p>
            <a:pPr marL="742950" lvl="1" indent="-285750"/>
            <a:r>
              <a:rPr lang="en-GB" b="1" dirty="0"/>
              <a:t>Personal Attacks:</a:t>
            </a:r>
            <a:r>
              <a:rPr lang="en-GB" dirty="0"/>
              <a:t> Focus on ideas, not individuals.</a:t>
            </a:r>
          </a:p>
          <a:p>
            <a:pPr marL="742950" lvl="1" indent="-285750"/>
            <a:r>
              <a:rPr lang="en-GB" b="1" dirty="0"/>
              <a:t>Overcomplicating the Topic:</a:t>
            </a:r>
            <a:r>
              <a:rPr lang="en-GB" dirty="0"/>
              <a:t> Keep explanations clear and concise.</a:t>
            </a:r>
          </a:p>
          <a:p>
            <a:pPr marL="0" lvl="0" indent="0">
              <a:buNone/>
            </a:pP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67A34-3FDA-82BD-0882-24A9126D2658}"/>
              </a:ext>
            </a:extLst>
          </p:cNvPr>
          <p:cNvSpPr txBox="1">
            <a:spLocks noGrp="1"/>
          </p:cNvSpPr>
          <p:nvPr>
            <p:ph type="title"/>
          </p:nvPr>
        </p:nvSpPr>
        <p:spPr/>
        <p:txBody>
          <a:bodyPr/>
          <a:lstStyle/>
          <a:p>
            <a:pPr lvl="0"/>
            <a:r>
              <a:rPr lang="en-GB" b="1"/>
              <a:t>Discussion Etiquette</a:t>
            </a:r>
            <a:br>
              <a:rPr lang="en-GB" b="1"/>
            </a:br>
            <a:endParaRPr lang="en-GB"/>
          </a:p>
        </p:txBody>
      </p:sp>
      <p:sp>
        <p:nvSpPr>
          <p:cNvPr id="3" name="Content Placeholder 2">
            <a:extLst>
              <a:ext uri="{FF2B5EF4-FFF2-40B4-BE49-F238E27FC236}">
                <a16:creationId xmlns:a16="http://schemas.microsoft.com/office/drawing/2014/main" id="{155F90F2-4535-4FD3-D885-D9426A4D7626}"/>
              </a:ext>
            </a:extLst>
          </p:cNvPr>
          <p:cNvSpPr txBox="1">
            <a:spLocks noGrp="1"/>
          </p:cNvSpPr>
          <p:nvPr>
            <p:ph idx="1"/>
          </p:nvPr>
        </p:nvSpPr>
        <p:spPr/>
        <p:txBody>
          <a:bodyPr/>
          <a:lstStyle/>
          <a:p>
            <a:pPr lvl="0"/>
            <a:r>
              <a:rPr lang="en-GB"/>
              <a:t>Etiquette During Discussions</a:t>
            </a:r>
          </a:p>
          <a:p>
            <a:pPr marL="742950" lvl="1" indent="-285750"/>
            <a:r>
              <a:rPr lang="en-GB" b="1"/>
              <a:t>Politeness:</a:t>
            </a:r>
            <a:r>
              <a:rPr lang="en-GB"/>
              <a:t> Always show respect for other speakers.</a:t>
            </a:r>
          </a:p>
          <a:p>
            <a:pPr marL="742950" lvl="1" indent="-285750"/>
            <a:r>
              <a:rPr lang="en-GB" b="1"/>
              <a:t>Constructive Feedback:</a:t>
            </a:r>
            <a:r>
              <a:rPr lang="en-GB"/>
              <a:t> Offer suggestions for improvement rather than criticism.</a:t>
            </a:r>
          </a:p>
          <a:p>
            <a:pPr marL="742950" lvl="1" indent="-285750"/>
            <a:r>
              <a:rPr lang="en-GB" b="1"/>
              <a:t>Stay Engaged:</a:t>
            </a:r>
            <a:r>
              <a:rPr lang="en-GB"/>
              <a:t> Stay focused and contribute throughout the session.</a:t>
            </a:r>
          </a:p>
          <a:p>
            <a:pPr marL="742950" lvl="1" indent="-285750"/>
            <a:r>
              <a:rPr lang="en-GB" b="1"/>
              <a:t>Time Management:</a:t>
            </a:r>
            <a:r>
              <a:rPr lang="en-GB"/>
              <a:t> Respect the time limits for each speaker.</a:t>
            </a:r>
          </a:p>
          <a:p>
            <a:pPr lvl="0"/>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5465F-C4FA-0888-B65C-86657619D198}"/>
              </a:ext>
            </a:extLst>
          </p:cNvPr>
          <p:cNvSpPr txBox="1">
            <a:spLocks noGrp="1"/>
          </p:cNvSpPr>
          <p:nvPr>
            <p:ph type="title"/>
          </p:nvPr>
        </p:nvSpPr>
        <p:spPr/>
        <p:txBody>
          <a:bodyPr/>
          <a:lstStyle/>
          <a:p>
            <a:pPr lvl="0"/>
            <a:r>
              <a:rPr lang="en-GB" b="1"/>
              <a:t>Assessment Criteria</a:t>
            </a:r>
            <a:br>
              <a:rPr lang="en-GB" b="1"/>
            </a:br>
            <a:endParaRPr lang="en-GB"/>
          </a:p>
        </p:txBody>
      </p:sp>
      <p:sp>
        <p:nvSpPr>
          <p:cNvPr id="3" name="Content Placeholder 2">
            <a:extLst>
              <a:ext uri="{FF2B5EF4-FFF2-40B4-BE49-F238E27FC236}">
                <a16:creationId xmlns:a16="http://schemas.microsoft.com/office/drawing/2014/main" id="{1B68C8D4-19D2-526E-4F53-3E85DC817F00}"/>
              </a:ext>
            </a:extLst>
          </p:cNvPr>
          <p:cNvSpPr txBox="1">
            <a:spLocks noGrp="1"/>
          </p:cNvSpPr>
          <p:nvPr>
            <p:ph idx="1"/>
          </p:nvPr>
        </p:nvSpPr>
        <p:spPr/>
        <p:txBody>
          <a:bodyPr/>
          <a:lstStyle/>
          <a:p>
            <a:pPr lvl="0"/>
            <a:r>
              <a:rPr lang="en-GB"/>
              <a:t>How Academic Discussions are Graded</a:t>
            </a:r>
          </a:p>
          <a:p>
            <a:pPr marL="742950" lvl="1" indent="-285750"/>
            <a:r>
              <a:rPr lang="en-GB" b="1"/>
              <a:t>Clarity and Organisation:</a:t>
            </a:r>
            <a:r>
              <a:rPr lang="en-GB"/>
              <a:t> How well-structured and clear are your arguments?</a:t>
            </a:r>
          </a:p>
          <a:p>
            <a:pPr marL="742950" lvl="1" indent="-285750"/>
            <a:r>
              <a:rPr lang="en-GB" b="1"/>
              <a:t>Evidence and Research:</a:t>
            </a:r>
            <a:r>
              <a:rPr lang="en-GB"/>
              <a:t> How well do you support your ideas with research?</a:t>
            </a:r>
          </a:p>
          <a:p>
            <a:pPr marL="742950" lvl="1" indent="-285750"/>
            <a:r>
              <a:rPr lang="en-GB" b="1"/>
              <a:t>Engagement and Participation:</a:t>
            </a:r>
            <a:r>
              <a:rPr lang="en-GB"/>
              <a:t> How active and thoughtful are you during the discussion?</a:t>
            </a:r>
          </a:p>
          <a:p>
            <a:pPr marL="742950" lvl="1" indent="-285750"/>
            <a:r>
              <a:rPr lang="en-GB" b="1"/>
              <a:t>Respect for Others:</a:t>
            </a:r>
            <a:r>
              <a:rPr lang="en-GB"/>
              <a:t> How well do you listen and respond to peers?</a:t>
            </a:r>
          </a:p>
          <a:p>
            <a:pPr lvl="0"/>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9CE11-8C49-65DE-3F5E-84A35342D314}"/>
              </a:ext>
            </a:extLst>
          </p:cNvPr>
          <p:cNvSpPr txBox="1">
            <a:spLocks noGrp="1"/>
          </p:cNvSpPr>
          <p:nvPr>
            <p:ph type="title"/>
          </p:nvPr>
        </p:nvSpPr>
        <p:spPr>
          <a:xfrm>
            <a:off x="723903" y="365129"/>
            <a:ext cx="10629900" cy="1082677"/>
          </a:xfrm>
        </p:spPr>
        <p:txBody>
          <a:bodyPr/>
          <a:lstStyle/>
          <a:p>
            <a:pPr lvl="0"/>
            <a:r>
              <a:rPr lang="en-GB" sz="4000" b="1"/>
              <a:t>Tips for Success</a:t>
            </a:r>
            <a:br>
              <a:rPr lang="en-GB" sz="4000" b="1"/>
            </a:br>
            <a:endParaRPr lang="en-GB" sz="4000"/>
          </a:p>
        </p:txBody>
      </p:sp>
      <p:sp>
        <p:nvSpPr>
          <p:cNvPr id="3" name="Content Placeholder 2">
            <a:extLst>
              <a:ext uri="{FF2B5EF4-FFF2-40B4-BE49-F238E27FC236}">
                <a16:creationId xmlns:a16="http://schemas.microsoft.com/office/drawing/2014/main" id="{3AD59497-FA4B-3AC4-6D49-4A1A7492992C}"/>
              </a:ext>
            </a:extLst>
          </p:cNvPr>
          <p:cNvSpPr txBox="1">
            <a:spLocks noGrp="1"/>
          </p:cNvSpPr>
          <p:nvPr>
            <p:ph idx="1"/>
          </p:nvPr>
        </p:nvSpPr>
        <p:spPr>
          <a:xfrm>
            <a:off x="723903" y="1139827"/>
            <a:ext cx="10629900" cy="2727326"/>
          </a:xfrm>
        </p:spPr>
        <p:txBody>
          <a:bodyPr/>
          <a:lstStyle/>
          <a:p>
            <a:pPr lvl="0"/>
            <a:r>
              <a:rPr lang="en-GB"/>
              <a:t>Strategies for Success</a:t>
            </a:r>
          </a:p>
          <a:p>
            <a:pPr marL="742950" lvl="1" indent="-285750"/>
            <a:r>
              <a:rPr lang="en-GB" b="1"/>
              <a:t>Practice Active Listening:</a:t>
            </a:r>
            <a:r>
              <a:rPr lang="en-GB"/>
              <a:t> Focus on understanding others' viewpoints.</a:t>
            </a:r>
          </a:p>
          <a:p>
            <a:pPr marL="742950" lvl="1" indent="-285750"/>
            <a:r>
              <a:rPr lang="en-GB" b="1"/>
              <a:t>Ask Clarifying Questions:</a:t>
            </a:r>
            <a:r>
              <a:rPr lang="en-GB"/>
              <a:t> If something is unclear, ask for elaboration.</a:t>
            </a:r>
          </a:p>
          <a:p>
            <a:pPr marL="742950" lvl="1" indent="-285750"/>
            <a:r>
              <a:rPr lang="en-GB" b="1"/>
              <a:t>Take Notes:</a:t>
            </a:r>
            <a:r>
              <a:rPr lang="en-GB"/>
              <a:t> Write down key points and counterarguments for later reference.</a:t>
            </a:r>
          </a:p>
          <a:p>
            <a:pPr marL="742950" lvl="1" indent="-285750"/>
            <a:r>
              <a:rPr lang="en-GB" b="1"/>
              <a:t>Stay Confident:</a:t>
            </a:r>
            <a:r>
              <a:rPr lang="en-GB"/>
              <a:t> Speak with conviction and respect.</a:t>
            </a:r>
          </a:p>
          <a:p>
            <a:pPr lvl="0"/>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3789040"/>
            <a:ext cx="11089232" cy="1656184"/>
          </a:xfrm>
        </p:spPr>
        <p:txBody>
          <a:bodyPr/>
          <a:lstStyle/>
          <a:p>
            <a:pPr algn="just" eaLnBrk="1" hangingPunct="1"/>
            <a:r>
              <a:rPr lang="en-GB" altLang="en-US" sz="3200" b="1" dirty="0">
                <a:solidFill>
                  <a:schemeClr val="tx2">
                    <a:lumMod val="75000"/>
                  </a:schemeClr>
                </a:solidFill>
              </a:rPr>
              <a:t>Do you have any question as yet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87888" y="1117036"/>
            <a:ext cx="2492896" cy="2492896"/>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6269D-5DE5-AC7A-D50F-B7A6592063CC}"/>
              </a:ext>
            </a:extLst>
          </p:cNvPr>
          <p:cNvSpPr txBox="1">
            <a:spLocks noGrp="1"/>
          </p:cNvSpPr>
          <p:nvPr>
            <p:ph type="title"/>
          </p:nvPr>
        </p:nvSpPr>
        <p:spPr/>
        <p:txBody>
          <a:bodyPr anchorCtr="1"/>
          <a:lstStyle/>
          <a:p>
            <a:pPr lvl="0" algn="ctr"/>
            <a:r>
              <a:rPr lang="en-GB">
                <a:solidFill>
                  <a:srgbClr val="FF0000"/>
                </a:solidFill>
              </a:rPr>
              <a:t>WORKSHOP –See MOODLE WEEK 8</a:t>
            </a:r>
          </a:p>
        </p:txBody>
      </p:sp>
      <p:sp>
        <p:nvSpPr>
          <p:cNvPr id="3" name="Content Placeholder 2">
            <a:extLst>
              <a:ext uri="{FF2B5EF4-FFF2-40B4-BE49-F238E27FC236}">
                <a16:creationId xmlns:a16="http://schemas.microsoft.com/office/drawing/2014/main" id="{CA53456B-743E-C220-5BF9-A1F6AA741BFD}"/>
              </a:ext>
            </a:extLst>
          </p:cNvPr>
          <p:cNvSpPr txBox="1">
            <a:spLocks noGrp="1"/>
          </p:cNvSpPr>
          <p:nvPr>
            <p:ph idx="1"/>
          </p:nvPr>
        </p:nvSpPr>
        <p:spPr>
          <a:xfrm>
            <a:off x="147483" y="2553260"/>
            <a:ext cx="12044513" cy="1325559"/>
          </a:xfrm>
        </p:spPr>
        <p:txBody>
          <a:bodyPr/>
          <a:lstStyle/>
          <a:p>
            <a:pPr marL="0" lvl="0" indent="0">
              <a:buNone/>
            </a:pPr>
            <a:r>
              <a:rPr lang="en-GB" sz="4000" b="1">
                <a:latin typeface="Calibri" pitchFamily="34"/>
                <a:cs typeface="Times New Roman" pitchFamily="18"/>
              </a:rPr>
              <a:t>Case Study Scenario: Business Expansion Proposal for a Tech Startup</a:t>
            </a:r>
            <a:endParaRPr lang="en-GB" sz="4000">
              <a:latin typeface="Calibri" pitchFamily="34"/>
              <a:cs typeface="Times New Roman" pitchFamily="18"/>
            </a:endParaRPr>
          </a:p>
          <a:p>
            <a:pPr marL="0" lvl="0" indent="0">
              <a:buNone/>
            </a:pPr>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500F-1365-6B5F-C94B-34E3C014171A}"/>
              </a:ext>
            </a:extLst>
          </p:cNvPr>
          <p:cNvSpPr>
            <a:spLocks noGrp="1"/>
          </p:cNvSpPr>
          <p:nvPr>
            <p:ph type="title"/>
          </p:nvPr>
        </p:nvSpPr>
        <p:spPr>
          <a:xfrm>
            <a:off x="609600" y="274638"/>
            <a:ext cx="10972800" cy="1143000"/>
          </a:xfrm>
        </p:spPr>
        <p:txBody>
          <a:bodyPr wrap="square" anchor="ctr">
            <a:normAutofit/>
          </a:bodyPr>
          <a:lstStyle/>
          <a:p>
            <a:r>
              <a:rPr lang="en-GB" dirty="0"/>
              <a:t>Break </a:t>
            </a:r>
          </a:p>
        </p:txBody>
      </p:sp>
      <p:pic>
        <p:nvPicPr>
          <p:cNvPr id="4" name="Content Placeholder 3">
            <a:extLst>
              <a:ext uri="{FF2B5EF4-FFF2-40B4-BE49-F238E27FC236}">
                <a16:creationId xmlns:a16="http://schemas.microsoft.com/office/drawing/2014/main" id="{F1A9C812-4554-CDB4-94A8-CB890F2FBB25}"/>
              </a:ext>
            </a:extLst>
          </p:cNvPr>
          <p:cNvPicPr>
            <a:picLocks noGrp="1" noChangeAspect="1"/>
          </p:cNvPicPr>
          <p:nvPr>
            <p:ph sz="half" idx="1"/>
          </p:nvPr>
        </p:nvPicPr>
        <p:blipFill>
          <a:blip r:embed="rId2"/>
          <a:stretch>
            <a:fillRect/>
          </a:stretch>
        </p:blipFill>
        <p:spPr>
          <a:xfrm>
            <a:off x="681725" y="1600201"/>
            <a:ext cx="5312676" cy="3989040"/>
          </a:xfrm>
          <a:prstGeom prst="rect">
            <a:avLst/>
          </a:prstGeom>
          <a:noFill/>
        </p:spPr>
      </p:pic>
      <p:pic>
        <p:nvPicPr>
          <p:cNvPr id="6" name="Content Placeholder 5">
            <a:extLst>
              <a:ext uri="{FF2B5EF4-FFF2-40B4-BE49-F238E27FC236}">
                <a16:creationId xmlns:a16="http://schemas.microsoft.com/office/drawing/2014/main" id="{00F23CA9-01D6-231A-DE03-0431C618F31D}"/>
              </a:ext>
            </a:extLst>
          </p:cNvPr>
          <p:cNvPicPr>
            <a:picLocks noGrp="1" noChangeAspect="1"/>
          </p:cNvPicPr>
          <p:nvPr>
            <p:ph sz="half" idx="2"/>
          </p:nvPr>
        </p:nvPicPr>
        <p:blipFill>
          <a:blip r:embed="rId3"/>
          <a:stretch>
            <a:fillRect/>
          </a:stretch>
        </p:blipFill>
        <p:spPr>
          <a:xfrm>
            <a:off x="7842250" y="2547144"/>
            <a:ext cx="2095500" cy="2095500"/>
          </a:xfrm>
          <a:prstGeom prst="rect">
            <a:avLst/>
          </a:prstGeom>
        </p:spPr>
      </p:pic>
    </p:spTree>
    <p:extLst>
      <p:ext uri="{BB962C8B-B14F-4D97-AF65-F5344CB8AC3E}">
        <p14:creationId xmlns:p14="http://schemas.microsoft.com/office/powerpoint/2010/main" val="3113405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F547-9993-53E0-45D2-690F0A49E7C1}"/>
              </a:ext>
            </a:extLst>
          </p:cNvPr>
          <p:cNvSpPr>
            <a:spLocks noGrp="1"/>
          </p:cNvSpPr>
          <p:nvPr>
            <p:ph type="ctrTitle"/>
          </p:nvPr>
        </p:nvSpPr>
        <p:spPr>
          <a:xfrm>
            <a:off x="911424" y="1988841"/>
            <a:ext cx="10363200" cy="1470025"/>
          </a:xfrm>
        </p:spPr>
        <p:txBody>
          <a:bodyPr wrap="square" anchor="ctr">
            <a:normAutofit/>
          </a:bodyPr>
          <a:lstStyle/>
          <a:p>
            <a:r>
              <a:rPr lang="en-GB" dirty="0"/>
              <a:t>Session 2 </a:t>
            </a:r>
          </a:p>
        </p:txBody>
      </p:sp>
      <p:sp>
        <p:nvSpPr>
          <p:cNvPr id="8" name="Subtitle 2">
            <a:extLst>
              <a:ext uri="{FF2B5EF4-FFF2-40B4-BE49-F238E27FC236}">
                <a16:creationId xmlns:a16="http://schemas.microsoft.com/office/drawing/2014/main" id="{E0351766-7CF3-2918-5710-8CEE9301EDC6}"/>
              </a:ext>
            </a:extLst>
          </p:cNvPr>
          <p:cNvSpPr>
            <a:spLocks noGrp="1"/>
          </p:cNvSpPr>
          <p:nvPr>
            <p:ph type="subTitle" idx="1"/>
          </p:nvPr>
        </p:nvSpPr>
        <p:spPr>
          <a:xfrm>
            <a:off x="1825824" y="3744615"/>
            <a:ext cx="8534400" cy="1752600"/>
          </a:xfrm>
        </p:spPr>
        <p:txBody>
          <a:bodyPr/>
          <a:lstStyle/>
          <a:p>
            <a:r>
              <a:rPr lang="en-US" dirty="0"/>
              <a:t>Welcome to RMB session 2 </a:t>
            </a:r>
          </a:p>
        </p:txBody>
      </p:sp>
      <p:sp>
        <p:nvSpPr>
          <p:cNvPr id="4" name="TextBox 3">
            <a:extLst>
              <a:ext uri="{FF2B5EF4-FFF2-40B4-BE49-F238E27FC236}">
                <a16:creationId xmlns:a16="http://schemas.microsoft.com/office/drawing/2014/main" id="{22A0E0AB-6ED4-102A-9581-4E8F5C687D95}"/>
              </a:ext>
            </a:extLst>
          </p:cNvPr>
          <p:cNvSpPr txBox="1"/>
          <p:nvPr/>
        </p:nvSpPr>
        <p:spPr>
          <a:xfrm>
            <a:off x="3431704" y="4620915"/>
            <a:ext cx="6093500" cy="1077218"/>
          </a:xfrm>
          <a:prstGeom prst="rect">
            <a:avLst/>
          </a:prstGeom>
          <a:noFill/>
        </p:spPr>
        <p:txBody>
          <a:bodyPr wrap="square">
            <a:spAutoFit/>
          </a:bodyPr>
          <a:lstStyle/>
          <a:p>
            <a:r>
              <a:rPr lang="en-GB" sz="3200" dirty="0">
                <a:solidFill>
                  <a:srgbClr val="FF0000"/>
                </a:solidFill>
              </a:rPr>
              <a:t>Presenting insights and findings: Oral Presentation</a:t>
            </a:r>
            <a:endParaRPr lang="en-GB" sz="3200" dirty="0"/>
          </a:p>
        </p:txBody>
      </p:sp>
    </p:spTree>
    <p:extLst>
      <p:ext uri="{BB962C8B-B14F-4D97-AF65-F5344CB8AC3E}">
        <p14:creationId xmlns:p14="http://schemas.microsoft.com/office/powerpoint/2010/main" val="2342016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0DD39-7E4D-A1A9-C608-B037F1A2C639}"/>
              </a:ext>
            </a:extLst>
          </p:cNvPr>
          <p:cNvSpPr txBox="1">
            <a:spLocks noGrp="1"/>
          </p:cNvSpPr>
          <p:nvPr>
            <p:ph type="title"/>
          </p:nvPr>
        </p:nvSpPr>
        <p:spPr>
          <a:xfrm>
            <a:off x="945123" y="1869463"/>
            <a:ext cx="10629900" cy="1325559"/>
          </a:xfrm>
        </p:spPr>
        <p:txBody>
          <a:bodyPr anchorCtr="1"/>
          <a:lstStyle/>
          <a:p>
            <a:pPr lvl="0" algn="ctr"/>
            <a:endParaRPr lang="en-GB" sz="4000" dirty="0">
              <a:solidFill>
                <a:srgbClr val="FF0000"/>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CF61C-EAEA-6E59-7CD0-459842D71113}"/>
              </a:ext>
            </a:extLst>
          </p:cNvPr>
          <p:cNvSpPr txBox="1">
            <a:spLocks noGrp="1"/>
          </p:cNvSpPr>
          <p:nvPr>
            <p:ph type="title"/>
          </p:nvPr>
        </p:nvSpPr>
        <p:spPr>
          <a:xfrm>
            <a:off x="723903" y="116632"/>
            <a:ext cx="10629900" cy="969190"/>
          </a:xfrm>
        </p:spPr>
        <p:txBody>
          <a:bodyPr/>
          <a:lstStyle/>
          <a:p>
            <a:pPr lvl="0"/>
            <a:r>
              <a:rPr lang="en-GB" dirty="0"/>
              <a:t>Learning Outcomes</a:t>
            </a:r>
          </a:p>
        </p:txBody>
      </p:sp>
      <p:sp>
        <p:nvSpPr>
          <p:cNvPr id="3" name="Content Placeholder 2">
            <a:extLst>
              <a:ext uri="{FF2B5EF4-FFF2-40B4-BE49-F238E27FC236}">
                <a16:creationId xmlns:a16="http://schemas.microsoft.com/office/drawing/2014/main" id="{B2F0AA88-AA0A-5077-25B4-5D071BD34F24}"/>
              </a:ext>
            </a:extLst>
          </p:cNvPr>
          <p:cNvSpPr txBox="1">
            <a:spLocks noGrp="1"/>
          </p:cNvSpPr>
          <p:nvPr>
            <p:ph idx="1"/>
          </p:nvPr>
        </p:nvSpPr>
        <p:spPr>
          <a:xfrm>
            <a:off x="723903" y="1085822"/>
            <a:ext cx="10629900" cy="4647434"/>
          </a:xfrm>
        </p:spPr>
        <p:txBody>
          <a:bodyPr/>
          <a:lstStyle/>
          <a:p>
            <a:pPr marL="0" lvl="0" indent="0">
              <a:buNone/>
            </a:pPr>
            <a:r>
              <a:rPr lang="en-GB" dirty="0"/>
              <a:t>After completion of this session, you should understand…</a:t>
            </a:r>
          </a:p>
          <a:p>
            <a:pPr lvl="0">
              <a:buFont typeface="Wingdings" pitchFamily="2"/>
              <a:buChar char="§"/>
            </a:pPr>
            <a:r>
              <a:rPr lang="en-GB" dirty="0"/>
              <a:t>How the oral research presentation differs from and is like traditional public speaking</a:t>
            </a:r>
          </a:p>
          <a:p>
            <a:pPr lvl="0">
              <a:buFont typeface="Wingdings" pitchFamily="2"/>
              <a:buChar char="§"/>
            </a:pPr>
            <a:r>
              <a:rPr lang="en-GB" dirty="0"/>
              <a:t>Why historical rhetorical theory has practical influence on business presentation skills in the 21</a:t>
            </a:r>
            <a:r>
              <a:rPr lang="en-GB" baseline="30000" dirty="0"/>
              <a:t>st</a:t>
            </a:r>
            <a:r>
              <a:rPr lang="en-GB" dirty="0"/>
              <a:t> century</a:t>
            </a:r>
          </a:p>
          <a:p>
            <a:pPr lvl="0">
              <a:buFont typeface="Wingdings" pitchFamily="2"/>
              <a:buChar char="§"/>
            </a:pPr>
            <a:r>
              <a:rPr lang="en-GB" dirty="0"/>
              <a:t>How to plan for the research presentation</a:t>
            </a:r>
          </a:p>
          <a:p>
            <a:pPr lvl="0">
              <a:buFont typeface="Wingdings" pitchFamily="2"/>
              <a:buChar char="§"/>
            </a:pPr>
            <a:r>
              <a:rPr lang="en-GB" dirty="0"/>
              <a:t>The frameworks and patterns of organising a presentation.</a:t>
            </a:r>
          </a:p>
          <a:p>
            <a:pPr lvl="0">
              <a:buFont typeface="Wingdings" pitchFamily="2"/>
              <a:buChar char="§"/>
            </a:pP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7C44FB3-280F-E272-DA04-1F44A319655D}"/>
              </a:ext>
            </a:extLst>
          </p:cNvPr>
          <p:cNvSpPr txBox="1">
            <a:spLocks noGrp="1"/>
          </p:cNvSpPr>
          <p:nvPr>
            <p:ph idx="1"/>
          </p:nvPr>
        </p:nvSpPr>
        <p:spPr>
          <a:xfrm>
            <a:off x="457200" y="748994"/>
            <a:ext cx="11606982" cy="3978270"/>
          </a:xfrm>
        </p:spPr>
        <p:txBody>
          <a:bodyPr/>
          <a:lstStyle/>
          <a:p>
            <a:pPr marL="0" lvl="0" indent="0">
              <a:buNone/>
            </a:pPr>
            <a:r>
              <a:rPr lang="en-GB"/>
              <a:t>“</a:t>
            </a:r>
            <a:r>
              <a:rPr lang="en-GB" i="1">
                <a:solidFill>
                  <a:srgbClr val="FF0000"/>
                </a:solidFill>
              </a:rPr>
              <a:t>Listeners have one chance to hear your talk and can’t “re-read” when they get confused. In many situations, they have or will hear several talks on the same day. Being clear is particularly important if the audience can’t ask questions during the talk</a:t>
            </a:r>
            <a:r>
              <a:rPr lang="en-GB"/>
              <a:t>.” – Mark D. Hill,</a:t>
            </a:r>
          </a:p>
          <a:p>
            <a:pPr marL="0" lvl="0" indent="0">
              <a:buNone/>
            </a:pPr>
            <a:r>
              <a:rPr lang="en-GB"/>
              <a:t>Professor of computer sciences and electrical and computer engineering, University of Wisconsin-Madison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992C8-04F2-D918-6633-0F0CBB3E2536}"/>
              </a:ext>
            </a:extLst>
          </p:cNvPr>
          <p:cNvSpPr txBox="1">
            <a:spLocks noGrp="1"/>
          </p:cNvSpPr>
          <p:nvPr>
            <p:ph type="title"/>
          </p:nvPr>
        </p:nvSpPr>
        <p:spPr>
          <a:xfrm>
            <a:off x="609600" y="0"/>
            <a:ext cx="10972800" cy="1143000"/>
          </a:xfrm>
        </p:spPr>
        <p:txBody>
          <a:bodyPr/>
          <a:lstStyle/>
          <a:p>
            <a:pPr lvl="0"/>
            <a:r>
              <a:rPr lang="en-GB" dirty="0"/>
              <a:t>Introduction</a:t>
            </a:r>
          </a:p>
        </p:txBody>
      </p:sp>
      <p:sp>
        <p:nvSpPr>
          <p:cNvPr id="3" name="Content Placeholder 2">
            <a:extLst>
              <a:ext uri="{FF2B5EF4-FFF2-40B4-BE49-F238E27FC236}">
                <a16:creationId xmlns:a16="http://schemas.microsoft.com/office/drawing/2014/main" id="{7E45B4EC-B835-B185-C2E1-F6E2DE39FD1B}"/>
              </a:ext>
            </a:extLst>
          </p:cNvPr>
          <p:cNvSpPr txBox="1">
            <a:spLocks noGrp="1"/>
          </p:cNvSpPr>
          <p:nvPr>
            <p:ph idx="1"/>
          </p:nvPr>
        </p:nvSpPr>
        <p:spPr>
          <a:xfrm>
            <a:off x="609600" y="980728"/>
            <a:ext cx="10972800" cy="3917032"/>
          </a:xfrm>
        </p:spPr>
        <p:txBody>
          <a:bodyPr/>
          <a:lstStyle/>
          <a:p>
            <a:pPr lvl="0">
              <a:buFont typeface="Wingdings" panose="05000000000000000000" pitchFamily="2" charset="2"/>
              <a:buChar char="§"/>
            </a:pPr>
            <a:r>
              <a:rPr lang="en-GB" sz="2600" dirty="0"/>
              <a:t>Researchers frequently present  their findings orally.</a:t>
            </a:r>
          </a:p>
          <a:p>
            <a:pPr lvl="0">
              <a:buFont typeface="Wingdings" panose="05000000000000000000" pitchFamily="2" charset="2"/>
              <a:buChar char="§"/>
            </a:pPr>
            <a:r>
              <a:rPr lang="en-GB" sz="2600" dirty="0"/>
              <a:t>A research presentation has some unique characteristics that distinguish it from other kinds of public speaking but with which it shares similarities.</a:t>
            </a:r>
          </a:p>
          <a:p>
            <a:pPr lvl="0">
              <a:buFont typeface="Wingdings" panose="05000000000000000000" pitchFamily="2" charset="2"/>
              <a:buChar char="§"/>
            </a:pPr>
            <a:r>
              <a:rPr lang="en-GB" sz="2600" dirty="0"/>
              <a:t>A small group of people is normally involved; </a:t>
            </a:r>
            <a:r>
              <a:rPr lang="en-GB" sz="2600" dirty="0">
                <a:solidFill>
                  <a:srgbClr val="FF0000"/>
                </a:solidFill>
              </a:rPr>
              <a:t>statistics often constitute an important portion of the topic</a:t>
            </a:r>
            <a:r>
              <a:rPr lang="en-GB" sz="2600" dirty="0"/>
              <a:t>; the audience members are usually managers with an interest in the topic, but they want to hear only the data conclusions that will help them make critical decisions</a:t>
            </a:r>
            <a:r>
              <a:rPr lang="en-GB" sz="2600" dirty="0">
                <a:solidFill>
                  <a:srgbClr val="FF0000"/>
                </a:solidFill>
              </a:rPr>
              <a:t>; speaking time will often be as short as 20 minutes but may run longer than an hour</a:t>
            </a:r>
            <a:r>
              <a:rPr lang="en-GB" sz="2600" dirty="0"/>
              <a:t>; and the presentation is normally interspersed with questions and discussion.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54011-8797-2135-D80E-0EA9A804F5A1}"/>
              </a:ext>
            </a:extLst>
          </p:cNvPr>
          <p:cNvSpPr txBox="1">
            <a:spLocks noGrp="1"/>
          </p:cNvSpPr>
          <p:nvPr>
            <p:ph type="title"/>
          </p:nvPr>
        </p:nvSpPr>
        <p:spPr>
          <a:xfrm>
            <a:off x="723903" y="0"/>
            <a:ext cx="10629900" cy="752167"/>
          </a:xfrm>
        </p:spPr>
        <p:txBody>
          <a:bodyPr anchorCtr="1"/>
          <a:lstStyle/>
          <a:p>
            <a:pPr lvl="0" algn="ctr"/>
            <a:r>
              <a:rPr lang="en-GB" b="1">
                <a:solidFill>
                  <a:srgbClr val="7030A0"/>
                </a:solidFill>
              </a:rPr>
              <a:t>A model for Presentation Planning</a:t>
            </a:r>
          </a:p>
        </p:txBody>
      </p:sp>
      <p:pic>
        <p:nvPicPr>
          <p:cNvPr id="3" name="Picture 4">
            <a:extLst>
              <a:ext uri="{FF2B5EF4-FFF2-40B4-BE49-F238E27FC236}">
                <a16:creationId xmlns:a16="http://schemas.microsoft.com/office/drawing/2014/main" id="{FE2AB639-F375-9203-2E1D-31E50FDBF35E}"/>
              </a:ext>
            </a:extLst>
          </p:cNvPr>
          <p:cNvPicPr>
            <a:picLocks noChangeAspect="1"/>
          </p:cNvPicPr>
          <p:nvPr/>
        </p:nvPicPr>
        <p:blipFill>
          <a:blip r:embed="rId2"/>
          <a:stretch>
            <a:fillRect/>
          </a:stretch>
        </p:blipFill>
        <p:spPr>
          <a:xfrm>
            <a:off x="983432" y="1052736"/>
            <a:ext cx="9741843" cy="4386184"/>
          </a:xfrm>
          <a:prstGeom prst="rect">
            <a:avLst/>
          </a:prstGeom>
          <a:blipFill>
            <a:blip r:embed="rId3"/>
            <a:tile tx="0" ty="0" sx="100000" sy="100000" flip="none" algn="tl"/>
          </a:blipFill>
          <a:ln cap="flat">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375C9CB1-87FD-D375-0DDA-A4BD948FBB38}"/>
              </a:ext>
            </a:extLst>
          </p:cNvPr>
          <p:cNvSpPr txBox="1"/>
          <p:nvPr/>
        </p:nvSpPr>
        <p:spPr>
          <a:xfrm>
            <a:off x="147483" y="1161754"/>
            <a:ext cx="11533235" cy="409343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Calibri"/>
              </a:rPr>
              <a:t>The above diagram illustrates a model for presentation planning using the onion layers concept. Starting from the centre (Effect) and moving outward, it incorporates various elements that should be considered when planning a presentation. The layers represent:</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Effect:</a:t>
            </a:r>
            <a:r>
              <a:rPr lang="en-GB" sz="2000" b="0" i="0" u="none" strike="noStrike" kern="1200" cap="none" spc="0" baseline="0">
                <a:solidFill>
                  <a:srgbClr val="000000"/>
                </a:solidFill>
                <a:uFillTx/>
                <a:latin typeface="Calibri"/>
              </a:rPr>
              <a:t> The desired impact or outcome of the presentation.</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Occasion:</a:t>
            </a:r>
            <a:r>
              <a:rPr lang="en-GB" sz="2000" b="0" i="0" u="none" strike="noStrike" kern="1200" cap="none" spc="0" baseline="0">
                <a:solidFill>
                  <a:srgbClr val="000000"/>
                </a:solidFill>
                <a:uFillTx/>
                <a:latin typeface="Calibri"/>
              </a:rPr>
              <a:t> The context or situation for which the presentation is being prepared.</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Speaker:</a:t>
            </a:r>
            <a:r>
              <a:rPr lang="en-GB" sz="2000" b="0" i="0" u="none" strike="noStrike" kern="1200" cap="none" spc="0" baseline="0">
                <a:solidFill>
                  <a:srgbClr val="000000"/>
                </a:solidFill>
                <a:uFillTx/>
                <a:latin typeface="Calibri"/>
              </a:rPr>
              <a:t> The presenter and their role in connecting with the audience.</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Presentation:</a:t>
            </a:r>
            <a:r>
              <a:rPr lang="en-GB" sz="2000" b="0" i="0" u="none" strike="noStrike" kern="1200" cap="none" spc="0" baseline="0">
                <a:solidFill>
                  <a:srgbClr val="000000"/>
                </a:solidFill>
                <a:uFillTx/>
                <a:latin typeface="Calibri"/>
              </a:rPr>
              <a:t> The content and structure of the presentation itself.</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Audience:</a:t>
            </a:r>
            <a:r>
              <a:rPr lang="en-GB" sz="2000" b="0" i="0" u="none" strike="noStrike" kern="1200" cap="none" spc="0" baseline="0">
                <a:solidFill>
                  <a:srgbClr val="000000"/>
                </a:solidFill>
                <a:uFillTx/>
                <a:latin typeface="Calibri"/>
              </a:rPr>
              <a:t> Understanding the needs and expectations of the audience.</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Logos, Ethos, Pathos:</a:t>
            </a:r>
            <a:r>
              <a:rPr lang="en-GB" sz="2000" b="0" i="0" u="none" strike="noStrike" kern="1200" cap="none" spc="0" baseline="0">
                <a:solidFill>
                  <a:srgbClr val="000000"/>
                </a:solidFill>
                <a:uFillTx/>
                <a:latin typeface="Calibri"/>
              </a:rPr>
              <a:t> The logical appeal, credibility, and emotional connection used to engage the audience.</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Arranging:</a:t>
            </a:r>
            <a:r>
              <a:rPr lang="en-GB" sz="2000" b="0" i="0" u="none" strike="noStrike" kern="1200" cap="none" spc="0" baseline="0">
                <a:solidFill>
                  <a:srgbClr val="000000"/>
                </a:solidFill>
                <a:uFillTx/>
                <a:latin typeface="Calibri"/>
              </a:rPr>
              <a:t> Organizing the content and flow of the presentation.</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Delivery:</a:t>
            </a:r>
            <a:r>
              <a:rPr lang="en-GB" sz="2000" b="0" i="0" u="none" strike="noStrike" kern="1200" cap="none" spc="0" baseline="0">
                <a:solidFill>
                  <a:srgbClr val="000000"/>
                </a:solidFill>
                <a:uFillTx/>
                <a:latin typeface="Calibri"/>
              </a:rPr>
              <a:t> How the presentation is delivered, including tone, pace, and non-verbal communication.</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Planning, Organising, Supporting, Visualising, Practicing:</a:t>
            </a:r>
            <a:r>
              <a:rPr lang="en-GB" sz="2000" b="0" i="0" u="none" strike="noStrike" kern="1200" cap="none" spc="0" baseline="0">
                <a:solidFill>
                  <a:srgbClr val="000000"/>
                </a:solidFill>
                <a:uFillTx/>
                <a:latin typeface="Calibri"/>
              </a:rPr>
              <a:t> Key actions to prepare and execute a successful presentation.</a:t>
            </a:r>
          </a:p>
        </p:txBody>
      </p:sp>
      <p:sp>
        <p:nvSpPr>
          <p:cNvPr id="3" name="TextBox 6">
            <a:extLst>
              <a:ext uri="{FF2B5EF4-FFF2-40B4-BE49-F238E27FC236}">
                <a16:creationId xmlns:a16="http://schemas.microsoft.com/office/drawing/2014/main" id="{64225EF0-216E-E220-C3DC-388B8C16E9E3}"/>
              </a:ext>
            </a:extLst>
          </p:cNvPr>
          <p:cNvSpPr txBox="1"/>
          <p:nvPr/>
        </p:nvSpPr>
        <p:spPr>
          <a:xfrm>
            <a:off x="1312602" y="220909"/>
            <a:ext cx="8248034" cy="7694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1200" cap="none" spc="0" baseline="0">
                <a:solidFill>
                  <a:srgbClr val="7030A0"/>
                </a:solidFill>
                <a:uFillTx/>
                <a:latin typeface="Calibri"/>
              </a:rPr>
              <a:t>A model for Presentation Planning</a:t>
            </a:r>
            <a:endParaRPr lang="en-GB" sz="4400" b="0" i="0" u="none" strike="noStrike" kern="1200" cap="none" spc="0" baseline="0">
              <a:solidFill>
                <a:srgbClr val="000000"/>
              </a:solidFill>
              <a:uFillTx/>
              <a:latin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49144-C549-32DE-D4F8-D4B7C763D118}"/>
              </a:ext>
            </a:extLst>
          </p:cNvPr>
          <p:cNvSpPr txBox="1">
            <a:spLocks noGrp="1"/>
          </p:cNvSpPr>
          <p:nvPr>
            <p:ph type="title"/>
          </p:nvPr>
        </p:nvSpPr>
        <p:spPr/>
        <p:txBody>
          <a:bodyPr/>
          <a:lstStyle/>
          <a:p>
            <a:pPr lvl="0"/>
            <a:r>
              <a:rPr lang="en-GB"/>
              <a:t>Aristotle’s Three Principles of Persuasive Communication</a:t>
            </a:r>
          </a:p>
        </p:txBody>
      </p:sp>
      <p:sp>
        <p:nvSpPr>
          <p:cNvPr id="3" name="Content Placeholder 2">
            <a:extLst>
              <a:ext uri="{FF2B5EF4-FFF2-40B4-BE49-F238E27FC236}">
                <a16:creationId xmlns:a16="http://schemas.microsoft.com/office/drawing/2014/main" id="{256CB8DA-9EA6-53D4-4667-AF06CC8D5E28}"/>
              </a:ext>
            </a:extLst>
          </p:cNvPr>
          <p:cNvSpPr txBox="1">
            <a:spLocks noGrp="1"/>
          </p:cNvSpPr>
          <p:nvPr>
            <p:ph idx="1"/>
          </p:nvPr>
        </p:nvSpPr>
        <p:spPr/>
        <p:txBody>
          <a:bodyPr/>
          <a:lstStyle/>
          <a:p>
            <a:pPr marL="0" lvl="0" indent="0">
              <a:buNone/>
            </a:pPr>
            <a:r>
              <a:rPr lang="en-GB"/>
              <a:t>Introduction to Persuasive Communication</a:t>
            </a:r>
          </a:p>
          <a:p>
            <a:pPr marL="742950" lvl="1" indent="-285750"/>
            <a:r>
              <a:rPr lang="en-GB" b="1"/>
              <a:t>Aristotle’s Three Principles</a:t>
            </a:r>
            <a:r>
              <a:rPr lang="en-GB"/>
              <a:t>: Ethos, Pathos, and Logos are key elements of persuasive communication.</a:t>
            </a:r>
          </a:p>
          <a:p>
            <a:pPr marL="742950" lvl="1" indent="-285750"/>
            <a:r>
              <a:rPr lang="en-GB"/>
              <a:t>These principles help speakers influence their audience by establishing credibility, appealing to emotions, and presenting logical arguments.</a:t>
            </a:r>
          </a:p>
          <a:p>
            <a:pPr marL="742950" lvl="1" indent="-285750"/>
            <a:r>
              <a:rPr lang="en-GB" b="1"/>
              <a:t>Purpose</a:t>
            </a:r>
            <a:r>
              <a:rPr lang="en-GB"/>
              <a:t>: To persuade, inform, or motivate an audience effectively in both spoken and written communication.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1FFC5-0997-B2E7-1CA2-A9127FA30209}"/>
              </a:ext>
            </a:extLst>
          </p:cNvPr>
          <p:cNvSpPr txBox="1">
            <a:spLocks noGrp="1"/>
          </p:cNvSpPr>
          <p:nvPr>
            <p:ph type="title"/>
          </p:nvPr>
        </p:nvSpPr>
        <p:spPr/>
        <p:txBody>
          <a:bodyPr/>
          <a:lstStyle/>
          <a:p>
            <a:pPr lvl="0"/>
            <a:r>
              <a:rPr lang="en-GB" b="1"/>
              <a:t>Ethos – Appeal to Credibility</a:t>
            </a:r>
            <a:br>
              <a:rPr lang="en-GB" b="1"/>
            </a:br>
            <a:endParaRPr lang="en-GB"/>
          </a:p>
        </p:txBody>
      </p:sp>
      <p:sp>
        <p:nvSpPr>
          <p:cNvPr id="3" name="Content Placeholder 2">
            <a:extLst>
              <a:ext uri="{FF2B5EF4-FFF2-40B4-BE49-F238E27FC236}">
                <a16:creationId xmlns:a16="http://schemas.microsoft.com/office/drawing/2014/main" id="{828B465E-DEE0-1B22-E9E0-149E6A10E5BD}"/>
              </a:ext>
            </a:extLst>
          </p:cNvPr>
          <p:cNvSpPr txBox="1">
            <a:spLocks noGrp="1"/>
          </p:cNvSpPr>
          <p:nvPr>
            <p:ph idx="1"/>
          </p:nvPr>
        </p:nvSpPr>
        <p:spPr>
          <a:xfrm>
            <a:off x="335360" y="1129457"/>
            <a:ext cx="11521280" cy="4599086"/>
          </a:xfrm>
        </p:spPr>
        <p:txBody>
          <a:bodyPr/>
          <a:lstStyle/>
          <a:p>
            <a:pPr lvl="0"/>
            <a:r>
              <a:rPr lang="en-GB" sz="2400" dirty="0"/>
              <a:t>Ethos: Establishing Credibility</a:t>
            </a:r>
          </a:p>
          <a:p>
            <a:pPr marL="742950" lvl="1" indent="-285750"/>
            <a:r>
              <a:rPr lang="en-GB" sz="2400" b="1" dirty="0"/>
              <a:t>Definition:</a:t>
            </a:r>
            <a:r>
              <a:rPr lang="en-GB" sz="2400" dirty="0"/>
              <a:t> Ethos refers to the ethical appeal or the credibility of the speaker.</a:t>
            </a:r>
          </a:p>
          <a:p>
            <a:pPr marL="742950" lvl="1" indent="-285750"/>
            <a:r>
              <a:rPr lang="en-GB" sz="2400" dirty="0"/>
              <a:t>A speaker with strong ethos is trustworthy, knowledgeable, and respectable.</a:t>
            </a:r>
          </a:p>
          <a:p>
            <a:pPr marL="742950" lvl="1" indent="-285750"/>
            <a:r>
              <a:rPr lang="en-GB" sz="2400" b="1" dirty="0"/>
              <a:t>Example:</a:t>
            </a:r>
            <a:r>
              <a:rPr lang="en-GB" sz="2400" dirty="0"/>
              <a:t> A doctor explaining the importance of vaccines is more persuasive than a non-expert because the doctor’s credibility is established through their qualifications and experience.</a:t>
            </a:r>
          </a:p>
          <a:p>
            <a:pPr marL="742950" lvl="1" indent="-285750"/>
            <a:r>
              <a:rPr lang="en-GB" sz="2400" b="1" dirty="0"/>
              <a:t>How to Build Ethos:</a:t>
            </a:r>
            <a:endParaRPr lang="en-GB" sz="2400" dirty="0"/>
          </a:p>
          <a:p>
            <a:pPr lvl="2"/>
            <a:r>
              <a:rPr lang="en-GB" dirty="0"/>
              <a:t>Show expertise in the subject.</a:t>
            </a:r>
          </a:p>
          <a:p>
            <a:pPr lvl="2"/>
            <a:r>
              <a:rPr lang="en-GB" dirty="0"/>
              <a:t>Build trust through honesty and reliability.</a:t>
            </a:r>
          </a:p>
          <a:p>
            <a:pPr lvl="2"/>
            <a:r>
              <a:rPr lang="en-GB" dirty="0"/>
              <a:t>Demonstrate goodwill and respect towards the audience.</a:t>
            </a:r>
          </a:p>
          <a:p>
            <a:pPr lvl="0"/>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289D3-C1D0-3FA6-79CB-7411C16296A3}"/>
              </a:ext>
            </a:extLst>
          </p:cNvPr>
          <p:cNvSpPr txBox="1">
            <a:spLocks noGrp="1"/>
          </p:cNvSpPr>
          <p:nvPr>
            <p:ph type="title"/>
          </p:nvPr>
        </p:nvSpPr>
        <p:spPr/>
        <p:txBody>
          <a:bodyPr/>
          <a:lstStyle/>
          <a:p>
            <a:pPr lvl="0"/>
            <a:r>
              <a:rPr lang="en-GB" sz="4000" b="1" dirty="0"/>
              <a:t>Pathos &amp; Logos – Emotional Appeal and Logical Appeal</a:t>
            </a:r>
            <a:br>
              <a:rPr lang="en-GB" sz="4000" b="1" dirty="0"/>
            </a:br>
            <a:endParaRPr lang="en-GB" sz="4000" dirty="0"/>
          </a:p>
        </p:txBody>
      </p:sp>
      <p:sp>
        <p:nvSpPr>
          <p:cNvPr id="3" name="Content Placeholder 2">
            <a:extLst>
              <a:ext uri="{FF2B5EF4-FFF2-40B4-BE49-F238E27FC236}">
                <a16:creationId xmlns:a16="http://schemas.microsoft.com/office/drawing/2014/main" id="{827440AF-C844-DE5F-AD34-F7D3428838BD}"/>
              </a:ext>
            </a:extLst>
          </p:cNvPr>
          <p:cNvSpPr txBox="1">
            <a:spLocks noGrp="1"/>
          </p:cNvSpPr>
          <p:nvPr>
            <p:ph idx="1"/>
          </p:nvPr>
        </p:nvSpPr>
        <p:spPr/>
        <p:txBody>
          <a:bodyPr/>
          <a:lstStyle/>
          <a:p>
            <a:pPr marL="742950" lvl="1" indent="-285750"/>
            <a:r>
              <a:rPr lang="en-GB" sz="2000" b="1" dirty="0"/>
              <a:t>Pathos:</a:t>
            </a:r>
            <a:r>
              <a:rPr lang="en-GB" sz="2000" dirty="0"/>
              <a:t> An appeal to emotions. The goal is to evoke feelings that align with the message.</a:t>
            </a:r>
          </a:p>
          <a:p>
            <a:pPr lvl="2"/>
            <a:r>
              <a:rPr lang="en-GB" sz="2000" b="1" dirty="0"/>
              <a:t>Example:</a:t>
            </a:r>
            <a:r>
              <a:rPr lang="en-GB" sz="2000" dirty="0"/>
              <a:t> A charity commercial showing sad images of animals in need to evoke compassion and encourage donations.</a:t>
            </a:r>
          </a:p>
          <a:p>
            <a:pPr lvl="2"/>
            <a:r>
              <a:rPr lang="en-GB" sz="2000" b="1" dirty="0"/>
              <a:t>How to Use Pathos:</a:t>
            </a:r>
            <a:r>
              <a:rPr lang="en-GB" sz="2000" dirty="0"/>
              <a:t> Use powerful language, storytelling, and imagery to connect with the audience's emotions.</a:t>
            </a:r>
          </a:p>
          <a:p>
            <a:pPr marL="742950" lvl="1" indent="-285750"/>
            <a:r>
              <a:rPr lang="en-GB" sz="2000" b="1" dirty="0"/>
              <a:t>Logos:</a:t>
            </a:r>
            <a:r>
              <a:rPr lang="en-GB" sz="2000" dirty="0"/>
              <a:t> An appeal to logic and reason. Logos relies on facts, evidence, and clear reasoning.</a:t>
            </a:r>
          </a:p>
          <a:p>
            <a:pPr lvl="2"/>
            <a:r>
              <a:rPr lang="en-GB" sz="2000" b="1" dirty="0"/>
              <a:t>Example:</a:t>
            </a:r>
            <a:r>
              <a:rPr lang="en-GB" sz="2000" dirty="0"/>
              <a:t> A company presenting statistical data about how their product saves time and increases productivity.</a:t>
            </a:r>
          </a:p>
          <a:p>
            <a:pPr lvl="2"/>
            <a:r>
              <a:rPr lang="en-GB" sz="2000" b="1" dirty="0"/>
              <a:t>How to Use Logos:</a:t>
            </a:r>
            <a:r>
              <a:rPr lang="en-GB" sz="2000" dirty="0"/>
              <a:t> Present solid facts, logical arguments, and clear reasoning to support your claims.</a:t>
            </a:r>
          </a:p>
          <a:p>
            <a:pPr lvl="0"/>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BC08D-DC8B-2F82-19F5-FDA927650149}"/>
              </a:ext>
            </a:extLst>
          </p:cNvPr>
          <p:cNvSpPr txBox="1">
            <a:spLocks noGrp="1"/>
          </p:cNvSpPr>
          <p:nvPr>
            <p:ph type="title"/>
          </p:nvPr>
        </p:nvSpPr>
        <p:spPr/>
        <p:txBody>
          <a:bodyPr/>
          <a:lstStyle/>
          <a:p>
            <a:pPr lvl="0"/>
            <a:r>
              <a:rPr lang="en-GB"/>
              <a:t>The role of Aristotle's proofs in persuasive communication</a:t>
            </a:r>
          </a:p>
        </p:txBody>
      </p:sp>
      <p:sp>
        <p:nvSpPr>
          <p:cNvPr id="3" name="Content Placeholder 2">
            <a:extLst>
              <a:ext uri="{FF2B5EF4-FFF2-40B4-BE49-F238E27FC236}">
                <a16:creationId xmlns:a16="http://schemas.microsoft.com/office/drawing/2014/main" id="{557FB600-3130-EA5C-B71B-7F23288B10DC}"/>
              </a:ext>
            </a:extLst>
          </p:cNvPr>
          <p:cNvSpPr txBox="1">
            <a:spLocks noGrp="1"/>
          </p:cNvSpPr>
          <p:nvPr>
            <p:ph idx="1"/>
          </p:nvPr>
        </p:nvSpPr>
        <p:spPr/>
        <p:txBody>
          <a:bodyPr/>
          <a:lstStyle/>
          <a:p>
            <a:pPr lvl="0"/>
            <a:r>
              <a:rPr lang="en-GB" b="1"/>
              <a:t>Invention </a:t>
            </a:r>
          </a:p>
          <a:p>
            <a:pPr lvl="0"/>
            <a:r>
              <a:rPr lang="en-GB" b="1"/>
              <a:t>Organisation </a:t>
            </a:r>
          </a:p>
          <a:p>
            <a:pPr lvl="0"/>
            <a:r>
              <a:rPr lang="en-GB" b="1"/>
              <a:t>Support/Style</a:t>
            </a:r>
          </a:p>
          <a:p>
            <a:pPr lvl="0"/>
            <a:r>
              <a:rPr lang="en-GB" b="1"/>
              <a:t>Delivery</a:t>
            </a:r>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57488-CEC4-B8EB-9EAE-728732598008}"/>
              </a:ext>
            </a:extLst>
          </p:cNvPr>
          <p:cNvSpPr txBox="1">
            <a:spLocks noGrp="1"/>
          </p:cNvSpPr>
          <p:nvPr>
            <p:ph type="title"/>
          </p:nvPr>
        </p:nvSpPr>
        <p:spPr/>
        <p:txBody>
          <a:bodyPr/>
          <a:lstStyle/>
          <a:p>
            <a:pPr lvl="0"/>
            <a:r>
              <a:rPr lang="en-GB" b="1"/>
              <a:t>Invention – Creating Persuasive Ideas</a:t>
            </a:r>
            <a:br>
              <a:rPr lang="en-GB" b="1"/>
            </a:br>
            <a:endParaRPr lang="en-GB"/>
          </a:p>
        </p:txBody>
      </p:sp>
      <p:sp>
        <p:nvSpPr>
          <p:cNvPr id="3" name="Content Placeholder 2">
            <a:extLst>
              <a:ext uri="{FF2B5EF4-FFF2-40B4-BE49-F238E27FC236}">
                <a16:creationId xmlns:a16="http://schemas.microsoft.com/office/drawing/2014/main" id="{0F4492EC-51C1-C37B-99DE-141C754CEC65}"/>
              </a:ext>
            </a:extLst>
          </p:cNvPr>
          <p:cNvSpPr txBox="1">
            <a:spLocks noGrp="1"/>
          </p:cNvSpPr>
          <p:nvPr>
            <p:ph idx="1"/>
          </p:nvPr>
        </p:nvSpPr>
        <p:spPr/>
        <p:txBody>
          <a:bodyPr/>
          <a:lstStyle/>
          <a:p>
            <a:pPr marL="0" lvl="0" indent="0">
              <a:lnSpc>
                <a:spcPct val="80000"/>
              </a:lnSpc>
              <a:buNone/>
            </a:pPr>
            <a:r>
              <a:rPr lang="en-GB" sz="2600"/>
              <a:t>Invention: The Art of Creating Ideas</a:t>
            </a:r>
          </a:p>
          <a:p>
            <a:pPr marL="742950" lvl="1" indent="-285750">
              <a:lnSpc>
                <a:spcPct val="80000"/>
              </a:lnSpc>
            </a:pPr>
            <a:r>
              <a:rPr lang="en-GB" sz="2200" b="1"/>
              <a:t>Definition:</a:t>
            </a:r>
            <a:r>
              <a:rPr lang="en-GB" sz="2200"/>
              <a:t> Invention refers to the process of developing persuasive arguments and content.</a:t>
            </a:r>
          </a:p>
          <a:p>
            <a:pPr marL="742950" lvl="1" indent="-285750">
              <a:lnSpc>
                <a:spcPct val="80000"/>
              </a:lnSpc>
            </a:pPr>
            <a:r>
              <a:rPr lang="en-GB" sz="2200" b="1"/>
              <a:t>Key Focus:</a:t>
            </a:r>
            <a:r>
              <a:rPr lang="en-GB" sz="2200"/>
              <a:t> This is where the speaker generates ideas, identifies the best arguments, and formulates a strategy to persuade the audience.</a:t>
            </a:r>
          </a:p>
          <a:p>
            <a:pPr marL="742950" lvl="1" indent="-285750">
              <a:lnSpc>
                <a:spcPct val="80000"/>
              </a:lnSpc>
            </a:pPr>
            <a:r>
              <a:rPr lang="en-GB" sz="2200" b="1"/>
              <a:t>Example:</a:t>
            </a:r>
            <a:r>
              <a:rPr lang="en-GB" sz="2200"/>
              <a:t> A political candidate inventing a campaign message that highlights their unique policies for healthcare reform, addressing issues such as affordability and accessibility.</a:t>
            </a:r>
          </a:p>
          <a:p>
            <a:pPr marL="742950" lvl="1" indent="-285750">
              <a:lnSpc>
                <a:spcPct val="80000"/>
              </a:lnSpc>
            </a:pPr>
            <a:r>
              <a:rPr lang="en-GB" sz="2200" b="1"/>
              <a:t>How to Use Invention:</a:t>
            </a:r>
            <a:endParaRPr lang="en-GB" sz="2200"/>
          </a:p>
          <a:p>
            <a:pPr lvl="2">
              <a:lnSpc>
                <a:spcPct val="80000"/>
              </a:lnSpc>
            </a:pPr>
            <a:r>
              <a:rPr lang="en-GB" sz="1900"/>
              <a:t>Research your topic thoroughly.</a:t>
            </a:r>
          </a:p>
          <a:p>
            <a:pPr lvl="2">
              <a:lnSpc>
                <a:spcPct val="80000"/>
              </a:lnSpc>
            </a:pPr>
            <a:r>
              <a:rPr lang="en-GB" sz="1900"/>
              <a:t>Identify the most relevant and compelling arguments.</a:t>
            </a:r>
          </a:p>
          <a:p>
            <a:pPr lvl="2">
              <a:lnSpc>
                <a:spcPct val="80000"/>
              </a:lnSpc>
            </a:pPr>
            <a:r>
              <a:rPr lang="en-GB" sz="1900"/>
              <a:t>Anticipate the needs and interests of the audience to tailor your message</a:t>
            </a:r>
          </a:p>
          <a:p>
            <a:pPr lvl="0">
              <a:lnSpc>
                <a:spcPct val="80000"/>
              </a:lnSpc>
            </a:pPr>
            <a:endParaRPr lang="en-GB" sz="26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DA56C-4D40-7AF8-594D-B1D0EC5E87A3}"/>
              </a:ext>
            </a:extLst>
          </p:cNvPr>
          <p:cNvSpPr txBox="1">
            <a:spLocks noGrp="1"/>
          </p:cNvSpPr>
          <p:nvPr>
            <p:ph type="title"/>
          </p:nvPr>
        </p:nvSpPr>
        <p:spPr/>
        <p:txBody>
          <a:bodyPr/>
          <a:lstStyle/>
          <a:p>
            <a:pPr lvl="0"/>
            <a:r>
              <a:rPr lang="en-GB" b="1"/>
              <a:t>Organisation – Structuring Your Message</a:t>
            </a:r>
            <a:br>
              <a:rPr lang="en-GB" b="1"/>
            </a:br>
            <a:endParaRPr lang="en-GB"/>
          </a:p>
        </p:txBody>
      </p:sp>
      <p:sp>
        <p:nvSpPr>
          <p:cNvPr id="3" name="Content Placeholder 2">
            <a:extLst>
              <a:ext uri="{FF2B5EF4-FFF2-40B4-BE49-F238E27FC236}">
                <a16:creationId xmlns:a16="http://schemas.microsoft.com/office/drawing/2014/main" id="{598995DB-FB62-E95E-DDF9-41F2DDA8FCDC}"/>
              </a:ext>
            </a:extLst>
          </p:cNvPr>
          <p:cNvSpPr txBox="1">
            <a:spLocks noGrp="1"/>
          </p:cNvSpPr>
          <p:nvPr>
            <p:ph idx="1"/>
          </p:nvPr>
        </p:nvSpPr>
        <p:spPr/>
        <p:txBody>
          <a:bodyPr/>
          <a:lstStyle/>
          <a:p>
            <a:pPr marL="0" lvl="0" indent="0">
              <a:lnSpc>
                <a:spcPct val="80000"/>
              </a:lnSpc>
              <a:buNone/>
            </a:pPr>
            <a:r>
              <a:rPr lang="en-GB" sz="2600"/>
              <a:t> Organization: Structuring Your Persuasive Message</a:t>
            </a:r>
          </a:p>
          <a:p>
            <a:pPr marL="742950" lvl="1" indent="-285750">
              <a:lnSpc>
                <a:spcPct val="80000"/>
              </a:lnSpc>
            </a:pPr>
            <a:r>
              <a:rPr lang="en-GB" sz="2200" b="1"/>
              <a:t>Definition:</a:t>
            </a:r>
            <a:r>
              <a:rPr lang="en-GB" sz="2200"/>
              <a:t> Organisation is the arrangement of ideas to create a coherent and compelling message.</a:t>
            </a:r>
          </a:p>
          <a:p>
            <a:pPr marL="742950" lvl="1" indent="-285750">
              <a:lnSpc>
                <a:spcPct val="80000"/>
              </a:lnSpc>
            </a:pPr>
            <a:r>
              <a:rPr lang="en-GB" sz="2200" b="1"/>
              <a:t>Key Focus:</a:t>
            </a:r>
            <a:r>
              <a:rPr lang="en-GB" sz="2200"/>
              <a:t> A well-structured presentation helps maintain the audience's attention and makes the argument easier to follow.</a:t>
            </a:r>
          </a:p>
          <a:p>
            <a:pPr marL="742950" lvl="1" indent="-285750">
              <a:lnSpc>
                <a:spcPct val="80000"/>
              </a:lnSpc>
            </a:pPr>
            <a:r>
              <a:rPr lang="en-GB" sz="2200" b="1"/>
              <a:t>Example:</a:t>
            </a:r>
            <a:r>
              <a:rPr lang="en-GB" sz="2200"/>
              <a:t> A public speaker organising their presentation into clear sections—introduction, body (main arguments), and conclusion—helps guide the audience through their points effectively.</a:t>
            </a:r>
          </a:p>
          <a:p>
            <a:pPr marL="742950" lvl="1" indent="-285750">
              <a:lnSpc>
                <a:spcPct val="80000"/>
              </a:lnSpc>
            </a:pPr>
            <a:r>
              <a:rPr lang="en-GB" sz="2200" b="1"/>
              <a:t>How to Use Organisation:</a:t>
            </a:r>
            <a:endParaRPr lang="en-GB" sz="2200"/>
          </a:p>
          <a:p>
            <a:pPr lvl="2">
              <a:lnSpc>
                <a:spcPct val="80000"/>
              </a:lnSpc>
            </a:pPr>
            <a:r>
              <a:rPr lang="en-GB" sz="1900"/>
              <a:t>Use a logical structure (introduction, body, conclusion).</a:t>
            </a:r>
          </a:p>
          <a:p>
            <a:pPr lvl="2">
              <a:lnSpc>
                <a:spcPct val="80000"/>
              </a:lnSpc>
            </a:pPr>
            <a:r>
              <a:rPr lang="en-GB" sz="1900"/>
              <a:t>Prioritise key points and build upon them.</a:t>
            </a:r>
          </a:p>
          <a:p>
            <a:pPr lvl="2">
              <a:lnSpc>
                <a:spcPct val="80000"/>
              </a:lnSpc>
            </a:pPr>
            <a:r>
              <a:rPr lang="en-GB" sz="1900"/>
              <a:t>Use transitions to guide the audience from one idea to the next.</a:t>
            </a:r>
          </a:p>
          <a:p>
            <a:pPr lvl="0">
              <a:lnSpc>
                <a:spcPct val="80000"/>
              </a:lnSpc>
            </a:pPr>
            <a:endParaRPr lang="en-GB" sz="26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971C2-A9D8-CBC3-470C-8C1B5225ADA7}"/>
              </a:ext>
            </a:extLst>
          </p:cNvPr>
          <p:cNvSpPr txBox="1">
            <a:spLocks noGrp="1"/>
          </p:cNvSpPr>
          <p:nvPr>
            <p:ph type="title"/>
          </p:nvPr>
        </p:nvSpPr>
        <p:spPr/>
        <p:txBody>
          <a:bodyPr/>
          <a:lstStyle/>
          <a:p>
            <a:pPr lvl="0"/>
            <a:r>
              <a:rPr lang="en-GB" b="1" dirty="0"/>
              <a:t>Support/Style – Using Evidence and Language</a:t>
            </a:r>
            <a:br>
              <a:rPr lang="en-GB" b="1" dirty="0"/>
            </a:br>
            <a:endParaRPr lang="en-GB" dirty="0"/>
          </a:p>
        </p:txBody>
      </p:sp>
      <p:sp>
        <p:nvSpPr>
          <p:cNvPr id="3" name="Content Placeholder 2">
            <a:extLst>
              <a:ext uri="{FF2B5EF4-FFF2-40B4-BE49-F238E27FC236}">
                <a16:creationId xmlns:a16="http://schemas.microsoft.com/office/drawing/2014/main" id="{76A2FF1E-49FD-F736-0438-F15BB6AF1C82}"/>
              </a:ext>
            </a:extLst>
          </p:cNvPr>
          <p:cNvSpPr txBox="1">
            <a:spLocks noGrp="1"/>
          </p:cNvSpPr>
          <p:nvPr>
            <p:ph idx="1"/>
          </p:nvPr>
        </p:nvSpPr>
        <p:spPr/>
        <p:txBody>
          <a:bodyPr/>
          <a:lstStyle/>
          <a:p>
            <a:pPr lvl="0">
              <a:lnSpc>
                <a:spcPct val="80000"/>
              </a:lnSpc>
            </a:pPr>
            <a:r>
              <a:rPr lang="en-GB" sz="2600" dirty="0"/>
              <a:t>Support and Style: Using Evidence and Language</a:t>
            </a:r>
          </a:p>
          <a:p>
            <a:pPr marL="742950" lvl="1" indent="-285750">
              <a:lnSpc>
                <a:spcPct val="80000"/>
              </a:lnSpc>
            </a:pPr>
            <a:r>
              <a:rPr lang="en-GB" sz="2200" b="1" dirty="0"/>
              <a:t>Definition:</a:t>
            </a:r>
            <a:r>
              <a:rPr lang="en-GB" sz="2200" dirty="0"/>
              <a:t> Support refers to the use of evidence to strengthen the argument, while style refers to the use of language to enhance persuasion.</a:t>
            </a:r>
          </a:p>
          <a:p>
            <a:pPr marL="742950" lvl="1" indent="-285750">
              <a:lnSpc>
                <a:spcPct val="80000"/>
              </a:lnSpc>
            </a:pPr>
            <a:r>
              <a:rPr lang="en-GB" sz="2200" b="1" dirty="0"/>
              <a:t>Key Focus:</a:t>
            </a:r>
            <a:r>
              <a:rPr lang="en-GB" sz="2200" dirty="0"/>
              <a:t> The speaker supports their arguments with facts, statistics, examples, and expert testimony, while using language that is clear, engaging, and memorable.</a:t>
            </a:r>
          </a:p>
          <a:p>
            <a:pPr marL="742950" lvl="1" indent="-285750">
              <a:lnSpc>
                <a:spcPct val="80000"/>
              </a:lnSpc>
            </a:pPr>
            <a:r>
              <a:rPr lang="en-GB" sz="2200" b="1" dirty="0"/>
              <a:t>Example:</a:t>
            </a:r>
            <a:r>
              <a:rPr lang="en-GB" sz="2200" dirty="0"/>
              <a:t> A business pitch where the speaker supports their claims about product performance with data, while using compelling language and a confident tone to maintain the audience's attention.</a:t>
            </a:r>
          </a:p>
          <a:p>
            <a:pPr marL="742950" lvl="1" indent="-285750">
              <a:lnSpc>
                <a:spcPct val="80000"/>
              </a:lnSpc>
            </a:pPr>
            <a:r>
              <a:rPr lang="en-GB" sz="2200" b="1" dirty="0"/>
              <a:t>How to Use Support/Style:</a:t>
            </a:r>
            <a:endParaRPr lang="en-GB" sz="2200" dirty="0"/>
          </a:p>
          <a:p>
            <a:pPr lvl="2">
              <a:lnSpc>
                <a:spcPct val="80000"/>
              </a:lnSpc>
            </a:pPr>
            <a:r>
              <a:rPr lang="en-GB" sz="1900" dirty="0"/>
              <a:t>Back up your claims with facts, statistics, and expert testimony.</a:t>
            </a:r>
          </a:p>
          <a:p>
            <a:pPr lvl="2">
              <a:lnSpc>
                <a:spcPct val="80000"/>
              </a:lnSpc>
            </a:pPr>
            <a:r>
              <a:rPr lang="en-GB" sz="1900" dirty="0"/>
              <a:t>Use rhetorical devices (e.g., metaphors, repetition) to enhance the impact of your message.</a:t>
            </a:r>
          </a:p>
          <a:p>
            <a:pPr lvl="2">
              <a:lnSpc>
                <a:spcPct val="80000"/>
              </a:lnSpc>
            </a:pPr>
            <a:r>
              <a:rPr lang="en-GB" sz="1900" dirty="0"/>
              <a:t>Ensure your language is clear, precise, and audience-appropriate.</a:t>
            </a:r>
          </a:p>
          <a:p>
            <a:pPr lvl="0">
              <a:lnSpc>
                <a:spcPct val="80000"/>
              </a:lnSpc>
            </a:pPr>
            <a:endParaRPr lang="en-GB" sz="26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80EB8-5971-68FD-6B0F-2C4666BB7B77}"/>
              </a:ext>
            </a:extLst>
          </p:cNvPr>
          <p:cNvSpPr txBox="1">
            <a:spLocks noGrp="1"/>
          </p:cNvSpPr>
          <p:nvPr>
            <p:ph type="title"/>
          </p:nvPr>
        </p:nvSpPr>
        <p:spPr>
          <a:xfrm>
            <a:off x="609600" y="274638"/>
            <a:ext cx="10972800" cy="1066129"/>
          </a:xfrm>
        </p:spPr>
        <p:txBody>
          <a:bodyPr/>
          <a:lstStyle/>
          <a:p>
            <a:pPr lvl="0"/>
            <a:r>
              <a:rPr lang="en-GB" b="1" dirty="0"/>
              <a:t>Delivery – The Impact of Presentation</a:t>
            </a:r>
            <a:br>
              <a:rPr lang="en-GB" b="1" dirty="0"/>
            </a:br>
            <a:endParaRPr lang="en-GB" dirty="0"/>
          </a:p>
        </p:txBody>
      </p:sp>
      <p:sp>
        <p:nvSpPr>
          <p:cNvPr id="3" name="Content Placeholder 2">
            <a:extLst>
              <a:ext uri="{FF2B5EF4-FFF2-40B4-BE49-F238E27FC236}">
                <a16:creationId xmlns:a16="http://schemas.microsoft.com/office/drawing/2014/main" id="{4BC0311C-872D-385D-F751-968277826342}"/>
              </a:ext>
            </a:extLst>
          </p:cNvPr>
          <p:cNvSpPr txBox="1">
            <a:spLocks noGrp="1"/>
          </p:cNvSpPr>
          <p:nvPr>
            <p:ph idx="1"/>
          </p:nvPr>
        </p:nvSpPr>
        <p:spPr>
          <a:xfrm>
            <a:off x="131626" y="1340767"/>
            <a:ext cx="11463064" cy="3917032"/>
          </a:xfrm>
        </p:spPr>
        <p:txBody>
          <a:bodyPr/>
          <a:lstStyle/>
          <a:p>
            <a:pPr marL="0" lvl="0" indent="0">
              <a:lnSpc>
                <a:spcPct val="80000"/>
              </a:lnSpc>
              <a:buNone/>
            </a:pPr>
            <a:r>
              <a:rPr lang="en-GB" sz="2000" dirty="0"/>
              <a:t>Delivery: The Art of Presenting Your Message</a:t>
            </a:r>
          </a:p>
          <a:p>
            <a:pPr marL="742950" lvl="1" indent="-285750">
              <a:lnSpc>
                <a:spcPct val="80000"/>
              </a:lnSpc>
            </a:pPr>
            <a:r>
              <a:rPr lang="en-GB" sz="2000" b="1" dirty="0"/>
              <a:t>Definition:</a:t>
            </a:r>
            <a:r>
              <a:rPr lang="en-GB" sz="2000" dirty="0"/>
              <a:t> Delivery refers to how the speaker presents the message, including voice, tone, body language, and overall engagement with the audience.</a:t>
            </a:r>
          </a:p>
          <a:p>
            <a:pPr marL="742950" lvl="1" indent="-285750">
              <a:lnSpc>
                <a:spcPct val="80000"/>
              </a:lnSpc>
            </a:pPr>
            <a:r>
              <a:rPr lang="en-GB" sz="2000" b="1" dirty="0"/>
              <a:t>Key Focus:</a:t>
            </a:r>
            <a:r>
              <a:rPr lang="en-GB" sz="2000" dirty="0"/>
              <a:t> A strong delivery ensures that the message is received with impact, helping the speaker to connect with and persuade the audience.</a:t>
            </a:r>
          </a:p>
          <a:p>
            <a:pPr marL="742950" lvl="1" indent="-285750">
              <a:lnSpc>
                <a:spcPct val="80000"/>
              </a:lnSpc>
            </a:pPr>
            <a:r>
              <a:rPr lang="en-GB" sz="2000" b="1" dirty="0"/>
              <a:t>Example:</a:t>
            </a:r>
            <a:r>
              <a:rPr lang="en-GB" sz="2000" dirty="0"/>
              <a:t> A TED speaker using engaging body language, eye contact, and varying tone of voice to make a scientific topic more relatable and compelling.</a:t>
            </a:r>
          </a:p>
          <a:p>
            <a:pPr marL="742950" lvl="1" indent="-285750">
              <a:lnSpc>
                <a:spcPct val="80000"/>
              </a:lnSpc>
            </a:pPr>
            <a:r>
              <a:rPr lang="en-GB" sz="2000" b="1" dirty="0"/>
              <a:t>How to Use Delivery:</a:t>
            </a:r>
            <a:endParaRPr lang="en-GB" sz="2000" dirty="0"/>
          </a:p>
          <a:p>
            <a:pPr lvl="2">
              <a:lnSpc>
                <a:spcPct val="80000"/>
              </a:lnSpc>
            </a:pPr>
            <a:r>
              <a:rPr lang="en-GB" sz="2000" dirty="0"/>
              <a:t>Use appropriate body language (gestures, posture) to reinforce your message.</a:t>
            </a:r>
          </a:p>
          <a:p>
            <a:pPr lvl="2">
              <a:lnSpc>
                <a:spcPct val="80000"/>
              </a:lnSpc>
            </a:pPr>
            <a:r>
              <a:rPr lang="en-GB" sz="2000" dirty="0"/>
              <a:t>Vary your tone and pace to keep the audience engaged.</a:t>
            </a:r>
          </a:p>
          <a:p>
            <a:pPr lvl="2">
              <a:lnSpc>
                <a:spcPct val="80000"/>
              </a:lnSpc>
            </a:pPr>
            <a:r>
              <a:rPr lang="en-GB" sz="2000" dirty="0"/>
              <a:t>Make eye contact and establish a connection with your audience.</a:t>
            </a:r>
          </a:p>
          <a:p>
            <a:pPr lvl="0">
              <a:lnSpc>
                <a:spcPct val="80000"/>
              </a:lnSpc>
            </a:pP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1F7E0-858B-058C-0638-194082958E7E}"/>
              </a:ext>
            </a:extLst>
          </p:cNvPr>
          <p:cNvSpPr txBox="1">
            <a:spLocks noGrp="1"/>
          </p:cNvSpPr>
          <p:nvPr>
            <p:ph type="title"/>
          </p:nvPr>
        </p:nvSpPr>
        <p:spPr>
          <a:xfrm>
            <a:off x="576738" y="197767"/>
            <a:ext cx="10972800" cy="1143000"/>
          </a:xfrm>
        </p:spPr>
        <p:txBody>
          <a:bodyPr/>
          <a:lstStyle/>
          <a:p>
            <a:pPr lvl="0"/>
            <a:r>
              <a:rPr lang="en-GB" dirty="0">
                <a:solidFill>
                  <a:srgbClr val="FF0000"/>
                </a:solidFill>
              </a:rPr>
              <a:t>Controlling Performance Anxiety</a:t>
            </a:r>
            <a:endParaRPr lang="en-GB" dirty="0"/>
          </a:p>
        </p:txBody>
      </p:sp>
      <p:sp>
        <p:nvSpPr>
          <p:cNvPr id="3" name="Content Placeholder 2">
            <a:extLst>
              <a:ext uri="{FF2B5EF4-FFF2-40B4-BE49-F238E27FC236}">
                <a16:creationId xmlns:a16="http://schemas.microsoft.com/office/drawing/2014/main" id="{6F14D4E1-3F2B-5B46-3614-FD04A364BE46}"/>
              </a:ext>
            </a:extLst>
          </p:cNvPr>
          <p:cNvSpPr txBox="1">
            <a:spLocks noGrp="1"/>
          </p:cNvSpPr>
          <p:nvPr>
            <p:ph idx="1"/>
          </p:nvPr>
        </p:nvSpPr>
        <p:spPr>
          <a:xfrm>
            <a:off x="609600" y="1340767"/>
            <a:ext cx="10972800" cy="3917032"/>
          </a:xfrm>
        </p:spPr>
        <p:txBody>
          <a:bodyPr/>
          <a:lstStyle/>
          <a:p>
            <a:pPr lvl="0">
              <a:buFont typeface="Wingdings" panose="05000000000000000000" pitchFamily="2" charset="2"/>
              <a:buChar char="§"/>
            </a:pPr>
            <a:r>
              <a:rPr lang="en-GB" sz="2800" dirty="0"/>
              <a:t>Performance anxiety or stage fright, is a fear produced by the need to make a presentation in front of an audience or before a camera.</a:t>
            </a:r>
          </a:p>
          <a:p>
            <a:pPr lvl="0">
              <a:buFont typeface="Wingdings" panose="05000000000000000000" pitchFamily="2" charset="2"/>
              <a:buChar char="§"/>
            </a:pPr>
            <a:r>
              <a:rPr lang="en-GB" sz="2800" dirty="0"/>
              <a:t>In public speaking, it arises in anticipation of a performance or accompanies the event and causes negative effects in presentational quality.</a:t>
            </a:r>
          </a:p>
          <a:p>
            <a:pPr lvl="0">
              <a:buFont typeface="Wingdings" panose="05000000000000000000" pitchFamily="2" charset="2"/>
              <a:buChar char="§"/>
            </a:pPr>
            <a:r>
              <a:rPr lang="en-GB" sz="2800" dirty="0"/>
              <a:t>In extreme cases, the fear is persistent phobia, which makes the individual dysfunctional in a presentation.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9B983-2ABA-A17A-723F-19E258897434}"/>
              </a:ext>
            </a:extLst>
          </p:cNvPr>
          <p:cNvSpPr txBox="1">
            <a:spLocks noGrp="1"/>
          </p:cNvSpPr>
          <p:nvPr>
            <p:ph type="title"/>
          </p:nvPr>
        </p:nvSpPr>
        <p:spPr/>
        <p:txBody>
          <a:bodyPr/>
          <a:lstStyle/>
          <a:p>
            <a:pPr lvl="0"/>
            <a:r>
              <a:rPr lang="en-GB">
                <a:solidFill>
                  <a:srgbClr val="FF0000"/>
                </a:solidFill>
              </a:rPr>
              <a:t>Controlling Performance Anxiety</a:t>
            </a:r>
            <a:endParaRPr lang="en-GB"/>
          </a:p>
        </p:txBody>
      </p:sp>
      <p:sp>
        <p:nvSpPr>
          <p:cNvPr id="3" name="Content Placeholder 2">
            <a:extLst>
              <a:ext uri="{FF2B5EF4-FFF2-40B4-BE49-F238E27FC236}">
                <a16:creationId xmlns:a16="http://schemas.microsoft.com/office/drawing/2014/main" id="{F90405A6-F896-BF1B-CF6C-891F22B84677}"/>
              </a:ext>
            </a:extLst>
          </p:cNvPr>
          <p:cNvSpPr txBox="1">
            <a:spLocks noGrp="1"/>
          </p:cNvSpPr>
          <p:nvPr>
            <p:ph idx="1"/>
          </p:nvPr>
        </p:nvSpPr>
        <p:spPr>
          <a:xfrm>
            <a:off x="561670" y="1439859"/>
            <a:ext cx="10629900" cy="3978270"/>
          </a:xfrm>
        </p:spPr>
        <p:txBody>
          <a:bodyPr/>
          <a:lstStyle/>
          <a:p>
            <a:pPr lvl="0">
              <a:lnSpc>
                <a:spcPct val="70000"/>
              </a:lnSpc>
            </a:pPr>
            <a:r>
              <a:rPr lang="en-GB" sz="2600" dirty="0"/>
              <a:t>More than 56 million citations on a search of “fear public speaking” give credence to the pervasiveness of anxiety.</a:t>
            </a:r>
          </a:p>
          <a:p>
            <a:pPr lvl="0">
              <a:lnSpc>
                <a:spcPct val="70000"/>
              </a:lnSpc>
            </a:pPr>
            <a:r>
              <a:rPr lang="en-GB" sz="2600" dirty="0"/>
              <a:t>Research found five causal common denominators among individuals who experience performance anxiety – all based on negative self-perception:</a:t>
            </a:r>
          </a:p>
          <a:p>
            <a:pPr marL="514350" lvl="0" indent="-514350">
              <a:lnSpc>
                <a:spcPct val="70000"/>
              </a:lnSpc>
              <a:buAutoNum type="arabicPeriod"/>
            </a:pPr>
            <a:r>
              <a:rPr lang="en-GB" sz="2600" dirty="0"/>
              <a:t>I perceive or imagine the presence of significant others who can judge me</a:t>
            </a:r>
          </a:p>
          <a:p>
            <a:pPr marL="514350" lvl="0" indent="-514350">
              <a:lnSpc>
                <a:spcPct val="70000"/>
              </a:lnSpc>
              <a:buAutoNum type="arabicPeriod"/>
            </a:pPr>
            <a:r>
              <a:rPr lang="en-GB" sz="2600" dirty="0"/>
              <a:t>I consider the possibility of my visible failure at a task</a:t>
            </a:r>
          </a:p>
          <a:p>
            <a:pPr marL="514350" lvl="0" indent="-514350">
              <a:lnSpc>
                <a:spcPct val="70000"/>
              </a:lnSpc>
              <a:buAutoNum type="arabicPeriod"/>
            </a:pPr>
            <a:r>
              <a:rPr lang="en-GB" sz="2600" dirty="0"/>
              <a:t>I feel a need to do well to avoid failure.</a:t>
            </a:r>
          </a:p>
          <a:p>
            <a:pPr marL="514350" lvl="0" indent="-514350">
              <a:lnSpc>
                <a:spcPct val="70000"/>
              </a:lnSpc>
              <a:buAutoNum type="arabicPeriod"/>
            </a:pPr>
            <a:r>
              <a:rPr lang="en-GB" sz="2600" dirty="0"/>
              <a:t>I feel uncertain as to whether I will do well</a:t>
            </a:r>
          </a:p>
          <a:p>
            <a:pPr marL="514350" lvl="0" indent="-514350">
              <a:lnSpc>
                <a:spcPct val="70000"/>
              </a:lnSpc>
              <a:buAutoNum type="arabicPeriod"/>
            </a:pPr>
            <a:r>
              <a:rPr lang="en-GB" sz="2600" dirty="0"/>
              <a:t>I focus on my own behaviour and appearance.</a:t>
            </a:r>
          </a:p>
        </p:txBody>
      </p:sp>
      <p:pic>
        <p:nvPicPr>
          <p:cNvPr id="4" name="Picture 3">
            <a:extLst>
              <a:ext uri="{FF2B5EF4-FFF2-40B4-BE49-F238E27FC236}">
                <a16:creationId xmlns:a16="http://schemas.microsoft.com/office/drawing/2014/main" id="{871FBE85-2660-B926-F625-19A3AB6962D2}"/>
              </a:ext>
            </a:extLst>
          </p:cNvPr>
          <p:cNvPicPr>
            <a:picLocks noChangeAspect="1"/>
          </p:cNvPicPr>
          <p:nvPr/>
        </p:nvPicPr>
        <p:blipFill>
          <a:blip r:embed="rId2"/>
          <a:stretch>
            <a:fillRect/>
          </a:stretch>
        </p:blipFill>
        <p:spPr>
          <a:xfrm>
            <a:off x="0" y="5778916"/>
            <a:ext cx="2883660" cy="1079083"/>
          </a:xfrm>
          <a:prstGeom prst="rect">
            <a:avLst/>
          </a:prstGeom>
          <a:noFill/>
          <a:ln cap="flat">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0235B-8CF7-0E32-DEA0-FBF3862DA19C}"/>
              </a:ext>
            </a:extLst>
          </p:cNvPr>
          <p:cNvSpPr txBox="1">
            <a:spLocks noGrp="1"/>
          </p:cNvSpPr>
          <p:nvPr>
            <p:ph type="title"/>
          </p:nvPr>
        </p:nvSpPr>
        <p:spPr>
          <a:xfrm>
            <a:off x="723903" y="-29498"/>
            <a:ext cx="10629900" cy="556759"/>
          </a:xfrm>
        </p:spPr>
        <p:txBody>
          <a:bodyPr/>
          <a:lstStyle/>
          <a:p>
            <a:pPr lvl="0"/>
            <a:r>
              <a:rPr lang="en-GB" sz="3200" dirty="0">
                <a:solidFill>
                  <a:srgbClr val="FF0000"/>
                </a:solidFill>
              </a:rPr>
              <a:t>Addressing Performance Anxiety</a:t>
            </a:r>
          </a:p>
        </p:txBody>
      </p:sp>
      <p:graphicFrame>
        <p:nvGraphicFramePr>
          <p:cNvPr id="3" name="Content Placeholder 3">
            <a:extLst>
              <a:ext uri="{FF2B5EF4-FFF2-40B4-BE49-F238E27FC236}">
                <a16:creationId xmlns:a16="http://schemas.microsoft.com/office/drawing/2014/main" id="{1807090E-DCCB-D9A8-4AD4-C435C3E03311}"/>
              </a:ext>
            </a:extLst>
          </p:cNvPr>
          <p:cNvGraphicFramePr>
            <a:graphicFrameLocks noGrp="1"/>
          </p:cNvGraphicFramePr>
          <p:nvPr>
            <p:ph idx="1"/>
            <p:extLst>
              <p:ext uri="{D42A27DB-BD31-4B8C-83A1-F6EECF244321}">
                <p14:modId xmlns:p14="http://schemas.microsoft.com/office/powerpoint/2010/main" val="1392025333"/>
              </p:ext>
            </p:extLst>
          </p:nvPr>
        </p:nvGraphicFramePr>
        <p:xfrm>
          <a:off x="119336" y="527261"/>
          <a:ext cx="12072660" cy="5158084"/>
        </p:xfrm>
        <a:graphic>
          <a:graphicData uri="http://schemas.openxmlformats.org/drawingml/2006/table">
            <a:tbl>
              <a:tblPr>
                <a:tableStyleId>{616DA210-FB5B-4158-B5E0-FEB733F419BA}</a:tableStyleId>
              </a:tblPr>
              <a:tblGrid>
                <a:gridCol w="2635931">
                  <a:extLst>
                    <a:ext uri="{9D8B030D-6E8A-4147-A177-3AD203B41FA5}">
                      <a16:colId xmlns:a16="http://schemas.microsoft.com/office/drawing/2014/main" val="3660333692"/>
                    </a:ext>
                  </a:extLst>
                </a:gridCol>
                <a:gridCol w="9436729">
                  <a:extLst>
                    <a:ext uri="{9D8B030D-6E8A-4147-A177-3AD203B41FA5}">
                      <a16:colId xmlns:a16="http://schemas.microsoft.com/office/drawing/2014/main" val="1554815149"/>
                    </a:ext>
                  </a:extLst>
                </a:gridCol>
              </a:tblGrid>
              <a:tr h="579108">
                <a:tc>
                  <a:txBody>
                    <a:bodyPr/>
                    <a:lstStyle/>
                    <a:p>
                      <a:pPr lvl="0" algn="ctr" fontAlgn="b"/>
                      <a:r>
                        <a:rPr lang="en-GB" sz="2000" b="0" u="none" strike="noStrike" dirty="0">
                          <a:solidFill>
                            <a:srgbClr val="000000"/>
                          </a:solidFill>
                          <a:highlight>
                            <a:srgbClr val="FFFF00"/>
                          </a:highlight>
                        </a:rPr>
                        <a:t>Suggested Strategy</a:t>
                      </a:r>
                      <a:endParaRPr lang="en-GB" sz="2000" b="0" i="0" u="none" strike="noStrike" dirty="0">
                        <a:solidFill>
                          <a:srgbClr val="000000"/>
                        </a:solidFill>
                        <a:highlight>
                          <a:srgbClr val="FFFF00"/>
                        </a:highlight>
                        <a:latin typeface="Calibri" pitchFamily="34"/>
                      </a:endParaRPr>
                    </a:p>
                  </a:txBody>
                  <a:tcPr marL="9528" marR="9528" marT="9528" marB="0" anchor="b"/>
                </a:tc>
                <a:tc>
                  <a:txBody>
                    <a:bodyPr/>
                    <a:lstStyle/>
                    <a:p>
                      <a:pPr lvl="0" algn="ctr" fontAlgn="b"/>
                      <a:r>
                        <a:rPr lang="en-GB" sz="2000" b="0" u="none" strike="noStrike" dirty="0">
                          <a:solidFill>
                            <a:srgbClr val="000000"/>
                          </a:solidFill>
                          <a:highlight>
                            <a:srgbClr val="FFFF00"/>
                          </a:highlight>
                        </a:rPr>
                        <a:t>Anxiety Reducing Actions</a:t>
                      </a:r>
                      <a:endParaRPr lang="en-GB" sz="2000" b="0" i="0" u="none" strike="noStrike" dirty="0">
                        <a:solidFill>
                          <a:srgbClr val="000000"/>
                        </a:solidFill>
                        <a:highlight>
                          <a:srgbClr val="FFFF00"/>
                        </a:highlight>
                        <a:latin typeface="Calibri" pitchFamily="34"/>
                      </a:endParaRPr>
                    </a:p>
                  </a:txBody>
                  <a:tcPr marL="9528" marR="9528" marT="9528" marB="0" anchor="b"/>
                </a:tc>
                <a:extLst>
                  <a:ext uri="{0D108BD9-81ED-4DB2-BD59-A6C34878D82A}">
                    <a16:rowId xmlns:a16="http://schemas.microsoft.com/office/drawing/2014/main" val="1003643785"/>
                  </a:ext>
                </a:extLst>
              </a:tr>
              <a:tr h="579108">
                <a:tc>
                  <a:txBody>
                    <a:bodyPr/>
                    <a:lstStyle/>
                    <a:p>
                      <a:pPr lvl="0" algn="l" fontAlgn="b"/>
                      <a:r>
                        <a:rPr lang="en-GB" sz="2000" b="0" u="none" strike="noStrike">
                          <a:solidFill>
                            <a:srgbClr val="000000"/>
                          </a:solidFill>
                        </a:rPr>
                        <a:t>Preparation and Practice</a:t>
                      </a:r>
                      <a:endParaRPr lang="en-GB" sz="2000" b="0" i="0" u="none" strike="noStrike">
                        <a:solidFill>
                          <a:srgbClr val="000000"/>
                        </a:solidFill>
                        <a:latin typeface="Calibri" pitchFamily="34"/>
                      </a:endParaRPr>
                    </a:p>
                  </a:txBody>
                  <a:tcPr marL="9528" marR="9528" marT="9528" marB="0" anchor="b"/>
                </a:tc>
                <a:tc>
                  <a:txBody>
                    <a:bodyPr/>
                    <a:lstStyle/>
                    <a:p>
                      <a:pPr lvl="0" algn="l" fontAlgn="b"/>
                      <a:r>
                        <a:rPr lang="en-GB" sz="2000" b="0" u="none" strike="noStrike" dirty="0">
                          <a:solidFill>
                            <a:srgbClr val="000000"/>
                          </a:solidFill>
                        </a:rPr>
                        <a:t>Rehearse the presentation multiple times, simulate the environment, and anticipate potential challenges.</a:t>
                      </a:r>
                      <a:endParaRPr lang="en-GB" sz="2000" b="0" i="0" u="none" strike="noStrike" dirty="0">
                        <a:solidFill>
                          <a:srgbClr val="000000"/>
                        </a:solidFill>
                        <a:latin typeface="Calibri" pitchFamily="34"/>
                      </a:endParaRPr>
                    </a:p>
                  </a:txBody>
                  <a:tcPr marL="9528" marR="9528" marT="9528" marB="0" anchor="b"/>
                </a:tc>
                <a:extLst>
                  <a:ext uri="{0D108BD9-81ED-4DB2-BD59-A6C34878D82A}">
                    <a16:rowId xmlns:a16="http://schemas.microsoft.com/office/drawing/2014/main" val="320177953"/>
                  </a:ext>
                </a:extLst>
              </a:tr>
              <a:tr h="579108">
                <a:tc>
                  <a:txBody>
                    <a:bodyPr/>
                    <a:lstStyle/>
                    <a:p>
                      <a:pPr lvl="0" algn="l" fontAlgn="b"/>
                      <a:r>
                        <a:rPr lang="en-GB" sz="2000" b="0" u="none" strike="noStrike">
                          <a:solidFill>
                            <a:srgbClr val="000000"/>
                          </a:solidFill>
                        </a:rPr>
                        <a:t>Positive Visualization</a:t>
                      </a:r>
                      <a:endParaRPr lang="en-GB" sz="2000" b="0" i="0" u="none" strike="noStrike">
                        <a:solidFill>
                          <a:srgbClr val="000000"/>
                        </a:solidFill>
                        <a:latin typeface="Calibri" pitchFamily="34"/>
                      </a:endParaRPr>
                    </a:p>
                  </a:txBody>
                  <a:tcPr marL="9528" marR="9528" marT="9528" marB="0" anchor="b"/>
                </a:tc>
                <a:tc>
                  <a:txBody>
                    <a:bodyPr/>
                    <a:lstStyle/>
                    <a:p>
                      <a:pPr lvl="0" algn="l" fontAlgn="b"/>
                      <a:r>
                        <a:rPr lang="en-GB" sz="2000" b="0" u="none" strike="noStrike">
                          <a:solidFill>
                            <a:srgbClr val="000000"/>
                          </a:solidFill>
                        </a:rPr>
                        <a:t>Visualize yourself succeeding, performing confidently, and engaging with the audience.</a:t>
                      </a:r>
                      <a:endParaRPr lang="en-GB" sz="2000" b="0" i="0" u="none" strike="noStrike">
                        <a:solidFill>
                          <a:srgbClr val="000000"/>
                        </a:solidFill>
                        <a:latin typeface="Calibri" pitchFamily="34"/>
                      </a:endParaRPr>
                    </a:p>
                  </a:txBody>
                  <a:tcPr marL="9528" marR="9528" marT="9528" marB="0" anchor="b"/>
                </a:tc>
                <a:extLst>
                  <a:ext uri="{0D108BD9-81ED-4DB2-BD59-A6C34878D82A}">
                    <a16:rowId xmlns:a16="http://schemas.microsoft.com/office/drawing/2014/main" val="4264409824"/>
                  </a:ext>
                </a:extLst>
              </a:tr>
              <a:tr h="579108">
                <a:tc>
                  <a:txBody>
                    <a:bodyPr/>
                    <a:lstStyle/>
                    <a:p>
                      <a:pPr lvl="0" algn="l" fontAlgn="b"/>
                      <a:r>
                        <a:rPr lang="en-GB" sz="2000" b="0" u="none" strike="noStrike">
                          <a:solidFill>
                            <a:srgbClr val="000000"/>
                          </a:solidFill>
                        </a:rPr>
                        <a:t>Breathing Techniques</a:t>
                      </a:r>
                      <a:endParaRPr lang="en-GB" sz="2000" b="0" i="0" u="none" strike="noStrike">
                        <a:solidFill>
                          <a:srgbClr val="000000"/>
                        </a:solidFill>
                        <a:latin typeface="Calibri" pitchFamily="34"/>
                      </a:endParaRPr>
                    </a:p>
                  </a:txBody>
                  <a:tcPr marL="9528" marR="9528" marT="9528" marB="0" anchor="b"/>
                </a:tc>
                <a:tc>
                  <a:txBody>
                    <a:bodyPr/>
                    <a:lstStyle/>
                    <a:p>
                      <a:pPr lvl="0" algn="l" fontAlgn="b"/>
                      <a:r>
                        <a:rPr lang="en-GB" sz="2000" b="0" u="none" strike="noStrike" dirty="0">
                          <a:solidFill>
                            <a:srgbClr val="000000"/>
                          </a:solidFill>
                        </a:rPr>
                        <a:t>Practice deep breathing exercises such as diaphragmatic breathing to calm your nerves before presenting.</a:t>
                      </a:r>
                      <a:endParaRPr lang="en-GB" sz="2000" b="0" i="0" u="none" strike="noStrike" dirty="0">
                        <a:solidFill>
                          <a:srgbClr val="000000"/>
                        </a:solidFill>
                        <a:latin typeface="Calibri" pitchFamily="34"/>
                      </a:endParaRPr>
                    </a:p>
                  </a:txBody>
                  <a:tcPr marL="9528" marR="9528" marT="9528" marB="0" anchor="b"/>
                </a:tc>
                <a:extLst>
                  <a:ext uri="{0D108BD9-81ED-4DB2-BD59-A6C34878D82A}">
                    <a16:rowId xmlns:a16="http://schemas.microsoft.com/office/drawing/2014/main" val="2530792360"/>
                  </a:ext>
                </a:extLst>
              </a:tr>
              <a:tr h="579108">
                <a:tc>
                  <a:txBody>
                    <a:bodyPr/>
                    <a:lstStyle/>
                    <a:p>
                      <a:pPr lvl="0" algn="l" fontAlgn="b"/>
                      <a:r>
                        <a:rPr lang="en-GB" sz="2000" b="0" u="none" strike="noStrike">
                          <a:solidFill>
                            <a:srgbClr val="000000"/>
                          </a:solidFill>
                        </a:rPr>
                        <a:t>Physical Relaxation</a:t>
                      </a:r>
                      <a:endParaRPr lang="en-GB" sz="2000" b="0" i="0" u="none" strike="noStrike">
                        <a:solidFill>
                          <a:srgbClr val="000000"/>
                        </a:solidFill>
                        <a:latin typeface="Calibri" pitchFamily="34"/>
                      </a:endParaRPr>
                    </a:p>
                  </a:txBody>
                  <a:tcPr marL="9528" marR="9528" marT="9528" marB="0" anchor="b"/>
                </a:tc>
                <a:tc>
                  <a:txBody>
                    <a:bodyPr/>
                    <a:lstStyle/>
                    <a:p>
                      <a:pPr lvl="0" algn="l" fontAlgn="b"/>
                      <a:r>
                        <a:rPr lang="en-GB" sz="2000" b="0" u="none" strike="noStrike" dirty="0">
                          <a:solidFill>
                            <a:srgbClr val="000000"/>
                          </a:solidFill>
                        </a:rPr>
                        <a:t>Engage in physical relaxation exercises like stretching, progressive muscle relaxation, or light walking.</a:t>
                      </a:r>
                      <a:endParaRPr lang="en-GB" sz="2000" b="0" i="0" u="none" strike="noStrike" dirty="0">
                        <a:solidFill>
                          <a:srgbClr val="000000"/>
                        </a:solidFill>
                        <a:latin typeface="Calibri" pitchFamily="34"/>
                      </a:endParaRPr>
                    </a:p>
                  </a:txBody>
                  <a:tcPr marL="9528" marR="9528" marT="9528" marB="0" anchor="b"/>
                </a:tc>
                <a:extLst>
                  <a:ext uri="{0D108BD9-81ED-4DB2-BD59-A6C34878D82A}">
                    <a16:rowId xmlns:a16="http://schemas.microsoft.com/office/drawing/2014/main" val="2086250295"/>
                  </a:ext>
                </a:extLst>
              </a:tr>
              <a:tr h="579108">
                <a:tc>
                  <a:txBody>
                    <a:bodyPr/>
                    <a:lstStyle/>
                    <a:p>
                      <a:pPr lvl="0" algn="l" fontAlgn="b"/>
                      <a:r>
                        <a:rPr lang="en-GB" sz="2000" b="0" u="none" strike="noStrike">
                          <a:solidFill>
                            <a:srgbClr val="000000"/>
                          </a:solidFill>
                        </a:rPr>
                        <a:t>Cognitive Restructuring</a:t>
                      </a:r>
                      <a:endParaRPr lang="en-GB" sz="2000" b="0" i="0" u="none" strike="noStrike">
                        <a:solidFill>
                          <a:srgbClr val="000000"/>
                        </a:solidFill>
                        <a:latin typeface="Calibri" pitchFamily="34"/>
                      </a:endParaRPr>
                    </a:p>
                  </a:txBody>
                  <a:tcPr marL="9528" marR="9528" marT="9528" marB="0" anchor="b"/>
                </a:tc>
                <a:tc>
                  <a:txBody>
                    <a:bodyPr/>
                    <a:lstStyle/>
                    <a:p>
                      <a:pPr lvl="0" algn="l" fontAlgn="b"/>
                      <a:r>
                        <a:rPr lang="en-GB" sz="2000" b="0" u="none" strike="noStrike" dirty="0">
                          <a:solidFill>
                            <a:srgbClr val="000000"/>
                          </a:solidFill>
                        </a:rPr>
                        <a:t>Replace negative thoughts with positive affirmations (e.g., 'I am well-prepared' or 'I can handle this').</a:t>
                      </a:r>
                      <a:endParaRPr lang="en-GB" sz="2000" b="0" i="0" u="none" strike="noStrike" dirty="0">
                        <a:solidFill>
                          <a:srgbClr val="000000"/>
                        </a:solidFill>
                        <a:latin typeface="Calibri" pitchFamily="34"/>
                      </a:endParaRPr>
                    </a:p>
                  </a:txBody>
                  <a:tcPr marL="9528" marR="9528" marT="9528" marB="0" anchor="b"/>
                </a:tc>
                <a:extLst>
                  <a:ext uri="{0D108BD9-81ED-4DB2-BD59-A6C34878D82A}">
                    <a16:rowId xmlns:a16="http://schemas.microsoft.com/office/drawing/2014/main" val="3889931854"/>
                  </a:ext>
                </a:extLst>
              </a:tr>
              <a:tr h="579108">
                <a:tc>
                  <a:txBody>
                    <a:bodyPr/>
                    <a:lstStyle/>
                    <a:p>
                      <a:pPr lvl="0" algn="l" fontAlgn="b"/>
                      <a:r>
                        <a:rPr lang="en-GB" sz="2000" b="0" u="none" strike="noStrike">
                          <a:solidFill>
                            <a:srgbClr val="000000"/>
                          </a:solidFill>
                        </a:rPr>
                        <a:t>Focusing on the Message</a:t>
                      </a:r>
                      <a:endParaRPr lang="en-GB" sz="2000" b="0" i="0" u="none" strike="noStrike">
                        <a:solidFill>
                          <a:srgbClr val="000000"/>
                        </a:solidFill>
                        <a:latin typeface="Calibri" pitchFamily="34"/>
                      </a:endParaRPr>
                    </a:p>
                  </a:txBody>
                  <a:tcPr marL="9528" marR="9528" marT="9528" marB="0" anchor="b"/>
                </a:tc>
                <a:tc>
                  <a:txBody>
                    <a:bodyPr/>
                    <a:lstStyle/>
                    <a:p>
                      <a:pPr lvl="0" algn="l" fontAlgn="b"/>
                      <a:r>
                        <a:rPr lang="en-GB" sz="2000" b="0" u="none" strike="noStrike">
                          <a:solidFill>
                            <a:srgbClr val="000000"/>
                          </a:solidFill>
                        </a:rPr>
                        <a:t>Concentrate on the value of the message you're delivering rather than worrying about how you appear to others.</a:t>
                      </a:r>
                      <a:endParaRPr lang="en-GB" sz="2000" b="0" i="0" u="none" strike="noStrike">
                        <a:solidFill>
                          <a:srgbClr val="000000"/>
                        </a:solidFill>
                        <a:latin typeface="Calibri" pitchFamily="34"/>
                      </a:endParaRPr>
                    </a:p>
                  </a:txBody>
                  <a:tcPr marL="9528" marR="9528" marT="9528" marB="0" anchor="b"/>
                </a:tc>
                <a:extLst>
                  <a:ext uri="{0D108BD9-81ED-4DB2-BD59-A6C34878D82A}">
                    <a16:rowId xmlns:a16="http://schemas.microsoft.com/office/drawing/2014/main" val="1403707483"/>
                  </a:ext>
                </a:extLst>
              </a:tr>
              <a:tr h="864208">
                <a:tc>
                  <a:txBody>
                    <a:bodyPr/>
                    <a:lstStyle/>
                    <a:p>
                      <a:pPr lvl="0" algn="l" fontAlgn="b"/>
                      <a:r>
                        <a:rPr lang="en-GB" sz="2000" b="0" u="none" strike="noStrike">
                          <a:solidFill>
                            <a:srgbClr val="000000"/>
                          </a:solidFill>
                        </a:rPr>
                        <a:t>Mindfulness and Grounding</a:t>
                      </a:r>
                      <a:endParaRPr lang="en-GB" sz="2000" b="0" i="0" u="none" strike="noStrike">
                        <a:solidFill>
                          <a:srgbClr val="000000"/>
                        </a:solidFill>
                        <a:latin typeface="Calibri" pitchFamily="34"/>
                      </a:endParaRPr>
                    </a:p>
                  </a:txBody>
                  <a:tcPr marL="9528" marR="9528" marT="9528" marB="0" anchor="b"/>
                </a:tc>
                <a:tc>
                  <a:txBody>
                    <a:bodyPr/>
                    <a:lstStyle/>
                    <a:p>
                      <a:pPr lvl="0" algn="l" fontAlgn="b"/>
                      <a:r>
                        <a:rPr lang="en-GB" sz="2000" b="0" u="none" strike="noStrike" dirty="0">
                          <a:solidFill>
                            <a:srgbClr val="000000"/>
                          </a:solidFill>
                        </a:rPr>
                        <a:t>Use mindfulness techniques like focusing on your breath or grounding exercises to stay in the present moment.</a:t>
                      </a:r>
                      <a:endParaRPr lang="en-GB" sz="2000" b="0" i="0" u="none" strike="noStrike" dirty="0">
                        <a:solidFill>
                          <a:srgbClr val="000000"/>
                        </a:solidFill>
                        <a:latin typeface="Calibri" pitchFamily="34"/>
                      </a:endParaRPr>
                    </a:p>
                  </a:txBody>
                  <a:tcPr marL="9528" marR="9528" marT="9528" marB="0" anchor="b"/>
                </a:tc>
                <a:extLst>
                  <a:ext uri="{0D108BD9-81ED-4DB2-BD59-A6C34878D82A}">
                    <a16:rowId xmlns:a16="http://schemas.microsoft.com/office/drawing/2014/main" val="293238294"/>
                  </a:ext>
                </a:extLst>
              </a:tr>
            </a:tbl>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3C913-B3F1-9CBD-AC59-FF767B88D742}"/>
              </a:ext>
            </a:extLst>
          </p:cNvPr>
          <p:cNvSpPr txBox="1">
            <a:spLocks noGrp="1"/>
          </p:cNvSpPr>
          <p:nvPr>
            <p:ph type="title"/>
          </p:nvPr>
        </p:nvSpPr>
        <p:spPr>
          <a:xfrm>
            <a:off x="723903" y="0"/>
            <a:ext cx="10629900" cy="1325559"/>
          </a:xfrm>
        </p:spPr>
        <p:txBody>
          <a:bodyPr/>
          <a:lstStyle/>
          <a:p>
            <a:pPr lvl="0"/>
            <a:r>
              <a:rPr lang="en-GB">
                <a:solidFill>
                  <a:srgbClr val="FF0000"/>
                </a:solidFill>
              </a:rPr>
              <a:t>Arrangements for Facilities and Equipment</a:t>
            </a:r>
          </a:p>
        </p:txBody>
      </p:sp>
      <p:sp>
        <p:nvSpPr>
          <p:cNvPr id="3" name="Content Placeholder 2">
            <a:extLst>
              <a:ext uri="{FF2B5EF4-FFF2-40B4-BE49-F238E27FC236}">
                <a16:creationId xmlns:a16="http://schemas.microsoft.com/office/drawing/2014/main" id="{AB38574D-2F42-E22E-F2CC-2535A3C02B6D}"/>
              </a:ext>
            </a:extLst>
          </p:cNvPr>
          <p:cNvSpPr txBox="1">
            <a:spLocks noGrp="1"/>
          </p:cNvSpPr>
          <p:nvPr>
            <p:ph idx="1"/>
          </p:nvPr>
        </p:nvSpPr>
        <p:spPr>
          <a:xfrm>
            <a:off x="383462" y="1439859"/>
            <a:ext cx="11636471" cy="3978270"/>
          </a:xfrm>
        </p:spPr>
        <p:txBody>
          <a:bodyPr/>
          <a:lstStyle/>
          <a:p>
            <a:pPr lvl="0">
              <a:buFont typeface="Wingdings" pitchFamily="2"/>
              <a:buChar char="§"/>
            </a:pPr>
            <a:r>
              <a:rPr lang="en-GB" sz="2400" dirty="0"/>
              <a:t>The objectives of the meeting, the room, the technology, and the size and composition of the audience should all significantly influence the researcher’s oral presentation.</a:t>
            </a:r>
          </a:p>
          <a:p>
            <a:pPr lvl="0">
              <a:buFont typeface="Wingdings" pitchFamily="2"/>
              <a:buChar char="§"/>
            </a:pPr>
            <a:r>
              <a:rPr lang="en-GB" sz="2400" dirty="0"/>
              <a:t>Arrangements for the presentation occasion and venue, sometimes referred to as </a:t>
            </a:r>
            <a:r>
              <a:rPr lang="en-GB" sz="2400" dirty="0">
                <a:solidFill>
                  <a:srgbClr val="FF0000"/>
                </a:solidFill>
              </a:rPr>
              <a:t>staging</a:t>
            </a:r>
            <a:r>
              <a:rPr lang="en-GB" sz="2400" dirty="0"/>
              <a:t>, involve detailed management of facilities, operational problems, and equipment (lecterns, lights, projectors, cords, controls, sound systems, video, Internet conferencing, electronic boards, racks for charts, displays/models/props).</a:t>
            </a:r>
          </a:p>
          <a:p>
            <a:pPr lvl="0">
              <a:buFont typeface="Wingdings" pitchFamily="2"/>
              <a:buChar char="§"/>
            </a:pPr>
            <a:r>
              <a:rPr lang="en-GB" sz="2400" dirty="0"/>
              <a:t>Staging requires attention to the meeting room, seating arrangement, screens and lighting, testing of virtually everything, along with preparation/backup for disasters.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C0E9B-2C88-46FD-FF7F-650C86AB0707}"/>
              </a:ext>
            </a:extLst>
          </p:cNvPr>
          <p:cNvSpPr txBox="1">
            <a:spLocks noGrp="1"/>
          </p:cNvSpPr>
          <p:nvPr>
            <p:ph type="title"/>
          </p:nvPr>
        </p:nvSpPr>
        <p:spPr>
          <a:xfrm>
            <a:off x="723903" y="365129"/>
            <a:ext cx="10629900" cy="947482"/>
          </a:xfrm>
        </p:spPr>
        <p:txBody>
          <a:bodyPr/>
          <a:lstStyle/>
          <a:p>
            <a:pPr lvl="0"/>
            <a:r>
              <a:rPr lang="en-GB">
                <a:solidFill>
                  <a:srgbClr val="FF0000"/>
                </a:solidFill>
              </a:rPr>
              <a:t>Tutorial- in group of 3-4 students (40 minutes)</a:t>
            </a:r>
          </a:p>
        </p:txBody>
      </p:sp>
      <p:sp>
        <p:nvSpPr>
          <p:cNvPr id="3" name="Content Placeholder 2">
            <a:extLst>
              <a:ext uri="{FF2B5EF4-FFF2-40B4-BE49-F238E27FC236}">
                <a16:creationId xmlns:a16="http://schemas.microsoft.com/office/drawing/2014/main" id="{DDEBEE69-1AFF-C582-76CC-9D8193809B1C}"/>
              </a:ext>
            </a:extLst>
          </p:cNvPr>
          <p:cNvSpPr txBox="1">
            <a:spLocks noGrp="1"/>
          </p:cNvSpPr>
          <p:nvPr>
            <p:ph idx="1"/>
          </p:nvPr>
        </p:nvSpPr>
        <p:spPr>
          <a:xfrm>
            <a:off x="723903" y="1439859"/>
            <a:ext cx="10629900" cy="3978270"/>
          </a:xfrm>
        </p:spPr>
        <p:txBody>
          <a:bodyPr/>
          <a:lstStyle/>
          <a:p>
            <a:pPr marL="514350" lvl="0" indent="-514350">
              <a:buFont typeface="Calibri Light"/>
              <a:buAutoNum type="arabicPeriod"/>
            </a:pPr>
            <a:r>
              <a:rPr lang="en-GB" sz="2400" dirty="0"/>
              <a:t>You are preparing to give a research presentation about the effectiveness of Toyota’s advertising to restore public confidence in the wake of their delays in solving the accelerator pedal malfunction and antilock braking problems for high-tech hybrid vehicles. Which of the patterns of organisation would be appropriate for your purpose? Why? Create 5 slides using logos, ethos and pathos for the presentation</a:t>
            </a:r>
          </a:p>
          <a:p>
            <a:pPr marL="514350" lvl="0" indent="-514350">
              <a:buFont typeface="Calibri Light"/>
              <a:buAutoNum type="arabicPeriod"/>
            </a:pPr>
            <a:r>
              <a:rPr lang="en-GB" sz="2400" dirty="0"/>
              <a:t>The day before your presentation, you are suffering from pounding heart, a slight tremor in your hands, and stomach problems. What specific measures can you take to build your confidence and reduce anxiety?</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FCE71-A26F-60D6-539D-5F98DCE0B73E}"/>
              </a:ext>
            </a:extLst>
          </p:cNvPr>
          <p:cNvSpPr txBox="1">
            <a:spLocks noGrp="1"/>
          </p:cNvSpPr>
          <p:nvPr>
            <p:ph type="title"/>
          </p:nvPr>
        </p:nvSpPr>
        <p:spPr/>
        <p:txBody>
          <a:bodyPr/>
          <a:lstStyle/>
          <a:p>
            <a:pPr lvl="0"/>
            <a:r>
              <a:rPr lang="en-GB"/>
              <a:t>References </a:t>
            </a:r>
          </a:p>
        </p:txBody>
      </p:sp>
      <p:sp>
        <p:nvSpPr>
          <p:cNvPr id="3" name="Content Placeholder 2">
            <a:extLst>
              <a:ext uri="{FF2B5EF4-FFF2-40B4-BE49-F238E27FC236}">
                <a16:creationId xmlns:a16="http://schemas.microsoft.com/office/drawing/2014/main" id="{BFF54A1E-E126-AD2C-676F-1A59F7A0AD9D}"/>
              </a:ext>
            </a:extLst>
          </p:cNvPr>
          <p:cNvSpPr txBox="1">
            <a:spLocks noGrp="1"/>
          </p:cNvSpPr>
          <p:nvPr>
            <p:ph idx="1"/>
          </p:nvPr>
        </p:nvSpPr>
        <p:spPr>
          <a:xfrm>
            <a:off x="723903" y="1682139"/>
            <a:ext cx="10629900" cy="2938104"/>
          </a:xfrm>
        </p:spPr>
        <p:txBody>
          <a:bodyPr/>
          <a:lstStyle/>
          <a:p>
            <a:pPr lvl="0">
              <a:buFont typeface="Wingdings" pitchFamily="2"/>
              <a:buChar char="§"/>
            </a:pPr>
            <a:r>
              <a:rPr lang="en-GB"/>
              <a:t>Cooper R. D., and Schindler P. S. (2014) Business Research Methods. 12</a:t>
            </a:r>
            <a:r>
              <a:rPr lang="en-GB" baseline="30000"/>
              <a:t>th</a:t>
            </a:r>
            <a:r>
              <a:rPr lang="en-GB"/>
              <a:t> Ed. McGraw-Hill International Edition </a:t>
            </a:r>
          </a:p>
          <a:p>
            <a:pPr lvl="0">
              <a:buFont typeface="Wingdings" pitchFamily="2"/>
              <a:buChar char="§"/>
            </a:pPr>
            <a:r>
              <a:rPr lang="en-GB"/>
              <a:t>Swatridge C. (2014) Oxford Guide to Effective Argument &amp; Critical thinking, Oxford press.</a:t>
            </a:r>
          </a:p>
        </p:txBody>
      </p:sp>
      <p:pic>
        <p:nvPicPr>
          <p:cNvPr id="4" name="Picture 3">
            <a:extLst>
              <a:ext uri="{FF2B5EF4-FFF2-40B4-BE49-F238E27FC236}">
                <a16:creationId xmlns:a16="http://schemas.microsoft.com/office/drawing/2014/main" id="{F4C77A0E-B5E5-D323-32BB-8BFDA1A10F9A}"/>
              </a:ext>
            </a:extLst>
          </p:cNvPr>
          <p:cNvPicPr>
            <a:picLocks noChangeAspect="1"/>
          </p:cNvPicPr>
          <p:nvPr/>
        </p:nvPicPr>
        <p:blipFill>
          <a:blip r:embed="rId2"/>
          <a:stretch>
            <a:fillRect/>
          </a:stretch>
        </p:blipFill>
        <p:spPr>
          <a:xfrm>
            <a:off x="0" y="5778916"/>
            <a:ext cx="2883660" cy="1079083"/>
          </a:xfrm>
          <a:prstGeom prst="rect">
            <a:avLst/>
          </a:prstGeom>
          <a:noFill/>
          <a:ln cap="flat">
            <a:noFill/>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4335</TotalTime>
  <Words>2365</Words>
  <Application>Microsoft Office PowerPoint</Application>
  <PresentationFormat>Widescreen</PresentationFormat>
  <Paragraphs>194</Paragraphs>
  <Slides>35</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Aharoni</vt:lpstr>
      <vt:lpstr>Arial</vt:lpstr>
      <vt:lpstr>Calibri</vt:lpstr>
      <vt:lpstr>Calibri Light</vt:lpstr>
      <vt:lpstr>Myriad Pro</vt:lpstr>
      <vt:lpstr>Symbol</vt:lpstr>
      <vt:lpstr>Verdana</vt:lpstr>
      <vt:lpstr>Wingdings</vt:lpstr>
      <vt:lpstr>20140311PresentationUWTSDTemplate</vt:lpstr>
      <vt:lpstr>LCLM6004</vt:lpstr>
      <vt:lpstr>LEARNING OUTCOMES</vt:lpstr>
      <vt:lpstr>Introduction to Academic &amp; Business Discussion </vt:lpstr>
      <vt:lpstr>Objectives of the Discussion </vt:lpstr>
      <vt:lpstr>Preparing for the Discussion </vt:lpstr>
      <vt:lpstr>Rules for Effective Academic Discussion </vt:lpstr>
      <vt:lpstr>Common Pitfalls to Avoid </vt:lpstr>
      <vt:lpstr>Discussion Etiquette </vt:lpstr>
      <vt:lpstr>Assessment Criteria </vt:lpstr>
      <vt:lpstr>Tips for Success </vt:lpstr>
      <vt:lpstr>Do you have any question as yet ?</vt:lpstr>
      <vt:lpstr>WORKSHOP –See MOODLE WEEK 8</vt:lpstr>
      <vt:lpstr>Break </vt:lpstr>
      <vt:lpstr>Session 2 </vt:lpstr>
      <vt:lpstr>PowerPoint Presentation</vt:lpstr>
      <vt:lpstr>Learning Outcomes</vt:lpstr>
      <vt:lpstr>PowerPoint Presentation</vt:lpstr>
      <vt:lpstr>Introduction</vt:lpstr>
      <vt:lpstr>A model for Presentation Planning</vt:lpstr>
      <vt:lpstr>PowerPoint Presentation</vt:lpstr>
      <vt:lpstr>Aristotle’s Three Principles of Persuasive Communication</vt:lpstr>
      <vt:lpstr>Ethos – Appeal to Credibility </vt:lpstr>
      <vt:lpstr>Pathos &amp; Logos – Emotional Appeal and Logical Appeal </vt:lpstr>
      <vt:lpstr>The role of Aristotle's proofs in persuasive communication</vt:lpstr>
      <vt:lpstr>Invention – Creating Persuasive Ideas </vt:lpstr>
      <vt:lpstr>Organisation – Structuring Your Message </vt:lpstr>
      <vt:lpstr>Support/Style – Using Evidence and Language </vt:lpstr>
      <vt:lpstr>Delivery – The Impact of Presentation </vt:lpstr>
      <vt:lpstr>Controlling Performance Anxiety</vt:lpstr>
      <vt:lpstr>Controlling Performance Anxiety</vt:lpstr>
      <vt:lpstr>Addressing Performance Anxiety</vt:lpstr>
      <vt:lpstr>Arrangements for Facilities and Equipment</vt:lpstr>
      <vt:lpstr>Tutorial- in group of 3-4 students (40 minutes)</vt:lpstr>
      <vt:lpstr>References </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Xavier Matieni</cp:lastModifiedBy>
  <cp:revision>303</cp:revision>
  <cp:lastPrinted>2018-07-09T15:27:01Z</cp:lastPrinted>
  <dcterms:created xsi:type="dcterms:W3CDTF">2002-10-07T19:43:58Z</dcterms:created>
  <dcterms:modified xsi:type="dcterms:W3CDTF">2025-01-22T16:30:12Z</dcterms:modified>
</cp:coreProperties>
</file>