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comment1.xml" ContentType="application/vnd.openxmlformats-officedocument.presentationml.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76"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4" r:id="rId17"/>
    <p:sldId id="270" r:id="rId18"/>
    <p:sldId id="271" r:id="rId19"/>
    <p:sldId id="272" r:id="rId20"/>
    <p:sldId id="275" r:id="rId21"/>
    <p:sldId id="27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INDITA" initials="A" lastIdx="1" clrIdx="0">
    <p:extLst>
      <p:ext uri="{19B8F6BF-5375-455C-9EA6-DF929625EA0E}">
        <p15:presenceInfo xmlns:p15="http://schemas.microsoft.com/office/powerpoint/2012/main" userId="ANINDIT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69814" autoAdjust="0"/>
  </p:normalViewPr>
  <p:slideViewPr>
    <p:cSldViewPr snapToGrid="0">
      <p:cViewPr varScale="1">
        <p:scale>
          <a:sx n="76" d="100"/>
          <a:sy n="76" d="100"/>
        </p:scale>
        <p:origin x="20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4-07-29T18:32:20.648" idx="1">
    <p:pos x="10" y="10"/>
    <p:text/>
    <p:extLst>
      <p:ext uri="{C676402C-5697-4E1C-873F-D02D1690AC5C}">
        <p15:threadingInfo xmlns:p15="http://schemas.microsoft.com/office/powerpoint/2012/main" timeZoneBias="-33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065B07-D93C-4555-B292-3865942D9F7C}" type="datetimeFigureOut">
              <a:rPr lang="en-GB" smtClean="0"/>
              <a:t>30/07/2024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51359D-84BA-426C-9961-6B13ED044117}" type="slidenum">
              <a:rPr lang="en-GB" smtClean="0"/>
              <a:t>‹#›</a:t>
            </a:fld>
            <a:endParaRPr lang="en-GB"/>
          </a:p>
        </p:txBody>
      </p:sp>
    </p:spTree>
    <p:extLst>
      <p:ext uri="{BB962C8B-B14F-4D97-AF65-F5344CB8AC3E}">
        <p14:creationId xmlns:p14="http://schemas.microsoft.com/office/powerpoint/2010/main" val="19026409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251359D-84BA-426C-9961-6B13ED044117}" type="slidenum">
              <a:rPr lang="en-GB" smtClean="0"/>
              <a:t>1</a:t>
            </a:fld>
            <a:endParaRPr lang="en-GB" dirty="0"/>
          </a:p>
        </p:txBody>
      </p:sp>
    </p:spTree>
    <p:extLst>
      <p:ext uri="{BB962C8B-B14F-4D97-AF65-F5344CB8AC3E}">
        <p14:creationId xmlns:p14="http://schemas.microsoft.com/office/powerpoint/2010/main" val="254433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IN" sz="2400" kern="120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5"/>
          </p:nvPr>
        </p:nvSpPr>
        <p:spPr/>
        <p:txBody>
          <a:bodyPr/>
          <a:lstStyle/>
          <a:p>
            <a:fld id="{4251359D-84BA-426C-9961-6B13ED044117}" type="slidenum">
              <a:rPr lang="en-GB" smtClean="0"/>
              <a:t>3</a:t>
            </a:fld>
            <a:endParaRPr lang="en-GB"/>
          </a:p>
        </p:txBody>
      </p:sp>
    </p:spTree>
    <p:extLst>
      <p:ext uri="{BB962C8B-B14F-4D97-AF65-F5344CB8AC3E}">
        <p14:creationId xmlns:p14="http://schemas.microsoft.com/office/powerpoint/2010/main" val="419087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24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251359D-84BA-426C-9961-6B13ED044117}" type="slidenum">
              <a:rPr lang="en-GB" smtClean="0"/>
              <a:t>4</a:t>
            </a:fld>
            <a:endParaRPr lang="en-GB"/>
          </a:p>
        </p:txBody>
      </p:sp>
    </p:spTree>
    <p:extLst>
      <p:ext uri="{BB962C8B-B14F-4D97-AF65-F5344CB8AC3E}">
        <p14:creationId xmlns:p14="http://schemas.microsoft.com/office/powerpoint/2010/main" val="26164286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24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251359D-84BA-426C-9961-6B13ED044117}" type="slidenum">
              <a:rPr lang="en-GB" smtClean="0"/>
              <a:t>5</a:t>
            </a:fld>
            <a:endParaRPr lang="en-GB"/>
          </a:p>
        </p:txBody>
      </p:sp>
    </p:spTree>
    <p:extLst>
      <p:ext uri="{BB962C8B-B14F-4D97-AF65-F5344CB8AC3E}">
        <p14:creationId xmlns:p14="http://schemas.microsoft.com/office/powerpoint/2010/main" val="19599047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24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251359D-84BA-426C-9961-6B13ED044117}" type="slidenum">
              <a:rPr lang="en-GB" smtClean="0"/>
              <a:t>6</a:t>
            </a:fld>
            <a:endParaRPr lang="en-GB"/>
          </a:p>
        </p:txBody>
      </p:sp>
    </p:spTree>
    <p:extLst>
      <p:ext uri="{BB962C8B-B14F-4D97-AF65-F5344CB8AC3E}">
        <p14:creationId xmlns:p14="http://schemas.microsoft.com/office/powerpoint/2010/main" val="25699806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240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251359D-84BA-426C-9961-6B13ED044117}" type="slidenum">
              <a:rPr lang="en-GB" smtClean="0"/>
              <a:t>7</a:t>
            </a:fld>
            <a:endParaRPr lang="en-GB"/>
          </a:p>
        </p:txBody>
      </p:sp>
    </p:spTree>
    <p:extLst>
      <p:ext uri="{BB962C8B-B14F-4D97-AF65-F5344CB8AC3E}">
        <p14:creationId xmlns:p14="http://schemas.microsoft.com/office/powerpoint/2010/main" val="2770029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24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251359D-84BA-426C-9961-6B13ED044117}" type="slidenum">
              <a:rPr lang="en-GB" smtClean="0"/>
              <a:t>9</a:t>
            </a:fld>
            <a:endParaRPr lang="en-GB"/>
          </a:p>
        </p:txBody>
      </p:sp>
    </p:spTree>
    <p:extLst>
      <p:ext uri="{BB962C8B-B14F-4D97-AF65-F5344CB8AC3E}">
        <p14:creationId xmlns:p14="http://schemas.microsoft.com/office/powerpoint/2010/main" val="12189310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sz="2400" kern="120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251359D-84BA-426C-9961-6B13ED044117}" type="slidenum">
              <a:rPr lang="en-GB" smtClean="0"/>
              <a:t>10</a:t>
            </a:fld>
            <a:endParaRPr lang="en-GB"/>
          </a:p>
        </p:txBody>
      </p:sp>
    </p:spTree>
    <p:extLst>
      <p:ext uri="{BB962C8B-B14F-4D97-AF65-F5344CB8AC3E}">
        <p14:creationId xmlns:p14="http://schemas.microsoft.com/office/powerpoint/2010/main" val="2421627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sz="2400" kern="120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251359D-84BA-426C-9961-6B13ED044117}" type="slidenum">
              <a:rPr lang="en-GB" smtClean="0"/>
              <a:t>11</a:t>
            </a:fld>
            <a:endParaRPr lang="en-GB"/>
          </a:p>
        </p:txBody>
      </p:sp>
    </p:spTree>
    <p:extLst>
      <p:ext uri="{BB962C8B-B14F-4D97-AF65-F5344CB8AC3E}">
        <p14:creationId xmlns:p14="http://schemas.microsoft.com/office/powerpoint/2010/main" val="21424014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24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251359D-84BA-426C-9961-6B13ED044117}" type="slidenum">
              <a:rPr lang="en-GB" smtClean="0"/>
              <a:t>12</a:t>
            </a:fld>
            <a:endParaRPr lang="en-GB"/>
          </a:p>
        </p:txBody>
      </p:sp>
    </p:spTree>
    <p:extLst>
      <p:ext uri="{BB962C8B-B14F-4D97-AF65-F5344CB8AC3E}">
        <p14:creationId xmlns:p14="http://schemas.microsoft.com/office/powerpoint/2010/main" val="35068940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24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251359D-84BA-426C-9961-6B13ED044117}" type="slidenum">
              <a:rPr lang="en-GB" smtClean="0"/>
              <a:t>13</a:t>
            </a:fld>
            <a:endParaRPr lang="en-GB"/>
          </a:p>
        </p:txBody>
      </p:sp>
    </p:spTree>
    <p:extLst>
      <p:ext uri="{BB962C8B-B14F-4D97-AF65-F5344CB8AC3E}">
        <p14:creationId xmlns:p14="http://schemas.microsoft.com/office/powerpoint/2010/main" val="17655401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24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251359D-84BA-426C-9961-6B13ED044117}" type="slidenum">
              <a:rPr lang="en-GB" smtClean="0"/>
              <a:t>14</a:t>
            </a:fld>
            <a:endParaRPr lang="en-GB"/>
          </a:p>
        </p:txBody>
      </p:sp>
    </p:spTree>
    <p:extLst>
      <p:ext uri="{BB962C8B-B14F-4D97-AF65-F5344CB8AC3E}">
        <p14:creationId xmlns:p14="http://schemas.microsoft.com/office/powerpoint/2010/main" val="34472381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240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251359D-84BA-426C-9961-6B13ED044117}" type="slidenum">
              <a:rPr lang="en-GB" smtClean="0"/>
              <a:t>15</a:t>
            </a:fld>
            <a:endParaRPr lang="en-GB"/>
          </a:p>
        </p:txBody>
      </p:sp>
    </p:spTree>
    <p:extLst>
      <p:ext uri="{BB962C8B-B14F-4D97-AF65-F5344CB8AC3E}">
        <p14:creationId xmlns:p14="http://schemas.microsoft.com/office/powerpoint/2010/main" val="26566543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DC401-48FC-4343-B3B2-E0E5F2CDD8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8FE243-10A9-4B69-B141-4716F4876F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4490894-DD39-4821-82C2-3DFC8AF69DB7}"/>
              </a:ext>
            </a:extLst>
          </p:cNvPr>
          <p:cNvSpPr>
            <a:spLocks noGrp="1"/>
          </p:cNvSpPr>
          <p:nvPr>
            <p:ph type="dt" sz="half" idx="10"/>
          </p:nvPr>
        </p:nvSpPr>
        <p:spPr/>
        <p:txBody>
          <a:bodyPr/>
          <a:lstStyle/>
          <a:p>
            <a:fld id="{31A160BA-B947-4229-8528-9B43FBDF7DF0}" type="datetimeFigureOut">
              <a:rPr lang="en-GB" smtClean="0"/>
              <a:t>30/07/2024</a:t>
            </a:fld>
            <a:endParaRPr lang="en-GB"/>
          </a:p>
        </p:txBody>
      </p:sp>
      <p:sp>
        <p:nvSpPr>
          <p:cNvPr id="5" name="Footer Placeholder 4">
            <a:extLst>
              <a:ext uri="{FF2B5EF4-FFF2-40B4-BE49-F238E27FC236}">
                <a16:creationId xmlns:a16="http://schemas.microsoft.com/office/drawing/2014/main" id="{31201203-7C52-4ADB-931E-6C7F33276F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0A8738-55EE-4ABA-AB7A-FE5250F4A2B1}"/>
              </a:ext>
            </a:extLst>
          </p:cNvPr>
          <p:cNvSpPr>
            <a:spLocks noGrp="1"/>
          </p:cNvSpPr>
          <p:nvPr>
            <p:ph type="sldNum" sz="quarter" idx="12"/>
          </p:nvPr>
        </p:nvSpPr>
        <p:spPr/>
        <p:txBody>
          <a:bodyPr/>
          <a:lstStyle/>
          <a:p>
            <a:fld id="{16E8501C-9704-4D0E-AFD2-D09C7959E470}" type="slidenum">
              <a:rPr lang="en-GB" smtClean="0"/>
              <a:t>‹#›</a:t>
            </a:fld>
            <a:endParaRPr lang="en-GB"/>
          </a:p>
        </p:txBody>
      </p:sp>
    </p:spTree>
    <p:extLst>
      <p:ext uri="{BB962C8B-B14F-4D97-AF65-F5344CB8AC3E}">
        <p14:creationId xmlns:p14="http://schemas.microsoft.com/office/powerpoint/2010/main" val="3922591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1F92C-F614-4653-8FA0-55323D2247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4B0A66-B7A4-4ED1-873C-597FFCC6189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ED458D-1160-47AB-984A-4C4124B7332A}"/>
              </a:ext>
            </a:extLst>
          </p:cNvPr>
          <p:cNvSpPr>
            <a:spLocks noGrp="1"/>
          </p:cNvSpPr>
          <p:nvPr>
            <p:ph type="dt" sz="half" idx="10"/>
          </p:nvPr>
        </p:nvSpPr>
        <p:spPr/>
        <p:txBody>
          <a:bodyPr/>
          <a:lstStyle/>
          <a:p>
            <a:fld id="{31A160BA-B947-4229-8528-9B43FBDF7DF0}" type="datetimeFigureOut">
              <a:rPr lang="en-GB" smtClean="0"/>
              <a:t>30/07/2024</a:t>
            </a:fld>
            <a:endParaRPr lang="en-GB"/>
          </a:p>
        </p:txBody>
      </p:sp>
      <p:sp>
        <p:nvSpPr>
          <p:cNvPr id="5" name="Footer Placeholder 4">
            <a:extLst>
              <a:ext uri="{FF2B5EF4-FFF2-40B4-BE49-F238E27FC236}">
                <a16:creationId xmlns:a16="http://schemas.microsoft.com/office/drawing/2014/main" id="{FB695714-0490-44D7-8EE8-D031CF18B0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43C9D5-4AF2-45A9-B407-E8F9538E9556}"/>
              </a:ext>
            </a:extLst>
          </p:cNvPr>
          <p:cNvSpPr>
            <a:spLocks noGrp="1"/>
          </p:cNvSpPr>
          <p:nvPr>
            <p:ph type="sldNum" sz="quarter" idx="12"/>
          </p:nvPr>
        </p:nvSpPr>
        <p:spPr/>
        <p:txBody>
          <a:bodyPr/>
          <a:lstStyle/>
          <a:p>
            <a:fld id="{16E8501C-9704-4D0E-AFD2-D09C7959E470}" type="slidenum">
              <a:rPr lang="en-GB" smtClean="0"/>
              <a:t>‹#›</a:t>
            </a:fld>
            <a:endParaRPr lang="en-GB"/>
          </a:p>
        </p:txBody>
      </p:sp>
    </p:spTree>
    <p:extLst>
      <p:ext uri="{BB962C8B-B14F-4D97-AF65-F5344CB8AC3E}">
        <p14:creationId xmlns:p14="http://schemas.microsoft.com/office/powerpoint/2010/main" val="1565939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57601-6B69-47A9-BAF4-43D7BE78F2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AD315D-6D3B-4185-B528-1B65DA8561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5843311-8985-49A8-B98C-3C7A4968E5AB}"/>
              </a:ext>
            </a:extLst>
          </p:cNvPr>
          <p:cNvSpPr>
            <a:spLocks noGrp="1"/>
          </p:cNvSpPr>
          <p:nvPr>
            <p:ph type="dt" sz="half" idx="10"/>
          </p:nvPr>
        </p:nvSpPr>
        <p:spPr/>
        <p:txBody>
          <a:bodyPr/>
          <a:lstStyle/>
          <a:p>
            <a:fld id="{31A160BA-B947-4229-8528-9B43FBDF7DF0}" type="datetimeFigureOut">
              <a:rPr lang="en-GB" smtClean="0"/>
              <a:t>30/07/2024</a:t>
            </a:fld>
            <a:endParaRPr lang="en-GB"/>
          </a:p>
        </p:txBody>
      </p:sp>
      <p:sp>
        <p:nvSpPr>
          <p:cNvPr id="5" name="Footer Placeholder 4">
            <a:extLst>
              <a:ext uri="{FF2B5EF4-FFF2-40B4-BE49-F238E27FC236}">
                <a16:creationId xmlns:a16="http://schemas.microsoft.com/office/drawing/2014/main" id="{86CED782-23B2-41CE-8702-3C4EBEC90D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06CEFB-ECEF-4D07-B80E-F816778DC240}"/>
              </a:ext>
            </a:extLst>
          </p:cNvPr>
          <p:cNvSpPr>
            <a:spLocks noGrp="1"/>
          </p:cNvSpPr>
          <p:nvPr>
            <p:ph type="sldNum" sz="quarter" idx="12"/>
          </p:nvPr>
        </p:nvSpPr>
        <p:spPr/>
        <p:txBody>
          <a:bodyPr/>
          <a:lstStyle/>
          <a:p>
            <a:fld id="{16E8501C-9704-4D0E-AFD2-D09C7959E470}" type="slidenum">
              <a:rPr lang="en-GB" smtClean="0"/>
              <a:t>‹#›</a:t>
            </a:fld>
            <a:endParaRPr lang="en-GB"/>
          </a:p>
        </p:txBody>
      </p:sp>
    </p:spTree>
    <p:extLst>
      <p:ext uri="{BB962C8B-B14F-4D97-AF65-F5344CB8AC3E}">
        <p14:creationId xmlns:p14="http://schemas.microsoft.com/office/powerpoint/2010/main" val="4100856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2C5A7-BA31-45E6-AD60-44D75E14E3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14755E-45A7-4F4E-916E-33E5A48700D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CE5D9E-1A90-4FCA-AA96-A94A954E5A3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D26382A-FD76-4041-A71A-1383A5E83915}"/>
              </a:ext>
            </a:extLst>
          </p:cNvPr>
          <p:cNvSpPr>
            <a:spLocks noGrp="1"/>
          </p:cNvSpPr>
          <p:nvPr>
            <p:ph type="dt" sz="half" idx="10"/>
          </p:nvPr>
        </p:nvSpPr>
        <p:spPr/>
        <p:txBody>
          <a:bodyPr/>
          <a:lstStyle/>
          <a:p>
            <a:fld id="{31A160BA-B947-4229-8528-9B43FBDF7DF0}" type="datetimeFigureOut">
              <a:rPr lang="en-GB" smtClean="0"/>
              <a:t>30/07/2024</a:t>
            </a:fld>
            <a:endParaRPr lang="en-GB"/>
          </a:p>
        </p:txBody>
      </p:sp>
      <p:sp>
        <p:nvSpPr>
          <p:cNvPr id="6" name="Footer Placeholder 5">
            <a:extLst>
              <a:ext uri="{FF2B5EF4-FFF2-40B4-BE49-F238E27FC236}">
                <a16:creationId xmlns:a16="http://schemas.microsoft.com/office/drawing/2014/main" id="{5B808BF7-9FC2-43A3-86CE-77F3F1A461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1F69D0-6C9B-4904-8AE7-A2F5E40FA7F6}"/>
              </a:ext>
            </a:extLst>
          </p:cNvPr>
          <p:cNvSpPr>
            <a:spLocks noGrp="1"/>
          </p:cNvSpPr>
          <p:nvPr>
            <p:ph type="sldNum" sz="quarter" idx="12"/>
          </p:nvPr>
        </p:nvSpPr>
        <p:spPr/>
        <p:txBody>
          <a:bodyPr/>
          <a:lstStyle/>
          <a:p>
            <a:fld id="{16E8501C-9704-4D0E-AFD2-D09C7959E470}" type="slidenum">
              <a:rPr lang="en-GB" smtClean="0"/>
              <a:t>‹#›</a:t>
            </a:fld>
            <a:endParaRPr lang="en-GB"/>
          </a:p>
        </p:txBody>
      </p:sp>
    </p:spTree>
    <p:extLst>
      <p:ext uri="{BB962C8B-B14F-4D97-AF65-F5344CB8AC3E}">
        <p14:creationId xmlns:p14="http://schemas.microsoft.com/office/powerpoint/2010/main" val="2074935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B13CB-9B0F-4D9D-89FA-5A5C71C0AB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6864F9-3119-4C75-8A8D-E03F422653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7438217-5603-47AA-8E34-79EF4F98F70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1656F1-6110-421D-A78E-BCCB4A5E37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85979BC-E76B-41B3-A858-66FAFE0521E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00ED967-0948-4BE2-B02E-8CAA66DBFC4E}"/>
              </a:ext>
            </a:extLst>
          </p:cNvPr>
          <p:cNvSpPr>
            <a:spLocks noGrp="1"/>
          </p:cNvSpPr>
          <p:nvPr>
            <p:ph type="dt" sz="half" idx="10"/>
          </p:nvPr>
        </p:nvSpPr>
        <p:spPr/>
        <p:txBody>
          <a:bodyPr/>
          <a:lstStyle/>
          <a:p>
            <a:fld id="{31A160BA-B947-4229-8528-9B43FBDF7DF0}" type="datetimeFigureOut">
              <a:rPr lang="en-GB" smtClean="0"/>
              <a:t>30/07/2024</a:t>
            </a:fld>
            <a:endParaRPr lang="en-GB"/>
          </a:p>
        </p:txBody>
      </p:sp>
      <p:sp>
        <p:nvSpPr>
          <p:cNvPr id="8" name="Footer Placeholder 7">
            <a:extLst>
              <a:ext uri="{FF2B5EF4-FFF2-40B4-BE49-F238E27FC236}">
                <a16:creationId xmlns:a16="http://schemas.microsoft.com/office/drawing/2014/main" id="{7C9EEA84-F01F-4368-A1B1-4E3D33A46A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0DA7C68-8D45-49F0-8C3B-23C85E09E211}"/>
              </a:ext>
            </a:extLst>
          </p:cNvPr>
          <p:cNvSpPr>
            <a:spLocks noGrp="1"/>
          </p:cNvSpPr>
          <p:nvPr>
            <p:ph type="sldNum" sz="quarter" idx="12"/>
          </p:nvPr>
        </p:nvSpPr>
        <p:spPr/>
        <p:txBody>
          <a:bodyPr/>
          <a:lstStyle/>
          <a:p>
            <a:fld id="{16E8501C-9704-4D0E-AFD2-D09C7959E470}" type="slidenum">
              <a:rPr lang="en-GB" smtClean="0"/>
              <a:t>‹#›</a:t>
            </a:fld>
            <a:endParaRPr lang="en-GB"/>
          </a:p>
        </p:txBody>
      </p:sp>
    </p:spTree>
    <p:extLst>
      <p:ext uri="{BB962C8B-B14F-4D97-AF65-F5344CB8AC3E}">
        <p14:creationId xmlns:p14="http://schemas.microsoft.com/office/powerpoint/2010/main" val="2679573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A5691-4597-43D8-A208-CFCEBC6FD0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70F82A-FB47-412B-8170-B06623C8BD59}"/>
              </a:ext>
            </a:extLst>
          </p:cNvPr>
          <p:cNvSpPr>
            <a:spLocks noGrp="1"/>
          </p:cNvSpPr>
          <p:nvPr>
            <p:ph type="dt" sz="half" idx="10"/>
          </p:nvPr>
        </p:nvSpPr>
        <p:spPr/>
        <p:txBody>
          <a:bodyPr/>
          <a:lstStyle/>
          <a:p>
            <a:fld id="{31A160BA-B947-4229-8528-9B43FBDF7DF0}" type="datetimeFigureOut">
              <a:rPr lang="en-GB" smtClean="0"/>
              <a:t>30/07/2024</a:t>
            </a:fld>
            <a:endParaRPr lang="en-GB"/>
          </a:p>
        </p:txBody>
      </p:sp>
      <p:sp>
        <p:nvSpPr>
          <p:cNvPr id="4" name="Footer Placeholder 3">
            <a:extLst>
              <a:ext uri="{FF2B5EF4-FFF2-40B4-BE49-F238E27FC236}">
                <a16:creationId xmlns:a16="http://schemas.microsoft.com/office/drawing/2014/main" id="{79A79621-FD17-45CD-8577-C7D81BDC4C2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53C362D-64A7-43F5-8190-6225C034733D}"/>
              </a:ext>
            </a:extLst>
          </p:cNvPr>
          <p:cNvSpPr>
            <a:spLocks noGrp="1"/>
          </p:cNvSpPr>
          <p:nvPr>
            <p:ph type="sldNum" sz="quarter" idx="12"/>
          </p:nvPr>
        </p:nvSpPr>
        <p:spPr/>
        <p:txBody>
          <a:bodyPr/>
          <a:lstStyle/>
          <a:p>
            <a:fld id="{16E8501C-9704-4D0E-AFD2-D09C7959E470}" type="slidenum">
              <a:rPr lang="en-GB" smtClean="0"/>
              <a:t>‹#›</a:t>
            </a:fld>
            <a:endParaRPr lang="en-GB"/>
          </a:p>
        </p:txBody>
      </p:sp>
    </p:spTree>
    <p:extLst>
      <p:ext uri="{BB962C8B-B14F-4D97-AF65-F5344CB8AC3E}">
        <p14:creationId xmlns:p14="http://schemas.microsoft.com/office/powerpoint/2010/main" val="644431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581ED5-018F-4B29-B27B-25308DD0649F}"/>
              </a:ext>
            </a:extLst>
          </p:cNvPr>
          <p:cNvSpPr>
            <a:spLocks noGrp="1"/>
          </p:cNvSpPr>
          <p:nvPr>
            <p:ph type="dt" sz="half" idx="10"/>
          </p:nvPr>
        </p:nvSpPr>
        <p:spPr/>
        <p:txBody>
          <a:bodyPr/>
          <a:lstStyle/>
          <a:p>
            <a:fld id="{31A160BA-B947-4229-8528-9B43FBDF7DF0}" type="datetimeFigureOut">
              <a:rPr lang="en-GB" smtClean="0"/>
              <a:t>30/07/2024</a:t>
            </a:fld>
            <a:endParaRPr lang="en-GB"/>
          </a:p>
        </p:txBody>
      </p:sp>
      <p:sp>
        <p:nvSpPr>
          <p:cNvPr id="3" name="Footer Placeholder 2">
            <a:extLst>
              <a:ext uri="{FF2B5EF4-FFF2-40B4-BE49-F238E27FC236}">
                <a16:creationId xmlns:a16="http://schemas.microsoft.com/office/drawing/2014/main" id="{1FA149C7-4F0B-4E49-AB91-C2BD9641E7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292D791-8D53-4510-B7F7-998EE3F9390E}"/>
              </a:ext>
            </a:extLst>
          </p:cNvPr>
          <p:cNvSpPr>
            <a:spLocks noGrp="1"/>
          </p:cNvSpPr>
          <p:nvPr>
            <p:ph type="sldNum" sz="quarter" idx="12"/>
          </p:nvPr>
        </p:nvSpPr>
        <p:spPr/>
        <p:txBody>
          <a:bodyPr/>
          <a:lstStyle/>
          <a:p>
            <a:fld id="{16E8501C-9704-4D0E-AFD2-D09C7959E470}" type="slidenum">
              <a:rPr lang="en-GB" smtClean="0"/>
              <a:t>‹#›</a:t>
            </a:fld>
            <a:endParaRPr lang="en-GB"/>
          </a:p>
        </p:txBody>
      </p:sp>
    </p:spTree>
    <p:extLst>
      <p:ext uri="{BB962C8B-B14F-4D97-AF65-F5344CB8AC3E}">
        <p14:creationId xmlns:p14="http://schemas.microsoft.com/office/powerpoint/2010/main" val="2976337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CD461-E670-411D-9EB1-A214042845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700577-25F0-439D-AD99-5A7E6505A6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5E7295-AA0C-4D23-95C0-C45BC2E5F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9D51835-FE69-465A-92FD-DE51ADEF1B1A}"/>
              </a:ext>
            </a:extLst>
          </p:cNvPr>
          <p:cNvSpPr>
            <a:spLocks noGrp="1"/>
          </p:cNvSpPr>
          <p:nvPr>
            <p:ph type="dt" sz="half" idx="10"/>
          </p:nvPr>
        </p:nvSpPr>
        <p:spPr/>
        <p:txBody>
          <a:bodyPr/>
          <a:lstStyle/>
          <a:p>
            <a:fld id="{31A160BA-B947-4229-8528-9B43FBDF7DF0}" type="datetimeFigureOut">
              <a:rPr lang="en-GB" smtClean="0"/>
              <a:t>30/07/2024</a:t>
            </a:fld>
            <a:endParaRPr lang="en-GB"/>
          </a:p>
        </p:txBody>
      </p:sp>
      <p:sp>
        <p:nvSpPr>
          <p:cNvPr id="6" name="Footer Placeholder 5">
            <a:extLst>
              <a:ext uri="{FF2B5EF4-FFF2-40B4-BE49-F238E27FC236}">
                <a16:creationId xmlns:a16="http://schemas.microsoft.com/office/drawing/2014/main" id="{F95FE867-70AC-457E-AF9A-A6DBC124B4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24F5D6-634D-418B-8C3B-34431359241F}"/>
              </a:ext>
            </a:extLst>
          </p:cNvPr>
          <p:cNvSpPr>
            <a:spLocks noGrp="1"/>
          </p:cNvSpPr>
          <p:nvPr>
            <p:ph type="sldNum" sz="quarter" idx="12"/>
          </p:nvPr>
        </p:nvSpPr>
        <p:spPr/>
        <p:txBody>
          <a:bodyPr/>
          <a:lstStyle/>
          <a:p>
            <a:fld id="{16E8501C-9704-4D0E-AFD2-D09C7959E470}" type="slidenum">
              <a:rPr lang="en-GB" smtClean="0"/>
              <a:t>‹#›</a:t>
            </a:fld>
            <a:endParaRPr lang="en-GB"/>
          </a:p>
        </p:txBody>
      </p:sp>
    </p:spTree>
    <p:extLst>
      <p:ext uri="{BB962C8B-B14F-4D97-AF65-F5344CB8AC3E}">
        <p14:creationId xmlns:p14="http://schemas.microsoft.com/office/powerpoint/2010/main" val="1043345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39B4A-8134-4FC0-BF5F-F25708D9A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6DFC36-C377-47AF-89BE-34CF2F10B5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0E75FB-AEFD-4AEA-AD90-EE9D10A71A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D0D036D-4BFF-44F3-BD1F-8260AA3D170F}"/>
              </a:ext>
            </a:extLst>
          </p:cNvPr>
          <p:cNvSpPr>
            <a:spLocks noGrp="1"/>
          </p:cNvSpPr>
          <p:nvPr>
            <p:ph type="dt" sz="half" idx="10"/>
          </p:nvPr>
        </p:nvSpPr>
        <p:spPr/>
        <p:txBody>
          <a:bodyPr/>
          <a:lstStyle/>
          <a:p>
            <a:fld id="{31A160BA-B947-4229-8528-9B43FBDF7DF0}" type="datetimeFigureOut">
              <a:rPr lang="en-GB" smtClean="0"/>
              <a:t>30/07/2024</a:t>
            </a:fld>
            <a:endParaRPr lang="en-GB"/>
          </a:p>
        </p:txBody>
      </p:sp>
      <p:sp>
        <p:nvSpPr>
          <p:cNvPr id="6" name="Footer Placeholder 5">
            <a:extLst>
              <a:ext uri="{FF2B5EF4-FFF2-40B4-BE49-F238E27FC236}">
                <a16:creationId xmlns:a16="http://schemas.microsoft.com/office/drawing/2014/main" id="{31E5812F-D97C-4CD9-9BA9-E41974AC9C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22E4B1-EB31-4802-B830-15EA3595F5ED}"/>
              </a:ext>
            </a:extLst>
          </p:cNvPr>
          <p:cNvSpPr>
            <a:spLocks noGrp="1"/>
          </p:cNvSpPr>
          <p:nvPr>
            <p:ph type="sldNum" sz="quarter" idx="12"/>
          </p:nvPr>
        </p:nvSpPr>
        <p:spPr/>
        <p:txBody>
          <a:bodyPr/>
          <a:lstStyle/>
          <a:p>
            <a:fld id="{16E8501C-9704-4D0E-AFD2-D09C7959E470}" type="slidenum">
              <a:rPr lang="en-GB" smtClean="0"/>
              <a:t>‹#›</a:t>
            </a:fld>
            <a:endParaRPr lang="en-GB"/>
          </a:p>
        </p:txBody>
      </p:sp>
    </p:spTree>
    <p:extLst>
      <p:ext uri="{BB962C8B-B14F-4D97-AF65-F5344CB8AC3E}">
        <p14:creationId xmlns:p14="http://schemas.microsoft.com/office/powerpoint/2010/main" val="2867548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18E79-FA55-4957-BC77-FF92A2CD7DC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1385C8-CA3B-4F16-89F5-6F3F4691782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AC8936-0A5F-40D9-ACB3-69FDE9319EDD}"/>
              </a:ext>
            </a:extLst>
          </p:cNvPr>
          <p:cNvSpPr>
            <a:spLocks noGrp="1"/>
          </p:cNvSpPr>
          <p:nvPr>
            <p:ph type="dt" sz="half" idx="10"/>
          </p:nvPr>
        </p:nvSpPr>
        <p:spPr/>
        <p:txBody>
          <a:bodyPr/>
          <a:lstStyle/>
          <a:p>
            <a:fld id="{31A160BA-B947-4229-8528-9B43FBDF7DF0}" type="datetimeFigureOut">
              <a:rPr lang="en-GB" smtClean="0"/>
              <a:t>30/07/2024</a:t>
            </a:fld>
            <a:endParaRPr lang="en-GB"/>
          </a:p>
        </p:txBody>
      </p:sp>
      <p:sp>
        <p:nvSpPr>
          <p:cNvPr id="5" name="Footer Placeholder 4">
            <a:extLst>
              <a:ext uri="{FF2B5EF4-FFF2-40B4-BE49-F238E27FC236}">
                <a16:creationId xmlns:a16="http://schemas.microsoft.com/office/drawing/2014/main" id="{220DF582-DF7C-4375-92FC-E3182F2356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1DC687-9E30-455D-A0F7-A01E1B979238}"/>
              </a:ext>
            </a:extLst>
          </p:cNvPr>
          <p:cNvSpPr>
            <a:spLocks noGrp="1"/>
          </p:cNvSpPr>
          <p:nvPr>
            <p:ph type="sldNum" sz="quarter" idx="12"/>
          </p:nvPr>
        </p:nvSpPr>
        <p:spPr/>
        <p:txBody>
          <a:bodyPr/>
          <a:lstStyle/>
          <a:p>
            <a:fld id="{16E8501C-9704-4D0E-AFD2-D09C7959E470}" type="slidenum">
              <a:rPr lang="en-GB" smtClean="0"/>
              <a:t>‹#›</a:t>
            </a:fld>
            <a:endParaRPr lang="en-GB"/>
          </a:p>
        </p:txBody>
      </p:sp>
    </p:spTree>
    <p:extLst>
      <p:ext uri="{BB962C8B-B14F-4D97-AF65-F5344CB8AC3E}">
        <p14:creationId xmlns:p14="http://schemas.microsoft.com/office/powerpoint/2010/main" val="4089216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4E2EAE-D35C-478D-BE6D-A0FF3EB7AC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02E6FB-49DB-4F0B-869B-B4411AEC3AB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672805-38CC-4192-BCD9-3F0EAC19CC24}"/>
              </a:ext>
            </a:extLst>
          </p:cNvPr>
          <p:cNvSpPr>
            <a:spLocks noGrp="1"/>
          </p:cNvSpPr>
          <p:nvPr>
            <p:ph type="dt" sz="half" idx="10"/>
          </p:nvPr>
        </p:nvSpPr>
        <p:spPr/>
        <p:txBody>
          <a:bodyPr/>
          <a:lstStyle/>
          <a:p>
            <a:fld id="{31A160BA-B947-4229-8528-9B43FBDF7DF0}" type="datetimeFigureOut">
              <a:rPr lang="en-GB" smtClean="0"/>
              <a:t>30/07/2024</a:t>
            </a:fld>
            <a:endParaRPr lang="en-GB"/>
          </a:p>
        </p:txBody>
      </p:sp>
      <p:sp>
        <p:nvSpPr>
          <p:cNvPr id="5" name="Footer Placeholder 4">
            <a:extLst>
              <a:ext uri="{FF2B5EF4-FFF2-40B4-BE49-F238E27FC236}">
                <a16:creationId xmlns:a16="http://schemas.microsoft.com/office/drawing/2014/main" id="{C4EFBE34-EA1C-4591-BBBC-303CF6EBC8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C59B9F-BE3A-48D8-B0D2-A24CB705DF75}"/>
              </a:ext>
            </a:extLst>
          </p:cNvPr>
          <p:cNvSpPr>
            <a:spLocks noGrp="1"/>
          </p:cNvSpPr>
          <p:nvPr>
            <p:ph type="sldNum" sz="quarter" idx="12"/>
          </p:nvPr>
        </p:nvSpPr>
        <p:spPr/>
        <p:txBody>
          <a:bodyPr/>
          <a:lstStyle/>
          <a:p>
            <a:fld id="{16E8501C-9704-4D0E-AFD2-D09C7959E470}" type="slidenum">
              <a:rPr lang="en-GB" smtClean="0"/>
              <a:t>‹#›</a:t>
            </a:fld>
            <a:endParaRPr lang="en-GB"/>
          </a:p>
        </p:txBody>
      </p:sp>
    </p:spTree>
    <p:extLst>
      <p:ext uri="{BB962C8B-B14F-4D97-AF65-F5344CB8AC3E}">
        <p14:creationId xmlns:p14="http://schemas.microsoft.com/office/powerpoint/2010/main" val="921465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07E5FD-97FE-49AF-BF26-66CBA3752B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73564-6A47-47F1-AD1A-92E1C9920B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6DC3F7-5DE4-4E7C-BE15-E5FC20DB82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A160BA-B947-4229-8528-9B43FBDF7DF0}" type="datetimeFigureOut">
              <a:rPr lang="en-GB" smtClean="0"/>
              <a:t>30/07/2024</a:t>
            </a:fld>
            <a:endParaRPr lang="en-GB"/>
          </a:p>
        </p:txBody>
      </p:sp>
      <p:sp>
        <p:nvSpPr>
          <p:cNvPr id="5" name="Footer Placeholder 4">
            <a:extLst>
              <a:ext uri="{FF2B5EF4-FFF2-40B4-BE49-F238E27FC236}">
                <a16:creationId xmlns:a16="http://schemas.microsoft.com/office/drawing/2014/main" id="{855BF2F7-76CB-4F5B-8E78-50C8817C93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C1C676-4E14-4616-A762-7116A805DB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E8501C-9704-4D0E-AFD2-D09C7959E470}" type="slidenum">
              <a:rPr lang="en-GB" smtClean="0"/>
              <a:t>‹#›</a:t>
            </a:fld>
            <a:endParaRPr lang="en-GB"/>
          </a:p>
        </p:txBody>
      </p:sp>
    </p:spTree>
    <p:extLst>
      <p:ext uri="{BB962C8B-B14F-4D97-AF65-F5344CB8AC3E}">
        <p14:creationId xmlns:p14="http://schemas.microsoft.com/office/powerpoint/2010/main" val="27599669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enfield.gov.uk/__data/assets/pdf_file/0016/5281/equality-and-diversity-annual-report-(2019)-your-council.pdf" TargetMode="External"/><Relationship Id="rId3" Type="http://schemas.openxmlformats.org/officeDocument/2006/relationships/hyperlink" Target="https://ash.org.uk/law/tobacco-control-policy-%20england" TargetMode="External"/><Relationship Id="rId7" Type="http://schemas.openxmlformats.org/officeDocument/2006/relationships/hyperlink" Target="https://www.geeksforgeeks.org/what-is-intranet/" TargetMode="External"/><Relationship Id="rId2" Type="http://schemas.openxmlformats.org/officeDocument/2006/relationships/hyperlink" Target="https://ash.org.uk/uploads/BMEeip.pdf?v=1648030514" TargetMode="External"/><Relationship Id="rId1" Type="http://schemas.openxmlformats.org/officeDocument/2006/relationships/slideLayout" Target="../slideLayouts/slideLayout2.xml"/><Relationship Id="rId6" Type="http://schemas.openxmlformats.org/officeDocument/2006/relationships/hyperlink" Target="https://www.bhf.org.uk/-/media/files/health-intelligence/6/enfield-bhf-statistics.pdf" TargetMode="External"/><Relationship Id="rId5" Type="http://schemas.openxmlformats.org/officeDocument/2006/relationships/hyperlink" Target="https://www.bbc.com/news/health-39094713" TargetMode="External"/><Relationship Id="rId10" Type="http://schemas.openxmlformats.org/officeDocument/2006/relationships/hyperlink" Target="https://governance.enfield.gov.uk/documents/s94012/5.%20Plan%20for%20Enfield%20to%20become%20smokefree%2019th%20Aug%202022.pdf" TargetMode="External"/><Relationship Id="rId4" Type="http://schemas.openxmlformats.org/officeDocument/2006/relationships/hyperlink" Target="https://ash.org.uk/" TargetMode="External"/><Relationship Id="rId9" Type="http://schemas.openxmlformats.org/officeDocument/2006/relationships/hyperlink" Target="https://www.enfield.gov.uk/__data/assets/pdf_file/0023/44717/Borough-profile-2023-Your-council.pdf"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lscft.nhs.uk/news/make-pledge-quit-smoking-stoptober" TargetMode="External"/><Relationship Id="rId13" Type="http://schemas.openxmlformats.org/officeDocument/2006/relationships/hyperlink" Target="https://www.ons.gov.uk/visualisations/censusareachanges/E09000010/" TargetMode="External"/><Relationship Id="rId3" Type="http://schemas.openxmlformats.org/officeDocument/2006/relationships/hyperlink" Target="https://www.legislation.gov.uk/ukpga/2010/15/contents" TargetMode="External"/><Relationship Id="rId7" Type="http://schemas.openxmlformats.org/officeDocument/2006/relationships/hyperlink" Target="https://www.nhs.uk/" TargetMode="External"/><Relationship Id="rId12" Type="http://schemas.openxmlformats.org/officeDocument/2006/relationships/hyperlink" Target="https://www.ons.gov.uk/peoplepopulationandcommunity/healthandsocialcare/drugusealcoholandsmoking/bulletins/deprivationandtheimpactonsmokingprevalenceenglandandwales/2017to2021" TargetMode="External"/><Relationship Id="rId2" Type="http://schemas.openxmlformats.org/officeDocument/2006/relationships/hyperlink" Target="https://www.legislation.gov.uk/uksi/2006/3368/contents" TargetMode="External"/><Relationship Id="rId1" Type="http://schemas.openxmlformats.org/officeDocument/2006/relationships/slideLayout" Target="../slideLayouts/slideLayout2.xml"/><Relationship Id="rId6" Type="http://schemas.openxmlformats.org/officeDocument/2006/relationships/hyperlink" Target="https://www.nhs.uk/live-well/quit-smoking/nhs-stop-smoking-services-help-you-quit/" TargetMode="External"/><Relationship Id="rId11" Type="http://schemas.openxmlformats.org/officeDocument/2006/relationships/hyperlink" Target="https://www.nnuh.nhs.uk/" TargetMode="External"/><Relationship Id="rId5" Type="http://schemas.openxmlformats.org/officeDocument/2006/relationships/hyperlink" Target="https://www.medicalnewstoday.com/articles/319460" TargetMode="External"/><Relationship Id="rId10" Type="http://schemas.openxmlformats.org/officeDocument/2006/relationships/hyperlink" Target="https://www.nice.org.uk/guidance/ng209" TargetMode="External"/><Relationship Id="rId4" Type="http://schemas.openxmlformats.org/officeDocument/2006/relationships/hyperlink" Target="https://www.londontobaccoalliance.org.uk/news/adult-smoking-habits-in-london-2021/" TargetMode="External"/><Relationship Id="rId9" Type="http://schemas.openxmlformats.org/officeDocument/2006/relationships/hyperlink" Target="Smoking,%20https:/www.gatesheadhealth.nhs.uk/services/cancer-services/prehabilitation/smokin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medicalnewstoday.com/articles/10566" TargetMode="External"/><Relationship Id="rId2" Type="http://schemas.openxmlformats.org/officeDocument/2006/relationships/hyperlink" Target="https://trustforlondon.org.uk/data/life-expectancy-borough/"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A2D0B-1E9B-1BE6-217F-7046991AC7F6}"/>
              </a:ext>
            </a:extLst>
          </p:cNvPr>
          <p:cNvSpPr>
            <a:spLocks noGrp="1"/>
          </p:cNvSpPr>
          <p:nvPr>
            <p:ph type="title"/>
          </p:nvPr>
        </p:nvSpPr>
        <p:spPr>
          <a:xfrm>
            <a:off x="838200" y="681038"/>
            <a:ext cx="10515600" cy="2874170"/>
          </a:xfrm>
        </p:spPr>
        <p:txBody>
          <a:bodyPr>
            <a:normAutofit fontScale="90000"/>
          </a:bodyPr>
          <a:lstStyle/>
          <a:p>
            <a:pPr marL="0" indent="0" algn="ctr"/>
            <a:r>
              <a:rPr lang="en-US" dirty="0">
                <a:latin typeface="Arial" panose="020B0604020202020204" pitchFamily="34" charset="0"/>
                <a:cs typeface="Arial" panose="020B0604020202020204" pitchFamily="34" charset="0"/>
              </a:rPr>
              <a:t>Community Care and Development </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Component 1: Viva Voce</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BMHP6022</a:t>
            </a:r>
            <a:br>
              <a:rPr lang="en-US" dirty="0"/>
            </a:br>
            <a:endParaRPr lang="en-US" dirty="0"/>
          </a:p>
        </p:txBody>
      </p:sp>
      <p:sp>
        <p:nvSpPr>
          <p:cNvPr id="3" name="Content Placeholder 2">
            <a:extLst>
              <a:ext uri="{FF2B5EF4-FFF2-40B4-BE49-F238E27FC236}">
                <a16:creationId xmlns:a16="http://schemas.microsoft.com/office/drawing/2014/main" id="{810D06B1-AA70-37C6-71BE-87B00A544C91}"/>
              </a:ext>
            </a:extLst>
          </p:cNvPr>
          <p:cNvSpPr>
            <a:spLocks noGrp="1"/>
          </p:cNvSpPr>
          <p:nvPr>
            <p:ph idx="1"/>
          </p:nvPr>
        </p:nvSpPr>
        <p:spPr>
          <a:xfrm>
            <a:off x="838200" y="2641600"/>
            <a:ext cx="10515600" cy="3535362"/>
          </a:xfrm>
        </p:spPr>
        <p:txBody>
          <a:bodyPr>
            <a:normAutofit lnSpcReduction="10000"/>
          </a:bodyPr>
          <a:lstStyle/>
          <a:p>
            <a:pPr marL="0" indent="0">
              <a:buNone/>
            </a:pPr>
            <a:endParaRPr lang="en-US" sz="4000" dirty="0">
              <a:latin typeface="Arial" panose="020B0604020202020204" pitchFamily="34" charset="0"/>
              <a:ea typeface="+mj-ea"/>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Student name: Awla Semakula </a:t>
            </a:r>
          </a:p>
          <a:p>
            <a:pPr marL="0" indent="0">
              <a:buNone/>
            </a:pPr>
            <a:r>
              <a:rPr lang="en-US" dirty="0">
                <a:latin typeface="Arial" panose="020B0604020202020204" pitchFamily="34" charset="0"/>
                <a:cs typeface="Arial" panose="020B0604020202020204" pitchFamily="34" charset="0"/>
              </a:rPr>
              <a:t>Student ID: 1912740</a:t>
            </a:r>
          </a:p>
          <a:p>
            <a:pPr marL="0" indent="0">
              <a:buNone/>
            </a:pPr>
            <a:r>
              <a:rPr lang="en-US" dirty="0">
                <a:latin typeface="Arial" panose="020B0604020202020204" pitchFamily="34" charset="0"/>
                <a:cs typeface="Arial" panose="020B0604020202020204" pitchFamily="34" charset="0"/>
              </a:rPr>
              <a:t>Lecturer: Jolly Nwankwo</a:t>
            </a:r>
          </a:p>
        </p:txBody>
      </p:sp>
    </p:spTree>
    <p:extLst>
      <p:ext uri="{BB962C8B-B14F-4D97-AF65-F5344CB8AC3E}">
        <p14:creationId xmlns:p14="http://schemas.microsoft.com/office/powerpoint/2010/main" val="177820845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98138A-6568-40A9-84FB-05F61A9DE1D2}"/>
              </a:ext>
            </a:extLst>
          </p:cNvPr>
          <p:cNvSpPr>
            <a:spLocks noGrp="1"/>
          </p:cNvSpPr>
          <p:nvPr>
            <p:ph type="ctrTitle"/>
          </p:nvPr>
        </p:nvSpPr>
        <p:spPr>
          <a:xfrm>
            <a:off x="9036543" y="2023110"/>
            <a:ext cx="2853372" cy="2846070"/>
          </a:xfrm>
        </p:spPr>
        <p:txBody>
          <a:bodyPr anchor="ctr">
            <a:noAutofit/>
          </a:bodyPr>
          <a:lstStyle/>
          <a:p>
            <a:r>
              <a:rPr lang="en-GB" sz="3600" b="1" dirty="0">
                <a:latin typeface="Arial" panose="020B0604020202020204" pitchFamily="34" charset="0"/>
                <a:cs typeface="Arial" panose="020B0604020202020204" pitchFamily="34" charset="0"/>
              </a:rPr>
              <a:t>Smoking Cessation in Enfield among BAME Community </a:t>
            </a:r>
            <a:br>
              <a:rPr lang="en-IN" sz="3600" dirty="0">
                <a:latin typeface="Arial" panose="020B0604020202020204" pitchFamily="34" charset="0"/>
                <a:cs typeface="Arial" panose="020B0604020202020204" pitchFamily="34" charset="0"/>
              </a:rPr>
            </a:br>
            <a:endParaRPr lang="en-GB" sz="3600" dirty="0">
              <a:latin typeface="Arial" panose="020B0604020202020204" pitchFamily="34" charset="0"/>
              <a:cs typeface="Arial" panose="020B0604020202020204" pitchFamily="34" charset="0"/>
            </a:endParaRPr>
          </a:p>
        </p:txBody>
      </p:sp>
      <p:sp>
        <p:nvSpPr>
          <p:cNvPr id="1033" name="Rectangle 103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Smoking cessation - Happy Lungs And Sleep Clinic - 08048047529, Vadodara">
            <a:extLst>
              <a:ext uri="{FF2B5EF4-FFF2-40B4-BE49-F238E27FC236}">
                <a16:creationId xmlns:a16="http://schemas.microsoft.com/office/drawing/2014/main" id="{8C4BE0E7-5B8F-4845-A779-6C0A26D8EC2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5238" y="972758"/>
            <a:ext cx="7608304" cy="4983439"/>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12395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Five ways to quit smoking">
            <a:extLst>
              <a:ext uri="{FF2B5EF4-FFF2-40B4-BE49-F238E27FC236}">
                <a16:creationId xmlns:a16="http://schemas.microsoft.com/office/drawing/2014/main" id="{26CD8356-A8B6-48E4-BCDF-0D5D93EC7A4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889" t="9091" r="12400"/>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30E560-1F21-41F4-86D1-ACDB7163D15C}"/>
              </a:ext>
            </a:extLst>
          </p:cNvPr>
          <p:cNvSpPr>
            <a:spLocks noGrp="1"/>
          </p:cNvSpPr>
          <p:nvPr>
            <p:ph type="title"/>
          </p:nvPr>
        </p:nvSpPr>
        <p:spPr>
          <a:xfrm>
            <a:off x="371094" y="1161288"/>
            <a:ext cx="3438144" cy="1124712"/>
          </a:xfrm>
        </p:spPr>
        <p:txBody>
          <a:bodyPr anchor="b">
            <a:normAutofit/>
          </a:bodyPr>
          <a:lstStyle/>
          <a:p>
            <a:pPr algn="ctr"/>
            <a:r>
              <a:rPr lang="en-GB" sz="2800" b="1" dirty="0">
                <a:solidFill>
                  <a:schemeClr val="bg1"/>
                </a:solidFill>
                <a:latin typeface="Arial" panose="020B0604020202020204" pitchFamily="34" charset="0"/>
                <a:cs typeface="Arial" panose="020B0604020202020204" pitchFamily="34" charset="0"/>
              </a:rPr>
              <a:t>Introduction </a:t>
            </a:r>
            <a:br>
              <a:rPr lang="en-IN" sz="2800" dirty="0">
                <a:solidFill>
                  <a:schemeClr val="bg1"/>
                </a:solidFill>
                <a:latin typeface="Arial" panose="020B0604020202020204" pitchFamily="34" charset="0"/>
                <a:cs typeface="Arial" panose="020B0604020202020204" pitchFamily="34" charset="0"/>
              </a:rPr>
            </a:br>
            <a:endParaRPr lang="en-GB" sz="2800" dirty="0">
              <a:solidFill>
                <a:schemeClr val="bg1"/>
              </a:solidFill>
              <a:latin typeface="Arial" panose="020B0604020202020204" pitchFamily="34" charset="0"/>
              <a:cs typeface="Arial" panose="020B0604020202020204" pitchFamily="34" charset="0"/>
            </a:endParaRPr>
          </a:p>
        </p:txBody>
      </p:sp>
      <p:sp>
        <p:nvSpPr>
          <p:cNvPr id="2059" name="Rectangle 205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061" name="Rectangle 206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310477C-8028-4C35-BD2D-61EB3CC33BAE}"/>
              </a:ext>
            </a:extLst>
          </p:cNvPr>
          <p:cNvSpPr>
            <a:spLocks noGrp="1"/>
          </p:cNvSpPr>
          <p:nvPr>
            <p:ph idx="1"/>
          </p:nvPr>
        </p:nvSpPr>
        <p:spPr>
          <a:xfrm>
            <a:off x="371093" y="2718054"/>
            <a:ext cx="5203229" cy="3207258"/>
          </a:xfrm>
        </p:spPr>
        <p:txBody>
          <a:bodyPr anchor="t">
            <a:noAutofit/>
          </a:bodyPr>
          <a:lstStyle/>
          <a:p>
            <a:pPr algn="just"/>
            <a:r>
              <a:rPr lang="en-GB" sz="2200" dirty="0">
                <a:solidFill>
                  <a:schemeClr val="bg1"/>
                </a:solidFill>
                <a:latin typeface="Arial" panose="020B0604020202020204" pitchFamily="34" charset="0"/>
                <a:cs typeface="Arial" panose="020B0604020202020204" pitchFamily="34" charset="0"/>
              </a:rPr>
              <a:t>Community development involves undertaking an approach to work with the people in the community and assist them in resolving everyday challenges (Jones </a:t>
            </a:r>
            <a:r>
              <a:rPr lang="en-GB" sz="2200" i="1" dirty="0">
                <a:solidFill>
                  <a:schemeClr val="bg1"/>
                </a:solidFill>
                <a:latin typeface="Arial" panose="020B0604020202020204" pitchFamily="34" charset="0"/>
                <a:cs typeface="Arial" panose="020B0604020202020204" pitchFamily="34" charset="0"/>
              </a:rPr>
              <a:t>et al., </a:t>
            </a:r>
            <a:r>
              <a:rPr lang="en-GB" sz="2200" dirty="0">
                <a:solidFill>
                  <a:schemeClr val="bg1"/>
                </a:solidFill>
                <a:latin typeface="Arial" panose="020B0604020202020204" pitchFamily="34" charset="0"/>
                <a:cs typeface="Arial" panose="020B0604020202020204" pitchFamily="34" charset="0"/>
              </a:rPr>
              <a:t>2020)</a:t>
            </a:r>
          </a:p>
          <a:p>
            <a:pPr algn="just"/>
            <a:r>
              <a:rPr lang="en-GB" sz="2200" dirty="0">
                <a:solidFill>
                  <a:schemeClr val="bg1"/>
                </a:solidFill>
                <a:latin typeface="Arial" panose="020B0604020202020204" pitchFamily="34" charset="0"/>
                <a:cs typeface="Arial" panose="020B0604020202020204" pitchFamily="34" charset="0"/>
              </a:rPr>
              <a:t>The aim of the study is to promote community development in the borough of Enfield, UK to support smoking cessation among the people in the BAME Community. </a:t>
            </a:r>
          </a:p>
        </p:txBody>
      </p:sp>
      <p:sp>
        <p:nvSpPr>
          <p:cNvPr id="4" name="TextBox 3">
            <a:extLst>
              <a:ext uri="{FF2B5EF4-FFF2-40B4-BE49-F238E27FC236}">
                <a16:creationId xmlns:a16="http://schemas.microsoft.com/office/drawing/2014/main" id="{5C09FE2B-0737-4FCE-81F5-05EF85507B90}"/>
              </a:ext>
            </a:extLst>
          </p:cNvPr>
          <p:cNvSpPr txBox="1"/>
          <p:nvPr/>
        </p:nvSpPr>
        <p:spPr>
          <a:xfrm>
            <a:off x="8651631" y="6154615"/>
            <a:ext cx="2584938" cy="369332"/>
          </a:xfrm>
          <a:prstGeom prst="rect">
            <a:avLst/>
          </a:prstGeom>
          <a:noFill/>
        </p:spPr>
        <p:txBody>
          <a:bodyPr wrap="square" rtlCol="0">
            <a:spAutoFit/>
          </a:bodyPr>
          <a:lstStyle/>
          <a:p>
            <a:r>
              <a:rPr lang="en-IN" dirty="0" err="1"/>
              <a:t>medicalnewstoday</a:t>
            </a:r>
            <a:r>
              <a:rPr lang="en-IN"/>
              <a:t>  2017</a:t>
            </a:r>
            <a:endParaRPr lang="en-GB"/>
          </a:p>
        </p:txBody>
      </p:sp>
    </p:spTree>
    <p:extLst>
      <p:ext uri="{BB962C8B-B14F-4D97-AF65-F5344CB8AC3E}">
        <p14:creationId xmlns:p14="http://schemas.microsoft.com/office/powerpoint/2010/main" val="8490550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E85273-C239-43CB-9002-CD63AF8EB15F}"/>
              </a:ext>
            </a:extLst>
          </p:cNvPr>
          <p:cNvSpPr>
            <a:spLocks noGrp="1"/>
          </p:cNvSpPr>
          <p:nvPr>
            <p:ph type="title"/>
          </p:nvPr>
        </p:nvSpPr>
        <p:spPr>
          <a:xfrm>
            <a:off x="793662" y="386930"/>
            <a:ext cx="10066122" cy="1298448"/>
          </a:xfrm>
        </p:spPr>
        <p:txBody>
          <a:bodyPr anchor="b">
            <a:normAutofit/>
          </a:bodyPr>
          <a:lstStyle/>
          <a:p>
            <a:r>
              <a:rPr lang="en-GB" sz="4800" b="1"/>
              <a:t>Introduction </a:t>
            </a:r>
            <a:endParaRPr lang="en-GB" sz="4800"/>
          </a:p>
        </p:txBody>
      </p:sp>
      <p:sp>
        <p:nvSpPr>
          <p:cNvPr id="3083" name="Rectangle 308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2C3591-3CD2-427A-B3D1-47AD0DCEDE97}"/>
              </a:ext>
            </a:extLst>
          </p:cNvPr>
          <p:cNvSpPr>
            <a:spLocks noGrp="1"/>
          </p:cNvSpPr>
          <p:nvPr>
            <p:ph idx="1"/>
          </p:nvPr>
        </p:nvSpPr>
        <p:spPr>
          <a:xfrm>
            <a:off x="793661" y="2599509"/>
            <a:ext cx="4530898" cy="3639450"/>
          </a:xfrm>
        </p:spPr>
        <p:txBody>
          <a:bodyPr anchor="ctr">
            <a:normAutofit/>
          </a:bodyPr>
          <a:lstStyle/>
          <a:p>
            <a:r>
              <a:rPr lang="en-GB" sz="2000" b="1">
                <a:latin typeface="Arial" panose="020B0604020202020204" pitchFamily="34" charset="0"/>
                <a:cs typeface="Arial" panose="020B0604020202020204" pitchFamily="34" charset="0"/>
              </a:rPr>
              <a:t>Population:</a:t>
            </a:r>
            <a:r>
              <a:rPr lang="en-GB" sz="2000">
                <a:latin typeface="Arial" panose="020B0604020202020204" pitchFamily="34" charset="0"/>
                <a:cs typeface="Arial" panose="020B0604020202020204" pitchFamily="34" charset="0"/>
              </a:rPr>
              <a:t> 330,000 people are living in Enfield UK (Gov, 2023).</a:t>
            </a:r>
            <a:endParaRPr lang="en-IN" sz="2000">
              <a:latin typeface="Arial" panose="020B0604020202020204" pitchFamily="34" charset="0"/>
              <a:cs typeface="Arial" panose="020B0604020202020204" pitchFamily="34" charset="0"/>
            </a:endParaRPr>
          </a:p>
          <a:p>
            <a:r>
              <a:rPr lang="en-GB" sz="2000" b="1">
                <a:latin typeface="Arial" panose="020B0604020202020204" pitchFamily="34" charset="0"/>
                <a:cs typeface="Arial" panose="020B0604020202020204" pitchFamily="34" charset="0"/>
              </a:rPr>
              <a:t>Ethnicity:</a:t>
            </a:r>
            <a:r>
              <a:rPr lang="en-GB" sz="2000">
                <a:latin typeface="Arial" panose="020B0604020202020204" pitchFamily="34" charset="0"/>
                <a:cs typeface="Arial" panose="020B0604020202020204" pitchFamily="34" charset="0"/>
              </a:rPr>
              <a:t> 54.7% of the population in Enfield belong from the BAME (Black, Asian and Minority) community (Gov, 2021)</a:t>
            </a:r>
            <a:endParaRPr lang="en-IN" sz="2000">
              <a:latin typeface="Arial" panose="020B0604020202020204" pitchFamily="34" charset="0"/>
              <a:cs typeface="Arial" panose="020B0604020202020204" pitchFamily="34" charset="0"/>
            </a:endParaRPr>
          </a:p>
          <a:p>
            <a:r>
              <a:rPr lang="en-GB" sz="2000" b="1">
                <a:latin typeface="Arial" panose="020B0604020202020204" pitchFamily="34" charset="0"/>
                <a:cs typeface="Arial" panose="020B0604020202020204" pitchFamily="34" charset="0"/>
              </a:rPr>
              <a:t>Religion: .</a:t>
            </a:r>
            <a:r>
              <a:rPr lang="en-GB" sz="2000">
                <a:latin typeface="Arial" panose="020B0604020202020204" pitchFamily="34" charset="0"/>
                <a:cs typeface="Arial" panose="020B0604020202020204" pitchFamily="34" charset="0"/>
              </a:rPr>
              <a:t> In Enfield, 53.58% of the individuals follow Christianity (Gov, 2021)</a:t>
            </a:r>
            <a:endParaRPr lang="en-IN" sz="2000">
              <a:latin typeface="Arial" panose="020B0604020202020204" pitchFamily="34" charset="0"/>
              <a:cs typeface="Arial" panose="020B0604020202020204" pitchFamily="34" charset="0"/>
            </a:endParaRPr>
          </a:p>
          <a:p>
            <a:r>
              <a:rPr lang="en-GB" sz="2000" b="1">
                <a:latin typeface="Arial" panose="020B0604020202020204" pitchFamily="34" charset="0"/>
                <a:cs typeface="Arial" panose="020B0604020202020204" pitchFamily="34" charset="0"/>
              </a:rPr>
              <a:t>Life Expectancy Rate:</a:t>
            </a:r>
            <a:r>
              <a:rPr lang="en-GB" sz="2000">
                <a:latin typeface="Arial" panose="020B0604020202020204" pitchFamily="34" charset="0"/>
                <a:cs typeface="Arial" panose="020B0604020202020204" pitchFamily="34" charset="0"/>
              </a:rPr>
              <a:t> 79.3 years (men) and 84.09 years (women)</a:t>
            </a:r>
            <a:endParaRPr lang="en-IN"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p:txBody>
      </p:sp>
      <p:sp>
        <p:nvSpPr>
          <p:cNvPr id="3087" name="Rectangle 308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B405B48-E9B1-40E2-AB7F-105F4B8C846C}"/>
              </a:ext>
            </a:extLst>
          </p:cNvPr>
          <p:cNvSpPr txBox="1"/>
          <p:nvPr/>
        </p:nvSpPr>
        <p:spPr>
          <a:xfrm>
            <a:off x="7523823" y="6044338"/>
            <a:ext cx="3165230"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Gov, 2023</a:t>
            </a:r>
            <a:endParaRPr lang="en-GB"/>
          </a:p>
        </p:txBody>
      </p:sp>
      <p:pic>
        <p:nvPicPr>
          <p:cNvPr id="5" name="Picture 4">
            <a:extLst>
              <a:ext uri="{FF2B5EF4-FFF2-40B4-BE49-F238E27FC236}">
                <a16:creationId xmlns:a16="http://schemas.microsoft.com/office/drawing/2014/main" id="{D821AF13-1121-4F8B-9DD6-457F1A59108B}"/>
              </a:ext>
            </a:extLst>
          </p:cNvPr>
          <p:cNvPicPr>
            <a:picLocks noChangeAspect="1"/>
          </p:cNvPicPr>
          <p:nvPr/>
        </p:nvPicPr>
        <p:blipFill>
          <a:blip r:embed="rId3"/>
          <a:stretch>
            <a:fillRect/>
          </a:stretch>
        </p:blipFill>
        <p:spPr>
          <a:xfrm>
            <a:off x="5679832" y="2389218"/>
            <a:ext cx="5365950" cy="3655120"/>
          </a:xfrm>
          <a:prstGeom prst="rect">
            <a:avLst/>
          </a:prstGeom>
        </p:spPr>
      </p:pic>
    </p:spTree>
    <p:extLst>
      <p:ext uri="{BB962C8B-B14F-4D97-AF65-F5344CB8AC3E}">
        <p14:creationId xmlns:p14="http://schemas.microsoft.com/office/powerpoint/2010/main" val="673416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0" name="Rectangle 411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0BE815-84E4-4470-AB09-6DEA1F5AEDDC}"/>
              </a:ext>
            </a:extLst>
          </p:cNvPr>
          <p:cNvSpPr>
            <a:spLocks noGrp="1"/>
          </p:cNvSpPr>
          <p:nvPr>
            <p:ph type="title"/>
          </p:nvPr>
        </p:nvSpPr>
        <p:spPr>
          <a:xfrm>
            <a:off x="645064" y="525982"/>
            <a:ext cx="4282983" cy="1200361"/>
          </a:xfrm>
        </p:spPr>
        <p:txBody>
          <a:bodyPr anchor="b">
            <a:normAutofit/>
          </a:bodyPr>
          <a:lstStyle/>
          <a:p>
            <a:r>
              <a:rPr lang="en-GB" sz="3600" b="1">
                <a:latin typeface="Arial" panose="020B0604020202020204" pitchFamily="34" charset="0"/>
                <a:cs typeface="Arial" panose="020B0604020202020204" pitchFamily="34" charset="0"/>
              </a:rPr>
              <a:t>Rationale</a:t>
            </a:r>
            <a:br>
              <a:rPr lang="en-IN" sz="3600">
                <a:latin typeface="Arial" panose="020B0604020202020204" pitchFamily="34" charset="0"/>
                <a:cs typeface="Arial" panose="020B0604020202020204" pitchFamily="34" charset="0"/>
              </a:rPr>
            </a:br>
            <a:endParaRPr lang="en-GB" sz="3600">
              <a:latin typeface="Arial" panose="020B0604020202020204" pitchFamily="34" charset="0"/>
              <a:cs typeface="Arial" panose="020B0604020202020204" pitchFamily="34" charset="0"/>
            </a:endParaRPr>
          </a:p>
        </p:txBody>
      </p:sp>
      <p:sp>
        <p:nvSpPr>
          <p:cNvPr id="4122" name="Rectangle 412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F5AAAB-231C-46B0-8A29-4E5992B2DADE}"/>
              </a:ext>
            </a:extLst>
          </p:cNvPr>
          <p:cNvSpPr>
            <a:spLocks noGrp="1"/>
          </p:cNvSpPr>
          <p:nvPr>
            <p:ph idx="1"/>
          </p:nvPr>
        </p:nvSpPr>
        <p:spPr>
          <a:xfrm>
            <a:off x="645066" y="2031101"/>
            <a:ext cx="4282984" cy="3511943"/>
          </a:xfrm>
        </p:spPr>
        <p:txBody>
          <a:bodyPr anchor="ctr">
            <a:normAutofit/>
          </a:bodyPr>
          <a:lstStyle/>
          <a:p>
            <a:pPr lvl="0"/>
            <a:r>
              <a:rPr lang="en-GB" sz="1800">
                <a:latin typeface="Arial" panose="020B0604020202020204" pitchFamily="34" charset="0"/>
                <a:cs typeface="Arial" panose="020B0604020202020204" pitchFamily="34" charset="0"/>
              </a:rPr>
              <a:t>18.5% of the population in Enfield are smoker, highest in London (</a:t>
            </a:r>
            <a:r>
              <a:rPr lang="en-GB" sz="1800" err="1">
                <a:latin typeface="Arial" panose="020B0604020202020204" pitchFamily="34" charset="0"/>
                <a:cs typeface="Arial" panose="020B0604020202020204" pitchFamily="34" charset="0"/>
              </a:rPr>
              <a:t>londontobaccoalliance</a:t>
            </a:r>
            <a:r>
              <a:rPr lang="en-GB" sz="1800">
                <a:latin typeface="Arial" panose="020B0604020202020204" pitchFamily="34" charset="0"/>
                <a:cs typeface="Arial" panose="020B0604020202020204" pitchFamily="34" charset="0"/>
              </a:rPr>
              <a:t>, 2021)</a:t>
            </a:r>
            <a:endParaRPr lang="en-IN" sz="1800">
              <a:latin typeface="Arial" panose="020B0604020202020204" pitchFamily="34" charset="0"/>
              <a:cs typeface="Arial" panose="020B0604020202020204" pitchFamily="34" charset="0"/>
            </a:endParaRPr>
          </a:p>
          <a:p>
            <a:pPr lvl="0"/>
            <a:r>
              <a:rPr lang="en-GB" sz="1800">
                <a:latin typeface="Arial" panose="020B0604020202020204" pitchFamily="34" charset="0"/>
                <a:cs typeface="Arial" panose="020B0604020202020204" pitchFamily="34" charset="0"/>
              </a:rPr>
              <a:t>250 smoking-related deaths in Enfield every year and 2000 hospitalisations (Gov, 2024).</a:t>
            </a:r>
            <a:endParaRPr lang="en-IN" sz="1800">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p:txBody>
      </p:sp>
      <p:sp>
        <p:nvSpPr>
          <p:cNvPr id="4124" name="Rectangle 412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6" name="Rectangle 412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8" name="Rectangle 412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5859A70-4F4F-4142-B6D5-2C5492928D00}"/>
              </a:ext>
            </a:extLst>
          </p:cNvPr>
          <p:cNvPicPr>
            <a:picLocks noChangeAspect="1"/>
          </p:cNvPicPr>
          <p:nvPr/>
        </p:nvPicPr>
        <p:blipFill>
          <a:blip r:embed="rId3"/>
          <a:stretch>
            <a:fillRect/>
          </a:stretch>
        </p:blipFill>
        <p:spPr>
          <a:xfrm>
            <a:off x="6771918" y="650494"/>
            <a:ext cx="4059657" cy="5324142"/>
          </a:xfrm>
          <a:prstGeom prst="rect">
            <a:avLst/>
          </a:prstGeom>
        </p:spPr>
      </p:pic>
      <p:sp>
        <p:nvSpPr>
          <p:cNvPr id="6" name="TextBox 5">
            <a:extLst>
              <a:ext uri="{FF2B5EF4-FFF2-40B4-BE49-F238E27FC236}">
                <a16:creationId xmlns:a16="http://schemas.microsoft.com/office/drawing/2014/main" id="{6DC1AE16-C827-4107-AF80-72C8D50E3326}"/>
              </a:ext>
            </a:extLst>
          </p:cNvPr>
          <p:cNvSpPr txBox="1"/>
          <p:nvPr/>
        </p:nvSpPr>
        <p:spPr>
          <a:xfrm>
            <a:off x="10304585" y="5543044"/>
            <a:ext cx="1242349" cy="646331"/>
          </a:xfrm>
          <a:prstGeom prst="rect">
            <a:avLst/>
          </a:prstGeom>
          <a:noFill/>
        </p:spPr>
        <p:txBody>
          <a:bodyPr wrap="square" rtlCol="0">
            <a:spAutoFit/>
          </a:bodyPr>
          <a:lstStyle/>
          <a:p>
            <a:r>
              <a:rPr lang="en-GB"/>
              <a:t>ONS, 2021</a:t>
            </a:r>
          </a:p>
          <a:p>
            <a:endParaRPr lang="en-GB"/>
          </a:p>
        </p:txBody>
      </p:sp>
    </p:spTree>
    <p:extLst>
      <p:ext uri="{BB962C8B-B14F-4D97-AF65-F5344CB8AC3E}">
        <p14:creationId xmlns:p14="http://schemas.microsoft.com/office/powerpoint/2010/main" val="10168666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02428B-FE82-424D-9FF8-1CE2FCE45B28}"/>
              </a:ext>
            </a:extLst>
          </p:cNvPr>
          <p:cNvSpPr>
            <a:spLocks noGrp="1"/>
          </p:cNvSpPr>
          <p:nvPr>
            <p:ph type="title"/>
          </p:nvPr>
        </p:nvSpPr>
        <p:spPr>
          <a:xfrm>
            <a:off x="589560" y="856180"/>
            <a:ext cx="4560584" cy="1128068"/>
          </a:xfrm>
        </p:spPr>
        <p:txBody>
          <a:bodyPr anchor="ctr">
            <a:normAutofit/>
          </a:bodyPr>
          <a:lstStyle/>
          <a:p>
            <a:r>
              <a:rPr lang="en-GB" sz="2500" b="1">
                <a:latin typeface="Arial" panose="020B0604020202020204" pitchFamily="34" charset="0"/>
                <a:cs typeface="Arial" panose="020B0604020202020204" pitchFamily="34" charset="0"/>
              </a:rPr>
              <a:t>Health Issues and Risks with Smoking</a:t>
            </a:r>
            <a:br>
              <a:rPr lang="en-IN" sz="2500" b="1">
                <a:latin typeface="Arial" panose="020B0604020202020204" pitchFamily="34" charset="0"/>
                <a:cs typeface="Arial" panose="020B0604020202020204" pitchFamily="34" charset="0"/>
              </a:rPr>
            </a:br>
            <a:endParaRPr lang="en-GB" sz="2500" b="1">
              <a:latin typeface="Arial" panose="020B0604020202020204" pitchFamily="34" charset="0"/>
              <a:cs typeface="Arial" panose="020B0604020202020204" pitchFamily="34" charset="0"/>
            </a:endParaRPr>
          </a:p>
        </p:txBody>
      </p:sp>
      <p:grpSp>
        <p:nvGrpSpPr>
          <p:cNvPr id="5136" name="Group 513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7" name="Rectangle 513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8" name="Rectangle 513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40" name="Rectangle 513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BFD0CA-3784-4B90-9B48-C30D165C5170}"/>
              </a:ext>
            </a:extLst>
          </p:cNvPr>
          <p:cNvSpPr>
            <a:spLocks noGrp="1"/>
          </p:cNvSpPr>
          <p:nvPr>
            <p:ph idx="1"/>
          </p:nvPr>
        </p:nvSpPr>
        <p:spPr>
          <a:xfrm>
            <a:off x="590719" y="2330505"/>
            <a:ext cx="4559425" cy="3979585"/>
          </a:xfrm>
        </p:spPr>
        <p:txBody>
          <a:bodyPr anchor="ctr">
            <a:normAutofit/>
          </a:bodyPr>
          <a:lstStyle/>
          <a:p>
            <a:pPr lvl="0"/>
            <a:r>
              <a:rPr lang="en-GB" sz="2000">
                <a:latin typeface="Arial" panose="020B0604020202020204" pitchFamily="34" charset="0"/>
                <a:cs typeface="Arial" panose="020B0604020202020204" pitchFamily="34" charset="0"/>
              </a:rPr>
              <a:t>Cardiovascular health issue </a:t>
            </a:r>
            <a:endParaRPr lang="en-IN" sz="2000">
              <a:latin typeface="Arial" panose="020B0604020202020204" pitchFamily="34" charset="0"/>
              <a:cs typeface="Arial" panose="020B0604020202020204" pitchFamily="34" charset="0"/>
            </a:endParaRPr>
          </a:p>
          <a:p>
            <a:pPr lvl="0"/>
            <a:r>
              <a:rPr lang="en-GB" sz="2000">
                <a:latin typeface="Arial" panose="020B0604020202020204" pitchFamily="34" charset="0"/>
                <a:cs typeface="Arial" panose="020B0604020202020204" pitchFamily="34" charset="0"/>
              </a:rPr>
              <a:t>Breathing problem</a:t>
            </a:r>
          </a:p>
          <a:p>
            <a:r>
              <a:rPr lang="en-GB" sz="2000">
                <a:latin typeface="Arial" panose="020B0604020202020204" pitchFamily="34" charset="0"/>
                <a:cs typeface="Arial" panose="020B0604020202020204" pitchFamily="34" charset="0"/>
              </a:rPr>
              <a:t>COPD (chronic obstructive pulmonary disorder) </a:t>
            </a:r>
            <a:endParaRPr lang="en-IN" sz="2000">
              <a:latin typeface="Arial" panose="020B0604020202020204" pitchFamily="34" charset="0"/>
              <a:cs typeface="Arial" panose="020B0604020202020204" pitchFamily="34" charset="0"/>
            </a:endParaRPr>
          </a:p>
          <a:p>
            <a:pPr lvl="0"/>
            <a:endParaRPr lang="en-IN"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p:txBody>
      </p:sp>
      <p:sp>
        <p:nvSpPr>
          <p:cNvPr id="5142" name="Rectangle 514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4" name="Rectangle 514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moking - Gateshead Health">
            <a:extLst>
              <a:ext uri="{FF2B5EF4-FFF2-40B4-BE49-F238E27FC236}">
                <a16:creationId xmlns:a16="http://schemas.microsoft.com/office/drawing/2014/main" id="{4B07DE9B-0F1C-4EA3-A656-62521E15EE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05" t="-1769" r="-648" b="-1769"/>
          <a:stretch/>
        </p:blipFill>
        <p:spPr bwMode="auto">
          <a:xfrm>
            <a:off x="6041006" y="1040239"/>
            <a:ext cx="5190927" cy="50319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8C9A8E5-E4C1-40D8-B159-817DDFE04D2B}"/>
              </a:ext>
            </a:extLst>
          </p:cNvPr>
          <p:cNvSpPr txBox="1"/>
          <p:nvPr/>
        </p:nvSpPr>
        <p:spPr>
          <a:xfrm>
            <a:off x="7825154" y="6310090"/>
            <a:ext cx="1793631" cy="369332"/>
          </a:xfrm>
          <a:prstGeom prst="rect">
            <a:avLst/>
          </a:prstGeom>
          <a:noFill/>
        </p:spPr>
        <p:txBody>
          <a:bodyPr wrap="square" rtlCol="0">
            <a:spAutoFit/>
          </a:bodyPr>
          <a:lstStyle/>
          <a:p>
            <a:r>
              <a:rPr lang="en-GB"/>
              <a:t>NHS, 2024</a:t>
            </a:r>
          </a:p>
        </p:txBody>
      </p:sp>
    </p:spTree>
    <p:extLst>
      <p:ext uri="{BB962C8B-B14F-4D97-AF65-F5344CB8AC3E}">
        <p14:creationId xmlns:p14="http://schemas.microsoft.com/office/powerpoint/2010/main" val="1776709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4" name="Rectangle 309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A698B4-332C-43F2-8341-FD5B26F11D7B}"/>
              </a:ext>
            </a:extLst>
          </p:cNvPr>
          <p:cNvSpPr>
            <a:spLocks noGrp="1"/>
          </p:cNvSpPr>
          <p:nvPr>
            <p:ph type="title"/>
          </p:nvPr>
        </p:nvSpPr>
        <p:spPr>
          <a:xfrm>
            <a:off x="630936" y="640080"/>
            <a:ext cx="4818888" cy="1481328"/>
          </a:xfrm>
        </p:spPr>
        <p:txBody>
          <a:bodyPr anchor="b">
            <a:normAutofit/>
          </a:bodyPr>
          <a:lstStyle/>
          <a:p>
            <a:r>
              <a:rPr lang="en-GB" sz="5400" b="1"/>
              <a:t>Contd..</a:t>
            </a:r>
          </a:p>
        </p:txBody>
      </p:sp>
      <p:sp>
        <p:nvSpPr>
          <p:cNvPr id="3096"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971D4F-4EF7-4DD2-B615-EB2AFA44967E}"/>
              </a:ext>
            </a:extLst>
          </p:cNvPr>
          <p:cNvSpPr>
            <a:spLocks noGrp="1"/>
          </p:cNvSpPr>
          <p:nvPr>
            <p:ph idx="1"/>
          </p:nvPr>
        </p:nvSpPr>
        <p:spPr>
          <a:xfrm>
            <a:off x="630936" y="2660904"/>
            <a:ext cx="4818888" cy="3547872"/>
          </a:xfrm>
        </p:spPr>
        <p:txBody>
          <a:bodyPr anchor="t">
            <a:normAutofit/>
          </a:bodyPr>
          <a:lstStyle/>
          <a:p>
            <a:pPr lvl="0"/>
            <a:r>
              <a:rPr lang="en-GB" sz="2200">
                <a:latin typeface="Arial" panose="020B0604020202020204" pitchFamily="34" charset="0"/>
                <a:cs typeface="Arial" panose="020B0604020202020204" pitchFamily="34" charset="0"/>
              </a:rPr>
              <a:t>Cancer (</a:t>
            </a:r>
            <a:r>
              <a:rPr lang="en-GB" sz="2200" err="1">
                <a:latin typeface="Arial" panose="020B0604020202020204" pitchFamily="34" charset="0"/>
                <a:cs typeface="Arial" panose="020B0604020202020204" pitchFamily="34" charset="0"/>
              </a:rPr>
              <a:t>Taucher</a:t>
            </a:r>
            <a:r>
              <a:rPr lang="en-GB" sz="2200">
                <a:latin typeface="Arial" panose="020B0604020202020204" pitchFamily="34" charset="0"/>
                <a:cs typeface="Arial" panose="020B0604020202020204" pitchFamily="34" charset="0"/>
              </a:rPr>
              <a:t> </a:t>
            </a:r>
            <a:r>
              <a:rPr lang="en-GB" sz="2200" i="1">
                <a:latin typeface="Arial" panose="020B0604020202020204" pitchFamily="34" charset="0"/>
                <a:cs typeface="Arial" panose="020B0604020202020204" pitchFamily="34" charset="0"/>
              </a:rPr>
              <a:t>et al., </a:t>
            </a:r>
            <a:r>
              <a:rPr lang="en-GB" sz="2200">
                <a:latin typeface="Arial" panose="020B0604020202020204" pitchFamily="34" charset="0"/>
                <a:cs typeface="Arial" panose="020B0604020202020204" pitchFamily="34" charset="0"/>
              </a:rPr>
              <a:t>2022)</a:t>
            </a:r>
            <a:endParaRPr lang="en-IN"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Fertility issues </a:t>
            </a:r>
          </a:p>
          <a:p>
            <a:r>
              <a:rPr lang="en-GB" sz="2200">
                <a:latin typeface="Arial" panose="020B0604020202020204" pitchFamily="34" charset="0"/>
                <a:cs typeface="Arial" panose="020B0604020202020204" pitchFamily="34" charset="0"/>
              </a:rPr>
              <a:t>Poor Immune system </a:t>
            </a:r>
          </a:p>
        </p:txBody>
      </p:sp>
      <p:pic>
        <p:nvPicPr>
          <p:cNvPr id="3076" name="Picture 4" descr="Why is smoking bad for you?">
            <a:extLst>
              <a:ext uri="{FF2B5EF4-FFF2-40B4-BE49-F238E27FC236}">
                <a16:creationId xmlns:a16="http://schemas.microsoft.com/office/drawing/2014/main" id="{6EC23C31-8A42-4385-9D9F-73BD9B24BC0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83642" y="640080"/>
            <a:ext cx="5089779" cy="55778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D46FEB4-1D17-42E0-9477-B066D74C4061}"/>
              </a:ext>
            </a:extLst>
          </p:cNvPr>
          <p:cNvSpPr txBox="1"/>
          <p:nvPr/>
        </p:nvSpPr>
        <p:spPr>
          <a:xfrm>
            <a:off x="7631723" y="6208776"/>
            <a:ext cx="2971800" cy="369332"/>
          </a:xfrm>
          <a:prstGeom prst="rect">
            <a:avLst/>
          </a:prstGeom>
          <a:noFill/>
        </p:spPr>
        <p:txBody>
          <a:bodyPr wrap="square" rtlCol="0">
            <a:spAutoFit/>
          </a:bodyPr>
          <a:lstStyle/>
          <a:p>
            <a:r>
              <a:rPr lang="en-GB"/>
              <a:t>Weatherspoon, 2023</a:t>
            </a:r>
          </a:p>
        </p:txBody>
      </p:sp>
    </p:spTree>
    <p:extLst>
      <p:ext uri="{BB962C8B-B14F-4D97-AF65-F5344CB8AC3E}">
        <p14:creationId xmlns:p14="http://schemas.microsoft.com/office/powerpoint/2010/main" val="491918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90" name="Rectangle 718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70433A-74F5-41F3-95CE-3A75B476CD79}"/>
              </a:ext>
            </a:extLst>
          </p:cNvPr>
          <p:cNvSpPr>
            <a:spLocks noGrp="1"/>
          </p:cNvSpPr>
          <p:nvPr>
            <p:ph type="title"/>
          </p:nvPr>
        </p:nvSpPr>
        <p:spPr>
          <a:xfrm>
            <a:off x="640080" y="325369"/>
            <a:ext cx="4368602" cy="1956841"/>
          </a:xfrm>
        </p:spPr>
        <p:txBody>
          <a:bodyPr anchor="b">
            <a:normAutofit/>
          </a:bodyPr>
          <a:lstStyle/>
          <a:p>
            <a:r>
              <a:rPr lang="en-GB" sz="2600" b="1">
                <a:latin typeface="Arial" panose="020B0604020202020204" pitchFamily="34" charset="0"/>
                <a:cs typeface="Arial" panose="020B0604020202020204" pitchFamily="34" charset="0"/>
              </a:rPr>
              <a:t>Barriers in accomplishing Smoking Cessation among people in BAME Community</a:t>
            </a:r>
            <a:br>
              <a:rPr lang="en-IN" sz="2600">
                <a:latin typeface="Arial" panose="020B0604020202020204" pitchFamily="34" charset="0"/>
                <a:cs typeface="Arial" panose="020B0604020202020204" pitchFamily="34" charset="0"/>
              </a:rPr>
            </a:br>
            <a:endParaRPr lang="en-GB" sz="2600">
              <a:latin typeface="Arial" panose="020B0604020202020204" pitchFamily="34" charset="0"/>
              <a:cs typeface="Arial" panose="020B0604020202020204" pitchFamily="34" charset="0"/>
            </a:endParaRPr>
          </a:p>
        </p:txBody>
      </p:sp>
      <p:sp>
        <p:nvSpPr>
          <p:cNvPr id="719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0A2168-B02A-4C67-9889-473EB0F0363D}"/>
              </a:ext>
            </a:extLst>
          </p:cNvPr>
          <p:cNvSpPr>
            <a:spLocks noGrp="1"/>
          </p:cNvSpPr>
          <p:nvPr>
            <p:ph idx="1"/>
          </p:nvPr>
        </p:nvSpPr>
        <p:spPr>
          <a:xfrm>
            <a:off x="640080" y="2872899"/>
            <a:ext cx="4243589" cy="3320668"/>
          </a:xfrm>
        </p:spPr>
        <p:txBody>
          <a:bodyPr>
            <a:normAutofit/>
          </a:bodyPr>
          <a:lstStyle/>
          <a:p>
            <a:pPr lvl="0"/>
            <a:r>
              <a:rPr lang="en-GB" sz="2000">
                <a:latin typeface="Arial" panose="020B0604020202020204" pitchFamily="34" charset="0"/>
                <a:cs typeface="Arial" panose="020B0604020202020204" pitchFamily="34" charset="0"/>
              </a:rPr>
              <a:t>Lack of peer support and influence in overcoming smoking cessation</a:t>
            </a:r>
            <a:endParaRPr lang="en-IN" sz="2000">
              <a:latin typeface="Arial" panose="020B0604020202020204" pitchFamily="34" charset="0"/>
              <a:cs typeface="Arial" panose="020B0604020202020204" pitchFamily="34" charset="0"/>
            </a:endParaRPr>
          </a:p>
          <a:p>
            <a:pPr lvl="0"/>
            <a:r>
              <a:rPr lang="en-GB" sz="2000">
                <a:latin typeface="Arial" panose="020B0604020202020204" pitchFamily="34" charset="0"/>
                <a:cs typeface="Arial" panose="020B0604020202020204" pitchFamily="34" charset="0"/>
              </a:rPr>
              <a:t>Withdrawal symptoms leading people of BAME community and others to re-engage in smoking </a:t>
            </a:r>
            <a:endParaRPr lang="en-IN" sz="2000">
              <a:latin typeface="Arial" panose="020B0604020202020204" pitchFamily="34" charset="0"/>
              <a:cs typeface="Arial" panose="020B0604020202020204" pitchFamily="34" charset="0"/>
            </a:endParaRPr>
          </a:p>
          <a:p>
            <a:pPr lvl="0"/>
            <a:r>
              <a:rPr lang="en-GB" sz="2000">
                <a:latin typeface="Arial" panose="020B0604020202020204" pitchFamily="34" charset="0"/>
                <a:cs typeface="Arial" panose="020B0604020202020204" pitchFamily="34" charset="0"/>
              </a:rPr>
              <a:t>Lack of effective healthcare resources to develop smoking cessation.  </a:t>
            </a:r>
            <a:endParaRPr lang="en-IN"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p:txBody>
      </p:sp>
      <p:pic>
        <p:nvPicPr>
          <p:cNvPr id="4098" name="Picture 2" descr="NHS 'tobacco free' campaign launched by Public Health England - BBC News">
            <a:extLst>
              <a:ext uri="{FF2B5EF4-FFF2-40B4-BE49-F238E27FC236}">
                <a16:creationId xmlns:a16="http://schemas.microsoft.com/office/drawing/2014/main" id="{29EE24E2-E013-4C9C-8DF0-9C16A3528E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8044" r="25536"/>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B05DFBF-900D-442C-9878-8D7D31FDC4FA}"/>
              </a:ext>
            </a:extLst>
          </p:cNvPr>
          <p:cNvSpPr txBox="1"/>
          <p:nvPr/>
        </p:nvSpPr>
        <p:spPr>
          <a:xfrm>
            <a:off x="10269415" y="5785338"/>
            <a:ext cx="1282505" cy="369332"/>
          </a:xfrm>
          <a:prstGeom prst="rect">
            <a:avLst/>
          </a:prstGeom>
          <a:noFill/>
        </p:spPr>
        <p:txBody>
          <a:bodyPr wrap="square" rtlCol="0">
            <a:spAutoFit/>
          </a:bodyPr>
          <a:lstStyle/>
          <a:p>
            <a:r>
              <a:rPr lang="en-GB">
                <a:solidFill>
                  <a:schemeClr val="bg1"/>
                </a:solidFill>
              </a:rPr>
              <a:t>BBC, 2017</a:t>
            </a:r>
          </a:p>
        </p:txBody>
      </p:sp>
    </p:spTree>
    <p:extLst>
      <p:ext uri="{BB962C8B-B14F-4D97-AF65-F5344CB8AC3E}">
        <p14:creationId xmlns:p14="http://schemas.microsoft.com/office/powerpoint/2010/main" val="810268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29378-54E4-4BB4-9392-06C7E61BF7BA}"/>
              </a:ext>
            </a:extLst>
          </p:cNvPr>
          <p:cNvSpPr>
            <a:spLocks noGrp="1"/>
          </p:cNvSpPr>
          <p:nvPr>
            <p:ph type="title"/>
          </p:nvPr>
        </p:nvSpPr>
        <p:spPr>
          <a:xfrm>
            <a:off x="793662" y="386930"/>
            <a:ext cx="10066122" cy="1298448"/>
          </a:xfrm>
        </p:spPr>
        <p:txBody>
          <a:bodyPr anchor="b">
            <a:normAutofit/>
          </a:bodyPr>
          <a:lstStyle/>
          <a:p>
            <a:r>
              <a:rPr lang="en-GB" b="1"/>
              <a:t>Stakeholders</a:t>
            </a:r>
            <a:br>
              <a:rPr lang="en-IN"/>
            </a:br>
            <a:endParaRPr lang="en-GB"/>
          </a:p>
        </p:txBody>
      </p:sp>
      <p:sp>
        <p:nvSpPr>
          <p:cNvPr id="8201" name="Rectangle 820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1AB7A1-4D7F-4092-A381-85FAADBFE6BA}"/>
              </a:ext>
            </a:extLst>
          </p:cNvPr>
          <p:cNvSpPr>
            <a:spLocks noGrp="1"/>
          </p:cNvSpPr>
          <p:nvPr>
            <p:ph idx="1"/>
          </p:nvPr>
        </p:nvSpPr>
        <p:spPr>
          <a:xfrm>
            <a:off x="793661" y="2599509"/>
            <a:ext cx="4530898" cy="3639450"/>
          </a:xfrm>
        </p:spPr>
        <p:txBody>
          <a:bodyPr anchor="ctr">
            <a:normAutofit/>
          </a:bodyPr>
          <a:lstStyle/>
          <a:p>
            <a:pPr lvl="0" algn="just"/>
            <a:r>
              <a:rPr lang="en-GB" sz="2000">
                <a:latin typeface="Arial" panose="020B0604020202020204" pitchFamily="34" charset="0"/>
                <a:cs typeface="Arial" panose="020B0604020202020204" pitchFamily="34" charset="0"/>
              </a:rPr>
              <a:t>National Health Services (NHS) (NHS, 2024) </a:t>
            </a:r>
            <a:endParaRPr lang="en-IN" sz="2000">
              <a:latin typeface="Arial" panose="020B0604020202020204" pitchFamily="34" charset="0"/>
              <a:cs typeface="Arial" panose="020B0604020202020204" pitchFamily="34" charset="0"/>
            </a:endParaRPr>
          </a:p>
          <a:p>
            <a:pPr lvl="0" algn="just"/>
            <a:r>
              <a:rPr lang="en-GB" sz="2000">
                <a:latin typeface="Arial" panose="020B0604020202020204" pitchFamily="34" charset="0"/>
                <a:cs typeface="Arial" panose="020B0604020202020204" pitchFamily="34" charset="0"/>
              </a:rPr>
              <a:t>Government organisations like Action on Smoking and Health (ASH), British Heart Foundation (BHF) (ASH, 2024; BHF, 2024)</a:t>
            </a:r>
            <a:endParaRPr lang="en-IN" sz="2000">
              <a:latin typeface="Arial" panose="020B0604020202020204" pitchFamily="34" charset="0"/>
              <a:cs typeface="Arial" panose="020B0604020202020204" pitchFamily="34" charset="0"/>
            </a:endParaRPr>
          </a:p>
          <a:p>
            <a:pPr algn="just"/>
            <a:endParaRPr lang="en-GB" sz="2000">
              <a:latin typeface="Arial" panose="020B0604020202020204" pitchFamily="34" charset="0"/>
              <a:cs typeface="Arial" panose="020B0604020202020204" pitchFamily="34" charset="0"/>
            </a:endParaRPr>
          </a:p>
        </p:txBody>
      </p:sp>
      <p:pic>
        <p:nvPicPr>
          <p:cNvPr id="8194" name="Picture 2" descr="National Health Service (NHS) | Britannica">
            <a:extLst>
              <a:ext uri="{FF2B5EF4-FFF2-40B4-BE49-F238E27FC236}">
                <a16:creationId xmlns:a16="http://schemas.microsoft.com/office/drawing/2014/main" id="{C4516C10-4E11-4CFE-BCEE-76E2D33594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843" r="2"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8205" name="Rectangle 820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4D5594E-731E-43D4-A40E-F99B3FB1289D}"/>
              </a:ext>
            </a:extLst>
          </p:cNvPr>
          <p:cNvSpPr txBox="1"/>
          <p:nvPr/>
        </p:nvSpPr>
        <p:spPr>
          <a:xfrm>
            <a:off x="8669215" y="6198499"/>
            <a:ext cx="2190569" cy="369332"/>
          </a:xfrm>
          <a:prstGeom prst="rect">
            <a:avLst/>
          </a:prstGeom>
          <a:noFill/>
        </p:spPr>
        <p:txBody>
          <a:bodyPr wrap="square" rtlCol="0">
            <a:spAutoFit/>
          </a:bodyPr>
          <a:lstStyle/>
          <a:p>
            <a:r>
              <a:rPr lang="en-GB"/>
              <a:t>NNUH , 2024</a:t>
            </a:r>
          </a:p>
        </p:txBody>
      </p:sp>
    </p:spTree>
    <p:extLst>
      <p:ext uri="{BB962C8B-B14F-4D97-AF65-F5344CB8AC3E}">
        <p14:creationId xmlns:p14="http://schemas.microsoft.com/office/powerpoint/2010/main" val="2339197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2DDA0C-0444-48BF-B13E-1C275A0A8BDD}"/>
              </a:ext>
            </a:extLst>
          </p:cNvPr>
          <p:cNvSpPr>
            <a:spLocks noGrp="1"/>
          </p:cNvSpPr>
          <p:nvPr>
            <p:ph idx="1"/>
          </p:nvPr>
        </p:nvSpPr>
        <p:spPr>
          <a:xfrm>
            <a:off x="643278" y="2835215"/>
            <a:ext cx="3502750" cy="3046866"/>
          </a:xfrm>
        </p:spPr>
        <p:txBody>
          <a:bodyPr anchor="t">
            <a:normAutofit fontScale="55000" lnSpcReduction="20000"/>
          </a:bodyPr>
          <a:lstStyle/>
          <a:p>
            <a:pPr lvl="0" algn="just"/>
            <a:endParaRPr lang="en-GB" dirty="0">
              <a:latin typeface="Arial" panose="020B0604020202020204" pitchFamily="34" charset="0"/>
              <a:cs typeface="Arial" panose="020B0604020202020204" pitchFamily="34" charset="0"/>
            </a:endParaRPr>
          </a:p>
          <a:p>
            <a:pPr lvl="0" algn="just"/>
            <a:r>
              <a:rPr lang="en-GB" sz="3200" b="1" dirty="0">
                <a:latin typeface="Arial" panose="020B0604020202020204" pitchFamily="34" charset="0"/>
                <a:cs typeface="Arial" panose="020B0604020202020204" pitchFamily="34" charset="0"/>
              </a:rPr>
              <a:t>Love and belonging needs: </a:t>
            </a:r>
          </a:p>
          <a:p>
            <a:pPr lvl="0" algn="just"/>
            <a:r>
              <a:rPr lang="en-GB" sz="3200" dirty="0">
                <a:latin typeface="Arial" panose="020B0604020202020204" pitchFamily="34" charset="0"/>
                <a:cs typeface="Arial" panose="020B0604020202020204" pitchFamily="34" charset="0"/>
              </a:rPr>
              <a:t>Support from family and friends</a:t>
            </a:r>
          </a:p>
          <a:p>
            <a:pPr algn="just"/>
            <a:r>
              <a:rPr lang="en-GB" sz="3200" dirty="0">
                <a:latin typeface="Arial" panose="020B0604020202020204" pitchFamily="34" charset="0"/>
                <a:cs typeface="Arial" panose="020B0604020202020204" pitchFamily="34" charset="0"/>
              </a:rPr>
              <a:t>Develop sense of purpose and meaning in life along with access to increased support to improve health-related behaviour (Martins et al., 2021). </a:t>
            </a:r>
            <a:endParaRPr lang="en-IN" sz="3200" dirty="0">
              <a:latin typeface="Arial" panose="020B0604020202020204" pitchFamily="34" charset="0"/>
              <a:cs typeface="Arial" panose="020B0604020202020204" pitchFamily="34" charset="0"/>
            </a:endParaRPr>
          </a:p>
          <a:p>
            <a:pPr marL="0" lvl="0" indent="0" algn="just">
              <a:buNone/>
            </a:pPr>
            <a:r>
              <a:rPr lang="en-GB" sz="3200" dirty="0">
                <a:latin typeface="Times New Roman" panose="02020603050405020304" pitchFamily="18" charset="0"/>
                <a:cs typeface="Times New Roman" panose="02020603050405020304" pitchFamily="18" charset="0"/>
              </a:rPr>
              <a:t> </a:t>
            </a:r>
            <a:endParaRPr lang="en-IN" sz="32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6D5390AE-1FFA-4D81-BE4B-17562A2BDECE}"/>
              </a:ext>
            </a:extLst>
          </p:cNvPr>
          <p:cNvSpPr txBox="1"/>
          <p:nvPr/>
        </p:nvSpPr>
        <p:spPr>
          <a:xfrm>
            <a:off x="7297615" y="5697415"/>
            <a:ext cx="2813539" cy="369332"/>
          </a:xfrm>
          <a:prstGeom prst="rect">
            <a:avLst/>
          </a:prstGeom>
          <a:noFill/>
        </p:spPr>
        <p:txBody>
          <a:bodyPr wrap="square" rtlCol="0">
            <a:spAutoFit/>
          </a:bodyPr>
          <a:lstStyle/>
          <a:p>
            <a:r>
              <a:rPr lang="en-GB">
                <a:latin typeface="Times New Roman" panose="02020603050405020304" pitchFamily="18" charset="0"/>
                <a:cs typeface="Times New Roman" panose="02020603050405020304" pitchFamily="18" charset="0"/>
              </a:rPr>
              <a:t>Daniel </a:t>
            </a:r>
            <a:r>
              <a:rPr lang="en-GB" i="1">
                <a:latin typeface="Times New Roman" panose="02020603050405020304" pitchFamily="18" charset="0"/>
                <a:cs typeface="Times New Roman" panose="02020603050405020304" pitchFamily="18" charset="0"/>
              </a:rPr>
              <a:t>et al., </a:t>
            </a:r>
            <a:r>
              <a:rPr lang="en-GB">
                <a:latin typeface="Times New Roman" panose="02020603050405020304" pitchFamily="18" charset="0"/>
                <a:cs typeface="Times New Roman" panose="02020603050405020304" pitchFamily="18" charset="0"/>
              </a:rPr>
              <a:t>2021</a:t>
            </a:r>
            <a:endParaRPr lang="en-GB"/>
          </a:p>
        </p:txBody>
      </p:sp>
      <p:pic>
        <p:nvPicPr>
          <p:cNvPr id="5" name="Picture 2" descr="Maslow's Hierarchy of Needs">
            <a:extLst>
              <a:ext uri="{FF2B5EF4-FFF2-40B4-BE49-F238E27FC236}">
                <a16:creationId xmlns:a16="http://schemas.microsoft.com/office/drawing/2014/main" id="{818EB8F9-BDDB-00EC-CD39-AAEC12B12D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02"/>
          <a:stretch/>
        </p:blipFill>
        <p:spPr bwMode="auto">
          <a:xfrm>
            <a:off x="6214532" y="499989"/>
            <a:ext cx="5334189" cy="498842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6" name="Table 6">
            <a:extLst>
              <a:ext uri="{FF2B5EF4-FFF2-40B4-BE49-F238E27FC236}">
                <a16:creationId xmlns:a16="http://schemas.microsoft.com/office/drawing/2014/main" id="{5469D03D-39AF-D4AF-F1B0-D0F92A530489}"/>
              </a:ext>
            </a:extLst>
          </p:cNvPr>
          <p:cNvGraphicFramePr>
            <a:graphicFrameLocks noGrp="1"/>
          </p:cNvGraphicFramePr>
          <p:nvPr>
            <p:extLst>
              <p:ext uri="{D42A27DB-BD31-4B8C-83A1-F6EECF244321}">
                <p14:modId xmlns:p14="http://schemas.microsoft.com/office/powerpoint/2010/main" val="954003799"/>
              </p:ext>
            </p:extLst>
          </p:nvPr>
        </p:nvGraphicFramePr>
        <p:xfrm>
          <a:off x="431984" y="687470"/>
          <a:ext cx="5139269" cy="1310640"/>
        </p:xfrm>
        <a:graphic>
          <a:graphicData uri="http://schemas.openxmlformats.org/drawingml/2006/table">
            <a:tbl>
              <a:tblPr firstRow="1" bandRow="1">
                <a:tableStyleId>{D27102A9-8310-4765-A935-A1911B00CA55}</a:tableStyleId>
              </a:tblPr>
              <a:tblGrid>
                <a:gridCol w="5139269">
                  <a:extLst>
                    <a:ext uri="{9D8B030D-6E8A-4147-A177-3AD203B41FA5}">
                      <a16:colId xmlns:a16="http://schemas.microsoft.com/office/drawing/2014/main" val="3517445167"/>
                    </a:ext>
                  </a:extLst>
                </a:gridCol>
              </a:tblGrid>
              <a:tr h="1246206">
                <a:tc>
                  <a:txBody>
                    <a:bodyPr/>
                    <a:lstStyle/>
                    <a:p>
                      <a:r>
                        <a:rPr lang="en-GB" sz="2000" b="0" i="0" kern="1200">
                          <a:solidFill>
                            <a:schemeClr val="tx1"/>
                          </a:solidFill>
                          <a:effectLst/>
                          <a:latin typeface="Arial" panose="020B0604020202020204" pitchFamily="34" charset="0"/>
                          <a:cs typeface="Arial" panose="020B0604020202020204" pitchFamily="34" charset="0"/>
                        </a:rPr>
                        <a:t>The needs assessment of the BAME community to overcome the habit of smoking is to be identified through Maslow’s Hierarchy of Needs. </a:t>
                      </a:r>
                      <a:endParaRPr lang="en-US" sz="2000" b="0" i="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9363442"/>
                  </a:ext>
                </a:extLst>
              </a:tr>
            </a:tbl>
          </a:graphicData>
        </a:graphic>
      </p:graphicFrame>
    </p:spTree>
    <p:extLst>
      <p:ext uri="{BB962C8B-B14F-4D97-AF65-F5344CB8AC3E}">
        <p14:creationId xmlns:p14="http://schemas.microsoft.com/office/powerpoint/2010/main" val="6980778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6B7032-97EC-4298-8711-FE633C18FB14}"/>
              </a:ext>
            </a:extLst>
          </p:cNvPr>
          <p:cNvSpPr>
            <a:spLocks noGrp="1"/>
          </p:cNvSpPr>
          <p:nvPr>
            <p:ph type="title"/>
          </p:nvPr>
        </p:nvSpPr>
        <p:spPr>
          <a:xfrm>
            <a:off x="640080" y="325369"/>
            <a:ext cx="4368602" cy="1956841"/>
          </a:xfrm>
        </p:spPr>
        <p:txBody>
          <a:bodyPr anchor="b">
            <a:normAutofit/>
          </a:bodyPr>
          <a:lstStyle/>
          <a:p>
            <a:r>
              <a:rPr lang="en-GB" sz="5400" b="1"/>
              <a:t>Contd..</a:t>
            </a:r>
          </a:p>
        </p:txBody>
      </p:sp>
      <p:sp>
        <p:nvSpPr>
          <p:cNvPr id="1024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04CFFA-AB9C-4609-8A50-ABC901F368AA}"/>
              </a:ext>
            </a:extLst>
          </p:cNvPr>
          <p:cNvSpPr>
            <a:spLocks noGrp="1"/>
          </p:cNvSpPr>
          <p:nvPr>
            <p:ph idx="1"/>
          </p:nvPr>
        </p:nvSpPr>
        <p:spPr>
          <a:xfrm>
            <a:off x="640080" y="2872899"/>
            <a:ext cx="4243589" cy="3320668"/>
          </a:xfrm>
        </p:spPr>
        <p:txBody>
          <a:bodyPr>
            <a:normAutofit/>
          </a:bodyPr>
          <a:lstStyle/>
          <a:p>
            <a:pPr lvl="0" algn="just"/>
            <a:r>
              <a:rPr lang="en-IN" sz="2200">
                <a:latin typeface="Arial" panose="020B0604020202020204" pitchFamily="34" charset="0"/>
                <a:cs typeface="Arial" panose="020B0604020202020204" pitchFamily="34" charset="0"/>
              </a:rPr>
              <a:t>Improved emotional support to smokers from family and peers to remain steady in cessation of smoking </a:t>
            </a:r>
          </a:p>
          <a:p>
            <a:pPr lvl="0" algn="just"/>
            <a:endParaRPr lang="en-IN" sz="2200">
              <a:latin typeface="Arial" panose="020B0604020202020204" pitchFamily="34" charset="0"/>
              <a:cs typeface="Arial" panose="020B0604020202020204" pitchFamily="34" charset="0"/>
            </a:endParaRPr>
          </a:p>
          <a:p>
            <a:pPr lvl="0" algn="just"/>
            <a:endParaRPr lang="en-IN" sz="2200">
              <a:latin typeface="Arial" panose="020B0604020202020204" pitchFamily="34" charset="0"/>
              <a:cs typeface="Arial" panose="020B0604020202020204" pitchFamily="34" charset="0"/>
            </a:endParaRPr>
          </a:p>
          <a:p>
            <a:pPr algn="just"/>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2640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7AEB-39AA-4108-A518-797D8EBD76B5}"/>
              </a:ext>
            </a:extLst>
          </p:cNvPr>
          <p:cNvSpPr>
            <a:spLocks noGrp="1"/>
          </p:cNvSpPr>
          <p:nvPr>
            <p:ph type="title"/>
          </p:nvPr>
        </p:nvSpPr>
        <p:spPr>
          <a:xfrm>
            <a:off x="876694" y="741391"/>
            <a:ext cx="4234393" cy="1616203"/>
          </a:xfrm>
        </p:spPr>
        <p:txBody>
          <a:bodyPr anchor="b">
            <a:noAutofit/>
          </a:bodyPr>
          <a:lstStyle/>
          <a:p>
            <a:pPr algn="ctr"/>
            <a:r>
              <a:rPr lang="en-GB" sz="2900" b="1">
                <a:latin typeface="Arial" panose="020B0604020202020204" pitchFamily="34" charset="0"/>
                <a:cs typeface="Arial" panose="020B0604020202020204" pitchFamily="34" charset="0"/>
              </a:rPr>
              <a:t>Current Legislation Impacting the Support for Smoking Cessation in BAME Community</a:t>
            </a:r>
            <a:br>
              <a:rPr lang="en-IN" sz="2900">
                <a:latin typeface="Arial" panose="020B0604020202020204" pitchFamily="34" charset="0"/>
                <a:cs typeface="Arial" panose="020B0604020202020204" pitchFamily="34" charset="0"/>
              </a:rPr>
            </a:br>
            <a:endParaRPr lang="en-GB" sz="29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90957C-A1D4-4E97-AA33-D4CEE7640FA0}"/>
              </a:ext>
            </a:extLst>
          </p:cNvPr>
          <p:cNvSpPr>
            <a:spLocks noGrp="1"/>
          </p:cNvSpPr>
          <p:nvPr>
            <p:ph idx="1"/>
          </p:nvPr>
        </p:nvSpPr>
        <p:spPr>
          <a:xfrm>
            <a:off x="876693" y="2533476"/>
            <a:ext cx="4234394" cy="3447832"/>
          </a:xfrm>
        </p:spPr>
        <p:txBody>
          <a:bodyPr anchor="t">
            <a:normAutofit lnSpcReduction="10000"/>
          </a:bodyPr>
          <a:lstStyle/>
          <a:p>
            <a:pPr algn="just"/>
            <a:r>
              <a:rPr lang="en-GB" sz="2000">
                <a:latin typeface="Arial" panose="020B0604020202020204" pitchFamily="34" charset="0"/>
                <a:cs typeface="Arial" panose="020B0604020202020204" pitchFamily="34" charset="0"/>
              </a:rPr>
              <a:t>In supporting smoking cessation among people in BAME community in Enfield, the following legislations are to be followed:</a:t>
            </a:r>
            <a:endParaRPr lang="en-IN" sz="2000">
              <a:latin typeface="Arial" panose="020B0604020202020204" pitchFamily="34" charset="0"/>
              <a:cs typeface="Arial" panose="020B0604020202020204" pitchFamily="34" charset="0"/>
            </a:endParaRPr>
          </a:p>
          <a:p>
            <a:pPr lvl="0" algn="just"/>
            <a:r>
              <a:rPr lang="en-GB" sz="2000">
                <a:latin typeface="Arial" panose="020B0604020202020204" pitchFamily="34" charset="0"/>
                <a:cs typeface="Arial" panose="020B0604020202020204" pitchFamily="34" charset="0"/>
              </a:rPr>
              <a:t>Equality Act 2010 (legislation, 2010)</a:t>
            </a:r>
            <a:endParaRPr lang="en-IN" sz="2000">
              <a:latin typeface="Arial" panose="020B0604020202020204" pitchFamily="34" charset="0"/>
              <a:cs typeface="Arial" panose="020B0604020202020204" pitchFamily="34" charset="0"/>
            </a:endParaRPr>
          </a:p>
          <a:p>
            <a:pPr lvl="0" algn="just"/>
            <a:r>
              <a:rPr lang="en-GB" sz="2000">
                <a:latin typeface="Arial" panose="020B0604020202020204" pitchFamily="34" charset="0"/>
                <a:cs typeface="Arial" panose="020B0604020202020204" pitchFamily="34" charset="0"/>
              </a:rPr>
              <a:t>Smoke Free Act 2007  (legislation, 2007)</a:t>
            </a:r>
            <a:endParaRPr lang="en-IN" sz="2000">
              <a:latin typeface="Arial" panose="020B0604020202020204" pitchFamily="34" charset="0"/>
              <a:cs typeface="Arial" panose="020B0604020202020204" pitchFamily="34" charset="0"/>
            </a:endParaRPr>
          </a:p>
          <a:p>
            <a:pPr lvl="0" algn="just"/>
            <a:r>
              <a:rPr lang="en-GB" sz="2000">
                <a:latin typeface="Arial" panose="020B0604020202020204" pitchFamily="34" charset="0"/>
                <a:cs typeface="Arial" panose="020B0604020202020204" pitchFamily="34" charset="0"/>
              </a:rPr>
              <a:t>Tobacco Control Policy (ASH, 2023)</a:t>
            </a:r>
            <a:endParaRPr lang="en-IN" sz="2000">
              <a:latin typeface="Arial" panose="020B0604020202020204" pitchFamily="34" charset="0"/>
              <a:cs typeface="Arial" panose="020B0604020202020204" pitchFamily="34" charset="0"/>
            </a:endParaRPr>
          </a:p>
          <a:p>
            <a:pPr algn="just"/>
            <a:endParaRPr lang="en-GB" sz="2000">
              <a:latin typeface="Arial" panose="020B0604020202020204" pitchFamily="34" charset="0"/>
              <a:cs typeface="Arial" panose="020B0604020202020204" pitchFamily="34" charset="0"/>
            </a:endParaRPr>
          </a:p>
        </p:txBody>
      </p:sp>
      <p:grpSp>
        <p:nvGrpSpPr>
          <p:cNvPr id="11271" name="Group 11270">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272" name="Rectangle 11271">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Rectangle 11272">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75FC664A-73DD-4111-B621-834DDC3F3FF6}"/>
              </a:ext>
            </a:extLst>
          </p:cNvPr>
          <p:cNvSpPr txBox="1"/>
          <p:nvPr/>
        </p:nvSpPr>
        <p:spPr>
          <a:xfrm>
            <a:off x="7787356" y="2681463"/>
            <a:ext cx="2373923"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legislation, 2010</a:t>
            </a:r>
            <a:endParaRPr lang="en-GB"/>
          </a:p>
        </p:txBody>
      </p:sp>
      <p:pic>
        <p:nvPicPr>
          <p:cNvPr id="5124" name="Picture 4" descr="The Equality Act 2010 explained - 121 Captions">
            <a:extLst>
              <a:ext uri="{FF2B5EF4-FFF2-40B4-BE49-F238E27FC236}">
                <a16:creationId xmlns:a16="http://schemas.microsoft.com/office/drawing/2014/main" id="{32C100C7-60BA-4235-8784-8A945018B4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8838" y="355809"/>
            <a:ext cx="3868615" cy="238736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Massachusetts Tobacco Cessation and Prevention Program: Massachusetts  Health Promotion Clearinghouse">
            <a:extLst>
              <a:ext uri="{FF2B5EF4-FFF2-40B4-BE49-F238E27FC236}">
                <a16:creationId xmlns:a16="http://schemas.microsoft.com/office/drawing/2014/main" id="{A828D819-1354-474C-84ED-A703B26FEE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70960" y="3252453"/>
            <a:ext cx="5064369" cy="31718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04B8CAF-DE6E-4C8F-A1E4-B6124320B923}"/>
              </a:ext>
            </a:extLst>
          </p:cNvPr>
          <p:cNvSpPr txBox="1"/>
          <p:nvPr/>
        </p:nvSpPr>
        <p:spPr>
          <a:xfrm>
            <a:off x="8669430" y="6424278"/>
            <a:ext cx="1863754"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ASH, 2023</a:t>
            </a:r>
            <a:endParaRPr lang="en-GB"/>
          </a:p>
        </p:txBody>
      </p:sp>
    </p:spTree>
    <p:extLst>
      <p:ext uri="{BB962C8B-B14F-4D97-AF65-F5344CB8AC3E}">
        <p14:creationId xmlns:p14="http://schemas.microsoft.com/office/powerpoint/2010/main" val="3809500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00"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E6CB5A-A6A7-4016-80E9-F37B73BB48F0}"/>
              </a:ext>
            </a:extLst>
          </p:cNvPr>
          <p:cNvSpPr>
            <a:spLocks noGrp="1"/>
          </p:cNvSpPr>
          <p:nvPr>
            <p:ph type="title"/>
          </p:nvPr>
        </p:nvSpPr>
        <p:spPr>
          <a:xfrm>
            <a:off x="589560" y="856180"/>
            <a:ext cx="4560584" cy="1128068"/>
          </a:xfrm>
        </p:spPr>
        <p:txBody>
          <a:bodyPr anchor="ctr">
            <a:normAutofit/>
          </a:bodyPr>
          <a:lstStyle/>
          <a:p>
            <a:r>
              <a:rPr lang="en-GB" sz="2500" b="1"/>
              <a:t>Multi-Disciplinary Team to support Smoking Cessation in BAME community</a:t>
            </a:r>
            <a:endParaRPr lang="en-GB" sz="2500"/>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244483-6B56-4B6D-A461-010EA57CE091}"/>
              </a:ext>
            </a:extLst>
          </p:cNvPr>
          <p:cNvSpPr>
            <a:spLocks noGrp="1"/>
          </p:cNvSpPr>
          <p:nvPr>
            <p:ph idx="1"/>
          </p:nvPr>
        </p:nvSpPr>
        <p:spPr>
          <a:xfrm>
            <a:off x="590719" y="2330505"/>
            <a:ext cx="4559425" cy="3979585"/>
          </a:xfrm>
        </p:spPr>
        <p:txBody>
          <a:bodyPr anchor="ctr">
            <a:normAutofit/>
          </a:bodyPr>
          <a:lstStyle/>
          <a:p>
            <a:pPr lvl="0"/>
            <a:r>
              <a:rPr lang="en-GB">
                <a:latin typeface="Arial" panose="020B0604020202020204" pitchFamily="34" charset="0"/>
                <a:cs typeface="Arial" panose="020B0604020202020204" pitchFamily="34" charset="0"/>
              </a:rPr>
              <a:t>Healthcare professionals </a:t>
            </a:r>
            <a:endParaRPr lang="en-IN">
              <a:latin typeface="Arial" panose="020B0604020202020204" pitchFamily="34" charset="0"/>
              <a:cs typeface="Arial" panose="020B0604020202020204" pitchFamily="34" charset="0"/>
            </a:endParaRPr>
          </a:p>
          <a:p>
            <a:pPr lvl="0"/>
            <a:r>
              <a:rPr lang="en-GB">
                <a:latin typeface="Arial" panose="020B0604020202020204" pitchFamily="34" charset="0"/>
                <a:cs typeface="Arial" panose="020B0604020202020204" pitchFamily="34" charset="0"/>
              </a:rPr>
              <a:t>Friends and Family </a:t>
            </a:r>
            <a:endParaRPr lang="en-IN">
              <a:latin typeface="Arial" panose="020B0604020202020204" pitchFamily="34" charset="0"/>
              <a:cs typeface="Arial" panose="020B0604020202020204" pitchFamily="34" charset="0"/>
            </a:endParaRPr>
          </a:p>
          <a:p>
            <a:pPr lvl="0"/>
            <a:r>
              <a:rPr lang="en-GB">
                <a:latin typeface="Arial" panose="020B0604020202020204" pitchFamily="34" charset="0"/>
                <a:cs typeface="Arial" panose="020B0604020202020204" pitchFamily="34" charset="0"/>
              </a:rPr>
              <a:t>Support Groups containing </a:t>
            </a:r>
            <a:endParaRPr lang="en-IN">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The Pros and Cons of Multidisciplinary Teams: Maximising Benefits and  Mitigating Challenges">
            <a:extLst>
              <a:ext uri="{FF2B5EF4-FFF2-40B4-BE49-F238E27FC236}">
                <a16:creationId xmlns:a16="http://schemas.microsoft.com/office/drawing/2014/main" id="{C81A4DC4-3F4B-4D9A-B9C4-6EE3AA19A0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21" r="11158"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CDCF271-977C-4390-A4D2-C49B3E8386F4}"/>
              </a:ext>
            </a:extLst>
          </p:cNvPr>
          <p:cNvSpPr txBox="1"/>
          <p:nvPr/>
        </p:nvSpPr>
        <p:spPr>
          <a:xfrm>
            <a:off x="7526216" y="6310090"/>
            <a:ext cx="2343810"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Waring </a:t>
            </a:r>
            <a:r>
              <a:rPr lang="en-GB" i="1">
                <a:latin typeface="Arial" panose="020B0604020202020204" pitchFamily="34" charset="0"/>
                <a:cs typeface="Arial" panose="020B0604020202020204" pitchFamily="34" charset="0"/>
              </a:rPr>
              <a:t>et al., </a:t>
            </a:r>
            <a:r>
              <a:rPr lang="en-GB">
                <a:latin typeface="Arial" panose="020B0604020202020204" pitchFamily="34" charset="0"/>
                <a:cs typeface="Arial" panose="020B0604020202020204" pitchFamily="34" charset="0"/>
              </a:rPr>
              <a:t>2020</a:t>
            </a:r>
            <a:endParaRPr lang="en-GB"/>
          </a:p>
        </p:txBody>
      </p:sp>
    </p:spTree>
    <p:extLst>
      <p:ext uri="{BB962C8B-B14F-4D97-AF65-F5344CB8AC3E}">
        <p14:creationId xmlns:p14="http://schemas.microsoft.com/office/powerpoint/2010/main" val="27985780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6" name="Rectangle 1332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59AC27-E4B9-418F-ABE6-395F702A837F}"/>
              </a:ext>
            </a:extLst>
          </p:cNvPr>
          <p:cNvSpPr>
            <a:spLocks noGrp="1"/>
          </p:cNvSpPr>
          <p:nvPr>
            <p:ph type="title"/>
          </p:nvPr>
        </p:nvSpPr>
        <p:spPr>
          <a:xfrm>
            <a:off x="572493" y="238539"/>
            <a:ext cx="11018520" cy="1434415"/>
          </a:xfrm>
        </p:spPr>
        <p:txBody>
          <a:bodyPr anchor="b">
            <a:normAutofit/>
          </a:bodyPr>
          <a:lstStyle/>
          <a:p>
            <a:r>
              <a:rPr lang="en-GB" sz="3000" b="1"/>
              <a:t>Digital Technologies to Communicate Health-Related Information for Smoking Cessation </a:t>
            </a:r>
            <a:br>
              <a:rPr lang="en-IN" sz="3000"/>
            </a:br>
            <a:endParaRPr lang="en-GB" sz="3000"/>
          </a:p>
        </p:txBody>
      </p:sp>
      <p:sp>
        <p:nvSpPr>
          <p:cNvPr id="1332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A3CB5F-5E84-4F9A-90E2-90C12C5408CE}"/>
              </a:ext>
            </a:extLst>
          </p:cNvPr>
          <p:cNvSpPr>
            <a:spLocks noGrp="1"/>
          </p:cNvSpPr>
          <p:nvPr>
            <p:ph idx="1"/>
          </p:nvPr>
        </p:nvSpPr>
        <p:spPr>
          <a:xfrm>
            <a:off x="572493" y="2071316"/>
            <a:ext cx="6713552" cy="4119172"/>
          </a:xfrm>
        </p:spPr>
        <p:txBody>
          <a:bodyPr anchor="t">
            <a:normAutofit/>
          </a:bodyPr>
          <a:lstStyle/>
          <a:p>
            <a:pPr lvl="0"/>
            <a:r>
              <a:rPr lang="en-GB" sz="2200">
                <a:latin typeface="Arial" panose="020B0604020202020204" pitchFamily="34" charset="0"/>
                <a:cs typeface="Arial" panose="020B0604020202020204" pitchFamily="34" charset="0"/>
              </a:rPr>
              <a:t>Social media platforms such as Facebook and Instagram are to be used</a:t>
            </a:r>
          </a:p>
          <a:p>
            <a:pPr lvl="0"/>
            <a:r>
              <a:rPr lang="en-GB" sz="2200">
                <a:latin typeface="Arial" panose="020B0604020202020204" pitchFamily="34" charset="0"/>
                <a:cs typeface="Arial" panose="020B0604020202020204" pitchFamily="34" charset="0"/>
              </a:rPr>
              <a:t>Social media has tags like “#</a:t>
            </a:r>
            <a:r>
              <a:rPr lang="en-GB" sz="2200" err="1">
                <a:latin typeface="Arial" panose="020B0604020202020204" pitchFamily="34" charset="0"/>
                <a:cs typeface="Arial" panose="020B0604020202020204" pitchFamily="34" charset="0"/>
              </a:rPr>
              <a:t>stopsmokingBAME</a:t>
            </a:r>
            <a:r>
              <a:rPr lang="en-GB" sz="2200">
                <a:latin typeface="Arial" panose="020B0604020202020204" pitchFamily="34" charset="0"/>
                <a:cs typeface="Arial" panose="020B0604020202020204" pitchFamily="34" charset="0"/>
              </a:rPr>
              <a:t>”, “#smoking </a:t>
            </a:r>
            <a:r>
              <a:rPr lang="en-GB" sz="2200" err="1">
                <a:latin typeface="Arial" panose="020B0604020202020204" pitchFamily="34" charset="0"/>
                <a:cs typeface="Arial" panose="020B0604020202020204" pitchFamily="34" charset="0"/>
              </a:rPr>
              <a:t>cessationinBAMEcommunities</a:t>
            </a:r>
            <a:r>
              <a:rPr lang="en-GB" sz="2200">
                <a:latin typeface="Arial" panose="020B0604020202020204" pitchFamily="34" charset="0"/>
                <a:cs typeface="Arial" panose="020B0604020202020204" pitchFamily="34" charset="0"/>
              </a:rPr>
              <a:t>”, “#</a:t>
            </a:r>
            <a:r>
              <a:rPr lang="en-GB" sz="2200" err="1">
                <a:latin typeface="Arial" panose="020B0604020202020204" pitchFamily="34" charset="0"/>
                <a:cs typeface="Arial" panose="020B0604020202020204" pitchFamily="34" charset="0"/>
              </a:rPr>
              <a:t>quittobacco</a:t>
            </a:r>
            <a:r>
              <a:rPr lang="en-GB" sz="2200">
                <a:latin typeface="Arial" panose="020B0604020202020204" pitchFamily="34" charset="0"/>
                <a:cs typeface="Arial" panose="020B0604020202020204" pitchFamily="34" charset="0"/>
              </a:rPr>
              <a:t>”, “#</a:t>
            </a:r>
            <a:r>
              <a:rPr lang="en-GB" sz="2200" err="1">
                <a:latin typeface="Arial" panose="020B0604020202020204" pitchFamily="34" charset="0"/>
                <a:cs typeface="Arial" panose="020B0604020202020204" pitchFamily="34" charset="0"/>
              </a:rPr>
              <a:t>ceasetobaccoaddiction</a:t>
            </a:r>
            <a:r>
              <a:rPr lang="en-GB" sz="2200">
                <a:latin typeface="Arial" panose="020B0604020202020204" pitchFamily="34" charset="0"/>
                <a:cs typeface="Arial" panose="020B0604020202020204" pitchFamily="34" charset="0"/>
              </a:rPr>
              <a:t>” and others are to be used to promote the campaign. </a:t>
            </a:r>
            <a:endParaRPr lang="en-IN" sz="2200">
              <a:latin typeface="Arial" panose="020B0604020202020204" pitchFamily="34" charset="0"/>
              <a:cs typeface="Arial" panose="020B0604020202020204" pitchFamily="34" charset="0"/>
            </a:endParaRPr>
          </a:p>
          <a:p>
            <a:endParaRPr lang="en-GB" sz="2200">
              <a:latin typeface="Arial" panose="020B0604020202020204" pitchFamily="34" charset="0"/>
              <a:cs typeface="Arial" panose="020B0604020202020204" pitchFamily="34" charset="0"/>
            </a:endParaRPr>
          </a:p>
        </p:txBody>
      </p:sp>
      <p:pic>
        <p:nvPicPr>
          <p:cNvPr id="6146" name="Picture 2" descr="Facebook - log in or sign up">
            <a:extLst>
              <a:ext uri="{FF2B5EF4-FFF2-40B4-BE49-F238E27FC236}">
                <a16:creationId xmlns:a16="http://schemas.microsoft.com/office/drawing/2014/main" id="{915E2667-F69A-4564-826B-184D50B1AA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3" r="-3266" b="-2"/>
          <a:stretch/>
        </p:blipFill>
        <p:spPr bwMode="auto">
          <a:xfrm>
            <a:off x="7858538" y="2071316"/>
            <a:ext cx="3600000" cy="364299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9AA59B1-596B-4862-8564-BB774322328E}"/>
              </a:ext>
            </a:extLst>
          </p:cNvPr>
          <p:cNvSpPr txBox="1"/>
          <p:nvPr/>
        </p:nvSpPr>
        <p:spPr>
          <a:xfrm>
            <a:off x="7491045" y="6190488"/>
            <a:ext cx="2145323" cy="646331"/>
          </a:xfrm>
          <a:prstGeom prst="rect">
            <a:avLst/>
          </a:prstGeom>
          <a:noFill/>
        </p:spPr>
        <p:txBody>
          <a:bodyPr wrap="square" rtlCol="0">
            <a:spAutoFit/>
          </a:bodyPr>
          <a:lstStyle/>
          <a:p>
            <a:r>
              <a:rPr lang="en-GB"/>
              <a:t>Facebook, 2024</a:t>
            </a:r>
          </a:p>
          <a:p>
            <a:endParaRPr lang="en-GB"/>
          </a:p>
        </p:txBody>
      </p:sp>
    </p:spTree>
    <p:extLst>
      <p:ext uri="{BB962C8B-B14F-4D97-AF65-F5344CB8AC3E}">
        <p14:creationId xmlns:p14="http://schemas.microsoft.com/office/powerpoint/2010/main" val="36440189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59042-9739-4D8D-852B-58FFF8F45C3A}"/>
              </a:ext>
            </a:extLst>
          </p:cNvPr>
          <p:cNvSpPr>
            <a:spLocks noGrp="1"/>
          </p:cNvSpPr>
          <p:nvPr>
            <p:ph type="title"/>
          </p:nvPr>
        </p:nvSpPr>
        <p:spPr/>
        <p:txBody>
          <a:bodyPr/>
          <a:lstStyle/>
          <a:p>
            <a:r>
              <a:rPr lang="en-GB" b="1"/>
              <a:t>Contd..</a:t>
            </a:r>
          </a:p>
        </p:txBody>
      </p:sp>
      <p:sp>
        <p:nvSpPr>
          <p:cNvPr id="3" name="Content Placeholder 2">
            <a:extLst>
              <a:ext uri="{FF2B5EF4-FFF2-40B4-BE49-F238E27FC236}">
                <a16:creationId xmlns:a16="http://schemas.microsoft.com/office/drawing/2014/main" id="{0C0145A2-FEB8-4A35-B8A6-C55D3D3B2FB7}"/>
              </a:ext>
            </a:extLst>
          </p:cNvPr>
          <p:cNvSpPr>
            <a:spLocks noGrp="1"/>
          </p:cNvSpPr>
          <p:nvPr>
            <p:ph idx="1"/>
          </p:nvPr>
        </p:nvSpPr>
        <p:spPr/>
        <p:txBody>
          <a:bodyPr/>
          <a:lstStyle/>
          <a:p>
            <a:r>
              <a:rPr lang="en-GB">
                <a:latin typeface="Arial" panose="020B0604020202020204" pitchFamily="34" charset="0"/>
                <a:cs typeface="Arial" panose="020B0604020202020204" pitchFamily="34" charset="0"/>
              </a:rPr>
              <a:t>Intranet facility is to be used in communicating internally</a:t>
            </a:r>
            <a:endParaRPr lang="en-IN">
              <a:latin typeface="Arial" panose="020B0604020202020204" pitchFamily="34" charset="0"/>
              <a:cs typeface="Arial" panose="020B0604020202020204" pitchFamily="34" charset="0"/>
            </a:endParaRPr>
          </a:p>
          <a:p>
            <a:endParaRPr lang="en-GB"/>
          </a:p>
        </p:txBody>
      </p:sp>
      <p:pic>
        <p:nvPicPr>
          <p:cNvPr id="14338" name="Picture 2" descr="What is an Intranet? Definition ...">
            <a:extLst>
              <a:ext uri="{FF2B5EF4-FFF2-40B4-BE49-F238E27FC236}">
                <a16:creationId xmlns:a16="http://schemas.microsoft.com/office/drawing/2014/main" id="{B8B2CD61-F8DD-42F3-AFEA-0A874F4DE1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4980" y="2475794"/>
            <a:ext cx="8702040" cy="383610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ADC1F53-82C8-4D94-9C40-C6A49B0AF044}"/>
              </a:ext>
            </a:extLst>
          </p:cNvPr>
          <p:cNvSpPr txBox="1"/>
          <p:nvPr/>
        </p:nvSpPr>
        <p:spPr>
          <a:xfrm>
            <a:off x="8194430" y="6176963"/>
            <a:ext cx="2252589" cy="369332"/>
          </a:xfrm>
          <a:prstGeom prst="rect">
            <a:avLst/>
          </a:prstGeom>
          <a:noFill/>
        </p:spPr>
        <p:txBody>
          <a:bodyPr wrap="square" rtlCol="0">
            <a:spAutoFit/>
          </a:bodyPr>
          <a:lstStyle/>
          <a:p>
            <a:r>
              <a:rPr lang="en-GB" err="1"/>
              <a:t>Geeksforgeeks</a:t>
            </a:r>
            <a:r>
              <a:rPr lang="en-GB"/>
              <a:t>, 2021</a:t>
            </a:r>
          </a:p>
        </p:txBody>
      </p:sp>
    </p:spTree>
    <p:extLst>
      <p:ext uri="{BB962C8B-B14F-4D97-AF65-F5344CB8AC3E}">
        <p14:creationId xmlns:p14="http://schemas.microsoft.com/office/powerpoint/2010/main" val="37139138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5A5880-0C5E-4AC4-A672-32025DC53303}"/>
              </a:ext>
            </a:extLst>
          </p:cNvPr>
          <p:cNvSpPr>
            <a:spLocks noGrp="1"/>
          </p:cNvSpPr>
          <p:nvPr>
            <p:ph type="title"/>
          </p:nvPr>
        </p:nvSpPr>
        <p:spPr>
          <a:xfrm>
            <a:off x="686833" y="1153572"/>
            <a:ext cx="3315323" cy="4461163"/>
          </a:xfrm>
        </p:spPr>
        <p:txBody>
          <a:bodyPr>
            <a:normAutofit/>
          </a:bodyPr>
          <a:lstStyle/>
          <a:p>
            <a:r>
              <a:rPr lang="en-GB" sz="3100" b="1">
                <a:solidFill>
                  <a:srgbClr val="FFFFFF"/>
                </a:solidFill>
                <a:latin typeface="Times New Roman" panose="02020603050405020304" pitchFamily="18" charset="0"/>
                <a:cs typeface="Times New Roman" panose="02020603050405020304" pitchFamily="18" charset="0"/>
              </a:rPr>
              <a:t>Recommendations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99326E-EE33-49E4-9979-726329604443}"/>
              </a:ext>
            </a:extLst>
          </p:cNvPr>
          <p:cNvSpPr>
            <a:spLocks noGrp="1"/>
          </p:cNvSpPr>
          <p:nvPr>
            <p:ph idx="1"/>
          </p:nvPr>
        </p:nvSpPr>
        <p:spPr>
          <a:xfrm>
            <a:off x="4447308" y="591344"/>
            <a:ext cx="6906491" cy="5585619"/>
          </a:xfrm>
        </p:spPr>
        <p:txBody>
          <a:bodyPr anchor="ctr">
            <a:normAutofit/>
          </a:bodyPr>
          <a:lstStyle/>
          <a:p>
            <a:pPr algn="just"/>
            <a:r>
              <a:rPr lang="en-GB" sz="2000">
                <a:latin typeface="Arial" panose="020B0604020202020204" pitchFamily="34" charset="0"/>
                <a:cs typeface="Arial" panose="020B0604020202020204" pitchFamily="34" charset="0"/>
              </a:rPr>
              <a:t>The initial recommendation is to make the community nurses and social workers to work together in identifying the people of the BAME community who lacks access to smoking cessation services. It is to ensure taking holistic approach is reaching services to them to reduce overall smoking prevalence in BAME community by avoiding lack of healthcare resources to the individual to cope with the habit. </a:t>
            </a:r>
          </a:p>
          <a:p>
            <a:pPr algn="just"/>
            <a:r>
              <a:rPr lang="en-GB" sz="2000">
                <a:latin typeface="Arial" panose="020B0604020202020204" pitchFamily="34" charset="0"/>
                <a:cs typeface="Arial" panose="020B0604020202020204" pitchFamily="34" charset="0"/>
              </a:rPr>
              <a:t>The other recommendation is to share evidence-based information and support through community campaigns for the BAME community to inform them the way to cope with withdrawal symptoms of smoking cessation. The family members and peers are to be encouraged to actively participate in supporting the individual from BAME community to quit smoking. This is because effective family support and peers assistance helps individuals to have trusted care and emotional strength to cope with smoking cessation (NHS, 2018).  </a:t>
            </a:r>
          </a:p>
        </p:txBody>
      </p:sp>
    </p:spTree>
    <p:extLst>
      <p:ext uri="{BB962C8B-B14F-4D97-AF65-F5344CB8AC3E}">
        <p14:creationId xmlns:p14="http://schemas.microsoft.com/office/powerpoint/2010/main" val="30092887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B9158A-0A8A-4638-AB1C-856AFEB43E27}"/>
              </a:ext>
            </a:extLst>
          </p:cNvPr>
          <p:cNvSpPr>
            <a:spLocks noGrp="1"/>
          </p:cNvSpPr>
          <p:nvPr>
            <p:ph type="title"/>
          </p:nvPr>
        </p:nvSpPr>
        <p:spPr>
          <a:xfrm>
            <a:off x="7459079" y="-1"/>
            <a:ext cx="4977976" cy="1454051"/>
          </a:xfrm>
        </p:spPr>
        <p:txBody>
          <a:bodyPr>
            <a:normAutofit/>
          </a:bodyPr>
          <a:lstStyle/>
          <a:p>
            <a:r>
              <a:rPr lang="en-GB" sz="3600" b="1" dirty="0">
                <a:solidFill>
                  <a:schemeClr val="tx2"/>
                </a:solidFill>
              </a:rPr>
              <a:t>Conclusion</a:t>
            </a:r>
            <a:br>
              <a:rPr lang="en-IN" sz="3600" dirty="0">
                <a:solidFill>
                  <a:schemeClr val="tx2"/>
                </a:solidFill>
              </a:rPr>
            </a:br>
            <a:endParaRPr lang="en-GB" sz="3600" dirty="0">
              <a:solidFill>
                <a:schemeClr val="tx2"/>
              </a:solidFill>
            </a:endParaRPr>
          </a:p>
        </p:txBody>
      </p:sp>
      <p:pic>
        <p:nvPicPr>
          <p:cNvPr id="7" name="Graphic 6" descr="Smoking">
            <a:extLst>
              <a:ext uri="{FF2B5EF4-FFF2-40B4-BE49-F238E27FC236}">
                <a16:creationId xmlns:a16="http://schemas.microsoft.com/office/drawing/2014/main" id="{C588BEA6-DDC7-3930-AF8B-A074A3F27C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F77A026B-74AC-4CD5-8D40-B515B01F88ED}"/>
              </a:ext>
            </a:extLst>
          </p:cNvPr>
          <p:cNvSpPr>
            <a:spLocks noGrp="1"/>
          </p:cNvSpPr>
          <p:nvPr>
            <p:ph idx="1"/>
          </p:nvPr>
        </p:nvSpPr>
        <p:spPr>
          <a:xfrm>
            <a:off x="6090574" y="1793846"/>
            <a:ext cx="5558088" cy="4686467"/>
          </a:xfrm>
        </p:spPr>
        <p:txBody>
          <a:bodyPr anchor="ctr">
            <a:noAutofit/>
          </a:bodyPr>
          <a:lstStyle/>
          <a:p>
            <a:pPr algn="just"/>
            <a:r>
              <a:rPr lang="en-GB" sz="2000" dirty="0">
                <a:solidFill>
                  <a:schemeClr val="tx2"/>
                </a:solidFill>
                <a:latin typeface="Arial" panose="020B0604020202020204" pitchFamily="34" charset="0"/>
                <a:cs typeface="Arial" panose="020B0604020202020204" pitchFamily="34" charset="0"/>
              </a:rPr>
              <a:t>The above discussion informs that there is an increased prevalence of smoking amount adults in the BAME community in Enfield.</a:t>
            </a:r>
          </a:p>
          <a:p>
            <a:pPr algn="just"/>
            <a:r>
              <a:rPr lang="en-GB" sz="2000" dirty="0">
                <a:solidFill>
                  <a:schemeClr val="tx2"/>
                </a:solidFill>
                <a:latin typeface="Arial" panose="020B0604020202020204" pitchFamily="34" charset="0"/>
                <a:cs typeface="Arial" panose="020B0604020202020204" pitchFamily="34" charset="0"/>
              </a:rPr>
              <a:t>Thus, as a community development approach, smoking cessation services are to be included to improve their health and well-being. This is because existing smoking habits are leading them to develop risk of heart health, respiratory issues and others. </a:t>
            </a:r>
          </a:p>
          <a:p>
            <a:pPr algn="just"/>
            <a:r>
              <a:rPr lang="en-GB" sz="2000" dirty="0">
                <a:solidFill>
                  <a:schemeClr val="tx2"/>
                </a:solidFill>
                <a:latin typeface="Arial" panose="020B0604020202020204" pitchFamily="34" charset="0"/>
                <a:cs typeface="Arial" panose="020B0604020202020204" pitchFamily="34" charset="0"/>
              </a:rPr>
              <a:t>Maslow’s Hierarchy of Needs indicates that poor living conditions are to be improved, smoking cessation services are to be provided, peer support is to be included and others to help people quit smoking. The social media platform is to be used in communicating information regarding smoking cessation among BAME individuals in Enfield.   </a:t>
            </a:r>
            <a:endParaRPr lang="en-IN" sz="2000" dirty="0">
              <a:solidFill>
                <a:schemeClr val="tx2"/>
              </a:solidFill>
              <a:latin typeface="Arial" panose="020B0604020202020204" pitchFamily="34" charset="0"/>
              <a:cs typeface="Arial" panose="020B0604020202020204" pitchFamily="34" charset="0"/>
            </a:endParaRPr>
          </a:p>
          <a:p>
            <a:pPr algn="just"/>
            <a:endParaRPr lang="en-GB" sz="2000" dirty="0">
              <a:solidFill>
                <a:schemeClr val="tx2"/>
              </a:solidFill>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069610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DADBE-995E-45C1-89A2-B7825EFD7B2C}"/>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FE779DA1-FA7D-4060-86B7-4AF7CBBFD132}"/>
              </a:ext>
            </a:extLst>
          </p:cNvPr>
          <p:cNvSpPr>
            <a:spLocks noGrp="1"/>
          </p:cNvSpPr>
          <p:nvPr>
            <p:ph idx="1"/>
          </p:nvPr>
        </p:nvSpPr>
        <p:spPr/>
        <p:txBody>
          <a:bodyPr>
            <a:normAutofit fontScale="25000" lnSpcReduction="20000"/>
          </a:bodyPr>
          <a:lstStyle/>
          <a:p>
            <a:pPr marL="0" indent="0">
              <a:buNone/>
            </a:pPr>
            <a:r>
              <a:rPr lang="en-GB" dirty="0"/>
              <a:t>Abdullahi, H.O., Enimola, D.J. and Alogwuja, C.U., (2022). Adopting Information and Communication Technology (ICT) in Public Healthcare Facilities in Kogi State, Nigeria. </a:t>
            </a:r>
            <a:r>
              <a:rPr lang="en-GB" i="1" dirty="0"/>
              <a:t>Governance and Society Review</a:t>
            </a:r>
            <a:r>
              <a:rPr lang="en-GB" dirty="0"/>
              <a:t>, </a:t>
            </a:r>
            <a:r>
              <a:rPr lang="en-GB" i="1" dirty="0"/>
              <a:t>1</a:t>
            </a:r>
            <a:r>
              <a:rPr lang="en-GB" dirty="0"/>
              <a:t>(2), pp.01-22.</a:t>
            </a:r>
            <a:endParaRPr lang="en-IN" dirty="0"/>
          </a:p>
          <a:p>
            <a:pPr marL="0" indent="0">
              <a:buNone/>
            </a:pPr>
            <a:r>
              <a:rPr lang="en-GB" dirty="0"/>
              <a:t>ASH (2018), </a:t>
            </a:r>
            <a:r>
              <a:rPr lang="en-GB" i="1" dirty="0"/>
              <a:t>Evidence into practice: Supporting Black and Minority Ethnic (BME) populations</a:t>
            </a:r>
            <a:r>
              <a:rPr lang="en-GB" dirty="0"/>
              <a:t>, Available at: </a:t>
            </a:r>
            <a:r>
              <a:rPr lang="en-GB" u="sng" dirty="0">
                <a:hlinkClick r:id="rId2"/>
              </a:rPr>
              <a:t>https://ash.org.uk/uploads/BMEeip.pdf?v=1648030514</a:t>
            </a:r>
            <a:r>
              <a:rPr lang="en-GB" dirty="0"/>
              <a:t> [Accessed on: 29 June 2024]</a:t>
            </a:r>
            <a:endParaRPr lang="en-IN" dirty="0"/>
          </a:p>
          <a:p>
            <a:pPr marL="0" indent="0">
              <a:buNone/>
            </a:pPr>
            <a:r>
              <a:rPr lang="en-GB" dirty="0"/>
              <a:t>ASH (2023), </a:t>
            </a:r>
            <a:r>
              <a:rPr lang="en-GB" i="1" dirty="0"/>
              <a:t>Tobacco Control Policy in England</a:t>
            </a:r>
            <a:r>
              <a:rPr lang="en-GB" dirty="0"/>
              <a:t>, Available at: </a:t>
            </a:r>
            <a:r>
              <a:rPr lang="en-GB" u="sng" dirty="0">
                <a:hlinkClick r:id="rId3"/>
              </a:rPr>
              <a:t>https://ash.org.uk/law/tobacco-control-policy- england#:~:text=Targets%20were%20set%20for%20the,occupations%20and%20the%20general%20population</a:t>
            </a:r>
            <a:r>
              <a:rPr lang="en-GB" dirty="0"/>
              <a:t>. [Accessed on: 29 June 2024]</a:t>
            </a:r>
            <a:endParaRPr lang="en-IN" dirty="0"/>
          </a:p>
          <a:p>
            <a:pPr marL="0" indent="0">
              <a:buNone/>
            </a:pPr>
            <a:r>
              <a:rPr lang="en-US" dirty="0" err="1"/>
              <a:t>Ansorger</a:t>
            </a:r>
            <a:r>
              <a:rPr lang="en-US" dirty="0"/>
              <a:t>, J., 2021. An analysis of education reforms and assessment in the core subjects using an adapted </a:t>
            </a:r>
            <a:r>
              <a:rPr lang="en-US" dirty="0" err="1"/>
              <a:t>maslow’s</a:t>
            </a:r>
            <a:r>
              <a:rPr lang="en-US" dirty="0"/>
              <a:t> hierarchy: pre and post COVID-19. </a:t>
            </a:r>
            <a:r>
              <a:rPr lang="en-US" i="1" dirty="0"/>
              <a:t>Education Sciences</a:t>
            </a:r>
            <a:r>
              <a:rPr lang="en-US" dirty="0"/>
              <a:t>, </a:t>
            </a:r>
            <a:r>
              <a:rPr lang="en-US" i="1" dirty="0"/>
              <a:t>11</a:t>
            </a:r>
            <a:r>
              <a:rPr lang="en-US" dirty="0"/>
              <a:t>(8), p.376.</a:t>
            </a:r>
          </a:p>
          <a:p>
            <a:pPr marL="0" indent="0">
              <a:buNone/>
            </a:pPr>
            <a:r>
              <a:rPr lang="en-GB" dirty="0"/>
              <a:t>ASH (2024), </a:t>
            </a:r>
            <a:r>
              <a:rPr lang="en-GB" i="1" dirty="0"/>
              <a:t>Action on Smoking and Health (ASH),</a:t>
            </a:r>
            <a:r>
              <a:rPr lang="en-GB" dirty="0"/>
              <a:t> Available at: </a:t>
            </a:r>
            <a:r>
              <a:rPr lang="en-GB" u="sng" dirty="0">
                <a:hlinkClick r:id="rId4"/>
              </a:rPr>
              <a:t>https://ash.org.uk/</a:t>
            </a:r>
            <a:r>
              <a:rPr lang="en-GB" dirty="0"/>
              <a:t> [Accessed on: 29 June 2024]</a:t>
            </a:r>
            <a:endParaRPr lang="en-IN" dirty="0"/>
          </a:p>
          <a:p>
            <a:pPr marL="0" indent="0">
              <a:buNone/>
            </a:pPr>
            <a:r>
              <a:rPr lang="en-GB" dirty="0"/>
              <a:t>BBC 2017, </a:t>
            </a:r>
            <a:r>
              <a:rPr lang="en-GB" i="1" dirty="0"/>
              <a:t>NHS 'tobacco free' campaign launched by Public Health England,</a:t>
            </a:r>
            <a:r>
              <a:rPr lang="en-GB" dirty="0"/>
              <a:t> </a:t>
            </a:r>
            <a:r>
              <a:rPr lang="en-IN" dirty="0"/>
              <a:t>Available at: </a:t>
            </a:r>
            <a:r>
              <a:rPr lang="en-GB" dirty="0">
                <a:hlinkClick r:id="rId5"/>
              </a:rPr>
              <a:t>https://www.bbc.com/news/health-39094713</a:t>
            </a:r>
            <a:r>
              <a:rPr lang="en-GB" dirty="0"/>
              <a:t> </a:t>
            </a:r>
            <a:r>
              <a:rPr lang="en-IN" dirty="0"/>
              <a:t>[Accessed on: 29 July 2024]</a:t>
            </a:r>
          </a:p>
          <a:p>
            <a:pPr marL="0" indent="0">
              <a:buNone/>
            </a:pPr>
            <a:r>
              <a:rPr lang="en-GB" dirty="0"/>
              <a:t>BHF (2024), </a:t>
            </a:r>
            <a:r>
              <a:rPr lang="en-GB" i="1" dirty="0"/>
              <a:t>London Borough of Enfield</a:t>
            </a:r>
            <a:r>
              <a:rPr lang="en-GB" dirty="0"/>
              <a:t>, Available at: </a:t>
            </a:r>
            <a:r>
              <a:rPr lang="en-GB" u="sng" dirty="0">
                <a:hlinkClick r:id="rId6"/>
              </a:rPr>
              <a:t>https://www.bhf.org.uk/-/media/files/health-intelligence/6/enfield-bhf-statistics.pdf</a:t>
            </a:r>
            <a:r>
              <a:rPr lang="en-GB" dirty="0"/>
              <a:t> [Accessed on: 29 June 2024]</a:t>
            </a:r>
            <a:endParaRPr lang="en-IN" dirty="0"/>
          </a:p>
          <a:p>
            <a:pPr marL="0" indent="0">
              <a:buNone/>
            </a:pPr>
            <a:r>
              <a:rPr lang="en-GB" dirty="0"/>
              <a:t>Black, N., </a:t>
            </a:r>
            <a:r>
              <a:rPr lang="en-GB" dirty="0" err="1"/>
              <a:t>Eisma</a:t>
            </a:r>
            <a:r>
              <a:rPr lang="en-GB" dirty="0"/>
              <a:t>, M.C., </a:t>
            </a:r>
            <a:r>
              <a:rPr lang="en-GB" dirty="0" err="1"/>
              <a:t>Viechtbauer</a:t>
            </a:r>
            <a:r>
              <a:rPr lang="en-GB" dirty="0"/>
              <a:t>, W., Johnston, M., West, R., Hartmann‐Boyce, J., Michie, S. and de Bruin, M., (2020). Variability and effectiveness of comparator group interventions in smoking cessation trials: a systematic review and meta‐analysis. </a:t>
            </a:r>
            <a:r>
              <a:rPr lang="en-GB" i="1" dirty="0"/>
              <a:t>Addiction</a:t>
            </a:r>
            <a:r>
              <a:rPr lang="en-GB" dirty="0"/>
              <a:t>, </a:t>
            </a:r>
            <a:r>
              <a:rPr lang="en-GB" i="1" dirty="0"/>
              <a:t>115</a:t>
            </a:r>
            <a:r>
              <a:rPr lang="en-GB" dirty="0"/>
              <a:t>(9), pp.1607-1617.</a:t>
            </a:r>
            <a:endParaRPr lang="en-IN" dirty="0"/>
          </a:p>
          <a:p>
            <a:pPr marL="0" indent="0">
              <a:buNone/>
            </a:pPr>
            <a:r>
              <a:rPr lang="en-GB" dirty="0" err="1"/>
              <a:t>Chalela</a:t>
            </a:r>
            <a:r>
              <a:rPr lang="en-GB" dirty="0"/>
              <a:t>, P., McAlister, A.L., Muñoz, E., </a:t>
            </a:r>
            <a:r>
              <a:rPr lang="en-GB" dirty="0" err="1"/>
              <a:t>Despres</a:t>
            </a:r>
            <a:r>
              <a:rPr lang="en-GB" dirty="0"/>
              <a:t>, C., </a:t>
            </a:r>
            <a:r>
              <a:rPr lang="en-GB" dirty="0" err="1"/>
              <a:t>Akopian</a:t>
            </a:r>
            <a:r>
              <a:rPr lang="en-GB" dirty="0"/>
              <a:t>, D., </a:t>
            </a:r>
            <a:r>
              <a:rPr lang="en-GB" dirty="0" err="1"/>
              <a:t>Kaghyan</a:t>
            </a:r>
            <a:r>
              <a:rPr lang="en-GB" dirty="0"/>
              <a:t>, S., Fernandez, A., Sukumaran, P. and Ramirez, A.G., (2020). Reaching Latinos through social media and SMS for smoking cessation. </a:t>
            </a:r>
            <a:r>
              <a:rPr lang="en-GB" i="1" dirty="0"/>
              <a:t>Advancing the Science of Cancer in Latinos</a:t>
            </a:r>
            <a:r>
              <a:rPr lang="en-GB" dirty="0"/>
              <a:t>, pp.187-196.</a:t>
            </a:r>
            <a:endParaRPr lang="en-IN" dirty="0"/>
          </a:p>
          <a:p>
            <a:pPr marL="0" indent="0">
              <a:buNone/>
            </a:pPr>
            <a:r>
              <a:rPr lang="en-GB" dirty="0"/>
              <a:t>Culhane-</a:t>
            </a:r>
            <a:r>
              <a:rPr lang="en-GB" dirty="0" err="1"/>
              <a:t>Pera</a:t>
            </a:r>
            <a:r>
              <a:rPr lang="en-GB" dirty="0"/>
              <a:t>, K.A., </a:t>
            </a:r>
            <a:r>
              <a:rPr lang="en-GB" dirty="0" err="1"/>
              <a:t>Pergament</a:t>
            </a:r>
            <a:r>
              <a:rPr lang="en-GB" dirty="0"/>
              <a:t>, S.L., </a:t>
            </a:r>
            <a:r>
              <a:rPr lang="en-GB" dirty="0" err="1"/>
              <a:t>Kasouaher</a:t>
            </a:r>
            <a:r>
              <a:rPr lang="en-GB" dirty="0"/>
              <a:t>, M.Y., </a:t>
            </a:r>
            <a:r>
              <a:rPr lang="en-GB" dirty="0" err="1"/>
              <a:t>Pattock</a:t>
            </a:r>
            <a:r>
              <a:rPr lang="en-GB" dirty="0"/>
              <a:t>, A.M., </a:t>
            </a:r>
            <a:r>
              <a:rPr lang="en-GB" dirty="0" err="1"/>
              <a:t>Dhore</a:t>
            </a:r>
            <a:r>
              <a:rPr lang="en-GB" dirty="0"/>
              <a:t>, N., </a:t>
            </a:r>
            <a:r>
              <a:rPr lang="en-GB" dirty="0" err="1"/>
              <a:t>Kaigama</a:t>
            </a:r>
            <a:r>
              <a:rPr lang="en-GB" dirty="0"/>
              <a:t>, C.N., Alison, M., </a:t>
            </a:r>
            <a:r>
              <a:rPr lang="en-GB" dirty="0" err="1"/>
              <a:t>Scandrett</a:t>
            </a:r>
            <a:r>
              <a:rPr lang="en-GB" dirty="0"/>
              <a:t>, M., Thao, M.S. and Satin, D.J., (2021). Diverse community leaders’ perspectives about quality primary healthcare and healthcare measurement: qualitative community-based participatory research. </a:t>
            </a:r>
            <a:r>
              <a:rPr lang="en-GB" i="1" dirty="0"/>
              <a:t>International journal for equity in health</a:t>
            </a:r>
            <a:r>
              <a:rPr lang="en-GB" dirty="0"/>
              <a:t>, </a:t>
            </a:r>
            <a:r>
              <a:rPr lang="en-GB" i="1" dirty="0"/>
              <a:t>20</a:t>
            </a:r>
            <a:r>
              <a:rPr lang="en-GB" dirty="0"/>
              <a:t>, pp.1-13.</a:t>
            </a:r>
            <a:endParaRPr lang="en-IN" dirty="0"/>
          </a:p>
          <a:p>
            <a:pPr marL="0" indent="0">
              <a:buNone/>
            </a:pPr>
            <a:r>
              <a:rPr lang="en-GB" dirty="0"/>
              <a:t>Daniel, J.A., Kim-</a:t>
            </a:r>
            <a:r>
              <a:rPr lang="en-GB" dirty="0" err="1"/>
              <a:t>Mozeleski</a:t>
            </a:r>
            <a:r>
              <a:rPr lang="en-GB" dirty="0"/>
              <a:t>, J.E., Poudel, K.C., Sun, A., Burke, N.J., </a:t>
            </a:r>
            <a:r>
              <a:rPr lang="en-GB" dirty="0" err="1"/>
              <a:t>Tsoh</a:t>
            </a:r>
            <a:r>
              <a:rPr lang="en-GB" dirty="0"/>
              <a:t>, J.Y. and Ward, K., (2021). Family support and readiness to consider smoking cessation among Chinese and Vietnamese American male smokers. </a:t>
            </a:r>
            <a:r>
              <a:rPr lang="en-IN" i="1" dirty="0"/>
              <a:t>Journal of smoking cessation</a:t>
            </a:r>
            <a:r>
              <a:rPr lang="en-IN" dirty="0"/>
              <a:t>, </a:t>
            </a:r>
            <a:r>
              <a:rPr lang="en-IN" i="1" dirty="0"/>
              <a:t>2021</a:t>
            </a:r>
            <a:r>
              <a:rPr lang="en-IN" dirty="0"/>
              <a:t>, p.e10.</a:t>
            </a:r>
          </a:p>
          <a:p>
            <a:pPr marL="0" indent="0">
              <a:buNone/>
            </a:pPr>
            <a:r>
              <a:rPr lang="en-GB" dirty="0" err="1"/>
              <a:t>Elisia</a:t>
            </a:r>
            <a:r>
              <a:rPr lang="en-GB" dirty="0"/>
              <a:t>, I., Lam, V., Cho, B., Hay, M., Li, M.Y., Yeung, M., Bu, L., Jia, W., Norton, N., Lam, S. and Krystal, G., (2020). The effect of smoking on chronic inflammation, immune function and blood cell composition. </a:t>
            </a:r>
            <a:r>
              <a:rPr lang="en-GB" i="1" dirty="0"/>
              <a:t>Scientific reports</a:t>
            </a:r>
            <a:r>
              <a:rPr lang="en-GB" dirty="0"/>
              <a:t>, </a:t>
            </a:r>
            <a:r>
              <a:rPr lang="en-GB" i="1" dirty="0"/>
              <a:t>10</a:t>
            </a:r>
            <a:r>
              <a:rPr lang="en-GB" dirty="0"/>
              <a:t>(1), p.19480.</a:t>
            </a:r>
            <a:endParaRPr lang="en-IN" dirty="0"/>
          </a:p>
          <a:p>
            <a:pPr marL="0" indent="0">
              <a:buNone/>
            </a:pPr>
            <a:r>
              <a:rPr lang="en-GB" dirty="0" err="1"/>
              <a:t>geeksforgeeks</a:t>
            </a:r>
            <a:r>
              <a:rPr lang="en-GB" dirty="0"/>
              <a:t> 2021, </a:t>
            </a:r>
            <a:r>
              <a:rPr lang="en-GB" i="1" dirty="0"/>
              <a:t>What is Intranet</a:t>
            </a:r>
            <a:r>
              <a:rPr lang="en-GB" dirty="0"/>
              <a:t>, </a:t>
            </a:r>
            <a:r>
              <a:rPr lang="en-IN" dirty="0"/>
              <a:t>Available at: </a:t>
            </a:r>
            <a:r>
              <a:rPr lang="en-GB" dirty="0">
                <a:hlinkClick r:id="rId7"/>
              </a:rPr>
              <a:t>https://www.geeksforgeeks.org/what-is-intranet/</a:t>
            </a:r>
            <a:r>
              <a:rPr lang="en-GB" dirty="0"/>
              <a:t> </a:t>
            </a:r>
            <a:r>
              <a:rPr lang="en-IN" dirty="0"/>
              <a:t>[Accessed on: 29 July 2024]</a:t>
            </a:r>
          </a:p>
          <a:p>
            <a:pPr marL="0" indent="0">
              <a:buNone/>
            </a:pPr>
            <a:r>
              <a:rPr lang="en-IN" dirty="0"/>
              <a:t>Gov (2019), </a:t>
            </a:r>
            <a:r>
              <a:rPr lang="en-GB" i="1" dirty="0"/>
              <a:t>Enfield Council’s Equality and Diversity Annual Report (2019),</a:t>
            </a:r>
            <a:r>
              <a:rPr lang="en-GB" dirty="0"/>
              <a:t> Available at: </a:t>
            </a:r>
            <a:r>
              <a:rPr lang="en-IN" u="sng" dirty="0">
                <a:hlinkClick r:id="rId8"/>
              </a:rPr>
              <a:t>https://www.enfield.gov.uk/__data/assets/pdf_file/0016/5281/equality-and-diversity-annual-report-(2019)-your-council.pdf</a:t>
            </a:r>
            <a:r>
              <a:rPr lang="en-GB" dirty="0"/>
              <a:t> [Accessed on: 29 June 2024]</a:t>
            </a:r>
            <a:endParaRPr lang="en-IN" dirty="0"/>
          </a:p>
          <a:p>
            <a:pPr marL="0" indent="0">
              <a:buNone/>
            </a:pPr>
            <a:r>
              <a:rPr lang="en-IN" dirty="0"/>
              <a:t>Gov (2023), </a:t>
            </a:r>
            <a:r>
              <a:rPr lang="en-IN" i="1" dirty="0"/>
              <a:t>Enfield Borough Profile (2023</a:t>
            </a:r>
            <a:r>
              <a:rPr lang="en-IN" dirty="0"/>
              <a:t>), </a:t>
            </a:r>
            <a:r>
              <a:rPr lang="en-GB" dirty="0"/>
              <a:t>Available at: </a:t>
            </a:r>
            <a:r>
              <a:rPr lang="en-IN" u="sng" dirty="0">
                <a:hlinkClick r:id="rId9"/>
              </a:rPr>
              <a:t>https://www.enfield.gov.uk/__data/assets/pdf_file/0023/44717/Borough-profile-(2023)-Your-council.pdf</a:t>
            </a:r>
            <a:r>
              <a:rPr lang="en-GB" dirty="0"/>
              <a:t> [Accessed on: 29 June 2024]</a:t>
            </a:r>
            <a:endParaRPr lang="en-IN" dirty="0"/>
          </a:p>
          <a:p>
            <a:pPr marL="0" indent="0">
              <a:buNone/>
            </a:pPr>
            <a:r>
              <a:rPr lang="en-GB" dirty="0"/>
              <a:t>Gov (2024), </a:t>
            </a:r>
            <a:r>
              <a:rPr lang="en-GB" i="1" dirty="0"/>
              <a:t>Plan for Enfield to become smoke-free by 2030</a:t>
            </a:r>
            <a:r>
              <a:rPr lang="en-GB" dirty="0"/>
              <a:t>, Available at: </a:t>
            </a:r>
            <a:r>
              <a:rPr lang="en-GB" u="sng" dirty="0">
                <a:hlinkClick r:id="rId10"/>
              </a:rPr>
              <a:t>https://governance.enfield.gov.uk/documents/s94012/5.%20Plan%20for%20Enfield%20to%20become%20smokefree%(2019)th%20Aug%(2020)22.pdf</a:t>
            </a:r>
            <a:r>
              <a:rPr lang="en-GB" dirty="0"/>
              <a:t> [Accessed on: 29 June 2024]</a:t>
            </a:r>
            <a:endParaRPr lang="en-IN" dirty="0"/>
          </a:p>
          <a:p>
            <a:pPr marL="0" indent="0">
              <a:buNone/>
            </a:pPr>
            <a:r>
              <a:rPr lang="en-GB" dirty="0" err="1"/>
              <a:t>Hayre</a:t>
            </a:r>
            <a:r>
              <a:rPr lang="en-GB" dirty="0"/>
              <a:t>-Kwan, S., Quinn, B., Chu, T., Orr, P. and Snoke, J., (2021). Nursing and Maslow’s hierarchy: A health care pyramid approach to safety and security during a global pandemic. </a:t>
            </a:r>
            <a:r>
              <a:rPr lang="en-GB" i="1" dirty="0"/>
              <a:t>Nurse leader</a:t>
            </a:r>
            <a:r>
              <a:rPr lang="en-GB" dirty="0"/>
              <a:t>, </a:t>
            </a:r>
            <a:r>
              <a:rPr lang="en-GB" i="1" dirty="0"/>
              <a:t>19</a:t>
            </a:r>
            <a:r>
              <a:rPr lang="en-GB" dirty="0"/>
              <a:t>(6), pp.590-595.</a:t>
            </a:r>
            <a:endParaRPr lang="en-IN" dirty="0"/>
          </a:p>
          <a:p>
            <a:pPr marL="0" indent="0">
              <a:buNone/>
            </a:pPr>
            <a:r>
              <a:rPr lang="en-GB" dirty="0"/>
              <a:t>Jones, D., Lyle, D., McAllister, L., Randall, S., Dyson, R., White, D., Smith, A., Hampton, D., Goldsworthy, M. and Rowe, A., (2020). The case for integrated health and community literacy to achieve transformational community engagement and improved health outcomes: an inclusive approach to addressing rural and remote health inequities and community healthcare expectations. </a:t>
            </a:r>
            <a:r>
              <a:rPr lang="en-GB" i="1" dirty="0"/>
              <a:t>Primary Health Care Research &amp; Development</a:t>
            </a:r>
            <a:r>
              <a:rPr lang="en-GB" dirty="0"/>
              <a:t>, </a:t>
            </a:r>
            <a:r>
              <a:rPr lang="en-GB" i="1" dirty="0"/>
              <a:t>21</a:t>
            </a:r>
            <a:r>
              <a:rPr lang="en-GB" dirty="0"/>
              <a:t>, p.e57.</a:t>
            </a:r>
            <a:endParaRPr lang="en-IN" dirty="0"/>
          </a:p>
          <a:p>
            <a:pPr marL="0" indent="0">
              <a:buNone/>
            </a:pPr>
            <a:r>
              <a:rPr lang="en-GB" dirty="0" err="1"/>
              <a:t>Kotlyarov</a:t>
            </a:r>
            <a:r>
              <a:rPr lang="en-GB" dirty="0"/>
              <a:t>, S., (2022). Involvement of the innate immune system in the pathogenesis of chronic obstructive pulmonary disease. </a:t>
            </a:r>
            <a:r>
              <a:rPr lang="en-GB" i="1" dirty="0"/>
              <a:t>International Journal of Molecular Sciences</a:t>
            </a:r>
            <a:r>
              <a:rPr lang="en-GB" dirty="0"/>
              <a:t>, </a:t>
            </a:r>
            <a:r>
              <a:rPr lang="en-GB" i="1" dirty="0"/>
              <a:t>23</a:t>
            </a:r>
            <a:r>
              <a:rPr lang="en-GB" dirty="0"/>
              <a:t>(2), p.985.</a:t>
            </a:r>
            <a:endParaRPr lang="en-IN" dirty="0"/>
          </a:p>
          <a:p>
            <a:pPr marL="0" indent="0">
              <a:buNone/>
            </a:pPr>
            <a:r>
              <a:rPr lang="en-GB" dirty="0"/>
              <a:t>Larsson, S.C., Carter, P., Kar, S., </a:t>
            </a:r>
            <a:r>
              <a:rPr lang="en-GB" dirty="0" err="1"/>
              <a:t>Vithayathil</a:t>
            </a:r>
            <a:r>
              <a:rPr lang="en-GB" dirty="0"/>
              <a:t>, M., Mason, A.M., </a:t>
            </a:r>
            <a:r>
              <a:rPr lang="en-GB" dirty="0" err="1"/>
              <a:t>Michaëlsson</a:t>
            </a:r>
            <a:r>
              <a:rPr lang="en-GB" dirty="0"/>
              <a:t>, K. and Burgess, S., (2020). Smoking, alcohol consumption, and cancer: A mendelian randomisation study in UK Biobank and international genetic consortia participants. </a:t>
            </a:r>
            <a:r>
              <a:rPr lang="en-GB" i="1" dirty="0" err="1"/>
              <a:t>PLoS</a:t>
            </a:r>
            <a:r>
              <a:rPr lang="en-GB" i="1" dirty="0"/>
              <a:t> medicine</a:t>
            </a:r>
            <a:r>
              <a:rPr lang="en-GB" dirty="0"/>
              <a:t>, </a:t>
            </a:r>
            <a:r>
              <a:rPr lang="en-GB" i="1" dirty="0"/>
              <a:t>17</a:t>
            </a:r>
            <a:r>
              <a:rPr lang="en-GB" dirty="0"/>
              <a:t>(7), p.e1003178.</a:t>
            </a:r>
            <a:endParaRPr lang="en-IN" dirty="0"/>
          </a:p>
          <a:p>
            <a:pPr marL="0" indent="0">
              <a:buNone/>
            </a:pPr>
            <a:endParaRPr lang="en-IN" dirty="0"/>
          </a:p>
        </p:txBody>
      </p:sp>
    </p:spTree>
    <p:extLst>
      <p:ext uri="{BB962C8B-B14F-4D97-AF65-F5344CB8AC3E}">
        <p14:creationId xmlns:p14="http://schemas.microsoft.com/office/powerpoint/2010/main" val="1403405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4B4BF-2C69-4E50-A0F3-094EAFFFD025}"/>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CC5D627F-E0B8-4FC3-BF2B-E63D41A423C1}"/>
              </a:ext>
            </a:extLst>
          </p:cNvPr>
          <p:cNvSpPr>
            <a:spLocks noGrp="1"/>
          </p:cNvSpPr>
          <p:nvPr>
            <p:ph idx="1"/>
          </p:nvPr>
        </p:nvSpPr>
        <p:spPr/>
        <p:txBody>
          <a:bodyPr>
            <a:normAutofit fontScale="25000" lnSpcReduction="20000"/>
          </a:bodyPr>
          <a:lstStyle/>
          <a:p>
            <a:pPr marL="0" indent="0">
              <a:buNone/>
            </a:pPr>
            <a:r>
              <a:rPr lang="en-GB"/>
              <a:t>legislation (2007), </a:t>
            </a:r>
            <a:r>
              <a:rPr lang="en-GB" i="1"/>
              <a:t>Smoke Free Act (2007</a:t>
            </a:r>
            <a:r>
              <a:rPr lang="en-GB"/>
              <a:t>), Available at: </a:t>
            </a:r>
            <a:r>
              <a:rPr lang="en-GB" u="sng">
                <a:hlinkClick r:id="rId2"/>
              </a:rPr>
              <a:t>https://www.legislation.gov.uk/uksi/2006/3368/contents</a:t>
            </a:r>
            <a:r>
              <a:rPr lang="en-GB"/>
              <a:t> [Accessed on: 29 June 2024]</a:t>
            </a:r>
            <a:endParaRPr lang="en-IN"/>
          </a:p>
          <a:p>
            <a:pPr marL="0" indent="0">
              <a:buNone/>
            </a:pPr>
            <a:r>
              <a:rPr lang="en-GB"/>
              <a:t>legislation (2010), </a:t>
            </a:r>
            <a:r>
              <a:rPr lang="en-GB" i="1"/>
              <a:t>Equality Act (2010</a:t>
            </a:r>
            <a:r>
              <a:rPr lang="en-GB"/>
              <a:t>), Available at: </a:t>
            </a:r>
            <a:r>
              <a:rPr lang="en-GB" u="sng">
                <a:hlinkClick r:id="rId3"/>
              </a:rPr>
              <a:t>https://www.legislation.gov.uk/ukpga/(2010)/15/contents</a:t>
            </a:r>
            <a:r>
              <a:rPr lang="en-GB"/>
              <a:t> [Accessed on: 29 June 2024]</a:t>
            </a:r>
            <a:endParaRPr lang="en-IN"/>
          </a:p>
          <a:p>
            <a:pPr marL="0" indent="0">
              <a:buNone/>
            </a:pPr>
            <a:r>
              <a:rPr lang="en-GB"/>
              <a:t>Li, H., </a:t>
            </a:r>
            <a:r>
              <a:rPr lang="en-GB" err="1"/>
              <a:t>Xue</a:t>
            </a:r>
            <a:r>
              <a:rPr lang="en-GB"/>
              <a:t>, J., Xu, T., Wang, L. and Zhang, L., (2021). Preventing the growing transmission of COVID clusters: an integration of the Maslow’s hierarchy of needs in the risk chain. </a:t>
            </a:r>
            <a:r>
              <a:rPr lang="en-GB" i="1"/>
              <a:t>Risk Management and Healthcare Policy</a:t>
            </a:r>
            <a:r>
              <a:rPr lang="en-GB"/>
              <a:t>, </a:t>
            </a:r>
            <a:r>
              <a:rPr lang="en-GB" err="1"/>
              <a:t>pp.5059</a:t>
            </a:r>
            <a:r>
              <a:rPr lang="en-GB"/>
              <a:t>-5069.</a:t>
            </a:r>
            <a:endParaRPr lang="en-IN"/>
          </a:p>
          <a:p>
            <a:pPr marL="0" indent="0">
              <a:buNone/>
            </a:pPr>
            <a:r>
              <a:rPr lang="en-GB" err="1"/>
              <a:t>londontobaccoalliance</a:t>
            </a:r>
            <a:r>
              <a:rPr lang="en-GB"/>
              <a:t>  (2021), </a:t>
            </a:r>
            <a:r>
              <a:rPr lang="en-GB" i="1"/>
              <a:t>Adult Smoking Habits in London (2021</a:t>
            </a:r>
            <a:r>
              <a:rPr lang="en-GB"/>
              <a:t>), Available at: </a:t>
            </a:r>
            <a:r>
              <a:rPr lang="en-GB" u="sng">
                <a:hlinkClick r:id="rId4"/>
              </a:rPr>
              <a:t>https://www.londontobaccoalliance.org.uk/news/adult-smoking-habits-in-london-(2021)/#:~:text=In%20London%20in%(2020)21%2C%20the,compared%20with%209.9%25%20of%20women</a:t>
            </a:r>
            <a:r>
              <a:rPr lang="en-GB"/>
              <a:t>. [Accessed on: 29 June 2024]</a:t>
            </a:r>
            <a:endParaRPr lang="en-IN"/>
          </a:p>
          <a:p>
            <a:pPr marL="0" indent="0">
              <a:buNone/>
            </a:pPr>
            <a:r>
              <a:rPr lang="en-GB"/>
              <a:t>Luo, T., Li, M.S., Williams, D., </a:t>
            </a:r>
            <a:r>
              <a:rPr lang="en-GB" err="1"/>
              <a:t>Phillippi</a:t>
            </a:r>
            <a:r>
              <a:rPr lang="en-GB"/>
              <a:t>, S., Yu, Q., </a:t>
            </a:r>
            <a:r>
              <a:rPr lang="en-GB" err="1"/>
              <a:t>Kantrow</a:t>
            </a:r>
            <a:r>
              <a:rPr lang="en-GB"/>
              <a:t>, S., Kao, Y.H., Celestin, M., Lin, W.T. and Tseng, T.S., (2021). Using social media for smoking cessation interventions: a systematic review. </a:t>
            </a:r>
            <a:r>
              <a:rPr lang="en-GB" i="1"/>
              <a:t>Perspectives in Public Health</a:t>
            </a:r>
            <a:r>
              <a:rPr lang="en-GB"/>
              <a:t>, </a:t>
            </a:r>
            <a:r>
              <a:rPr lang="en-GB" i="1"/>
              <a:t>141</a:t>
            </a:r>
            <a:r>
              <a:rPr lang="en-GB"/>
              <a:t>(1), </a:t>
            </a:r>
            <a:r>
              <a:rPr lang="en-GB" err="1"/>
              <a:t>pp.50</a:t>
            </a:r>
            <a:r>
              <a:rPr lang="en-GB"/>
              <a:t>-63.</a:t>
            </a:r>
            <a:endParaRPr lang="en-IN"/>
          </a:p>
          <a:p>
            <a:pPr marL="0" indent="0">
              <a:buNone/>
            </a:pPr>
            <a:r>
              <a:rPr lang="en-IN" err="1"/>
              <a:t>medicalnewstoday</a:t>
            </a:r>
            <a:r>
              <a:rPr lang="en-IN"/>
              <a:t>  2017, </a:t>
            </a:r>
            <a:r>
              <a:rPr lang="en-IN" i="1"/>
              <a:t>Five Ways to Quit Smoking</a:t>
            </a:r>
            <a:r>
              <a:rPr lang="en-IN"/>
              <a:t>, Available at: </a:t>
            </a:r>
            <a:r>
              <a:rPr lang="en-IN">
                <a:hlinkClick r:id="rId5"/>
              </a:rPr>
              <a:t>https://www.medicalnewstoday.com/articles/319460</a:t>
            </a:r>
            <a:r>
              <a:rPr lang="en-IN"/>
              <a:t> [Accessed on: 29 July 2024]</a:t>
            </a:r>
          </a:p>
          <a:p>
            <a:pPr marL="0" indent="0">
              <a:buNone/>
            </a:pPr>
            <a:r>
              <a:rPr lang="en-GB"/>
              <a:t>Neumann, M., Murphy, N. and </a:t>
            </a:r>
            <a:r>
              <a:rPr lang="en-GB" err="1"/>
              <a:t>Seetharamu</a:t>
            </a:r>
            <a:r>
              <a:rPr lang="en-GB"/>
              <a:t>, N., (2021). Impact of family and social network on tobacco cessation amongst cancer patients. </a:t>
            </a:r>
            <a:r>
              <a:rPr lang="en-IN" i="1"/>
              <a:t>Cancer Control</a:t>
            </a:r>
            <a:r>
              <a:rPr lang="en-IN"/>
              <a:t>, </a:t>
            </a:r>
            <a:r>
              <a:rPr lang="en-IN" i="1"/>
              <a:t>28</a:t>
            </a:r>
            <a:r>
              <a:rPr lang="en-IN"/>
              <a:t>, </a:t>
            </a:r>
            <a:r>
              <a:rPr lang="en-IN" err="1"/>
              <a:t>p.10732748211056691</a:t>
            </a:r>
            <a:r>
              <a:rPr lang="en-IN"/>
              <a:t>.</a:t>
            </a:r>
          </a:p>
          <a:p>
            <a:pPr marL="0" indent="0">
              <a:buNone/>
            </a:pPr>
            <a:r>
              <a:rPr lang="en-GB"/>
              <a:t>NHS (2018), </a:t>
            </a:r>
            <a:r>
              <a:rPr lang="en-GB" i="1"/>
              <a:t>NHS Stop Smoking Services</a:t>
            </a:r>
            <a:r>
              <a:rPr lang="en-GB"/>
              <a:t>, Available at: </a:t>
            </a:r>
            <a:r>
              <a:rPr lang="en-GB" u="sng">
                <a:hlinkClick r:id="rId6"/>
              </a:rPr>
              <a:t>https://www.nhs.uk/live-well/quit-smoking/nhs-stop-smoking-services-help-you-quit/</a:t>
            </a:r>
            <a:r>
              <a:rPr lang="en-GB"/>
              <a:t> [Accessed on: 29 June 2024]</a:t>
            </a:r>
            <a:endParaRPr lang="en-IN"/>
          </a:p>
          <a:p>
            <a:pPr marL="0" indent="0">
              <a:buNone/>
            </a:pPr>
            <a:r>
              <a:rPr lang="en-GB"/>
              <a:t>NHS (2024), </a:t>
            </a:r>
            <a:r>
              <a:rPr lang="en-GB" i="1"/>
              <a:t>NHS</a:t>
            </a:r>
            <a:r>
              <a:rPr lang="en-GB"/>
              <a:t>, Available at: </a:t>
            </a:r>
            <a:r>
              <a:rPr lang="en-GB" u="sng">
                <a:hlinkClick r:id="rId7"/>
              </a:rPr>
              <a:t>https://www.nhs.uk/</a:t>
            </a:r>
            <a:r>
              <a:rPr lang="en-GB"/>
              <a:t> [Accessed on: 29 June 2024]</a:t>
            </a:r>
            <a:endParaRPr lang="en-IN"/>
          </a:p>
          <a:p>
            <a:pPr marL="0" indent="0">
              <a:buNone/>
            </a:pPr>
            <a:r>
              <a:rPr lang="en-GB"/>
              <a:t>NHS 2021, </a:t>
            </a:r>
            <a:r>
              <a:rPr lang="en-GB" i="1"/>
              <a:t>Smoking Cessation</a:t>
            </a:r>
            <a:r>
              <a:rPr lang="en-GB"/>
              <a:t>, </a:t>
            </a:r>
            <a:r>
              <a:rPr lang="en-IN"/>
              <a:t>Available at: </a:t>
            </a:r>
            <a:r>
              <a:rPr lang="en-GB">
                <a:hlinkClick r:id="rId8"/>
              </a:rPr>
              <a:t>https://www.lscft.nhs.uk/news/make-pledge-quit-smoking-stoptober</a:t>
            </a:r>
            <a:r>
              <a:rPr lang="en-GB"/>
              <a:t> </a:t>
            </a:r>
            <a:r>
              <a:rPr lang="en-IN"/>
              <a:t>[Accessed on: 29 July 2024]</a:t>
            </a:r>
          </a:p>
          <a:p>
            <a:pPr marL="0" indent="0">
              <a:buNone/>
            </a:pPr>
            <a:r>
              <a:rPr lang="en-GB"/>
              <a:t>NHS 2024, </a:t>
            </a:r>
            <a:r>
              <a:rPr lang="en-GB" i="1">
                <a:hlinkClick r:id="rId9"/>
              </a:rPr>
              <a:t>Smoking</a:t>
            </a:r>
            <a:r>
              <a:rPr lang="en-GB">
                <a:hlinkClick r:id="rId9"/>
              </a:rPr>
              <a:t>, </a:t>
            </a:r>
            <a:r>
              <a:rPr lang="en-IN">
                <a:hlinkClick r:id="rId9"/>
              </a:rPr>
              <a:t>Available at: </a:t>
            </a:r>
            <a:r>
              <a:rPr lang="en-GB">
                <a:hlinkClick r:id="rId9"/>
              </a:rPr>
              <a:t>https://www.gatesheadhealth.nhs.uk/services/cancer-services/prehabilitation/smoking/</a:t>
            </a:r>
            <a:r>
              <a:rPr lang="en-GB"/>
              <a:t> </a:t>
            </a:r>
            <a:r>
              <a:rPr lang="en-IN"/>
              <a:t>[Accessed on: 29 July 2024]</a:t>
            </a:r>
          </a:p>
          <a:p>
            <a:pPr marL="0" indent="0">
              <a:buNone/>
            </a:pPr>
            <a:r>
              <a:rPr lang="en-GB"/>
              <a:t>NICE (2023), </a:t>
            </a:r>
            <a:r>
              <a:rPr lang="en-GB" i="1"/>
              <a:t>Tobacco: preventing uptake, promoting quitting and treating dependence</a:t>
            </a:r>
            <a:r>
              <a:rPr lang="en-GB"/>
              <a:t>, Available at: </a:t>
            </a:r>
            <a:r>
              <a:rPr lang="en-GB" u="sng">
                <a:hlinkClick r:id="rId10"/>
              </a:rPr>
              <a:t>https://www.nice.org.uk/guidance/ng209</a:t>
            </a:r>
            <a:r>
              <a:rPr lang="en-GB"/>
              <a:t> [Accessed on: 29 June 2024]</a:t>
            </a:r>
            <a:endParaRPr lang="en-IN"/>
          </a:p>
          <a:p>
            <a:pPr marL="0" indent="0">
              <a:buNone/>
            </a:pPr>
            <a:r>
              <a:rPr lang="en-GB"/>
              <a:t>NNUH 2024, </a:t>
            </a:r>
            <a:r>
              <a:rPr lang="en-GB" i="1" err="1"/>
              <a:t>Northflok</a:t>
            </a:r>
            <a:r>
              <a:rPr lang="en-GB" i="1"/>
              <a:t> and Northwich University Hospital NHS Foundation Trust</a:t>
            </a:r>
            <a:r>
              <a:rPr lang="en-GB"/>
              <a:t>, </a:t>
            </a:r>
            <a:r>
              <a:rPr lang="en-IN"/>
              <a:t>Available at: </a:t>
            </a:r>
            <a:r>
              <a:rPr lang="en-GB">
                <a:hlinkClick r:id="rId11"/>
              </a:rPr>
              <a:t>https://www.nnuh.nhs.uk/</a:t>
            </a:r>
            <a:r>
              <a:rPr lang="en-GB"/>
              <a:t> </a:t>
            </a:r>
            <a:r>
              <a:rPr lang="en-IN"/>
              <a:t>[Accessed on: 29 July 2024]</a:t>
            </a:r>
          </a:p>
          <a:p>
            <a:pPr marL="0" indent="0">
              <a:buNone/>
            </a:pPr>
            <a:r>
              <a:rPr lang="en-GB" err="1"/>
              <a:t>Omolaoye</a:t>
            </a:r>
            <a:r>
              <a:rPr lang="en-GB"/>
              <a:t>, T.S., El </a:t>
            </a:r>
            <a:r>
              <a:rPr lang="en-GB" err="1"/>
              <a:t>Shahawy</a:t>
            </a:r>
            <a:r>
              <a:rPr lang="en-GB"/>
              <a:t>, O., </a:t>
            </a:r>
            <a:r>
              <a:rPr lang="en-GB" err="1"/>
              <a:t>Skosana</a:t>
            </a:r>
            <a:r>
              <a:rPr lang="en-GB"/>
              <a:t>, B.T., </a:t>
            </a:r>
            <a:r>
              <a:rPr lang="en-GB" err="1"/>
              <a:t>Boillat</a:t>
            </a:r>
            <a:r>
              <a:rPr lang="en-GB"/>
              <a:t>, T., </a:t>
            </a:r>
            <a:r>
              <a:rPr lang="en-GB" err="1"/>
              <a:t>Loney</a:t>
            </a:r>
            <a:r>
              <a:rPr lang="en-GB"/>
              <a:t>, T. and Du Plessis, S.S., (2022). The mutagenic effect of tobacco smoke on male fertility. </a:t>
            </a:r>
            <a:r>
              <a:rPr lang="en-GB" i="1"/>
              <a:t>Environmental Science and Pollution Research</a:t>
            </a:r>
            <a:r>
              <a:rPr lang="en-GB"/>
              <a:t>, </a:t>
            </a:r>
            <a:r>
              <a:rPr lang="en-GB" i="1"/>
              <a:t>29</a:t>
            </a:r>
            <a:r>
              <a:rPr lang="en-GB"/>
              <a:t>(41), </a:t>
            </a:r>
            <a:r>
              <a:rPr lang="en-GB" err="1"/>
              <a:t>pp.62055</a:t>
            </a:r>
            <a:r>
              <a:rPr lang="en-GB"/>
              <a:t>-62066.</a:t>
            </a:r>
            <a:endParaRPr lang="en-IN"/>
          </a:p>
          <a:p>
            <a:pPr marL="0" indent="0">
              <a:buNone/>
            </a:pPr>
            <a:r>
              <a:rPr lang="en-GB"/>
              <a:t>ONS (2023), </a:t>
            </a:r>
            <a:r>
              <a:rPr lang="en-GB" i="1"/>
              <a:t>Deprivation and the impact on smoking prevalence, England and Wales: 2017 to (2021),</a:t>
            </a:r>
            <a:r>
              <a:rPr lang="en-GB"/>
              <a:t> Available at: </a:t>
            </a:r>
            <a:r>
              <a:rPr lang="en-GB" u="sng">
                <a:hlinkClick r:id="rId12"/>
              </a:rPr>
              <a:t>https://www.ons.gov.uk/peoplepopulationandcommunity/healthandsocialcare/drugusealcoholandsmoking/bulletins/deprivationandtheimpactonsmokingprevalenceenglandandwales/2017to(2021)#:~:text=%E2%80%9CThis%20is%20new%20analysis%20by,least%20deprived%20areas%20in%(2020)21</a:t>
            </a:r>
            <a:r>
              <a:rPr lang="en-GB"/>
              <a:t> [Accessed on: 29 June 2024]</a:t>
            </a:r>
            <a:endParaRPr lang="en-IN"/>
          </a:p>
          <a:p>
            <a:pPr marL="0" indent="0">
              <a:buNone/>
            </a:pPr>
            <a:r>
              <a:rPr lang="en-GB"/>
              <a:t>ONS 2021, </a:t>
            </a:r>
            <a:r>
              <a:rPr lang="en-GB" i="1"/>
              <a:t>How life has changed in Enfield: Census 2021</a:t>
            </a:r>
            <a:r>
              <a:rPr lang="en-GB"/>
              <a:t>, </a:t>
            </a:r>
            <a:r>
              <a:rPr lang="en-IN"/>
              <a:t>Available at: </a:t>
            </a:r>
            <a:r>
              <a:rPr lang="en-GB">
                <a:hlinkClick r:id="rId13"/>
              </a:rPr>
              <a:t>https://www.ons.gov.uk/visualisations/censusareachanges/E09000010/</a:t>
            </a:r>
            <a:r>
              <a:rPr lang="en-GB"/>
              <a:t> </a:t>
            </a:r>
            <a:r>
              <a:rPr lang="en-IN"/>
              <a:t>[Accessed on: 29 July 2024]</a:t>
            </a:r>
          </a:p>
          <a:p>
            <a:pPr marL="0" indent="0">
              <a:buNone/>
            </a:pPr>
            <a:r>
              <a:rPr lang="en-GB" err="1"/>
              <a:t>Oshunbade</a:t>
            </a:r>
            <a:r>
              <a:rPr lang="en-GB"/>
              <a:t>, A.A., </a:t>
            </a:r>
            <a:r>
              <a:rPr lang="en-GB" err="1"/>
              <a:t>Kassahun‐Yimer</a:t>
            </a:r>
            <a:r>
              <a:rPr lang="en-GB"/>
              <a:t>, W., Valle, K.A., Hamid, A., </a:t>
            </a:r>
            <a:r>
              <a:rPr lang="en-GB" err="1"/>
              <a:t>Kipchumba</a:t>
            </a:r>
            <a:r>
              <a:rPr lang="en-GB"/>
              <a:t>, R.K., </a:t>
            </a:r>
            <a:r>
              <a:rPr lang="en-GB" err="1"/>
              <a:t>Kamimura</a:t>
            </a:r>
            <a:r>
              <a:rPr lang="en-GB"/>
              <a:t>, D., Clark III, D., White, W.B., </a:t>
            </a:r>
            <a:r>
              <a:rPr lang="en-GB" err="1"/>
              <a:t>DeFilippis</a:t>
            </a:r>
            <a:r>
              <a:rPr lang="en-GB"/>
              <a:t>, A.P., Blaha, M.J. and Benjamin, E.J., (2021). Cigarette smoking, incident coronary heart disease, and coronary artery calcification in black adults: the Jackson heart study. </a:t>
            </a:r>
            <a:r>
              <a:rPr lang="en-GB" i="1"/>
              <a:t>Journal of the American Heart Association</a:t>
            </a:r>
            <a:r>
              <a:rPr lang="en-GB"/>
              <a:t>, </a:t>
            </a:r>
            <a:r>
              <a:rPr lang="en-GB" i="1"/>
              <a:t>10</a:t>
            </a:r>
            <a:r>
              <a:rPr lang="en-GB"/>
              <a:t>(7), </a:t>
            </a:r>
            <a:r>
              <a:rPr lang="en-GB" err="1"/>
              <a:t>p.e017320</a:t>
            </a:r>
            <a:r>
              <a:rPr lang="en-GB"/>
              <a:t>.</a:t>
            </a:r>
            <a:endParaRPr lang="en-IN"/>
          </a:p>
          <a:p>
            <a:pPr marL="0" indent="0">
              <a:buNone/>
            </a:pPr>
            <a:r>
              <a:rPr lang="en-GB" err="1"/>
              <a:t>Sadiku</a:t>
            </a:r>
            <a:r>
              <a:rPr lang="en-GB"/>
              <a:t>, M.N. and </a:t>
            </a:r>
            <a:r>
              <a:rPr lang="en-GB" err="1"/>
              <a:t>Akujuobi</a:t>
            </a:r>
            <a:r>
              <a:rPr lang="en-GB"/>
              <a:t>, C.M., (2022). Intranets and Extranets. In </a:t>
            </a:r>
            <a:r>
              <a:rPr lang="en-GB" i="1"/>
              <a:t>Fundamentals of Computer Networks</a:t>
            </a:r>
            <a:r>
              <a:rPr lang="en-GB"/>
              <a:t> (pp. 71-77). Cham: Springer International Publishing.</a:t>
            </a:r>
            <a:endParaRPr lang="en-IN"/>
          </a:p>
          <a:p>
            <a:pPr marL="0" indent="0">
              <a:buNone/>
            </a:pPr>
            <a:r>
              <a:rPr lang="en-GB"/>
              <a:t>Salehi, N., </a:t>
            </a:r>
            <a:r>
              <a:rPr lang="en-GB" err="1"/>
              <a:t>Janjani</a:t>
            </a:r>
            <a:r>
              <a:rPr lang="en-GB"/>
              <a:t>, P., </a:t>
            </a:r>
            <a:r>
              <a:rPr lang="en-GB" err="1"/>
              <a:t>Tadbiri</a:t>
            </a:r>
            <a:r>
              <a:rPr lang="en-GB"/>
              <a:t>, H., </a:t>
            </a:r>
            <a:r>
              <a:rPr lang="en-GB" err="1"/>
              <a:t>Rozbahani</a:t>
            </a:r>
            <a:r>
              <a:rPr lang="en-GB"/>
              <a:t>, M. and </a:t>
            </a:r>
            <a:r>
              <a:rPr lang="en-GB" err="1"/>
              <a:t>Jalilian</a:t>
            </a:r>
            <a:r>
              <a:rPr lang="en-GB"/>
              <a:t>, M., (2021). Effect of cigarette smoking on coronary arteries and pattern and severity of coronary artery disease: a review. </a:t>
            </a:r>
            <a:r>
              <a:rPr lang="en-GB" i="1"/>
              <a:t>Journal of International Medical Research</a:t>
            </a:r>
            <a:r>
              <a:rPr lang="en-GB"/>
              <a:t>, </a:t>
            </a:r>
            <a:r>
              <a:rPr lang="en-GB" i="1"/>
              <a:t>49</a:t>
            </a:r>
            <a:r>
              <a:rPr lang="en-GB"/>
              <a:t>(12), </a:t>
            </a:r>
            <a:r>
              <a:rPr lang="en-GB" err="1"/>
              <a:t>p.03000605211059893</a:t>
            </a:r>
            <a:r>
              <a:rPr lang="en-GB"/>
              <a:t>.</a:t>
            </a:r>
            <a:endParaRPr lang="en-IN"/>
          </a:p>
        </p:txBody>
      </p:sp>
    </p:spTree>
    <p:extLst>
      <p:ext uri="{BB962C8B-B14F-4D97-AF65-F5344CB8AC3E}">
        <p14:creationId xmlns:p14="http://schemas.microsoft.com/office/powerpoint/2010/main" val="2599807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34646-0A3B-4FAB-9679-F2D74B68611D}"/>
              </a:ext>
            </a:extLst>
          </p:cNvPr>
          <p:cNvSpPr>
            <a:spLocks noGrp="1"/>
          </p:cNvSpPr>
          <p:nvPr>
            <p:ph type="title"/>
          </p:nvPr>
        </p:nvSpPr>
        <p:spPr/>
        <p:txBody>
          <a:bodyPr/>
          <a:lstStyle/>
          <a:p>
            <a:r>
              <a:rPr lang="en-GB" b="1"/>
              <a:t>References </a:t>
            </a:r>
          </a:p>
        </p:txBody>
      </p:sp>
      <p:sp>
        <p:nvSpPr>
          <p:cNvPr id="3" name="Content Placeholder 2">
            <a:extLst>
              <a:ext uri="{FF2B5EF4-FFF2-40B4-BE49-F238E27FC236}">
                <a16:creationId xmlns:a16="http://schemas.microsoft.com/office/drawing/2014/main" id="{9593B017-D289-4603-A5AF-D269C2B2CC28}"/>
              </a:ext>
            </a:extLst>
          </p:cNvPr>
          <p:cNvSpPr>
            <a:spLocks noGrp="1"/>
          </p:cNvSpPr>
          <p:nvPr>
            <p:ph idx="1"/>
          </p:nvPr>
        </p:nvSpPr>
        <p:spPr/>
        <p:txBody>
          <a:bodyPr>
            <a:normAutofit fontScale="77500" lnSpcReduction="20000"/>
          </a:bodyPr>
          <a:lstStyle/>
          <a:p>
            <a:pPr marL="0" indent="0">
              <a:buNone/>
            </a:pPr>
            <a:r>
              <a:rPr lang="en-GB" err="1"/>
              <a:t>Taucher</a:t>
            </a:r>
            <a:r>
              <a:rPr lang="en-GB"/>
              <a:t>, E., </a:t>
            </a:r>
            <a:r>
              <a:rPr lang="en-GB" err="1"/>
              <a:t>Mykoliuk</a:t>
            </a:r>
            <a:r>
              <a:rPr lang="en-GB"/>
              <a:t>, I., </a:t>
            </a:r>
            <a:r>
              <a:rPr lang="en-GB" err="1"/>
              <a:t>Lindenmann</a:t>
            </a:r>
            <a:r>
              <a:rPr lang="en-GB"/>
              <a:t>, J. and </a:t>
            </a:r>
            <a:r>
              <a:rPr lang="en-GB" err="1"/>
              <a:t>Smolle-Juettner</a:t>
            </a:r>
            <a:r>
              <a:rPr lang="en-GB"/>
              <a:t>, F.M., (2022). Implications of the immune landscape in COPD and lung cancer: smoking versus other causes. </a:t>
            </a:r>
            <a:r>
              <a:rPr lang="en-GB" i="1"/>
              <a:t>Frontiers in Immunology</a:t>
            </a:r>
            <a:r>
              <a:rPr lang="en-GB"/>
              <a:t>, </a:t>
            </a:r>
            <a:r>
              <a:rPr lang="en-GB" i="1"/>
              <a:t>13</a:t>
            </a:r>
            <a:r>
              <a:rPr lang="en-GB"/>
              <a:t>, </a:t>
            </a:r>
            <a:r>
              <a:rPr lang="en-GB" err="1"/>
              <a:t>p.846605</a:t>
            </a:r>
            <a:r>
              <a:rPr lang="en-GB"/>
              <a:t>.</a:t>
            </a:r>
            <a:endParaRPr lang="en-IN"/>
          </a:p>
          <a:p>
            <a:pPr marL="0" indent="0">
              <a:buNone/>
            </a:pPr>
            <a:r>
              <a:rPr lang="en-GB" err="1"/>
              <a:t>Thandra</a:t>
            </a:r>
            <a:r>
              <a:rPr lang="en-GB"/>
              <a:t>, K.C., </a:t>
            </a:r>
            <a:r>
              <a:rPr lang="en-GB" err="1"/>
              <a:t>Barsouk</a:t>
            </a:r>
            <a:r>
              <a:rPr lang="en-GB"/>
              <a:t>, A., </a:t>
            </a:r>
            <a:r>
              <a:rPr lang="en-GB" err="1"/>
              <a:t>Saginala</a:t>
            </a:r>
            <a:r>
              <a:rPr lang="en-GB"/>
              <a:t>, K., </a:t>
            </a:r>
            <a:r>
              <a:rPr lang="en-GB" err="1"/>
              <a:t>Aluru</a:t>
            </a:r>
            <a:r>
              <a:rPr lang="en-GB"/>
              <a:t>, J.S. and </a:t>
            </a:r>
            <a:r>
              <a:rPr lang="en-GB" err="1"/>
              <a:t>Barsouk</a:t>
            </a:r>
            <a:r>
              <a:rPr lang="en-GB"/>
              <a:t>, A., (2021). Epidemiology of lung cancer. </a:t>
            </a:r>
            <a:r>
              <a:rPr lang="en-GB" i="1"/>
              <a:t>Contemporary Oncology/</a:t>
            </a:r>
            <a:r>
              <a:rPr lang="en-GB" i="1" err="1"/>
              <a:t>Współczesna</a:t>
            </a:r>
            <a:r>
              <a:rPr lang="en-GB" i="1"/>
              <a:t> </a:t>
            </a:r>
            <a:r>
              <a:rPr lang="en-GB" i="1" err="1"/>
              <a:t>Onkologia</a:t>
            </a:r>
            <a:r>
              <a:rPr lang="en-GB"/>
              <a:t>, </a:t>
            </a:r>
            <a:r>
              <a:rPr lang="en-GB" i="1"/>
              <a:t>25</a:t>
            </a:r>
            <a:r>
              <a:rPr lang="en-GB"/>
              <a:t>(1), </a:t>
            </a:r>
            <a:r>
              <a:rPr lang="en-GB" err="1"/>
              <a:t>pp.45</a:t>
            </a:r>
            <a:r>
              <a:rPr lang="en-GB"/>
              <a:t>-52.</a:t>
            </a:r>
            <a:endParaRPr lang="en-IN"/>
          </a:p>
          <a:p>
            <a:pPr marL="0" indent="0">
              <a:buNone/>
            </a:pPr>
            <a:r>
              <a:rPr lang="en-GB" err="1"/>
              <a:t>trustforlondon</a:t>
            </a:r>
            <a:r>
              <a:rPr lang="en-GB"/>
              <a:t> (2024), </a:t>
            </a:r>
            <a:r>
              <a:rPr lang="en-GB" i="1"/>
              <a:t>Life expectancy by London borough</a:t>
            </a:r>
            <a:r>
              <a:rPr lang="en-GB"/>
              <a:t>,</a:t>
            </a:r>
            <a:r>
              <a:rPr lang="en-GB" b="1"/>
              <a:t> </a:t>
            </a:r>
            <a:r>
              <a:rPr lang="en-GB"/>
              <a:t>Available at: </a:t>
            </a:r>
            <a:r>
              <a:rPr lang="en-GB" u="sng">
                <a:hlinkClick r:id="rId2"/>
              </a:rPr>
              <a:t>https://trustforlondon.org.uk/data/life-expectancy-borough/</a:t>
            </a:r>
            <a:r>
              <a:rPr lang="en-GB"/>
              <a:t> [Accessed on: 29 June 2024]</a:t>
            </a:r>
            <a:endParaRPr lang="en-IN"/>
          </a:p>
          <a:p>
            <a:pPr marL="0" indent="0">
              <a:buNone/>
            </a:pPr>
            <a:r>
              <a:rPr lang="en-GB"/>
              <a:t>Waring, J.J., Hébert, E.T., Alexander, A.C., </a:t>
            </a:r>
            <a:r>
              <a:rPr lang="en-GB" err="1"/>
              <a:t>Kendzor</a:t>
            </a:r>
            <a:r>
              <a:rPr lang="en-GB"/>
              <a:t>, D.E. and </a:t>
            </a:r>
            <a:r>
              <a:rPr lang="en-GB" err="1"/>
              <a:t>Businelle</a:t>
            </a:r>
            <a:r>
              <a:rPr lang="en-GB"/>
              <a:t>, M.S., (2020). Evaluating the influences of social support and smoking cues on daily smoking abstinence among socioeconomically disadvantaged adults. </a:t>
            </a:r>
            <a:r>
              <a:rPr lang="en-GB" i="1"/>
              <a:t>Addictive </a:t>
            </a:r>
            <a:r>
              <a:rPr lang="en-GB" i="1" err="1"/>
              <a:t>behaviors</a:t>
            </a:r>
            <a:r>
              <a:rPr lang="en-GB"/>
              <a:t>, </a:t>
            </a:r>
            <a:r>
              <a:rPr lang="en-GB" i="1"/>
              <a:t>100</a:t>
            </a:r>
            <a:r>
              <a:rPr lang="en-GB"/>
              <a:t>, </a:t>
            </a:r>
            <a:r>
              <a:rPr lang="en-GB" err="1"/>
              <a:t>p.106107</a:t>
            </a:r>
            <a:r>
              <a:rPr lang="en-GB"/>
              <a:t>.</a:t>
            </a:r>
            <a:endParaRPr lang="en-IN"/>
          </a:p>
          <a:p>
            <a:pPr marL="0" indent="0">
              <a:buNone/>
            </a:pPr>
            <a:r>
              <a:rPr lang="en-GB"/>
              <a:t>Weatherspoon, D., 2023, </a:t>
            </a:r>
            <a:r>
              <a:rPr lang="en-GB" i="1"/>
              <a:t>Reason Smoking is Bad for Your Health</a:t>
            </a:r>
            <a:r>
              <a:rPr lang="en-GB"/>
              <a:t>, </a:t>
            </a:r>
            <a:r>
              <a:rPr lang="en-IN"/>
              <a:t>Available at:  </a:t>
            </a:r>
            <a:r>
              <a:rPr lang="en-GB">
                <a:hlinkClick r:id="rId3"/>
              </a:rPr>
              <a:t>https://www.medicalnewstoday.com/articles/10566</a:t>
            </a:r>
            <a:r>
              <a:rPr lang="en-GB"/>
              <a:t> </a:t>
            </a:r>
            <a:r>
              <a:rPr lang="en-IN"/>
              <a:t>[Accessed on: 29 July 2024]</a:t>
            </a:r>
          </a:p>
        </p:txBody>
      </p:sp>
    </p:spTree>
    <p:extLst>
      <p:ext uri="{BB962C8B-B14F-4D97-AF65-F5344CB8AC3E}">
        <p14:creationId xmlns:p14="http://schemas.microsoft.com/office/powerpoint/2010/main" val="41621638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362" name="Picture 2" descr="Thank You Images – Browse 306,541 Stock Photos, Vectors, and Video | Adobe  Stock">
            <a:extLst>
              <a:ext uri="{FF2B5EF4-FFF2-40B4-BE49-F238E27FC236}">
                <a16:creationId xmlns:a16="http://schemas.microsoft.com/office/drawing/2014/main" id="{A7591693-3A39-44D3-96D5-41C019365FB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a:stretch/>
        </p:blipFill>
        <p:spPr bwMode="auto">
          <a:xfrm>
            <a:off x="20" y="1"/>
            <a:ext cx="1219197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5367" name="Group 15366">
            <a:extLst>
              <a:ext uri="{FF2B5EF4-FFF2-40B4-BE49-F238E27FC236}">
                <a16:creationId xmlns:a16="http://schemas.microsoft.com/office/drawing/2014/main" id="{D4D7444E-8572-6DFD-CB75-0984238C71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5368" name="Rectangle 15367">
              <a:extLst>
                <a:ext uri="{FF2B5EF4-FFF2-40B4-BE49-F238E27FC236}">
                  <a16:creationId xmlns:a16="http://schemas.microsoft.com/office/drawing/2014/main" id="{01C89D56-574B-DBE6-E414-A886D4CD9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Rectangle 15368">
              <a:extLst>
                <a:ext uri="{FF2B5EF4-FFF2-40B4-BE49-F238E27FC236}">
                  <a16:creationId xmlns:a16="http://schemas.microsoft.com/office/drawing/2014/main" id="{26808B29-2E24-7E95-6543-9B0B821797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235580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1878</TotalTime>
  <Words>3071</Words>
  <Application>Microsoft Macintosh PowerPoint</Application>
  <PresentationFormat>Widescreen</PresentationFormat>
  <Paragraphs>138</Paragraphs>
  <Slides>21</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Office Theme</vt:lpstr>
      <vt:lpstr>Community Care and Development   Component 1: Viva Voce BMHP6022 </vt:lpstr>
      <vt:lpstr>Smoking Cessation in Enfield among BAME Community  </vt:lpstr>
      <vt:lpstr>Introduction  </vt:lpstr>
      <vt:lpstr>Introduction </vt:lpstr>
      <vt:lpstr>Rationale </vt:lpstr>
      <vt:lpstr>Health Issues and Risks with Smoking </vt:lpstr>
      <vt:lpstr>Contd..</vt:lpstr>
      <vt:lpstr>Barriers in accomplishing Smoking Cessation among people in BAME Community </vt:lpstr>
      <vt:lpstr>Stakeholders </vt:lpstr>
      <vt:lpstr>PowerPoint Presentation</vt:lpstr>
      <vt:lpstr>Contd..</vt:lpstr>
      <vt:lpstr>Current Legislation Impacting the Support for Smoking Cessation in BAME Community </vt:lpstr>
      <vt:lpstr>Multi-Disciplinary Team to support Smoking Cessation in BAME community</vt:lpstr>
      <vt:lpstr>Digital Technologies to Communicate Health-Related Information for Smoking Cessation  </vt:lpstr>
      <vt:lpstr>Contd..</vt:lpstr>
      <vt:lpstr>Recommendations</vt:lpstr>
      <vt:lpstr>Conclusion </vt:lpstr>
      <vt:lpstr>References </vt:lpstr>
      <vt:lpstr>References</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Smoking Cessation in Enfield among BAME Community  </dc:title>
  <dc:creator>ANINDITA</dc:creator>
  <cp:lastModifiedBy>awlasemakula@gmail.com</cp:lastModifiedBy>
  <cp:revision>9</cp:revision>
  <dcterms:created xsi:type="dcterms:W3CDTF">2024-07-29T13:07:47Z</dcterms:created>
  <dcterms:modified xsi:type="dcterms:W3CDTF">2024-07-31T18:59:49Z</dcterms:modified>
</cp:coreProperties>
</file>