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62" r:id="rId3"/>
    <p:sldId id="263" r:id="rId4"/>
    <p:sldId id="264" r:id="rId5"/>
    <p:sldId id="257" r:id="rId6"/>
    <p:sldId id="258" r:id="rId7"/>
    <p:sldId id="259" r:id="rId8"/>
    <p:sldId id="260" r:id="rId9"/>
    <p:sldId id="261" r:id="rId10"/>
    <p:sldId id="265" r:id="rId11"/>
    <p:sldId id="266" r:id="rId12"/>
    <p:sldId id="267" r:id="rId13"/>
    <p:sldId id="269" r:id="rId14"/>
    <p:sldId id="270" r:id="rId15"/>
    <p:sldId id="281" r:id="rId16"/>
    <p:sldId id="282" r:id="rId17"/>
    <p:sldId id="273" r:id="rId18"/>
    <p:sldId id="274" r:id="rId19"/>
    <p:sldId id="275" r:id="rId20"/>
    <p:sldId id="276" r:id="rId21"/>
    <p:sldId id="277" r:id="rId22"/>
    <p:sldId id="278" r:id="rId23"/>
    <p:sldId id="279" r:id="rId24"/>
    <p:sldId id="280" r:id="rId25"/>
    <p:sldId id="268"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7" d="100"/>
          <a:sy n="107" d="100"/>
        </p:scale>
        <p:origin x="-90"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3355EB-9F51-4079-BD5D-AF24DB556020}" type="datetimeFigureOut">
              <a:rPr lang="en-US" smtClean="0"/>
              <a:pPr/>
              <a:t>3/21/2011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05C32B6-23DD-472B-81FB-CC08F3D47A2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05C32B6-23DD-472B-81FB-CC08F3D47A2E}" type="slidenum">
              <a:rPr lang="en-GB" smtClean="0"/>
              <a:pPr/>
              <a:t>6</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05C32B6-23DD-472B-81FB-CC08F3D47A2E}"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890C28E-73A9-4DBB-8334-85AC3F274490}" type="datetimeFigureOut">
              <a:rPr lang="en-US" smtClean="0"/>
              <a:pPr/>
              <a:t>3/21/2011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EF792D-9220-4A40-B9CB-7DCF1BD6728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890C28E-73A9-4DBB-8334-85AC3F274490}" type="datetimeFigureOut">
              <a:rPr lang="en-US" smtClean="0"/>
              <a:pPr/>
              <a:t>3/21/2011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EF792D-9220-4A40-B9CB-7DCF1BD6728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890C28E-73A9-4DBB-8334-85AC3F274490}" type="datetimeFigureOut">
              <a:rPr lang="en-US" smtClean="0"/>
              <a:pPr/>
              <a:t>3/21/2011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EF792D-9220-4A40-B9CB-7DCF1BD6728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890C28E-73A9-4DBB-8334-85AC3F274490}" type="datetimeFigureOut">
              <a:rPr lang="en-US" smtClean="0"/>
              <a:pPr/>
              <a:t>3/21/2011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EF792D-9220-4A40-B9CB-7DCF1BD6728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890C28E-73A9-4DBB-8334-85AC3F274490}" type="datetimeFigureOut">
              <a:rPr lang="en-US" smtClean="0"/>
              <a:pPr/>
              <a:t>3/21/2011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EF792D-9220-4A40-B9CB-7DCF1BD6728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890C28E-73A9-4DBB-8334-85AC3F274490}" type="datetimeFigureOut">
              <a:rPr lang="en-US" smtClean="0"/>
              <a:pPr/>
              <a:t>3/21/2011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EF792D-9220-4A40-B9CB-7DCF1BD6728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90C28E-73A9-4DBB-8334-85AC3F274490}" type="datetimeFigureOut">
              <a:rPr lang="en-US" smtClean="0"/>
              <a:pPr/>
              <a:t>3/21/2011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EF792D-9220-4A40-B9CB-7DCF1BD6728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890C28E-73A9-4DBB-8334-85AC3F274490}" type="datetimeFigureOut">
              <a:rPr lang="en-US" smtClean="0"/>
              <a:pPr/>
              <a:t>3/21/2011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EF792D-9220-4A40-B9CB-7DCF1BD6728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890C28E-73A9-4DBB-8334-85AC3F274490}" type="datetimeFigureOut">
              <a:rPr lang="en-US" smtClean="0"/>
              <a:pPr/>
              <a:t>3/21/2011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EF792D-9220-4A40-B9CB-7DCF1BD6728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890C28E-73A9-4DBB-8334-85AC3F274490}" type="datetimeFigureOut">
              <a:rPr lang="en-US" smtClean="0"/>
              <a:pPr/>
              <a:t>3/21/2011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EF792D-9220-4A40-B9CB-7DCF1BD6728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890C28E-73A9-4DBB-8334-85AC3F274490}" type="datetimeFigureOut">
              <a:rPr lang="en-US" smtClean="0"/>
              <a:pPr/>
              <a:t>3/21/2011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EF792D-9220-4A40-B9CB-7DCF1BD6728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90C28E-73A9-4DBB-8334-85AC3F274490}" type="datetimeFigureOut">
              <a:rPr lang="en-US" smtClean="0"/>
              <a:pPr/>
              <a:t>3/21/2011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EF792D-9220-4A40-B9CB-7DCF1BD6728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Balanced Trees</a:t>
            </a:r>
            <a:br>
              <a:rPr lang="en-GB" dirty="0" smtClean="0"/>
            </a:br>
            <a:endParaRPr lang="en-GB" dirty="0"/>
          </a:p>
        </p:txBody>
      </p:sp>
      <p:sp>
        <p:nvSpPr>
          <p:cNvPr id="3" name="Subtitle 2"/>
          <p:cNvSpPr>
            <a:spLocks noGrp="1"/>
          </p:cNvSpPr>
          <p:nvPr>
            <p:ph type="subTitle" idx="1"/>
          </p:nvPr>
        </p:nvSpPr>
        <p:spPr/>
        <p:txBody>
          <a:bodyPr/>
          <a:lstStyle/>
          <a:p>
            <a:pPr algn="l"/>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4414" y="1071546"/>
            <a:ext cx="6215106" cy="1200329"/>
          </a:xfrm>
          <a:prstGeom prst="rect">
            <a:avLst/>
          </a:prstGeom>
          <a:noFill/>
        </p:spPr>
        <p:txBody>
          <a:bodyPr wrap="square" rtlCol="0">
            <a:spAutoFit/>
          </a:bodyPr>
          <a:lstStyle/>
          <a:p>
            <a:r>
              <a:rPr lang="en-GB" dirty="0" smtClean="0"/>
              <a:t>Recall Binary Search trees. What happens if we add 1,2,3,4,5,6,7,8 to a BST?</a:t>
            </a:r>
          </a:p>
          <a:p>
            <a:endParaRPr lang="en-GB" dirty="0" smtClean="0"/>
          </a:p>
          <a:p>
            <a:r>
              <a:rPr lang="en-GB" dirty="0" smtClean="0"/>
              <a:t>Answer:</a:t>
            </a:r>
            <a:endParaRPr lang="en-GB" dirty="0"/>
          </a:p>
        </p:txBody>
      </p:sp>
      <p:sp>
        <p:nvSpPr>
          <p:cNvPr id="3" name="Oval 2"/>
          <p:cNvSpPr/>
          <p:nvPr/>
        </p:nvSpPr>
        <p:spPr>
          <a:xfrm>
            <a:off x="5715008" y="4714884"/>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7</a:t>
            </a:r>
            <a:endParaRPr lang="en-GB" dirty="0"/>
          </a:p>
        </p:txBody>
      </p:sp>
      <p:sp>
        <p:nvSpPr>
          <p:cNvPr id="4" name="Oval 3"/>
          <p:cNvSpPr/>
          <p:nvPr/>
        </p:nvSpPr>
        <p:spPr>
          <a:xfrm>
            <a:off x="3786182" y="3000372"/>
            <a:ext cx="500066"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3</a:t>
            </a:r>
            <a:endParaRPr lang="en-GB" b="1" dirty="0"/>
          </a:p>
        </p:txBody>
      </p:sp>
      <p:sp>
        <p:nvSpPr>
          <p:cNvPr id="6" name="Oval 5"/>
          <p:cNvSpPr/>
          <p:nvPr/>
        </p:nvSpPr>
        <p:spPr>
          <a:xfrm>
            <a:off x="2928926" y="2214554"/>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a:t>
            </a:r>
            <a:endParaRPr lang="en-GB" dirty="0"/>
          </a:p>
        </p:txBody>
      </p:sp>
      <p:sp>
        <p:nvSpPr>
          <p:cNvPr id="7" name="Oval 6"/>
          <p:cNvSpPr/>
          <p:nvPr/>
        </p:nvSpPr>
        <p:spPr>
          <a:xfrm>
            <a:off x="3357554" y="2571744"/>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2</a:t>
            </a:r>
            <a:endParaRPr lang="en-GB" dirty="0"/>
          </a:p>
        </p:txBody>
      </p:sp>
      <p:sp>
        <p:nvSpPr>
          <p:cNvPr id="8" name="Oval 7"/>
          <p:cNvSpPr/>
          <p:nvPr/>
        </p:nvSpPr>
        <p:spPr>
          <a:xfrm>
            <a:off x="4286248" y="3429000"/>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4</a:t>
            </a:r>
            <a:endParaRPr lang="en-GB" dirty="0"/>
          </a:p>
        </p:txBody>
      </p:sp>
      <p:sp>
        <p:nvSpPr>
          <p:cNvPr id="9" name="Oval 8"/>
          <p:cNvSpPr/>
          <p:nvPr/>
        </p:nvSpPr>
        <p:spPr>
          <a:xfrm>
            <a:off x="4786314" y="3857628"/>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5</a:t>
            </a:r>
            <a:endParaRPr lang="en-GB" dirty="0"/>
          </a:p>
        </p:txBody>
      </p:sp>
      <p:sp>
        <p:nvSpPr>
          <p:cNvPr id="10" name="Oval 9"/>
          <p:cNvSpPr/>
          <p:nvPr/>
        </p:nvSpPr>
        <p:spPr>
          <a:xfrm>
            <a:off x="5214942" y="4286256"/>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6</a:t>
            </a:r>
            <a:endParaRPr lang="en-GB" dirty="0"/>
          </a:p>
        </p:txBody>
      </p:sp>
      <p:cxnSp>
        <p:nvCxnSpPr>
          <p:cNvPr id="110" name="Straight Connector 109"/>
          <p:cNvCxnSpPr>
            <a:endCxn id="115" idx="1"/>
          </p:cNvCxnSpPr>
          <p:nvPr/>
        </p:nvCxnSpPr>
        <p:spPr>
          <a:xfrm>
            <a:off x="3143240" y="2428868"/>
            <a:ext cx="3134605" cy="2848853"/>
          </a:xfrm>
          <a:prstGeom prst="line">
            <a:avLst/>
          </a:prstGeom>
        </p:spPr>
        <p:style>
          <a:lnRef idx="1">
            <a:schemeClr val="accent1"/>
          </a:lnRef>
          <a:fillRef idx="0">
            <a:schemeClr val="accent1"/>
          </a:fillRef>
          <a:effectRef idx="0">
            <a:schemeClr val="accent1"/>
          </a:effectRef>
          <a:fontRef idx="minor">
            <a:schemeClr val="tx1"/>
          </a:fontRef>
        </p:style>
      </p:cxnSp>
      <p:sp>
        <p:nvSpPr>
          <p:cNvPr id="115" name="Oval 114"/>
          <p:cNvSpPr/>
          <p:nvPr/>
        </p:nvSpPr>
        <p:spPr>
          <a:xfrm>
            <a:off x="6215074" y="5214950"/>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8</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43042" y="785794"/>
            <a:ext cx="5357850" cy="1754326"/>
          </a:xfrm>
          <a:prstGeom prst="rect">
            <a:avLst/>
          </a:prstGeom>
          <a:noFill/>
        </p:spPr>
        <p:txBody>
          <a:bodyPr wrap="square" rtlCol="0">
            <a:spAutoFit/>
          </a:bodyPr>
          <a:lstStyle/>
          <a:p>
            <a:r>
              <a:rPr lang="en-GB" dirty="0" smtClean="0"/>
              <a:t>We’d prefer to arrange the tree so that the number of nodes to the left of the root is the same as the number of nodes to the right.  The tree is then “balanced.”</a:t>
            </a:r>
          </a:p>
          <a:p>
            <a:endParaRPr lang="en-GB" dirty="0" smtClean="0"/>
          </a:p>
          <a:p>
            <a:r>
              <a:rPr lang="en-GB" dirty="0" smtClean="0"/>
              <a:t>It might look like this:</a:t>
            </a:r>
          </a:p>
          <a:p>
            <a:endParaRPr lang="en-GB" dirty="0"/>
          </a:p>
        </p:txBody>
      </p:sp>
      <p:sp>
        <p:nvSpPr>
          <p:cNvPr id="3" name="Oval 2"/>
          <p:cNvSpPr/>
          <p:nvPr/>
        </p:nvSpPr>
        <p:spPr>
          <a:xfrm>
            <a:off x="4786314" y="3143248"/>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7</a:t>
            </a:r>
            <a:endParaRPr lang="en-GB" dirty="0"/>
          </a:p>
        </p:txBody>
      </p:sp>
      <p:sp>
        <p:nvSpPr>
          <p:cNvPr id="4" name="Oval 3"/>
          <p:cNvSpPr/>
          <p:nvPr/>
        </p:nvSpPr>
        <p:spPr>
          <a:xfrm>
            <a:off x="3286116" y="3143248"/>
            <a:ext cx="500066"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2</a:t>
            </a:r>
            <a:endParaRPr lang="en-GB" b="1" dirty="0"/>
          </a:p>
        </p:txBody>
      </p:sp>
      <p:sp>
        <p:nvSpPr>
          <p:cNvPr id="5" name="Oval 4"/>
          <p:cNvSpPr/>
          <p:nvPr/>
        </p:nvSpPr>
        <p:spPr>
          <a:xfrm>
            <a:off x="2928926" y="3714752"/>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a:t>
            </a:r>
            <a:endParaRPr lang="en-GB" dirty="0"/>
          </a:p>
        </p:txBody>
      </p:sp>
      <p:sp>
        <p:nvSpPr>
          <p:cNvPr id="6" name="Oval 5"/>
          <p:cNvSpPr/>
          <p:nvPr/>
        </p:nvSpPr>
        <p:spPr>
          <a:xfrm>
            <a:off x="3643306" y="3714752"/>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3</a:t>
            </a:r>
            <a:endParaRPr lang="en-GB" dirty="0"/>
          </a:p>
        </p:txBody>
      </p:sp>
      <p:sp>
        <p:nvSpPr>
          <p:cNvPr id="7" name="Oval 6"/>
          <p:cNvSpPr/>
          <p:nvPr/>
        </p:nvSpPr>
        <p:spPr>
          <a:xfrm>
            <a:off x="4000496" y="2500306"/>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4</a:t>
            </a:r>
            <a:endParaRPr lang="en-GB" dirty="0"/>
          </a:p>
        </p:txBody>
      </p:sp>
      <p:sp>
        <p:nvSpPr>
          <p:cNvPr id="8" name="Oval 7"/>
          <p:cNvSpPr/>
          <p:nvPr/>
        </p:nvSpPr>
        <p:spPr>
          <a:xfrm>
            <a:off x="4214810" y="3714752"/>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5</a:t>
            </a:r>
            <a:endParaRPr lang="en-GB" dirty="0"/>
          </a:p>
        </p:txBody>
      </p:sp>
      <p:sp>
        <p:nvSpPr>
          <p:cNvPr id="9" name="Oval 8"/>
          <p:cNvSpPr/>
          <p:nvPr/>
        </p:nvSpPr>
        <p:spPr>
          <a:xfrm>
            <a:off x="5286380" y="3643314"/>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8</a:t>
            </a:r>
            <a:endParaRPr lang="en-GB" dirty="0"/>
          </a:p>
        </p:txBody>
      </p:sp>
      <p:cxnSp>
        <p:nvCxnSpPr>
          <p:cNvPr id="10" name="Straight Connector 9"/>
          <p:cNvCxnSpPr>
            <a:stCxn id="7" idx="5"/>
            <a:endCxn id="9" idx="5"/>
          </p:cNvCxnSpPr>
          <p:nvPr/>
        </p:nvCxnSpPr>
        <p:spPr>
          <a:xfrm rot="16200000" flipH="1">
            <a:off x="4437791" y="2794725"/>
            <a:ext cx="1143008" cy="1285884"/>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7" idx="3"/>
            <a:endCxn id="4" idx="7"/>
          </p:cNvCxnSpPr>
          <p:nvPr/>
        </p:nvCxnSpPr>
        <p:spPr>
          <a:xfrm rot="5400000">
            <a:off x="3718180" y="2860932"/>
            <a:ext cx="339856" cy="350318"/>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4" idx="3"/>
            <a:endCxn id="5" idx="0"/>
          </p:cNvCxnSpPr>
          <p:nvPr/>
        </p:nvCxnSpPr>
        <p:spPr>
          <a:xfrm rot="5400000">
            <a:off x="3148472" y="3503874"/>
            <a:ext cx="205647" cy="216109"/>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4" idx="5"/>
          </p:cNvCxnSpPr>
          <p:nvPr/>
        </p:nvCxnSpPr>
        <p:spPr>
          <a:xfrm rot="16200000" flipH="1">
            <a:off x="3646742" y="3575311"/>
            <a:ext cx="348523" cy="216109"/>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3" idx="3"/>
            <a:endCxn id="8" idx="7"/>
          </p:cNvCxnSpPr>
          <p:nvPr/>
        </p:nvCxnSpPr>
        <p:spPr>
          <a:xfrm rot="5400000">
            <a:off x="4580667" y="3509105"/>
            <a:ext cx="268418" cy="268418"/>
          </a:xfrm>
          <a:prstGeom prst="line">
            <a:avLst/>
          </a:prstGeom>
        </p:spPr>
        <p:style>
          <a:lnRef idx="1">
            <a:schemeClr val="accent1"/>
          </a:lnRef>
          <a:fillRef idx="0">
            <a:schemeClr val="accent1"/>
          </a:fillRef>
          <a:effectRef idx="0">
            <a:schemeClr val="accent1"/>
          </a:effectRef>
          <a:fontRef idx="minor">
            <a:schemeClr val="tx1"/>
          </a:fontRef>
        </p:style>
      </p:cxnSp>
      <p:sp>
        <p:nvSpPr>
          <p:cNvPr id="29" name="Oval 28"/>
          <p:cNvSpPr/>
          <p:nvPr/>
        </p:nvSpPr>
        <p:spPr>
          <a:xfrm>
            <a:off x="4788109" y="5206283"/>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6</a:t>
            </a:r>
            <a:endParaRPr lang="en-GB" dirty="0"/>
          </a:p>
        </p:txBody>
      </p:sp>
      <p:sp>
        <p:nvSpPr>
          <p:cNvPr id="30" name="Oval 29"/>
          <p:cNvSpPr/>
          <p:nvPr/>
        </p:nvSpPr>
        <p:spPr>
          <a:xfrm>
            <a:off x="3287911" y="5206283"/>
            <a:ext cx="500066"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2</a:t>
            </a:r>
            <a:endParaRPr lang="en-GB" b="1" dirty="0"/>
          </a:p>
        </p:txBody>
      </p:sp>
      <p:sp>
        <p:nvSpPr>
          <p:cNvPr id="31" name="Oval 30"/>
          <p:cNvSpPr/>
          <p:nvPr/>
        </p:nvSpPr>
        <p:spPr>
          <a:xfrm>
            <a:off x="2930721" y="5777787"/>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a:t>
            </a:r>
            <a:endParaRPr lang="en-GB" dirty="0"/>
          </a:p>
        </p:txBody>
      </p:sp>
      <p:sp>
        <p:nvSpPr>
          <p:cNvPr id="32" name="Oval 31"/>
          <p:cNvSpPr/>
          <p:nvPr/>
        </p:nvSpPr>
        <p:spPr>
          <a:xfrm>
            <a:off x="3645101" y="5777787"/>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3</a:t>
            </a:r>
            <a:endParaRPr lang="en-GB" dirty="0"/>
          </a:p>
        </p:txBody>
      </p:sp>
      <p:sp>
        <p:nvSpPr>
          <p:cNvPr id="33" name="Oval 32"/>
          <p:cNvSpPr/>
          <p:nvPr/>
        </p:nvSpPr>
        <p:spPr>
          <a:xfrm>
            <a:off x="4002291" y="4563341"/>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4</a:t>
            </a:r>
            <a:endParaRPr lang="en-GB" dirty="0"/>
          </a:p>
        </p:txBody>
      </p:sp>
      <p:sp>
        <p:nvSpPr>
          <p:cNvPr id="34" name="Oval 33"/>
          <p:cNvSpPr/>
          <p:nvPr/>
        </p:nvSpPr>
        <p:spPr>
          <a:xfrm>
            <a:off x="4216605" y="5777787"/>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5</a:t>
            </a:r>
            <a:endParaRPr lang="en-GB" dirty="0"/>
          </a:p>
        </p:txBody>
      </p:sp>
      <p:sp>
        <p:nvSpPr>
          <p:cNvPr id="35" name="Oval 34"/>
          <p:cNvSpPr/>
          <p:nvPr/>
        </p:nvSpPr>
        <p:spPr>
          <a:xfrm>
            <a:off x="5286380" y="5706349"/>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7</a:t>
            </a:r>
            <a:endParaRPr lang="en-GB" dirty="0"/>
          </a:p>
        </p:txBody>
      </p:sp>
      <p:cxnSp>
        <p:nvCxnSpPr>
          <p:cNvPr id="36" name="Straight Connector 35"/>
          <p:cNvCxnSpPr/>
          <p:nvPr/>
        </p:nvCxnSpPr>
        <p:spPr>
          <a:xfrm rot="16200000" flipH="1">
            <a:off x="4285351" y="4644344"/>
            <a:ext cx="1143008" cy="1284089"/>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a:stCxn id="33" idx="3"/>
            <a:endCxn id="30" idx="7"/>
          </p:cNvCxnSpPr>
          <p:nvPr/>
        </p:nvCxnSpPr>
        <p:spPr>
          <a:xfrm rot="5400000">
            <a:off x="3719975" y="4923967"/>
            <a:ext cx="339856" cy="350318"/>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p:cNvCxnSpPr>
            <a:stCxn id="30" idx="3"/>
            <a:endCxn id="31" idx="0"/>
          </p:cNvCxnSpPr>
          <p:nvPr/>
        </p:nvCxnSpPr>
        <p:spPr>
          <a:xfrm rot="5400000">
            <a:off x="3150267" y="5566909"/>
            <a:ext cx="205647" cy="216109"/>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a:stCxn id="30" idx="5"/>
          </p:cNvCxnSpPr>
          <p:nvPr/>
        </p:nvCxnSpPr>
        <p:spPr>
          <a:xfrm rot="16200000" flipH="1">
            <a:off x="3648537" y="5638346"/>
            <a:ext cx="348523" cy="216109"/>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a:stCxn id="29" idx="3"/>
            <a:endCxn id="34" idx="7"/>
          </p:cNvCxnSpPr>
          <p:nvPr/>
        </p:nvCxnSpPr>
        <p:spPr>
          <a:xfrm rot="5400000">
            <a:off x="4582462" y="5572140"/>
            <a:ext cx="268418" cy="268418"/>
          </a:xfrm>
          <a:prstGeom prst="line">
            <a:avLst/>
          </a:prstGeom>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a:off x="1928794" y="4429132"/>
            <a:ext cx="642942" cy="369332"/>
          </a:xfrm>
          <a:prstGeom prst="rect">
            <a:avLst/>
          </a:prstGeom>
          <a:noFill/>
        </p:spPr>
        <p:txBody>
          <a:bodyPr wrap="square" rtlCol="0">
            <a:spAutoFit/>
          </a:bodyPr>
          <a:lstStyle/>
          <a:p>
            <a:r>
              <a:rPr lang="en-GB" dirty="0" smtClean="0"/>
              <a:t>Or:</a:t>
            </a:r>
            <a:endParaRPr lang="en-GB" dirty="0"/>
          </a:p>
        </p:txBody>
      </p:sp>
      <p:sp>
        <p:nvSpPr>
          <p:cNvPr id="28" name="Oval 27"/>
          <p:cNvSpPr/>
          <p:nvPr/>
        </p:nvSpPr>
        <p:spPr>
          <a:xfrm>
            <a:off x="4714876" y="4143380"/>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6</a:t>
            </a:r>
            <a:endParaRPr lang="en-GB" dirty="0"/>
          </a:p>
        </p:txBody>
      </p:sp>
      <p:cxnSp>
        <p:nvCxnSpPr>
          <p:cNvPr id="43" name="Straight Connector 42"/>
          <p:cNvCxnSpPr>
            <a:stCxn id="8" idx="5"/>
            <a:endCxn id="28" idx="1"/>
          </p:cNvCxnSpPr>
          <p:nvPr/>
        </p:nvCxnSpPr>
        <p:spPr>
          <a:xfrm rot="16200000" flipH="1">
            <a:off x="4616386" y="4044890"/>
            <a:ext cx="125542" cy="196980"/>
          </a:xfrm>
          <a:prstGeom prst="line">
            <a:avLst/>
          </a:prstGeom>
        </p:spPr>
        <p:style>
          <a:lnRef idx="1">
            <a:schemeClr val="accent1"/>
          </a:lnRef>
          <a:fillRef idx="0">
            <a:schemeClr val="accent1"/>
          </a:fillRef>
          <a:effectRef idx="0">
            <a:schemeClr val="accent1"/>
          </a:effectRef>
          <a:fontRef idx="minor">
            <a:schemeClr val="tx1"/>
          </a:fontRef>
        </p:style>
      </p:cxnSp>
      <p:sp>
        <p:nvSpPr>
          <p:cNvPr id="49" name="Oval 48"/>
          <p:cNvSpPr/>
          <p:nvPr/>
        </p:nvSpPr>
        <p:spPr>
          <a:xfrm>
            <a:off x="5786446" y="6215082"/>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8</a:t>
            </a:r>
            <a:endParaRPr lang="en-GB" dirty="0"/>
          </a:p>
        </p:txBody>
      </p:sp>
      <p:cxnSp>
        <p:nvCxnSpPr>
          <p:cNvPr id="50" name="Straight Connector 49"/>
          <p:cNvCxnSpPr>
            <a:stCxn id="35" idx="5"/>
            <a:endCxn id="49" idx="1"/>
          </p:cNvCxnSpPr>
          <p:nvPr/>
        </p:nvCxnSpPr>
        <p:spPr>
          <a:xfrm rot="16200000" flipH="1">
            <a:off x="5647904" y="6076539"/>
            <a:ext cx="205647" cy="19698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71604" y="1571612"/>
            <a:ext cx="6143668" cy="4893647"/>
          </a:xfrm>
          <a:prstGeom prst="rect">
            <a:avLst/>
          </a:prstGeom>
          <a:noFill/>
        </p:spPr>
        <p:txBody>
          <a:bodyPr wrap="square" rtlCol="0">
            <a:spAutoFit/>
          </a:bodyPr>
          <a:lstStyle/>
          <a:p>
            <a:r>
              <a:rPr lang="en-GB" sz="2400" dirty="0" smtClean="0"/>
              <a:t>Several Types of Balanced Trees Exist.</a:t>
            </a:r>
          </a:p>
          <a:p>
            <a:r>
              <a:rPr lang="en-GB" sz="2400" dirty="0" smtClean="0"/>
              <a:t>We’ll consider the 2-3-4 tree since it is equivalent to the Red Black tree  and is also special type of B tree.</a:t>
            </a:r>
          </a:p>
          <a:p>
            <a:endParaRPr lang="en-GB" sz="2400" dirty="0" smtClean="0"/>
          </a:p>
          <a:p>
            <a:r>
              <a:rPr lang="en-GB" sz="2400" dirty="0" smtClean="0"/>
              <a:t>A balanced tree need not be a binary tree. </a:t>
            </a:r>
          </a:p>
          <a:p>
            <a:r>
              <a:rPr lang="en-GB" sz="2400" dirty="0" smtClean="0"/>
              <a:t>A node need not contain just one key.</a:t>
            </a:r>
          </a:p>
          <a:p>
            <a:endParaRPr lang="en-GB" sz="2400" dirty="0" smtClean="0"/>
          </a:p>
          <a:p>
            <a:r>
              <a:rPr lang="en-GB" sz="2400" dirty="0" smtClean="0"/>
              <a:t>A 2-3-4 tree has three sorts of nodes.</a:t>
            </a:r>
          </a:p>
          <a:p>
            <a:r>
              <a:rPr lang="en-GB" sz="2400" dirty="0" smtClean="0"/>
              <a:t>A 2-node, a 3-node and a 4-node.*</a:t>
            </a:r>
          </a:p>
          <a:p>
            <a:endParaRPr lang="en-GB" sz="2400" dirty="0" smtClean="0"/>
          </a:p>
          <a:p>
            <a:r>
              <a:rPr lang="en-GB" sz="2400" dirty="0" smtClean="0"/>
              <a:t>*The following notes are derived from notes by Patrick Prosser and “</a:t>
            </a:r>
            <a:r>
              <a:rPr lang="en-GB" sz="2400" dirty="0" err="1" smtClean="0"/>
              <a:t>erm</a:t>
            </a:r>
            <a:r>
              <a:rPr lang="en-GB" sz="2400" dirty="0" smtClean="0"/>
              <a:t>” at </a:t>
            </a:r>
            <a:r>
              <a:rPr lang="en-GB" sz="2400" dirty="0" err="1" smtClean="0"/>
              <a:t>Purdu</a:t>
            </a:r>
            <a:r>
              <a:rPr lang="en-GB" sz="2400" dirty="0" smtClean="0"/>
              <a:t> University.</a:t>
            </a: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00166" y="214290"/>
            <a:ext cx="5572164" cy="769441"/>
          </a:xfrm>
          <a:prstGeom prst="rect">
            <a:avLst/>
          </a:prstGeom>
          <a:noFill/>
        </p:spPr>
        <p:txBody>
          <a:bodyPr wrap="square" rtlCol="0">
            <a:spAutoFit/>
          </a:bodyPr>
          <a:lstStyle/>
          <a:p>
            <a:pPr algn="ctr"/>
            <a:r>
              <a:rPr lang="en-GB" sz="4400" dirty="0" smtClean="0"/>
              <a:t>234 Trees</a:t>
            </a:r>
          </a:p>
        </p:txBody>
      </p:sp>
      <p:pic>
        <p:nvPicPr>
          <p:cNvPr id="1026" name="Picture 2"/>
          <p:cNvPicPr>
            <a:picLocks noChangeAspect="1" noChangeArrowheads="1"/>
          </p:cNvPicPr>
          <p:nvPr/>
        </p:nvPicPr>
        <p:blipFill>
          <a:blip r:embed="rId2"/>
          <a:srcRect/>
          <a:stretch>
            <a:fillRect/>
          </a:stretch>
        </p:blipFill>
        <p:spPr bwMode="auto">
          <a:xfrm>
            <a:off x="1785918" y="928670"/>
            <a:ext cx="5072098" cy="5762188"/>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srcRect/>
          <a:stretch>
            <a:fillRect/>
          </a:stretch>
        </p:blipFill>
        <p:spPr bwMode="auto">
          <a:xfrm>
            <a:off x="1038225" y="1214422"/>
            <a:ext cx="5248287" cy="5286412"/>
          </a:xfrm>
          <a:prstGeom prst="rect">
            <a:avLst/>
          </a:prstGeom>
          <a:noFill/>
          <a:ln w="9525">
            <a:noFill/>
            <a:miter lim="800000"/>
            <a:headEnd/>
            <a:tailEnd/>
          </a:ln>
          <a:effectLst/>
        </p:spPr>
      </p:pic>
      <p:sp>
        <p:nvSpPr>
          <p:cNvPr id="3" name="TextBox 2"/>
          <p:cNvSpPr txBox="1"/>
          <p:nvPr/>
        </p:nvSpPr>
        <p:spPr>
          <a:xfrm>
            <a:off x="1000100" y="285728"/>
            <a:ext cx="5857916" cy="646331"/>
          </a:xfrm>
          <a:prstGeom prst="rect">
            <a:avLst/>
          </a:prstGeom>
          <a:noFill/>
        </p:spPr>
        <p:txBody>
          <a:bodyPr wrap="square" rtlCol="0">
            <a:spAutoFit/>
          </a:bodyPr>
          <a:lstStyle/>
          <a:p>
            <a:r>
              <a:rPr lang="en-GB" dirty="0" smtClean="0"/>
              <a:t>Insertion into 2-3-4 Tree.</a:t>
            </a:r>
          </a:p>
          <a:p>
            <a:r>
              <a:rPr lang="en-GB" dirty="0" smtClean="0"/>
              <a:t>Insert new key at </a:t>
            </a:r>
            <a:r>
              <a:rPr lang="en-GB" b="1" dirty="0" smtClean="0"/>
              <a:t>lowest</a:t>
            </a:r>
            <a:r>
              <a:rPr lang="en-GB" dirty="0" smtClean="0"/>
              <a:t> internal node reached by search.</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a:stretch>
            <a:fillRect/>
          </a:stretch>
        </p:blipFill>
        <p:spPr bwMode="auto">
          <a:xfrm>
            <a:off x="1571604" y="214290"/>
            <a:ext cx="5500726" cy="6500858"/>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srcRect/>
          <a:stretch>
            <a:fillRect/>
          </a:stretch>
        </p:blipFill>
        <p:spPr bwMode="auto">
          <a:xfrm>
            <a:off x="571472" y="2285992"/>
            <a:ext cx="3436928" cy="2143140"/>
          </a:xfrm>
          <a:prstGeom prst="rect">
            <a:avLst/>
          </a:prstGeom>
          <a:noFill/>
          <a:ln w="9525">
            <a:noFill/>
            <a:miter lim="800000"/>
            <a:headEnd/>
            <a:tailEnd/>
          </a:ln>
          <a:effectLst/>
        </p:spPr>
      </p:pic>
      <p:pic>
        <p:nvPicPr>
          <p:cNvPr id="4099" name="Picture 3"/>
          <p:cNvPicPr>
            <a:picLocks noChangeAspect="1" noChangeArrowheads="1"/>
          </p:cNvPicPr>
          <p:nvPr/>
        </p:nvPicPr>
        <p:blipFill>
          <a:blip r:embed="rId3"/>
          <a:srcRect/>
          <a:stretch>
            <a:fillRect/>
          </a:stretch>
        </p:blipFill>
        <p:spPr bwMode="auto">
          <a:xfrm>
            <a:off x="4643438" y="2071678"/>
            <a:ext cx="3857652" cy="2857520"/>
          </a:xfrm>
          <a:prstGeom prst="rect">
            <a:avLst/>
          </a:prstGeom>
          <a:noFill/>
          <a:ln w="9525">
            <a:noFill/>
            <a:miter lim="800000"/>
            <a:headEnd/>
            <a:tailEnd/>
          </a:ln>
          <a:effectLst/>
        </p:spPr>
      </p:pic>
      <p:sp>
        <p:nvSpPr>
          <p:cNvPr id="4" name="TextBox 3"/>
          <p:cNvSpPr txBox="1"/>
          <p:nvPr/>
        </p:nvSpPr>
        <p:spPr>
          <a:xfrm>
            <a:off x="1428728" y="357166"/>
            <a:ext cx="6143668" cy="646331"/>
          </a:xfrm>
          <a:prstGeom prst="rect">
            <a:avLst/>
          </a:prstGeom>
          <a:noFill/>
        </p:spPr>
        <p:txBody>
          <a:bodyPr wrap="square" rtlCol="0">
            <a:spAutoFit/>
          </a:bodyPr>
          <a:lstStyle/>
          <a:p>
            <a:r>
              <a:rPr lang="en-GB" dirty="0" smtClean="0"/>
              <a:t>To avoid parents having 4 nodes themselves we always split a 4-node into 2-nodes whenever we come across them.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3"/>
          <a:srcRect/>
          <a:stretch>
            <a:fillRect/>
          </a:stretch>
        </p:blipFill>
        <p:spPr bwMode="auto">
          <a:xfrm>
            <a:off x="1071538" y="785794"/>
            <a:ext cx="2428892" cy="2677210"/>
          </a:xfrm>
          <a:prstGeom prst="rect">
            <a:avLst/>
          </a:prstGeom>
          <a:noFill/>
          <a:ln w="9525">
            <a:noFill/>
            <a:miter lim="800000"/>
            <a:headEnd/>
            <a:tailEnd/>
          </a:ln>
          <a:effectLst/>
        </p:spPr>
      </p:pic>
      <p:pic>
        <p:nvPicPr>
          <p:cNvPr id="5122" name="Picture 2"/>
          <p:cNvPicPr>
            <a:picLocks noChangeAspect="1" noChangeArrowheads="1"/>
          </p:cNvPicPr>
          <p:nvPr/>
        </p:nvPicPr>
        <p:blipFill>
          <a:blip r:embed="rId4"/>
          <a:srcRect/>
          <a:stretch>
            <a:fillRect/>
          </a:stretch>
        </p:blipFill>
        <p:spPr bwMode="auto">
          <a:xfrm>
            <a:off x="4786314" y="357166"/>
            <a:ext cx="3714776" cy="5838822"/>
          </a:xfrm>
          <a:prstGeom prst="rect">
            <a:avLst/>
          </a:prstGeom>
          <a:noFill/>
          <a:ln w="9525">
            <a:noFill/>
            <a:miter lim="800000"/>
            <a:headEnd/>
            <a:tailEnd/>
          </a:ln>
          <a:effectLst/>
        </p:spPr>
      </p:pic>
      <p:cxnSp>
        <p:nvCxnSpPr>
          <p:cNvPr id="6" name="Straight Connector 5"/>
          <p:cNvCxnSpPr/>
          <p:nvPr/>
        </p:nvCxnSpPr>
        <p:spPr>
          <a:xfrm rot="5400000">
            <a:off x="1178695" y="3464719"/>
            <a:ext cx="5786478"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71604" y="785794"/>
            <a:ext cx="6215106" cy="4801314"/>
          </a:xfrm>
          <a:prstGeom prst="rect">
            <a:avLst/>
          </a:prstGeom>
          <a:noFill/>
        </p:spPr>
        <p:txBody>
          <a:bodyPr wrap="square" rtlCol="0">
            <a:spAutoFit/>
          </a:bodyPr>
          <a:lstStyle/>
          <a:p>
            <a:endParaRPr lang="en-GB" dirty="0" smtClean="0"/>
          </a:p>
          <a:p>
            <a:r>
              <a:rPr lang="en-GB" b="1" dirty="0" smtClean="0"/>
              <a:t>Time Complexity of Insertion</a:t>
            </a:r>
          </a:p>
          <a:p>
            <a:r>
              <a:rPr lang="en-GB" b="1" dirty="0" smtClean="0"/>
              <a:t>in 2-3-4 Trees</a:t>
            </a:r>
          </a:p>
          <a:p>
            <a:r>
              <a:rPr lang="en-GB" b="1" dirty="0" smtClean="0"/>
              <a:t>Time complexity:</a:t>
            </a:r>
          </a:p>
          <a:p>
            <a:r>
              <a:rPr lang="pt-BR" dirty="0" smtClean="0"/>
              <a:t>• A search visits O(log N) nodes</a:t>
            </a:r>
          </a:p>
          <a:p>
            <a:r>
              <a:rPr lang="en-GB" dirty="0" smtClean="0"/>
              <a:t>• An insertion requires O(log N) node splits</a:t>
            </a:r>
          </a:p>
          <a:p>
            <a:r>
              <a:rPr lang="en-GB" dirty="0" smtClean="0"/>
              <a:t>• Each node split takes constant time</a:t>
            </a:r>
          </a:p>
          <a:p>
            <a:r>
              <a:rPr lang="en-GB" dirty="0" smtClean="0"/>
              <a:t>• Hence, operations </a:t>
            </a:r>
            <a:r>
              <a:rPr lang="en-GB" b="1" i="1" dirty="0" smtClean="0"/>
              <a:t>Search and Insert each</a:t>
            </a:r>
          </a:p>
          <a:p>
            <a:r>
              <a:rPr lang="en-GB" dirty="0" smtClean="0"/>
              <a:t>take time O(log N)</a:t>
            </a:r>
          </a:p>
          <a:p>
            <a:r>
              <a:rPr lang="en-GB" b="1" dirty="0" smtClean="0"/>
              <a:t>Notes:</a:t>
            </a:r>
          </a:p>
          <a:p>
            <a:r>
              <a:rPr lang="en-GB" dirty="0" smtClean="0"/>
              <a:t>• Instead of doing splits top-down, we can</a:t>
            </a:r>
          </a:p>
          <a:p>
            <a:r>
              <a:rPr lang="en-GB" dirty="0" smtClean="0"/>
              <a:t>perform them bottom-up starting at the insertion</a:t>
            </a:r>
          </a:p>
          <a:p>
            <a:r>
              <a:rPr lang="en-GB" dirty="0" smtClean="0"/>
              <a:t>node, and only when needed. This</a:t>
            </a:r>
          </a:p>
          <a:p>
            <a:r>
              <a:rPr lang="en-GB" dirty="0" smtClean="0"/>
              <a:t>is called </a:t>
            </a:r>
            <a:r>
              <a:rPr lang="en-GB" b="1" i="1" dirty="0" smtClean="0"/>
              <a:t>bottom-up insertion.</a:t>
            </a:r>
          </a:p>
          <a:p>
            <a:r>
              <a:rPr lang="en-GB" dirty="0" smtClean="0"/>
              <a:t>• A deletion can be performed by </a:t>
            </a:r>
            <a:r>
              <a:rPr lang="en-GB" b="1" i="1" dirty="0" smtClean="0"/>
              <a:t>fusing</a:t>
            </a:r>
          </a:p>
          <a:p>
            <a:r>
              <a:rPr lang="en-GB" dirty="0" smtClean="0"/>
              <a:t>nodes (inverse of splitting), and takes</a:t>
            </a:r>
          </a:p>
          <a:p>
            <a:r>
              <a:rPr lang="en-GB" dirty="0" smtClean="0"/>
              <a:t>O(log N) time</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304800"/>
            <a:ext cx="8077200" cy="762000"/>
          </a:xfrm>
          <a:noFill/>
          <a:ln/>
        </p:spPr>
        <p:txBody>
          <a:bodyPr/>
          <a:lstStyle/>
          <a:p>
            <a:pPr algn="l"/>
            <a:r>
              <a:rPr lang="en-US" sz="2800" i="0"/>
              <a:t>Deletion in 2-3-4 tree</a:t>
            </a:r>
          </a:p>
        </p:txBody>
      </p:sp>
      <p:sp>
        <p:nvSpPr>
          <p:cNvPr id="9219" name="Rectangle 3"/>
          <p:cNvSpPr>
            <a:spLocks noGrp="1" noChangeArrowheads="1"/>
          </p:cNvSpPr>
          <p:nvPr>
            <p:ph type="body" idx="1"/>
          </p:nvPr>
        </p:nvSpPr>
        <p:spPr>
          <a:xfrm>
            <a:off x="304800" y="1000108"/>
            <a:ext cx="8839200" cy="5400692"/>
          </a:xfrm>
          <a:noFill/>
          <a:ln/>
        </p:spPr>
        <p:txBody>
          <a:bodyPr>
            <a:normAutofit/>
          </a:bodyPr>
          <a:lstStyle/>
          <a:p>
            <a:pPr>
              <a:buFont typeface="Monotype Sorts" charset="2"/>
              <a:buNone/>
            </a:pPr>
            <a:r>
              <a:rPr lang="en-US" sz="1800" i="0" dirty="0"/>
              <a:t>Consider </a:t>
            </a:r>
            <a:r>
              <a:rPr lang="en-US" sz="1800" dirty="0" smtClean="0"/>
              <a:t>an</a:t>
            </a:r>
            <a:r>
              <a:rPr lang="en-US" sz="1800" i="0" dirty="0" smtClean="0"/>
              <a:t> </a:t>
            </a:r>
            <a:r>
              <a:rPr lang="en-US" sz="1800" i="0" dirty="0"/>
              <a:t>example tree</a:t>
            </a:r>
          </a:p>
          <a:p>
            <a:pPr>
              <a:buFont typeface="Monotype Sorts" charset="2"/>
              <a:buNone/>
            </a:pPr>
            <a:endParaRPr lang="en-US" sz="1600" i="0" dirty="0" smtClean="0"/>
          </a:p>
          <a:p>
            <a:pPr>
              <a:buFont typeface="Monotype Sorts" charset="2"/>
              <a:buNone/>
            </a:pPr>
            <a:endParaRPr lang="en-US" sz="1600" dirty="0" smtClean="0"/>
          </a:p>
          <a:p>
            <a:pPr>
              <a:buFont typeface="Monotype Sorts" charset="2"/>
              <a:buNone/>
            </a:pPr>
            <a:endParaRPr lang="en-US" sz="1600" i="0" dirty="0" smtClean="0"/>
          </a:p>
          <a:p>
            <a:pPr>
              <a:buFont typeface="Monotype Sorts" charset="2"/>
              <a:buNone/>
            </a:pPr>
            <a:endParaRPr lang="en-US" sz="1600" dirty="0" smtClean="0"/>
          </a:p>
          <a:p>
            <a:pPr>
              <a:buFont typeface="Monotype Sorts" charset="2"/>
              <a:buNone/>
            </a:pPr>
            <a:endParaRPr lang="en-US" sz="1600" i="0" dirty="0" smtClean="0"/>
          </a:p>
          <a:p>
            <a:pPr>
              <a:buFont typeface="Monotype Sorts" charset="2"/>
              <a:buNone/>
            </a:pPr>
            <a:endParaRPr lang="en-US" sz="1600" dirty="0" smtClean="0"/>
          </a:p>
          <a:p>
            <a:pPr>
              <a:buFont typeface="Monotype Sorts" charset="2"/>
              <a:buNone/>
            </a:pPr>
            <a:endParaRPr lang="en-US" sz="1600" i="0" dirty="0" smtClean="0"/>
          </a:p>
          <a:p>
            <a:pPr>
              <a:buFont typeface="Monotype Sorts" charset="2"/>
              <a:buNone/>
            </a:pPr>
            <a:endParaRPr lang="en-US" sz="1600" dirty="0" smtClean="0"/>
          </a:p>
          <a:p>
            <a:pPr>
              <a:buFont typeface="Monotype Sorts" charset="2"/>
              <a:buNone/>
            </a:pPr>
            <a:endParaRPr lang="en-US" sz="1600" i="0" dirty="0"/>
          </a:p>
          <a:p>
            <a:pPr>
              <a:buFont typeface="Monotype Sorts" charset="2"/>
              <a:buNone/>
            </a:pPr>
            <a:r>
              <a:rPr lang="en-US" sz="1600" i="0" dirty="0"/>
              <a:t>The following special cases (with multiple sub-cases each) are possible:</a:t>
            </a:r>
          </a:p>
          <a:p>
            <a:pPr>
              <a:buFont typeface="Monotype Sorts" charset="2"/>
              <a:buNone/>
            </a:pPr>
            <a:endParaRPr lang="en-US" sz="800" i="0" dirty="0"/>
          </a:p>
          <a:p>
            <a:pPr>
              <a:buFont typeface="Monotype Sorts" charset="2"/>
              <a:buNone/>
            </a:pPr>
            <a:r>
              <a:rPr lang="en-US" sz="1600" i="0" dirty="0"/>
              <a:t>	</a:t>
            </a:r>
            <a:r>
              <a:rPr lang="en-US" sz="1600" i="0" u="sng" dirty="0"/>
              <a:t>Case 1 (three sub-cases)</a:t>
            </a:r>
            <a:r>
              <a:rPr lang="en-US" sz="1600" i="0" dirty="0"/>
              <a:t>:  The item is deleted from a leaf node (a node with external children), which currently contains 2 or 3 items. Easy sub-cases – delete the item transforming a 4-node into a 3 node, or a 3 node into a 2 node. No other nodes are affected. Example: delete 9 – the existing 4 node, containing 9, 10, and 11 is transformed into a 3 node, containing 10 and 11. Deleting from a 2-node (the third sub-case) requires an item from the parent node to be drawn, which in turn must be replaced by an item from the sibling note (if the sibling node is NOT a 2-node as well). See case 2.</a:t>
            </a:r>
          </a:p>
        </p:txBody>
      </p:sp>
      <p:sp>
        <p:nvSpPr>
          <p:cNvPr id="53" name="Oval 52"/>
          <p:cNvSpPr/>
          <p:nvPr/>
        </p:nvSpPr>
        <p:spPr>
          <a:xfrm>
            <a:off x="4000496" y="2214554"/>
            <a:ext cx="78581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6,8</a:t>
            </a:r>
            <a:endParaRPr lang="en-GB" dirty="0"/>
          </a:p>
        </p:txBody>
      </p:sp>
      <p:sp>
        <p:nvSpPr>
          <p:cNvPr id="54" name="Oval 53"/>
          <p:cNvSpPr/>
          <p:nvPr/>
        </p:nvSpPr>
        <p:spPr>
          <a:xfrm>
            <a:off x="2357422" y="2214554"/>
            <a:ext cx="500066"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2</a:t>
            </a:r>
            <a:endParaRPr lang="en-GB" b="1" dirty="0"/>
          </a:p>
        </p:txBody>
      </p:sp>
      <p:sp>
        <p:nvSpPr>
          <p:cNvPr id="55" name="Oval 54"/>
          <p:cNvSpPr/>
          <p:nvPr/>
        </p:nvSpPr>
        <p:spPr>
          <a:xfrm>
            <a:off x="2000232" y="2786058"/>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a:t>
            </a:r>
            <a:endParaRPr lang="en-GB" dirty="0"/>
          </a:p>
        </p:txBody>
      </p:sp>
      <p:sp>
        <p:nvSpPr>
          <p:cNvPr id="56" name="Oval 55"/>
          <p:cNvSpPr/>
          <p:nvPr/>
        </p:nvSpPr>
        <p:spPr>
          <a:xfrm>
            <a:off x="2714612" y="2786058"/>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3</a:t>
            </a:r>
            <a:endParaRPr lang="en-GB" dirty="0"/>
          </a:p>
        </p:txBody>
      </p:sp>
      <p:sp>
        <p:nvSpPr>
          <p:cNvPr id="57" name="Oval 56"/>
          <p:cNvSpPr/>
          <p:nvPr/>
        </p:nvSpPr>
        <p:spPr>
          <a:xfrm>
            <a:off x="3286116" y="1500174"/>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4</a:t>
            </a:r>
            <a:endParaRPr lang="en-GB" dirty="0"/>
          </a:p>
        </p:txBody>
      </p:sp>
      <p:sp>
        <p:nvSpPr>
          <p:cNvPr id="58" name="Oval 57"/>
          <p:cNvSpPr/>
          <p:nvPr/>
        </p:nvSpPr>
        <p:spPr>
          <a:xfrm>
            <a:off x="3286116" y="2786058"/>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5</a:t>
            </a:r>
            <a:endParaRPr lang="en-GB" dirty="0"/>
          </a:p>
        </p:txBody>
      </p:sp>
      <p:sp>
        <p:nvSpPr>
          <p:cNvPr id="59" name="Oval 58"/>
          <p:cNvSpPr/>
          <p:nvPr/>
        </p:nvSpPr>
        <p:spPr>
          <a:xfrm>
            <a:off x="4929190" y="2786058"/>
            <a:ext cx="1285884"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9,10,11</a:t>
            </a:r>
            <a:endParaRPr lang="en-GB" dirty="0"/>
          </a:p>
        </p:txBody>
      </p:sp>
      <p:cxnSp>
        <p:nvCxnSpPr>
          <p:cNvPr id="60" name="Straight Connector 59"/>
          <p:cNvCxnSpPr>
            <a:stCxn id="57" idx="5"/>
            <a:endCxn id="53" idx="0"/>
          </p:cNvCxnSpPr>
          <p:nvPr/>
        </p:nvCxnSpPr>
        <p:spPr>
          <a:xfrm rot="16200000" flipH="1">
            <a:off x="3848428" y="1669576"/>
            <a:ext cx="348523" cy="741432"/>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a:stCxn id="57" idx="3"/>
            <a:endCxn id="54" idx="7"/>
          </p:cNvCxnSpPr>
          <p:nvPr/>
        </p:nvCxnSpPr>
        <p:spPr>
          <a:xfrm rot="5400000">
            <a:off x="2860924" y="1789362"/>
            <a:ext cx="411294" cy="564632"/>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a:stCxn id="54" idx="3"/>
            <a:endCxn id="55" idx="0"/>
          </p:cNvCxnSpPr>
          <p:nvPr/>
        </p:nvCxnSpPr>
        <p:spPr>
          <a:xfrm rot="5400000">
            <a:off x="2219778" y="2575180"/>
            <a:ext cx="205647" cy="216109"/>
          </a:xfrm>
          <a:prstGeom prst="line">
            <a:avLst/>
          </a:prstGeom>
        </p:spPr>
        <p:style>
          <a:lnRef idx="1">
            <a:schemeClr val="accent1"/>
          </a:lnRef>
          <a:fillRef idx="0">
            <a:schemeClr val="accent1"/>
          </a:fillRef>
          <a:effectRef idx="0">
            <a:schemeClr val="accent1"/>
          </a:effectRef>
          <a:fontRef idx="minor">
            <a:schemeClr val="tx1"/>
          </a:fontRef>
        </p:style>
      </p:cxnSp>
      <p:cxnSp>
        <p:nvCxnSpPr>
          <p:cNvPr id="63" name="Straight Connector 62"/>
          <p:cNvCxnSpPr>
            <a:stCxn id="54" idx="5"/>
          </p:cNvCxnSpPr>
          <p:nvPr/>
        </p:nvCxnSpPr>
        <p:spPr>
          <a:xfrm rot="16200000" flipH="1">
            <a:off x="2718048" y="2646617"/>
            <a:ext cx="348523" cy="216109"/>
          </a:xfrm>
          <a:prstGeom prst="line">
            <a:avLst/>
          </a:prstGeom>
        </p:spPr>
        <p:style>
          <a:lnRef idx="1">
            <a:schemeClr val="accent1"/>
          </a:lnRef>
          <a:fillRef idx="0">
            <a:schemeClr val="accent1"/>
          </a:fillRef>
          <a:effectRef idx="0">
            <a:schemeClr val="accent1"/>
          </a:effectRef>
          <a:fontRef idx="minor">
            <a:schemeClr val="tx1"/>
          </a:fontRef>
        </p:style>
      </p:cxnSp>
      <p:cxnSp>
        <p:nvCxnSpPr>
          <p:cNvPr id="64" name="Straight Connector 63"/>
          <p:cNvCxnSpPr>
            <a:stCxn id="53" idx="3"/>
            <a:endCxn id="58" idx="7"/>
          </p:cNvCxnSpPr>
          <p:nvPr/>
        </p:nvCxnSpPr>
        <p:spPr>
          <a:xfrm rot="5400000">
            <a:off x="3749566" y="2482819"/>
            <a:ext cx="268418" cy="463603"/>
          </a:xfrm>
          <a:prstGeom prst="line">
            <a:avLst/>
          </a:prstGeom>
        </p:spPr>
        <p:style>
          <a:lnRef idx="1">
            <a:schemeClr val="accent1"/>
          </a:lnRef>
          <a:fillRef idx="0">
            <a:schemeClr val="accent1"/>
          </a:fillRef>
          <a:effectRef idx="0">
            <a:schemeClr val="accent1"/>
          </a:effectRef>
          <a:fontRef idx="minor">
            <a:schemeClr val="tx1"/>
          </a:fontRef>
        </p:style>
      </p:cxnSp>
      <p:sp>
        <p:nvSpPr>
          <p:cNvPr id="65" name="Oval 64"/>
          <p:cNvSpPr/>
          <p:nvPr/>
        </p:nvSpPr>
        <p:spPr>
          <a:xfrm>
            <a:off x="4214810" y="2857496"/>
            <a:ext cx="428628" cy="4286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7</a:t>
            </a:r>
            <a:endParaRPr lang="en-GB" dirty="0"/>
          </a:p>
        </p:txBody>
      </p:sp>
      <p:cxnSp>
        <p:nvCxnSpPr>
          <p:cNvPr id="66" name="Straight Connector 65"/>
          <p:cNvCxnSpPr>
            <a:stCxn id="53" idx="5"/>
            <a:endCxn id="59" idx="0"/>
          </p:cNvCxnSpPr>
          <p:nvPr/>
        </p:nvCxnSpPr>
        <p:spPr>
          <a:xfrm rot="16200000" flipH="1">
            <a:off x="5018860" y="2232785"/>
            <a:ext cx="205647" cy="900898"/>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a:stCxn id="53" idx="4"/>
            <a:endCxn id="65" idx="0"/>
          </p:cNvCxnSpPr>
          <p:nvPr/>
        </p:nvCxnSpPr>
        <p:spPr>
          <a:xfrm rot="16200000" flipH="1">
            <a:off x="4304107" y="2732479"/>
            <a:ext cx="214314" cy="35719"/>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304800"/>
            <a:ext cx="7772400" cy="762000"/>
          </a:xfrm>
          <a:noFill/>
          <a:ln/>
        </p:spPr>
        <p:txBody>
          <a:bodyPr/>
          <a:lstStyle/>
          <a:p>
            <a:pPr algn="l"/>
            <a:r>
              <a:rPr lang="en-US" sz="2800" i="0"/>
              <a:t>Deletion in 2-3-4 tree (contd.)</a:t>
            </a:r>
          </a:p>
        </p:txBody>
      </p:sp>
      <p:sp>
        <p:nvSpPr>
          <p:cNvPr id="10243" name="Rectangle 3"/>
          <p:cNvSpPr>
            <a:spLocks noGrp="1" noChangeArrowheads="1"/>
          </p:cNvSpPr>
          <p:nvPr>
            <p:ph type="body" idx="1"/>
          </p:nvPr>
        </p:nvSpPr>
        <p:spPr>
          <a:xfrm>
            <a:off x="457200" y="1219200"/>
            <a:ext cx="8305800" cy="5029200"/>
          </a:xfrm>
          <a:noFill/>
          <a:ln/>
        </p:spPr>
        <p:txBody>
          <a:bodyPr/>
          <a:lstStyle/>
          <a:p>
            <a:pPr>
              <a:lnSpc>
                <a:spcPct val="90000"/>
              </a:lnSpc>
              <a:buFont typeface="Monotype Sorts" charset="2"/>
              <a:buNone/>
            </a:pPr>
            <a:r>
              <a:rPr lang="en-US" sz="1600" i="0" u="sng" dirty="0"/>
              <a:t>Case 2</a:t>
            </a:r>
            <a:r>
              <a:rPr lang="en-US" sz="1600" i="0" dirty="0"/>
              <a:t> (with several more sub-cases) Delete from a node  that has non-external children.</a:t>
            </a:r>
          </a:p>
          <a:p>
            <a:pPr>
              <a:lnSpc>
                <a:spcPct val="90000"/>
              </a:lnSpc>
              <a:buFont typeface="Monotype Sorts" charset="2"/>
              <a:buNone/>
            </a:pPr>
            <a:r>
              <a:rPr lang="en-US" sz="1600" i="0" dirty="0"/>
              <a:t>For example, delete 8. This case can be reduced to case 1 by finding the item that </a:t>
            </a:r>
          </a:p>
          <a:p>
            <a:pPr>
              <a:lnSpc>
                <a:spcPct val="90000"/>
              </a:lnSpc>
              <a:buFont typeface="Monotype Sorts" charset="2"/>
              <a:buNone/>
            </a:pPr>
            <a:r>
              <a:rPr lang="en-US" sz="1600" i="0" dirty="0"/>
              <a:t>precedes the one to be deleted in in-order traversal (7, in our example) and exchanging </a:t>
            </a:r>
          </a:p>
          <a:p>
            <a:pPr>
              <a:lnSpc>
                <a:spcPct val="90000"/>
              </a:lnSpc>
              <a:buFont typeface="Monotype Sorts" charset="2"/>
              <a:buNone/>
            </a:pPr>
            <a:r>
              <a:rPr lang="en-US" sz="1600" i="0" dirty="0"/>
              <a:t>the two items. If 7 were part of a 3- or 4- node, 8 would have been deleted easily. </a:t>
            </a:r>
          </a:p>
          <a:p>
            <a:pPr>
              <a:lnSpc>
                <a:spcPct val="90000"/>
              </a:lnSpc>
              <a:buFont typeface="Monotype Sorts" charset="2"/>
              <a:buNone/>
            </a:pPr>
            <a:r>
              <a:rPr lang="en-US" sz="1600" i="0" dirty="0"/>
              <a:t>However, since 8 is now the only item in the node, we have a case of </a:t>
            </a:r>
            <a:r>
              <a:rPr lang="en-US" sz="1600" u="sng" dirty="0"/>
              <a:t>underflow</a:t>
            </a:r>
            <a:r>
              <a:rPr lang="en-US" sz="1600" i="0" dirty="0"/>
              <a:t>. This </a:t>
            </a:r>
          </a:p>
          <a:p>
            <a:pPr>
              <a:lnSpc>
                <a:spcPct val="90000"/>
              </a:lnSpc>
              <a:buFont typeface="Monotype Sorts" charset="2"/>
              <a:buNone/>
            </a:pPr>
            <a:r>
              <a:rPr lang="en-US" sz="1600" i="0" dirty="0"/>
              <a:t>requires that an item from the parent node be transferred to the underflow node, and </a:t>
            </a:r>
          </a:p>
          <a:p>
            <a:pPr>
              <a:lnSpc>
                <a:spcPct val="90000"/>
              </a:lnSpc>
              <a:buFont typeface="Monotype Sorts" charset="2"/>
              <a:buNone/>
            </a:pPr>
            <a:r>
              <a:rPr lang="en-US" sz="1600" i="0" dirty="0"/>
              <a:t>substituted in the parent node by an item from the sibling node.</a:t>
            </a:r>
          </a:p>
          <a:p>
            <a:pPr>
              <a:lnSpc>
                <a:spcPct val="90000"/>
              </a:lnSpc>
              <a:buFont typeface="Monotype Sorts" charset="2"/>
              <a:buNone/>
            </a:pPr>
            <a:endParaRPr lang="en-US" sz="800" i="0" dirty="0"/>
          </a:p>
          <a:p>
            <a:pPr>
              <a:lnSpc>
                <a:spcPct val="90000"/>
              </a:lnSpc>
              <a:buFont typeface="Monotype Sorts" charset="2"/>
              <a:buNone/>
            </a:pPr>
            <a:r>
              <a:rPr lang="en-US" sz="1600" i="0" dirty="0"/>
              <a:t>In our example, 7 will be transferred back to where it was, and 9 will move to the parent</a:t>
            </a:r>
          </a:p>
          <a:p>
            <a:pPr>
              <a:lnSpc>
                <a:spcPct val="90000"/>
              </a:lnSpc>
              <a:buFont typeface="Monotype Sorts" charset="2"/>
              <a:buNone/>
            </a:pPr>
            <a:r>
              <a:rPr lang="en-US" sz="1600" i="0" dirty="0"/>
              <a:t>node to fill the gap.</a:t>
            </a:r>
          </a:p>
          <a:p>
            <a:pPr>
              <a:lnSpc>
                <a:spcPct val="90000"/>
              </a:lnSpc>
              <a:buFont typeface="Monotype Sorts" charset="2"/>
              <a:buNone/>
            </a:pPr>
            <a:endParaRPr lang="en-US" sz="800" i="0" dirty="0"/>
          </a:p>
          <a:p>
            <a:pPr>
              <a:lnSpc>
                <a:spcPct val="90000"/>
              </a:lnSpc>
              <a:buFont typeface="Monotype Sorts" charset="2"/>
              <a:buNone/>
            </a:pPr>
            <a:r>
              <a:rPr lang="en-US" sz="1600" i="0" dirty="0"/>
              <a:t>However, if the sibling node is also a 2-node, the so-called </a:t>
            </a:r>
            <a:r>
              <a:rPr lang="en-US" sz="1600" u="sng" dirty="0"/>
              <a:t>fusing </a:t>
            </a:r>
            <a:r>
              <a:rPr lang="en-US" sz="1600" i="0" dirty="0"/>
              <a:t>takes place. That is, the</a:t>
            </a:r>
          </a:p>
          <a:p>
            <a:pPr>
              <a:lnSpc>
                <a:spcPct val="90000"/>
              </a:lnSpc>
              <a:buFont typeface="Monotype Sorts" charset="2"/>
              <a:buNone/>
            </a:pPr>
            <a:r>
              <a:rPr lang="en-US" sz="1600" i="0" dirty="0"/>
              <a:t>two 2-node siblings are “fused” in a single 3-node, after an item is transferred from the </a:t>
            </a:r>
          </a:p>
          <a:p>
            <a:pPr>
              <a:lnSpc>
                <a:spcPct val="90000"/>
              </a:lnSpc>
              <a:buFont typeface="Monotype Sorts" charset="2"/>
              <a:buNone/>
            </a:pPr>
            <a:r>
              <a:rPr lang="en-US" sz="1600" i="0" dirty="0"/>
              <a:t>parent node. The later suggests that the parent can now handle one less child, and it</a:t>
            </a:r>
          </a:p>
          <a:p>
            <a:pPr>
              <a:lnSpc>
                <a:spcPct val="90000"/>
              </a:lnSpc>
              <a:buFont typeface="Monotype Sorts" charset="2"/>
              <a:buNone/>
            </a:pPr>
            <a:r>
              <a:rPr lang="en-US" sz="1600" i="0" dirty="0"/>
              <a:t>indeed has one child less after two of its former children are fused.</a:t>
            </a:r>
          </a:p>
          <a:p>
            <a:pPr>
              <a:lnSpc>
                <a:spcPct val="90000"/>
              </a:lnSpc>
              <a:buFont typeface="Monotype Sorts" charset="2"/>
              <a:buNone/>
            </a:pPr>
            <a:endParaRPr lang="en-US" sz="800" i="0" dirty="0"/>
          </a:p>
          <a:p>
            <a:pPr>
              <a:lnSpc>
                <a:spcPct val="90000"/>
              </a:lnSpc>
              <a:buFont typeface="Monotype Sorts" charset="2"/>
              <a:buNone/>
            </a:pPr>
            <a:r>
              <a:rPr lang="en-US" sz="1600" i="0" dirty="0"/>
              <a:t>The last sub-case suggests that a parent node is also a 2-node. Then, it must in turn </a:t>
            </a:r>
          </a:p>
          <a:p>
            <a:pPr>
              <a:lnSpc>
                <a:spcPct val="90000"/>
              </a:lnSpc>
              <a:buFont typeface="Monotype Sorts" charset="2"/>
              <a:buNone/>
            </a:pPr>
            <a:r>
              <a:rPr lang="en-US" sz="1600" i="0" dirty="0"/>
              <a:t>borrow from its parent, etc., resulting in the 2-3-4 tree becoming one level shorter.</a:t>
            </a:r>
            <a:endParaRPr lang="en-US" sz="1600" u="sng" dirty="0"/>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Red Black Trees</a:t>
            </a:r>
            <a:endParaRPr lang="en-GB" dirty="0"/>
          </a:p>
        </p:txBody>
      </p:sp>
      <p:sp>
        <p:nvSpPr>
          <p:cNvPr id="3" name="Content Placeholder 2"/>
          <p:cNvSpPr>
            <a:spLocks noGrp="1"/>
          </p:cNvSpPr>
          <p:nvPr>
            <p:ph idx="1"/>
          </p:nvPr>
        </p:nvSpPr>
        <p:spPr/>
        <p:txBody>
          <a:bodyPr>
            <a:normAutofit lnSpcReduction="10000"/>
          </a:bodyPr>
          <a:lstStyle/>
          <a:p>
            <a:r>
              <a:rPr lang="en-GB" dirty="0" smtClean="0"/>
              <a:t>2-3-4 trees suffer from the disadvantage of having different node types, i.e. a 2-node, 3-node, 4-node. </a:t>
            </a:r>
            <a:r>
              <a:rPr lang="en-GB" dirty="0" smtClean="0"/>
              <a:t> </a:t>
            </a:r>
            <a:r>
              <a:rPr lang="en-GB" dirty="0" smtClean="0"/>
              <a:t>Creating a balanced tree that uses only binary nodes but works in an identical way to a 2-3-4 tree would be nice.</a:t>
            </a:r>
          </a:p>
          <a:p>
            <a:r>
              <a:rPr lang="en-GB" dirty="0" smtClean="0"/>
              <a:t>The Red- Black tree does this!!	A 2-node is a binary node and 3-nodes and 4-nodes are replaced with combinations of binary nodes too.</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a:buNone/>
            </a:pPr>
            <a:r>
              <a:rPr lang="en-GB" dirty="0" smtClean="0"/>
              <a:t>A </a:t>
            </a:r>
            <a:r>
              <a:rPr lang="en-GB" b="1" dirty="0" smtClean="0"/>
              <a:t>red-black </a:t>
            </a:r>
            <a:r>
              <a:rPr lang="en-GB" b="1" dirty="0" smtClean="0"/>
              <a:t>tree is a binary search tree with the</a:t>
            </a:r>
          </a:p>
          <a:p>
            <a:pPr>
              <a:buNone/>
            </a:pPr>
            <a:r>
              <a:rPr lang="en-GB" dirty="0" smtClean="0"/>
              <a:t>following properties:</a:t>
            </a:r>
          </a:p>
          <a:p>
            <a:pPr lvl="1"/>
            <a:r>
              <a:rPr lang="en-GB" dirty="0" smtClean="0"/>
              <a:t> </a:t>
            </a:r>
            <a:r>
              <a:rPr lang="en-GB" dirty="0" smtClean="0"/>
              <a:t>edges are </a:t>
            </a:r>
            <a:r>
              <a:rPr lang="en-GB" dirty="0" smtClean="0"/>
              <a:t>coloured </a:t>
            </a:r>
            <a:r>
              <a:rPr lang="en-GB" b="1" dirty="0" smtClean="0"/>
              <a:t>red or black</a:t>
            </a:r>
          </a:p>
          <a:p>
            <a:pPr lvl="1"/>
            <a:r>
              <a:rPr lang="en-GB" dirty="0" smtClean="0"/>
              <a:t> </a:t>
            </a:r>
            <a:r>
              <a:rPr lang="en-GB" b="1" i="1" dirty="0" smtClean="0"/>
              <a:t>no two consecutive red </a:t>
            </a:r>
            <a:r>
              <a:rPr lang="en-GB" b="1" i="1" dirty="0" smtClean="0"/>
              <a:t>edges </a:t>
            </a:r>
            <a:r>
              <a:rPr lang="en-GB" dirty="0" smtClean="0"/>
              <a:t>on </a:t>
            </a:r>
            <a:r>
              <a:rPr lang="en-GB" dirty="0" smtClean="0"/>
              <a:t>any root-leaf </a:t>
            </a:r>
            <a:r>
              <a:rPr lang="en-GB" dirty="0" smtClean="0"/>
              <a:t>path </a:t>
            </a:r>
          </a:p>
          <a:p>
            <a:pPr lvl="1"/>
            <a:r>
              <a:rPr lang="en-GB" b="1" i="1" dirty="0" smtClean="0"/>
              <a:t>same </a:t>
            </a:r>
            <a:r>
              <a:rPr lang="en-GB" b="1" i="1" dirty="0" smtClean="0"/>
              <a:t>number of black </a:t>
            </a:r>
            <a:r>
              <a:rPr lang="en-GB" b="1" i="1" dirty="0" smtClean="0"/>
              <a:t>edges </a:t>
            </a:r>
            <a:r>
              <a:rPr lang="en-GB" dirty="0" smtClean="0"/>
              <a:t>on </a:t>
            </a:r>
            <a:r>
              <a:rPr lang="en-GB" dirty="0" smtClean="0"/>
              <a:t>any root-leaf </a:t>
            </a:r>
            <a:r>
              <a:rPr lang="en-GB" dirty="0" smtClean="0"/>
              <a:t>path  (= </a:t>
            </a:r>
            <a:r>
              <a:rPr lang="en-GB" b="1" i="1" dirty="0" smtClean="0"/>
              <a:t>black height of the tree)</a:t>
            </a:r>
          </a:p>
          <a:p>
            <a:pPr lvl="1"/>
            <a:r>
              <a:rPr lang="en-GB" b="1" i="1" dirty="0" smtClean="0"/>
              <a:t>edges </a:t>
            </a:r>
            <a:r>
              <a:rPr lang="en-GB" b="1" i="1" dirty="0" smtClean="0"/>
              <a:t>connecting leaves are black</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a:srcRect/>
          <a:stretch>
            <a:fillRect/>
          </a:stretch>
        </p:blipFill>
        <p:spPr bwMode="auto">
          <a:xfrm>
            <a:off x="1362075" y="1824831"/>
            <a:ext cx="6419850" cy="4076700"/>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dirty="0" smtClean="0"/>
              <a:t>Note how </a:t>
            </a:r>
            <a:r>
              <a:rPr lang="en-GB" sz="3100" b="1" dirty="0" smtClean="0"/>
              <a:t>2-3-4 trees relate to red-black trees</a:t>
            </a:r>
            <a:br>
              <a:rPr lang="en-GB" sz="3100" b="1" dirty="0" smtClean="0"/>
            </a:br>
            <a:r>
              <a:rPr lang="en-GB" sz="3100" dirty="0" smtClean="0"/>
              <a:t>2-3-4 					</a:t>
            </a:r>
            <a:r>
              <a:rPr lang="en-GB" sz="3100" dirty="0" smtClean="0"/>
              <a:t>Red-Black</a:t>
            </a:r>
            <a:endParaRPr lang="en-GB" dirty="0"/>
          </a:p>
        </p:txBody>
      </p:sp>
      <p:sp>
        <p:nvSpPr>
          <p:cNvPr id="3" name="Content Placeholder 2"/>
          <p:cNvSpPr>
            <a:spLocks noGrp="1"/>
          </p:cNvSpPr>
          <p:nvPr>
            <p:ph idx="1"/>
          </p:nvPr>
        </p:nvSpPr>
        <p:spPr>
          <a:xfrm>
            <a:off x="500034" y="5500702"/>
            <a:ext cx="8229600" cy="1114420"/>
          </a:xfrm>
        </p:spPr>
        <p:txBody>
          <a:bodyPr>
            <a:normAutofit/>
          </a:bodyPr>
          <a:lstStyle/>
          <a:p>
            <a:pPr>
              <a:buNone/>
            </a:pPr>
            <a:r>
              <a:rPr lang="en-GB" sz="2800" dirty="0" smtClean="0"/>
              <a:t>See that red-black </a:t>
            </a:r>
            <a:r>
              <a:rPr lang="en-GB" sz="2800" dirty="0" smtClean="0"/>
              <a:t>trees are just a way </a:t>
            </a:r>
            <a:r>
              <a:rPr lang="en-GB" sz="2800" dirty="0" smtClean="0"/>
              <a:t>of representing </a:t>
            </a:r>
            <a:r>
              <a:rPr lang="en-GB" sz="2800" dirty="0" smtClean="0"/>
              <a:t>2-3-4 </a:t>
            </a:r>
            <a:r>
              <a:rPr lang="en-GB" sz="2800" dirty="0" smtClean="0"/>
              <a:t>trees.</a:t>
            </a:r>
            <a:endParaRPr lang="en-GB" sz="2800" dirty="0" smtClean="0"/>
          </a:p>
        </p:txBody>
      </p:sp>
      <p:pic>
        <p:nvPicPr>
          <p:cNvPr id="2053" name="Picture 5"/>
          <p:cNvPicPr>
            <a:picLocks noChangeAspect="1" noChangeArrowheads="1"/>
          </p:cNvPicPr>
          <p:nvPr/>
        </p:nvPicPr>
        <p:blipFill>
          <a:blip r:embed="rId2"/>
          <a:srcRect/>
          <a:stretch>
            <a:fillRect/>
          </a:stretch>
        </p:blipFill>
        <p:spPr bwMode="auto">
          <a:xfrm>
            <a:off x="2214546" y="1000108"/>
            <a:ext cx="4357718" cy="4243398"/>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Insertion into Red-Black Trees</a:t>
            </a:r>
            <a:br>
              <a:rPr lang="en-GB" b="1" dirty="0" smtClean="0"/>
            </a:b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1.Perform </a:t>
            </a:r>
            <a:r>
              <a:rPr lang="en-GB" dirty="0" smtClean="0"/>
              <a:t>a standard search to find the leaf</a:t>
            </a:r>
          </a:p>
          <a:p>
            <a:r>
              <a:rPr lang="en-GB" dirty="0" smtClean="0"/>
              <a:t>where the key should be added</a:t>
            </a:r>
          </a:p>
          <a:p>
            <a:r>
              <a:rPr lang="en-GB" dirty="0" smtClean="0"/>
              <a:t>2.Replace the leaf with an internal node with</a:t>
            </a:r>
          </a:p>
          <a:p>
            <a:r>
              <a:rPr lang="en-GB" dirty="0" smtClean="0"/>
              <a:t>the new key</a:t>
            </a:r>
          </a:p>
          <a:p>
            <a:r>
              <a:rPr lang="en-GB" dirty="0" smtClean="0"/>
              <a:t>3.Color the incoming edge of the new node</a:t>
            </a:r>
          </a:p>
          <a:p>
            <a:r>
              <a:rPr lang="en-GB" dirty="0" smtClean="0"/>
              <a:t>red</a:t>
            </a:r>
          </a:p>
          <a:p>
            <a:r>
              <a:rPr lang="en-GB" dirty="0" smtClean="0"/>
              <a:t>4.Add two new leaves, and </a:t>
            </a:r>
            <a:r>
              <a:rPr lang="en-GB" dirty="0" err="1" smtClean="0"/>
              <a:t>color</a:t>
            </a:r>
            <a:r>
              <a:rPr lang="en-GB" dirty="0" smtClean="0"/>
              <a:t> their</a:t>
            </a:r>
          </a:p>
          <a:p>
            <a:r>
              <a:rPr lang="en-GB" dirty="0" smtClean="0"/>
              <a:t>incoming edges black</a:t>
            </a:r>
          </a:p>
          <a:p>
            <a:r>
              <a:rPr lang="en-GB" dirty="0" smtClean="0"/>
              <a:t>5.If the parent had an incoming red edge, we</a:t>
            </a:r>
          </a:p>
          <a:p>
            <a:r>
              <a:rPr lang="en-GB" dirty="0" smtClean="0"/>
              <a:t>now have two consecutive red edges! We</a:t>
            </a:r>
          </a:p>
          <a:p>
            <a:r>
              <a:rPr lang="en-GB" dirty="0" smtClean="0"/>
              <a:t>must reorganize tree to remove that</a:t>
            </a:r>
          </a:p>
          <a:p>
            <a:r>
              <a:rPr lang="en-GB" dirty="0" smtClean="0"/>
              <a:t>violation. What must be done depends on</a:t>
            </a:r>
          </a:p>
          <a:p>
            <a:r>
              <a:rPr lang="en-GB" dirty="0" smtClean="0"/>
              <a:t>the sibling of the parent.</a:t>
            </a:r>
            <a:endParaRPr lang="en-GB" dirty="0"/>
          </a:p>
        </p:txBody>
      </p:sp>
      <p:pic>
        <p:nvPicPr>
          <p:cNvPr id="3074" name="Picture 2"/>
          <p:cNvPicPr>
            <a:picLocks noChangeAspect="1" noChangeArrowheads="1"/>
          </p:cNvPicPr>
          <p:nvPr/>
        </p:nvPicPr>
        <p:blipFill>
          <a:blip r:embed="rId2"/>
          <a:srcRect/>
          <a:stretch>
            <a:fillRect/>
          </a:stretch>
        </p:blipFill>
        <p:spPr bwMode="auto">
          <a:xfrm>
            <a:off x="6143636" y="5143512"/>
            <a:ext cx="2305041" cy="1123947"/>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Grp="1" noChangeAspect="1" noChangeArrowheads="1"/>
          </p:cNvPicPr>
          <p:nvPr>
            <p:ph idx="1"/>
          </p:nvPr>
        </p:nvPicPr>
        <p:blipFill>
          <a:blip r:embed="rId2"/>
          <a:srcRect/>
          <a:stretch>
            <a:fillRect/>
          </a:stretch>
        </p:blipFill>
        <p:spPr bwMode="auto">
          <a:xfrm>
            <a:off x="1285852" y="785794"/>
            <a:ext cx="4975351" cy="5340369"/>
          </a:xfrm>
          <a:prstGeom prst="rect">
            <a:avLst/>
          </a:prstGeom>
          <a:noFill/>
          <a:ln w="9525">
            <a:noFill/>
            <a:miter lim="800000"/>
            <a:headEnd/>
            <a:tailEnd/>
          </a:ln>
          <a:effectLst/>
        </p:spPr>
      </p:pic>
      <p:sp>
        <p:nvSpPr>
          <p:cNvPr id="6" name="TextBox 5"/>
          <p:cNvSpPr txBox="1"/>
          <p:nvPr/>
        </p:nvSpPr>
        <p:spPr>
          <a:xfrm>
            <a:off x="1142976" y="214290"/>
            <a:ext cx="6072230" cy="646331"/>
          </a:xfrm>
          <a:prstGeom prst="rect">
            <a:avLst/>
          </a:prstGeom>
          <a:noFill/>
        </p:spPr>
        <p:txBody>
          <a:bodyPr wrap="square" rtlCol="0">
            <a:spAutoFit/>
          </a:bodyPr>
          <a:lstStyle/>
          <a:p>
            <a:r>
              <a:rPr lang="en-GB" dirty="0" smtClean="0"/>
              <a:t>Insertion is covered in Sedgwick.  The following slides by </a:t>
            </a:r>
            <a:r>
              <a:rPr lang="en-GB" dirty="0" err="1" smtClean="0"/>
              <a:t>e.r.m</a:t>
            </a:r>
            <a:r>
              <a:rPr lang="en-GB" dirty="0" smtClean="0"/>
              <a:t>/Patrick Prosser show how.</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Grp="1" noChangeAspect="1" noChangeArrowheads="1"/>
          </p:cNvPicPr>
          <p:nvPr>
            <p:ph idx="1"/>
          </p:nvPr>
        </p:nvPicPr>
        <p:blipFill>
          <a:blip r:embed="rId2"/>
          <a:srcRect/>
          <a:stretch>
            <a:fillRect/>
          </a:stretch>
        </p:blipFill>
        <p:spPr bwMode="auto">
          <a:xfrm>
            <a:off x="1785918" y="285728"/>
            <a:ext cx="4429280" cy="5840435"/>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Grp="1" noChangeAspect="1" noChangeArrowheads="1"/>
          </p:cNvPicPr>
          <p:nvPr>
            <p:ph idx="1"/>
          </p:nvPr>
        </p:nvPicPr>
        <p:blipFill>
          <a:blip r:embed="rId2"/>
          <a:srcRect/>
          <a:stretch>
            <a:fillRect/>
          </a:stretch>
        </p:blipFill>
        <p:spPr bwMode="auto">
          <a:xfrm>
            <a:off x="1571605" y="357166"/>
            <a:ext cx="4660662" cy="5768997"/>
          </a:xfrm>
          <a:prstGeom prst="rect">
            <a:avLst/>
          </a:prstGeom>
          <a:noFill/>
          <a:ln w="9525">
            <a:noFill/>
            <a:miter lim="800000"/>
            <a:headEnd/>
            <a:tailEnd/>
          </a:ln>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Grp="1" noChangeAspect="1" noChangeArrowheads="1"/>
          </p:cNvPicPr>
          <p:nvPr>
            <p:ph idx="1"/>
          </p:nvPr>
        </p:nvPicPr>
        <p:blipFill>
          <a:blip r:embed="rId2"/>
          <a:srcRect/>
          <a:stretch>
            <a:fillRect/>
          </a:stretch>
        </p:blipFill>
        <p:spPr bwMode="auto">
          <a:xfrm>
            <a:off x="1928795" y="214290"/>
            <a:ext cx="4291632" cy="5911873"/>
          </a:xfrm>
          <a:prstGeom prst="rect">
            <a:avLst/>
          </a:prstGeom>
          <a:noFill/>
          <a:ln w="9525">
            <a:noFill/>
            <a:miter lim="800000"/>
            <a:headEnd/>
            <a:tailEnd/>
          </a:ln>
          <a:effec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Grp="1" noChangeAspect="1" noChangeArrowheads="1"/>
          </p:cNvPicPr>
          <p:nvPr>
            <p:ph idx="1"/>
          </p:nvPr>
        </p:nvPicPr>
        <p:blipFill>
          <a:blip r:embed="rId2"/>
          <a:srcRect/>
          <a:stretch>
            <a:fillRect/>
          </a:stretch>
        </p:blipFill>
        <p:spPr bwMode="auto">
          <a:xfrm>
            <a:off x="1643042" y="357166"/>
            <a:ext cx="4582846" cy="5768997"/>
          </a:xfrm>
          <a:prstGeom prst="rect">
            <a:avLst/>
          </a:prstGeom>
          <a:noFill/>
          <a:ln w="9525">
            <a:noFill/>
            <a:miter lim="800000"/>
            <a:headEnd/>
            <a:tailEnd/>
          </a:ln>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Grp="1" noChangeAspect="1" noChangeArrowheads="1"/>
          </p:cNvPicPr>
          <p:nvPr>
            <p:ph idx="1"/>
          </p:nvPr>
        </p:nvPicPr>
        <p:blipFill>
          <a:blip r:embed="rId2"/>
          <a:srcRect/>
          <a:stretch>
            <a:fillRect/>
          </a:stretch>
        </p:blipFill>
        <p:spPr bwMode="auto">
          <a:xfrm>
            <a:off x="1428728" y="142852"/>
            <a:ext cx="4794937" cy="5983311"/>
          </a:xfrm>
          <a:prstGeom prst="rect">
            <a:avLst/>
          </a:prstGeom>
          <a:noFill/>
          <a:ln w="9525">
            <a:noFill/>
            <a:miter lim="800000"/>
            <a:headEnd/>
            <a:tailEnd/>
          </a:ln>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Summary of Insertion</a:t>
            </a:r>
            <a:br>
              <a:rPr lang="en-GB" b="1" dirty="0" smtClean="0"/>
            </a:br>
            <a:endParaRPr lang="en-GB" dirty="0"/>
          </a:p>
        </p:txBody>
      </p:sp>
      <p:sp>
        <p:nvSpPr>
          <p:cNvPr id="3" name="Content Placeholder 2"/>
          <p:cNvSpPr>
            <a:spLocks noGrp="1"/>
          </p:cNvSpPr>
          <p:nvPr>
            <p:ph idx="1"/>
          </p:nvPr>
        </p:nvSpPr>
        <p:spPr/>
        <p:txBody>
          <a:bodyPr>
            <a:normAutofit fontScale="77500" lnSpcReduction="20000"/>
          </a:bodyPr>
          <a:lstStyle/>
          <a:p>
            <a:pPr>
              <a:buNone/>
            </a:pPr>
            <a:r>
              <a:rPr lang="en-GB" dirty="0" smtClean="0"/>
              <a:t>• </a:t>
            </a:r>
            <a:r>
              <a:rPr lang="en-GB" dirty="0" smtClean="0"/>
              <a:t>If two red edges are present, we do either</a:t>
            </a:r>
          </a:p>
          <a:p>
            <a:pPr>
              <a:buNone/>
            </a:pPr>
            <a:r>
              <a:rPr lang="en-GB" dirty="0" smtClean="0"/>
              <a:t>• </a:t>
            </a:r>
            <a:r>
              <a:rPr lang="en-GB" dirty="0" err="1" smtClean="0"/>
              <a:t>a</a:t>
            </a:r>
            <a:r>
              <a:rPr lang="en-GB" b="1" i="1" dirty="0" err="1" smtClean="0"/>
              <a:t>restructuring</a:t>
            </a:r>
            <a:r>
              <a:rPr lang="en-GB" b="1" i="1" dirty="0" smtClean="0"/>
              <a:t> (with a simple or double</a:t>
            </a:r>
          </a:p>
          <a:p>
            <a:pPr>
              <a:buNone/>
            </a:pPr>
            <a:r>
              <a:rPr lang="en-GB" dirty="0" smtClean="0"/>
              <a:t>rotation) and </a:t>
            </a:r>
            <a:r>
              <a:rPr lang="en-GB" b="1" dirty="0" smtClean="0"/>
              <a:t>stop, or</a:t>
            </a:r>
          </a:p>
          <a:p>
            <a:pPr>
              <a:buNone/>
            </a:pPr>
            <a:r>
              <a:rPr lang="en-GB" dirty="0" smtClean="0"/>
              <a:t>• a </a:t>
            </a:r>
            <a:r>
              <a:rPr lang="en-GB" b="1" i="1" dirty="0" smtClean="0"/>
              <a:t>promotion and continue</a:t>
            </a:r>
          </a:p>
          <a:p>
            <a:pPr>
              <a:buNone/>
            </a:pPr>
            <a:r>
              <a:rPr lang="en-GB" dirty="0" smtClean="0"/>
              <a:t>• A restructuring takes constant time and is</a:t>
            </a:r>
          </a:p>
          <a:p>
            <a:pPr>
              <a:buNone/>
            </a:pPr>
            <a:r>
              <a:rPr lang="en-GB" dirty="0" smtClean="0"/>
              <a:t>performed at most once. It reorganizes an</a:t>
            </a:r>
          </a:p>
          <a:p>
            <a:pPr>
              <a:buNone/>
            </a:pPr>
            <a:r>
              <a:rPr lang="en-GB" dirty="0" smtClean="0"/>
              <a:t>off-balanced section of the tree.</a:t>
            </a:r>
          </a:p>
          <a:p>
            <a:pPr>
              <a:buNone/>
            </a:pPr>
            <a:r>
              <a:rPr lang="en-GB" dirty="0" smtClean="0"/>
              <a:t>• Promotions may continue up the tree and</a:t>
            </a:r>
          </a:p>
          <a:p>
            <a:pPr>
              <a:buNone/>
            </a:pPr>
            <a:r>
              <a:rPr lang="en-GB" dirty="0" smtClean="0"/>
              <a:t>are executed O(log N) times.</a:t>
            </a:r>
          </a:p>
          <a:p>
            <a:pPr>
              <a:buNone/>
            </a:pPr>
            <a:r>
              <a:rPr lang="en-GB" dirty="0" smtClean="0"/>
              <a:t>• The </a:t>
            </a:r>
            <a:r>
              <a:rPr lang="en-GB" b="1" dirty="0" smtClean="0"/>
              <a:t>time complexity of an insertion is</a:t>
            </a:r>
          </a:p>
          <a:p>
            <a:pPr>
              <a:buNone/>
            </a:pPr>
            <a:r>
              <a:rPr lang="en-GB" b="1" dirty="0" smtClean="0"/>
              <a:t>O(</a:t>
            </a:r>
            <a:r>
              <a:rPr lang="en-GB" b="1" dirty="0" err="1" smtClean="0"/>
              <a:t>logN</a:t>
            </a:r>
            <a:r>
              <a:rPr lang="en-GB" b="1" dirty="0" smtClean="0"/>
              <a:t>).</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Comparison of 2-3-4 trees and Red Black Trees</a:t>
            </a:r>
            <a:endParaRPr lang="en-GB" dirty="0"/>
          </a:p>
        </p:txBody>
      </p:sp>
      <p:sp>
        <p:nvSpPr>
          <p:cNvPr id="3" name="Content Placeholder 2"/>
          <p:cNvSpPr>
            <a:spLocks noGrp="1"/>
          </p:cNvSpPr>
          <p:nvPr>
            <p:ph idx="1"/>
          </p:nvPr>
        </p:nvSpPr>
        <p:spPr/>
        <p:txBody>
          <a:bodyPr>
            <a:normAutofit fontScale="70000" lnSpcReduction="20000"/>
          </a:bodyPr>
          <a:lstStyle/>
          <a:p>
            <a:pPr lvl="0"/>
            <a:r>
              <a:rPr lang="en-US" dirty="0" smtClean="0"/>
              <a:t>2-3-4 trees are an </a:t>
            </a:r>
            <a:r>
              <a:rPr lang="en-US" dirty="0" err="1" smtClean="0"/>
              <a:t>isometry</a:t>
            </a:r>
            <a:r>
              <a:rPr lang="en-US" dirty="0" smtClean="0"/>
              <a:t> of red-black trees,  meaning that they are equivalent data structures</a:t>
            </a:r>
            <a:r>
              <a:rPr lang="en-US" dirty="0" smtClean="0"/>
              <a:t>.</a:t>
            </a:r>
          </a:p>
          <a:p>
            <a:pPr lvl="0"/>
            <a:r>
              <a:rPr lang="en-US" dirty="0" smtClean="0"/>
              <a:t> </a:t>
            </a:r>
            <a:r>
              <a:rPr lang="en-US" dirty="0" smtClean="0"/>
              <a:t>Insertion and deletion operations on 2-3-4 trees that cause node expansions, splits and merges are equivalent to the color-flipping and rotations in red-black trees. </a:t>
            </a:r>
            <a:endParaRPr lang="en-US" dirty="0" smtClean="0"/>
          </a:p>
          <a:p>
            <a:pPr lvl="0"/>
            <a:r>
              <a:rPr lang="en-US" dirty="0" smtClean="0"/>
              <a:t>Red </a:t>
            </a:r>
            <a:r>
              <a:rPr lang="en-US" dirty="0" smtClean="0"/>
              <a:t>–Black trees use binary </a:t>
            </a:r>
            <a:r>
              <a:rPr lang="en-US" dirty="0" err="1" smtClean="0"/>
              <a:t>subtrees</a:t>
            </a:r>
            <a:r>
              <a:rPr lang="en-US" dirty="0" smtClean="0"/>
              <a:t>, 2-3-4 trees have different types of nodes - 2-node, 3-node, 4-node, etc but are conceptually simpler than Red-Black trees. </a:t>
            </a:r>
            <a:endParaRPr lang="en-US" dirty="0" smtClean="0"/>
          </a:p>
          <a:p>
            <a:pPr lvl="0"/>
            <a:r>
              <a:rPr lang="en-US" dirty="0" smtClean="0"/>
              <a:t>2-3-4 </a:t>
            </a:r>
            <a:r>
              <a:rPr lang="en-US" dirty="0" smtClean="0"/>
              <a:t>trees, however, can be difficult to implement in most programming languages because of the large number of special cases involved in operations on the tree. Red-black trees are simpler to implement.  </a:t>
            </a:r>
            <a:endParaRPr lang="en-US" dirty="0" smtClean="0"/>
          </a:p>
          <a:p>
            <a:pPr lvl="0"/>
            <a:r>
              <a:rPr lang="en-US" dirty="0" smtClean="0"/>
              <a:t>Insertion</a:t>
            </a:r>
            <a:r>
              <a:rPr lang="en-US" dirty="0" smtClean="0"/>
              <a:t>,  Deletion and search are all O(</a:t>
            </a:r>
            <a:r>
              <a:rPr lang="en-US" dirty="0" err="1" smtClean="0"/>
              <a:t>logN</a:t>
            </a:r>
            <a:r>
              <a:rPr lang="en-US" dirty="0" smtClean="0"/>
              <a:t>) for both (since they are equivalent data structures).</a:t>
            </a:r>
            <a:endParaRPr lang="en-GB" dirty="0" smtClean="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307</TotalTime>
  <Words>1055</Words>
  <Application>Microsoft Office PowerPoint</Application>
  <PresentationFormat>On-screen Show (4:3)</PresentationFormat>
  <Paragraphs>150</Paragraphs>
  <Slides>25</Slides>
  <Notes>2</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Balanced Trees </vt:lpstr>
      <vt:lpstr>Slide 2</vt:lpstr>
      <vt:lpstr>Slide 3</vt:lpstr>
      <vt:lpstr>Slide 4</vt:lpstr>
      <vt:lpstr>Slide 5</vt:lpstr>
      <vt:lpstr>Slide 6</vt:lpstr>
      <vt:lpstr>Slide 7</vt:lpstr>
      <vt:lpstr>Slide 8</vt:lpstr>
      <vt:lpstr>Slide 9</vt:lpstr>
      <vt:lpstr>Slide 10</vt:lpstr>
      <vt:lpstr>Deletion in 2-3-4 tree</vt:lpstr>
      <vt:lpstr>Deletion in 2-3-4 tree (contd.)</vt:lpstr>
      <vt:lpstr>Red Black Trees</vt:lpstr>
      <vt:lpstr>Slide 14</vt:lpstr>
      <vt:lpstr>Slide 15</vt:lpstr>
      <vt:lpstr>Note how 2-3-4 trees relate to red-black trees 2-3-4      Red-Black</vt:lpstr>
      <vt:lpstr>Insertion into Red-Black Trees </vt:lpstr>
      <vt:lpstr>Slide 18</vt:lpstr>
      <vt:lpstr>Slide 19</vt:lpstr>
      <vt:lpstr>Slide 20</vt:lpstr>
      <vt:lpstr>Slide 21</vt:lpstr>
      <vt:lpstr>Slide 22</vt:lpstr>
      <vt:lpstr>Slide 23</vt:lpstr>
      <vt:lpstr>Summary of Insertion </vt:lpstr>
      <vt:lpstr>Comparison of 2-3-4 trees and Red Black Trees</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Balanced Trees</dc:title>
  <dc:creator>sc-gd</dc:creator>
  <cp:lastModifiedBy>sc-gd</cp:lastModifiedBy>
  <cp:revision>30</cp:revision>
  <dcterms:created xsi:type="dcterms:W3CDTF">2011-02-28T12:53:12Z</dcterms:created>
  <dcterms:modified xsi:type="dcterms:W3CDTF">2011-03-21T12:33:25Z</dcterms:modified>
</cp:coreProperties>
</file>