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73" r:id="rId3"/>
    <p:sldId id="275" r:id="rId4"/>
    <p:sldId id="277" r:id="rId5"/>
    <p:sldId id="281" r:id="rId6"/>
    <p:sldId id="282" r:id="rId7"/>
    <p:sldId id="258" r:id="rId8"/>
    <p:sldId id="259" r:id="rId9"/>
    <p:sldId id="261" r:id="rId10"/>
    <p:sldId id="263" r:id="rId11"/>
    <p:sldId id="264" r:id="rId12"/>
    <p:sldId id="289" r:id="rId13"/>
    <p:sldId id="286" r:id="rId14"/>
    <p:sldId id="267" r:id="rId15"/>
    <p:sldId id="285" r:id="rId16"/>
    <p:sldId id="268" r:id="rId17"/>
    <p:sldId id="269" r:id="rId18"/>
    <p:sldId id="270" r:id="rId19"/>
    <p:sldId id="271" r:id="rId20"/>
    <p:sldId id="272"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CC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A0DBAF-AA59-4A95-8870-77483BA623E8}" type="datetimeFigureOut">
              <a:rPr lang="en-GB" smtClean="0"/>
              <a:pPr/>
              <a:t>17/09/2019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579956-B21C-4C11-AF44-562FBC135437}" type="slidenum">
              <a:rPr lang="en-GB" smtClean="0"/>
              <a:pPr/>
              <a:t>‹#›</a:t>
            </a:fld>
            <a:endParaRPr lang="en-GB"/>
          </a:p>
        </p:txBody>
      </p:sp>
    </p:spTree>
    <p:extLst>
      <p:ext uri="{BB962C8B-B14F-4D97-AF65-F5344CB8AC3E}">
        <p14:creationId xmlns:p14="http://schemas.microsoft.com/office/powerpoint/2010/main" val="3287894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17/09/2019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17/09/2019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17/09/2019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HPAH5037; </a:t>
            </a:r>
            <a:r>
              <a:rPr lang="en-GB" dirty="0" smtClean="0"/>
              <a:t>HPAH6037</a:t>
            </a:r>
            <a:r>
              <a:rPr lang="en-GB" dirty="0" smtClean="0"/>
              <a:t> </a:t>
            </a:r>
            <a:endParaRPr lang="en-GB" dirty="0" smtClean="0"/>
          </a:p>
          <a:p>
            <a:endParaRPr lang="en-GB" dirty="0" smtClean="0"/>
          </a:p>
          <a:p>
            <a:r>
              <a:rPr lang="en-GB" dirty="0" smtClean="0"/>
              <a:t>War in the East</a:t>
            </a:r>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Nero</a:t>
            </a:r>
            <a:endParaRPr lang="en-GB" dirty="0"/>
          </a:p>
        </p:txBody>
      </p:sp>
      <p:pic>
        <p:nvPicPr>
          <p:cNvPr id="6" name="Picture 5"/>
          <p:cNvPicPr>
            <a:picLocks noChangeAspect="1"/>
          </p:cNvPicPr>
          <p:nvPr/>
        </p:nvPicPr>
        <p:blipFill>
          <a:blip r:embed="rId2"/>
          <a:stretch>
            <a:fillRect/>
          </a:stretch>
        </p:blipFill>
        <p:spPr>
          <a:xfrm>
            <a:off x="2267744" y="3861048"/>
            <a:ext cx="4670276" cy="2378382"/>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556792"/>
            <a:ext cx="8208912"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The Parthians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a:t>
            </a:r>
            <a:endParaRPr lang="en-GB" dirty="0"/>
          </a:p>
        </p:txBody>
      </p:sp>
      <p:sp>
        <p:nvSpPr>
          <p:cNvPr id="3" name="Content Placeholder 2"/>
          <p:cNvSpPr>
            <a:spLocks noGrp="1"/>
          </p:cNvSpPr>
          <p:nvPr>
            <p:ph sz="half" idx="1"/>
          </p:nvPr>
        </p:nvSpPr>
        <p:spPr>
          <a:xfrm>
            <a:off x="179512" y="1484784"/>
            <a:ext cx="4464496" cy="5184576"/>
          </a:xfrm>
        </p:spPr>
        <p:txBody>
          <a:bodyPr>
            <a:normAutofit fontScale="85000" lnSpcReduction="10000"/>
          </a:bodyPr>
          <a:lstStyle/>
          <a:p>
            <a:r>
              <a:rPr lang="en-GB" sz="2600" dirty="0" smtClean="0"/>
              <a:t>Satraps of Parthia and Bactria breakaway during latter half of third century BC.</a:t>
            </a:r>
          </a:p>
          <a:p>
            <a:endParaRPr lang="en-GB" sz="600" dirty="0" smtClean="0"/>
          </a:p>
          <a:p>
            <a:r>
              <a:rPr lang="en-GB" sz="2600" dirty="0" smtClean="0"/>
              <a:t>Groups of semi-nomads – the </a:t>
            </a:r>
            <a:r>
              <a:rPr lang="en-GB" sz="2600" dirty="0" err="1" smtClean="0"/>
              <a:t>Parni</a:t>
            </a:r>
            <a:r>
              <a:rPr lang="en-GB" sz="2600" dirty="0" smtClean="0"/>
              <a:t> entered Parthia (southeast of the Caspian Sea).</a:t>
            </a:r>
          </a:p>
          <a:p>
            <a:endParaRPr lang="en-GB" sz="600" dirty="0"/>
          </a:p>
          <a:p>
            <a:r>
              <a:rPr lang="en-GB" sz="2600" dirty="0" smtClean="0"/>
              <a:t>Arsaces king of </a:t>
            </a:r>
            <a:r>
              <a:rPr lang="en-GB" sz="2600" dirty="0" err="1" smtClean="0"/>
              <a:t>Parni</a:t>
            </a:r>
            <a:r>
              <a:rPr lang="en-GB" sz="2600" dirty="0" smtClean="0"/>
              <a:t> is able to eject the satrap </a:t>
            </a:r>
            <a:r>
              <a:rPr lang="en-GB" sz="2600" dirty="0" err="1" smtClean="0"/>
              <a:t>Andragoras</a:t>
            </a:r>
            <a:r>
              <a:rPr lang="en-GB" sz="2600" dirty="0" smtClean="0"/>
              <a:t>.</a:t>
            </a:r>
          </a:p>
          <a:p>
            <a:endParaRPr lang="en-GB" sz="600" dirty="0"/>
          </a:p>
          <a:p>
            <a:r>
              <a:rPr lang="en-GB" sz="2600" dirty="0" smtClean="0"/>
              <a:t>Subsequent conflict with the Parthians in the late third and second century BC.</a:t>
            </a:r>
          </a:p>
          <a:p>
            <a:pPr lvl="1"/>
            <a:r>
              <a:rPr lang="en-GB" sz="2300" dirty="0"/>
              <a:t>Seleucid king Demetrius II captured by Parthian king </a:t>
            </a:r>
            <a:r>
              <a:rPr lang="en-GB" sz="2300" dirty="0" err="1"/>
              <a:t>Mithradates</a:t>
            </a:r>
            <a:r>
              <a:rPr lang="en-GB" sz="2300" dirty="0"/>
              <a:t> in 139 BC. </a:t>
            </a:r>
          </a:p>
          <a:p>
            <a:pPr lvl="1"/>
            <a:endParaRPr lang="en-GB" sz="2300" dirty="0" smtClean="0"/>
          </a:p>
          <a:p>
            <a:pPr marL="0" indent="0">
              <a:buNone/>
            </a:pPr>
            <a:endParaRPr lang="en-GB" sz="1100" dirty="0"/>
          </a:p>
        </p:txBody>
      </p:sp>
      <p:pic>
        <p:nvPicPr>
          <p:cNvPr id="5" name="Picture 6" descr="The Indus and Punjab"/>
          <p:cNvPicPr>
            <a:picLocks noGrp="1" noChangeAspect="1" noChangeArrowheads="1"/>
          </p:cNvPicPr>
          <p:nvPr>
            <p:ph sz="half" idx="2"/>
          </p:nvPr>
        </p:nvPicPr>
        <p:blipFill>
          <a:blip r:embed="rId2" cstate="print"/>
          <a:srcRect/>
          <a:stretch>
            <a:fillRect/>
          </a:stretch>
        </p:blipFill>
        <p:spPr>
          <a:xfrm>
            <a:off x="4800600" y="1556792"/>
            <a:ext cx="4038600" cy="4680520"/>
          </a:xfrm>
          <a:noFill/>
          <a:ln/>
        </p:spPr>
      </p:pic>
    </p:spTree>
    <p:extLst>
      <p:ext uri="{BB962C8B-B14F-4D97-AF65-F5344CB8AC3E}">
        <p14:creationId xmlns:p14="http://schemas.microsoft.com/office/powerpoint/2010/main" val="1306494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Parthia meets Rome</a:t>
            </a:r>
            <a:endParaRPr lang="en-GB" dirty="0"/>
          </a:p>
        </p:txBody>
      </p:sp>
      <p:sp>
        <p:nvSpPr>
          <p:cNvPr id="3" name="Content Placeholder 2"/>
          <p:cNvSpPr>
            <a:spLocks noGrp="1"/>
          </p:cNvSpPr>
          <p:nvPr>
            <p:ph sz="half" idx="1"/>
          </p:nvPr>
        </p:nvSpPr>
        <p:spPr>
          <a:xfrm>
            <a:off x="251520" y="1556792"/>
            <a:ext cx="4320480" cy="5040560"/>
          </a:xfrm>
        </p:spPr>
        <p:txBody>
          <a:bodyPr>
            <a:normAutofit lnSpcReduction="10000"/>
          </a:bodyPr>
          <a:lstStyle/>
          <a:p>
            <a:r>
              <a:rPr lang="en-GB" dirty="0" smtClean="0"/>
              <a:t>92 BC: </a:t>
            </a:r>
            <a:r>
              <a:rPr lang="en-GB" dirty="0" smtClean="0"/>
              <a:t>Sulla reaches the Euphrates, </a:t>
            </a:r>
            <a:r>
              <a:rPr lang="en-GB" dirty="0" smtClean="0"/>
              <a:t>Parthians send him an embassy. </a:t>
            </a:r>
            <a:endParaRPr lang="en-GB" dirty="0" smtClean="0"/>
          </a:p>
          <a:p>
            <a:endParaRPr lang="en-GB" sz="500" dirty="0"/>
          </a:p>
          <a:p>
            <a:r>
              <a:rPr lang="en-GB" dirty="0" smtClean="0"/>
              <a:t>Pompey makes Syria into Roman province in 63 BC</a:t>
            </a:r>
            <a:r>
              <a:rPr lang="en-GB" dirty="0" smtClean="0"/>
              <a:t>.</a:t>
            </a:r>
          </a:p>
          <a:p>
            <a:endParaRPr lang="en-GB" sz="500" dirty="0"/>
          </a:p>
          <a:p>
            <a:r>
              <a:rPr lang="en-GB" dirty="0" smtClean="0"/>
              <a:t>53 BC: Crassus and many legions die or are </a:t>
            </a:r>
            <a:r>
              <a:rPr lang="en-GB" dirty="0"/>
              <a:t>captured </a:t>
            </a:r>
            <a:r>
              <a:rPr lang="en-GB" dirty="0" smtClean="0"/>
              <a:t>at </a:t>
            </a:r>
            <a:r>
              <a:rPr lang="en-GB" dirty="0" err="1" smtClean="0"/>
              <a:t>Carrhae</a:t>
            </a:r>
            <a:r>
              <a:rPr lang="en-GB" dirty="0" smtClean="0"/>
              <a:t>. </a:t>
            </a:r>
          </a:p>
          <a:p>
            <a:endParaRPr lang="en-GB" sz="500" dirty="0"/>
          </a:p>
          <a:p>
            <a:r>
              <a:rPr lang="en-GB" dirty="0"/>
              <a:t>40–33 </a:t>
            </a:r>
            <a:r>
              <a:rPr lang="en-GB" dirty="0" smtClean="0"/>
              <a:t>BC: conflict with Parthians led by Antony; again Roman defeats and loses of the military standards. </a:t>
            </a:r>
            <a:endParaRPr lang="en-GB" dirty="0"/>
          </a:p>
        </p:txBody>
      </p:sp>
      <p:pic>
        <p:nvPicPr>
          <p:cNvPr id="24578" name="Picture 2" descr="http://iranpoliticsclub.net/maps/images/057%20Parthian%20Empire%20greatest%20extent%201st%20Century%20BC%202%20Map.jpg"/>
          <p:cNvPicPr>
            <a:picLocks noChangeAspect="1" noChangeArrowheads="1"/>
          </p:cNvPicPr>
          <p:nvPr/>
        </p:nvPicPr>
        <p:blipFill>
          <a:blip r:embed="rId2" cstate="print"/>
          <a:srcRect/>
          <a:stretch>
            <a:fillRect/>
          </a:stretch>
        </p:blipFill>
        <p:spPr bwMode="auto">
          <a:xfrm>
            <a:off x="4644008" y="1484784"/>
            <a:ext cx="4248472" cy="4844033"/>
          </a:xfrm>
          <a:prstGeom prst="rect">
            <a:avLst/>
          </a:prstGeom>
          <a:noFill/>
        </p:spPr>
      </p:pic>
    </p:spTree>
    <p:extLst>
      <p:ext uri="{BB962C8B-B14F-4D97-AF65-F5344CB8AC3E}">
        <p14:creationId xmlns:p14="http://schemas.microsoft.com/office/powerpoint/2010/main" val="896408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Augustus and the Parthians</a:t>
            </a:r>
            <a:endParaRPr lang="en-GB" dirty="0"/>
          </a:p>
        </p:txBody>
      </p:sp>
      <p:sp>
        <p:nvSpPr>
          <p:cNvPr id="4" name="Content Placeholder 3"/>
          <p:cNvSpPr>
            <a:spLocks noGrp="1"/>
          </p:cNvSpPr>
          <p:nvPr>
            <p:ph sz="half" idx="1"/>
          </p:nvPr>
        </p:nvSpPr>
        <p:spPr>
          <a:xfrm>
            <a:off x="251520" y="1484784"/>
            <a:ext cx="4320480" cy="5193868"/>
          </a:xfrm>
        </p:spPr>
        <p:txBody>
          <a:bodyPr>
            <a:normAutofit fontScale="92500" lnSpcReduction="20000"/>
          </a:bodyPr>
          <a:lstStyle/>
          <a:p>
            <a:r>
              <a:rPr lang="en-GB" dirty="0" smtClean="0"/>
              <a:t>Tiberius sent to East to impose settlement there – restoration of standards and </a:t>
            </a:r>
            <a:r>
              <a:rPr lang="en-GB" dirty="0" err="1"/>
              <a:t>Tigranes</a:t>
            </a:r>
            <a:r>
              <a:rPr lang="en-GB" dirty="0"/>
              <a:t> </a:t>
            </a:r>
            <a:r>
              <a:rPr lang="en-GB" dirty="0" smtClean="0"/>
              <a:t>placed on </a:t>
            </a:r>
            <a:r>
              <a:rPr lang="en-GB" dirty="0"/>
              <a:t>Armenian throne </a:t>
            </a:r>
            <a:r>
              <a:rPr lang="en-GB" dirty="0" smtClean="0"/>
              <a:t>– 20 BC.</a:t>
            </a:r>
          </a:p>
          <a:p>
            <a:endParaRPr lang="en-GB" sz="600" dirty="0"/>
          </a:p>
          <a:p>
            <a:r>
              <a:rPr lang="en-GB" dirty="0"/>
              <a:t>Gaius Caesar (grandson of Augustus) sent with army to East around 1 BC – Parthian </a:t>
            </a:r>
            <a:r>
              <a:rPr lang="en-GB" dirty="0" err="1"/>
              <a:t>Phraataces</a:t>
            </a:r>
            <a:r>
              <a:rPr lang="en-GB" dirty="0"/>
              <a:t> (</a:t>
            </a:r>
            <a:r>
              <a:rPr lang="en-GB" dirty="0" err="1"/>
              <a:t>Phraates</a:t>
            </a:r>
            <a:r>
              <a:rPr lang="en-GB" dirty="0"/>
              <a:t> V) had expelled Roman nominee from the throne of Armenia (</a:t>
            </a:r>
            <a:r>
              <a:rPr lang="en-GB" dirty="0" err="1"/>
              <a:t>Ariobarzanes</a:t>
            </a:r>
            <a:r>
              <a:rPr lang="en-GB" dirty="0"/>
              <a:t> II). </a:t>
            </a:r>
          </a:p>
          <a:p>
            <a:endParaRPr lang="en-GB" sz="600" dirty="0"/>
          </a:p>
          <a:p>
            <a:r>
              <a:rPr lang="en-GB" dirty="0" err="1"/>
              <a:t>Phraataces</a:t>
            </a:r>
            <a:r>
              <a:rPr lang="en-GB" dirty="0"/>
              <a:t> and Gaius come to diplomatic solution at banquet on the Euphrates – Roman nominee restored to Armenia.</a:t>
            </a:r>
          </a:p>
          <a:p>
            <a:endParaRPr lang="en-GB" dirty="0" smtClean="0"/>
          </a:p>
          <a:p>
            <a:endParaRPr lang="en-GB" sz="500" dirty="0" smtClean="0"/>
          </a:p>
        </p:txBody>
      </p:sp>
      <p:pic>
        <p:nvPicPr>
          <p:cNvPr id="6" name="Picture 4" descr="Rome april 2009 072"/>
          <p:cNvPicPr>
            <a:picLocks noGrp="1" noChangeAspect="1" noChangeArrowheads="1"/>
          </p:cNvPicPr>
          <p:nvPr>
            <p:ph sz="half" idx="2"/>
          </p:nvPr>
        </p:nvPicPr>
        <p:blipFill>
          <a:blip r:embed="rId2" cstate="print"/>
          <a:srcRect/>
          <a:stretch>
            <a:fillRect/>
          </a:stretch>
        </p:blipFill>
        <p:spPr bwMode="auto">
          <a:xfrm>
            <a:off x="5704443" y="3760509"/>
            <a:ext cx="2016224" cy="2548811"/>
          </a:xfrm>
          <a:prstGeom prst="rect">
            <a:avLst/>
          </a:prstGeom>
          <a:noFill/>
        </p:spPr>
      </p:pic>
      <p:sp>
        <p:nvSpPr>
          <p:cNvPr id="7" name="Rectangle 6"/>
          <p:cNvSpPr/>
          <p:nvPr/>
        </p:nvSpPr>
        <p:spPr>
          <a:xfrm>
            <a:off x="5456042" y="6309320"/>
            <a:ext cx="2800767" cy="369332"/>
          </a:xfrm>
          <a:prstGeom prst="rect">
            <a:avLst/>
          </a:prstGeom>
        </p:spPr>
        <p:txBody>
          <a:bodyPr wrap="none">
            <a:spAutoFit/>
          </a:bodyPr>
          <a:lstStyle/>
          <a:p>
            <a:r>
              <a:rPr lang="en-GB" b="1" dirty="0" smtClean="0"/>
              <a:t>Prima </a:t>
            </a:r>
            <a:r>
              <a:rPr lang="en-GB" b="1" dirty="0" err="1" smtClean="0"/>
              <a:t>Porta</a:t>
            </a:r>
            <a:r>
              <a:rPr lang="en-GB" b="1" dirty="0" smtClean="0"/>
              <a:t> Augustus</a:t>
            </a:r>
            <a:endParaRPr lang="en-GB" dirty="0"/>
          </a:p>
        </p:txBody>
      </p:sp>
      <p:sp>
        <p:nvSpPr>
          <p:cNvPr id="3" name="Rectangle 2"/>
          <p:cNvSpPr/>
          <p:nvPr/>
        </p:nvSpPr>
        <p:spPr>
          <a:xfrm>
            <a:off x="4568952" y="1484784"/>
            <a:ext cx="4264152" cy="2308324"/>
          </a:xfrm>
          <a:prstGeom prst="rect">
            <a:avLst/>
          </a:prstGeom>
        </p:spPr>
        <p:txBody>
          <a:bodyPr wrap="square">
            <a:spAutoFit/>
          </a:bodyPr>
          <a:lstStyle/>
          <a:p>
            <a:r>
              <a:rPr lang="en-GB" dirty="0"/>
              <a:t>“I compelled the Parthians to restore to me the spoils and standards of three Roman armies and to ask as suppliants for the friendship of the Roman people. Those standards I deposited in the innermost shrine of the temple of Mars the Avenger.” – </a:t>
            </a:r>
            <a:r>
              <a:rPr lang="en-GB" b="1" i="1" dirty="0"/>
              <a:t>Res </a:t>
            </a:r>
            <a:r>
              <a:rPr lang="en-GB" b="1" i="1" dirty="0" err="1"/>
              <a:t>Gestae</a:t>
            </a:r>
            <a:r>
              <a:rPr lang="en-GB" b="1" i="1" dirty="0"/>
              <a:t> </a:t>
            </a:r>
            <a:r>
              <a:rPr lang="en-GB" b="1" i="1" dirty="0" err="1"/>
              <a:t>Divi</a:t>
            </a:r>
            <a:r>
              <a:rPr lang="en-GB" b="1" i="1" dirty="0"/>
              <a:t> </a:t>
            </a:r>
            <a:r>
              <a:rPr lang="en-GB" b="1" i="1" dirty="0" err="1"/>
              <a:t>Augusti</a:t>
            </a:r>
            <a:r>
              <a:rPr lang="en-GB" b="1" i="1" dirty="0"/>
              <a:t> </a:t>
            </a:r>
            <a:r>
              <a:rPr lang="en-GB" b="1" dirty="0"/>
              <a:t>29.2.</a:t>
            </a:r>
            <a:endParaRPr lang="en-GB" dirty="0"/>
          </a:p>
        </p:txBody>
      </p:sp>
    </p:spTree>
    <p:extLst>
      <p:ext uri="{BB962C8B-B14F-4D97-AF65-F5344CB8AC3E}">
        <p14:creationId xmlns:p14="http://schemas.microsoft.com/office/powerpoint/2010/main" val="1716092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8600"/>
            <a:ext cx="8784976" cy="758952"/>
          </a:xfrm>
        </p:spPr>
        <p:txBody>
          <a:bodyPr>
            <a:normAutofit/>
          </a:bodyPr>
          <a:lstStyle/>
          <a:p>
            <a:r>
              <a:rPr lang="en-GB" sz="2600" dirty="0" smtClean="0"/>
              <a:t>Romano-Parthian Relations in the Julio-Claudian Period</a:t>
            </a:r>
            <a:endParaRPr lang="en-GB" sz="2600" dirty="0"/>
          </a:p>
        </p:txBody>
      </p:sp>
      <p:sp>
        <p:nvSpPr>
          <p:cNvPr id="3" name="Content Placeholder 2"/>
          <p:cNvSpPr>
            <a:spLocks noGrp="1"/>
          </p:cNvSpPr>
          <p:nvPr>
            <p:ph sz="quarter" idx="1"/>
          </p:nvPr>
        </p:nvSpPr>
        <p:spPr>
          <a:xfrm>
            <a:off x="301752" y="1527048"/>
            <a:ext cx="8503920" cy="5070304"/>
          </a:xfrm>
        </p:spPr>
        <p:txBody>
          <a:bodyPr>
            <a:normAutofit lnSpcReduction="10000"/>
          </a:bodyPr>
          <a:lstStyle/>
          <a:p>
            <a:r>
              <a:rPr lang="en-GB" dirty="0" smtClean="0"/>
              <a:t>Children of the Parthian royal family sometimes sent to Rome as hostages, but also for protection.</a:t>
            </a:r>
          </a:p>
          <a:p>
            <a:endParaRPr lang="en-GB" sz="800" dirty="0"/>
          </a:p>
          <a:p>
            <a:r>
              <a:rPr lang="en-GB" dirty="0" smtClean="0"/>
              <a:t>Sometimes requests for one of these hostages/guests to be sent to become new Parthian king – e.g. </a:t>
            </a:r>
            <a:r>
              <a:rPr lang="en-GB" dirty="0" err="1" smtClean="0"/>
              <a:t>Vonones</a:t>
            </a:r>
            <a:r>
              <a:rPr lang="en-GB" dirty="0" smtClean="0"/>
              <a:t> I sent by Augustus (soon overthrown by </a:t>
            </a:r>
            <a:r>
              <a:rPr lang="en-GB" dirty="0" err="1" smtClean="0"/>
              <a:t>Artabanus</a:t>
            </a:r>
            <a:r>
              <a:rPr lang="en-GB" dirty="0" smtClean="0"/>
              <a:t> IV in AD 12).</a:t>
            </a:r>
          </a:p>
          <a:p>
            <a:endParaRPr lang="en-GB" sz="800" dirty="0"/>
          </a:p>
          <a:p>
            <a:r>
              <a:rPr lang="en-GB" dirty="0" smtClean="0"/>
              <a:t>In AD 35 Tiberius sent </a:t>
            </a:r>
            <a:r>
              <a:rPr lang="en-GB" dirty="0" err="1" smtClean="0"/>
              <a:t>Tiridates</a:t>
            </a:r>
            <a:r>
              <a:rPr lang="en-GB" dirty="0" smtClean="0"/>
              <a:t> III (another son of </a:t>
            </a:r>
            <a:r>
              <a:rPr lang="en-GB" dirty="0" err="1" smtClean="0"/>
              <a:t>Phraates</a:t>
            </a:r>
            <a:r>
              <a:rPr lang="en-GB" dirty="0" smtClean="0"/>
              <a:t> IV) to oust </a:t>
            </a:r>
            <a:r>
              <a:rPr lang="en-GB" dirty="0" err="1" smtClean="0"/>
              <a:t>Artabanus</a:t>
            </a:r>
            <a:r>
              <a:rPr lang="en-GB" dirty="0"/>
              <a:t> </a:t>
            </a:r>
            <a:r>
              <a:rPr lang="en-GB" dirty="0" smtClean="0"/>
              <a:t>– Romanised nominee again proves unpopular.</a:t>
            </a:r>
          </a:p>
          <a:p>
            <a:endParaRPr lang="en-GB" sz="800" dirty="0"/>
          </a:p>
          <a:p>
            <a:r>
              <a:rPr lang="en-GB" dirty="0" smtClean="0"/>
              <a:t>A grandson of </a:t>
            </a:r>
            <a:r>
              <a:rPr lang="en-GB" dirty="0" err="1" smtClean="0"/>
              <a:t>Phraates</a:t>
            </a:r>
            <a:r>
              <a:rPr lang="en-GB" dirty="0" smtClean="0"/>
              <a:t> IV, </a:t>
            </a:r>
            <a:r>
              <a:rPr lang="en-GB" dirty="0" err="1" smtClean="0"/>
              <a:t>Meherdates</a:t>
            </a:r>
            <a:r>
              <a:rPr lang="en-GB" dirty="0" smtClean="0"/>
              <a:t>, sent out in AD 49, but defeated and captured by </a:t>
            </a:r>
            <a:r>
              <a:rPr lang="en-GB" dirty="0" err="1" smtClean="0"/>
              <a:t>Gotarzes</a:t>
            </a:r>
            <a:r>
              <a:rPr lang="en-GB" dirty="0" smtClean="0"/>
              <a:t> II.</a:t>
            </a:r>
            <a:endParaRPr lang="en-GB" dirty="0"/>
          </a:p>
        </p:txBody>
      </p:sp>
    </p:spTree>
    <p:extLst>
      <p:ext uri="{BB962C8B-B14F-4D97-AF65-F5344CB8AC3E}">
        <p14:creationId xmlns:p14="http://schemas.microsoft.com/office/powerpoint/2010/main" val="3606447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4"/>
            <a:ext cx="8496944"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62608" y="578058"/>
            <a:ext cx="7776864" cy="2736304"/>
          </a:xfrm>
          <a:prstGeom prst="rect">
            <a:avLst/>
          </a:prstGeom>
        </p:spPr>
        <p:txBody>
          <a:bodyPr vert="horz">
            <a:normAutofit/>
          </a:bodyPr>
          <a:lstStyle/>
          <a:p>
            <a:pPr marL="274320" indent="-274320" algn="ctr">
              <a:spcBef>
                <a:spcPct val="20000"/>
              </a:spcBef>
              <a:buClr>
                <a:srgbClr val="D16349"/>
              </a:buClr>
              <a:buSzPct val="85000"/>
              <a:defRPr/>
            </a:pPr>
            <a:r>
              <a:rPr lang="en-GB" sz="6000" b="1" dirty="0" smtClean="0">
                <a:solidFill>
                  <a:prstClr val="black"/>
                </a:solidFill>
              </a:rPr>
              <a:t>War Over Armenia</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1262" y="1556792"/>
            <a:ext cx="7668209" cy="46207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82513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Tension and Renewed Conflict</a:t>
            </a:r>
            <a:endParaRPr lang="en-GB" dirty="0"/>
          </a:p>
        </p:txBody>
      </p:sp>
      <p:sp>
        <p:nvSpPr>
          <p:cNvPr id="3" name="Content Placeholder 2"/>
          <p:cNvSpPr>
            <a:spLocks noGrp="1"/>
          </p:cNvSpPr>
          <p:nvPr>
            <p:ph sz="quarter" idx="1"/>
          </p:nvPr>
        </p:nvSpPr>
        <p:spPr>
          <a:xfrm>
            <a:off x="179511" y="1527048"/>
            <a:ext cx="6236671" cy="1685928"/>
          </a:xfrm>
        </p:spPr>
        <p:txBody>
          <a:bodyPr>
            <a:normAutofit fontScale="70000" lnSpcReduction="20000"/>
          </a:bodyPr>
          <a:lstStyle/>
          <a:p>
            <a:r>
              <a:rPr lang="en-GB" dirty="0"/>
              <a:t>King </a:t>
            </a:r>
            <a:r>
              <a:rPr lang="en-GB" dirty="0" err="1"/>
              <a:t>Vologeses</a:t>
            </a:r>
            <a:r>
              <a:rPr lang="en-GB" dirty="0"/>
              <a:t> of Parthia establishes his brother </a:t>
            </a:r>
            <a:r>
              <a:rPr lang="en-GB" dirty="0" err="1"/>
              <a:t>Tiridates</a:t>
            </a:r>
            <a:r>
              <a:rPr lang="en-GB" dirty="0"/>
              <a:t> to the throne of Armenia – dispute with Rome AD 55. </a:t>
            </a:r>
          </a:p>
          <a:p>
            <a:endParaRPr lang="en-GB" sz="1200" dirty="0"/>
          </a:p>
          <a:p>
            <a:r>
              <a:rPr lang="en-GB" dirty="0" err="1" smtClean="0"/>
              <a:t>Vologeses</a:t>
            </a:r>
            <a:r>
              <a:rPr lang="en-GB" dirty="0" smtClean="0"/>
              <a:t> </a:t>
            </a:r>
            <a:r>
              <a:rPr lang="en-GB" dirty="0"/>
              <a:t>has to deal with one of his sons who had led a revolt in </a:t>
            </a:r>
            <a:r>
              <a:rPr lang="en-GB" dirty="0" err="1"/>
              <a:t>Hyrcania</a:t>
            </a:r>
            <a:r>
              <a:rPr lang="en-GB" dirty="0"/>
              <a:t> (northern Iran</a:t>
            </a:r>
            <a:r>
              <a:rPr lang="en-GB" dirty="0" smtClean="0"/>
              <a:t>)- </a:t>
            </a:r>
            <a:r>
              <a:rPr lang="en-GB" dirty="0" err="1"/>
              <a:t>Vologeses</a:t>
            </a:r>
            <a:r>
              <a:rPr lang="en-GB" dirty="0"/>
              <a:t> offers up hostages to Rome. </a:t>
            </a:r>
          </a:p>
          <a:p>
            <a:endParaRPr lang="en-GB" dirty="0"/>
          </a:p>
        </p:txBody>
      </p:sp>
      <p:sp>
        <p:nvSpPr>
          <p:cNvPr id="4" name="Content Placeholder 2"/>
          <p:cNvSpPr txBox="1">
            <a:spLocks/>
          </p:cNvSpPr>
          <p:nvPr/>
        </p:nvSpPr>
        <p:spPr>
          <a:xfrm>
            <a:off x="179512" y="3356992"/>
            <a:ext cx="5832648" cy="2232248"/>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500" dirty="0" smtClean="0"/>
              <a:t>Hostility flares up over Armenia again (AD 58): </a:t>
            </a:r>
          </a:p>
          <a:p>
            <a:pPr lvl="1"/>
            <a:r>
              <a:rPr lang="en-GB" dirty="0" smtClean="0"/>
              <a:t>“In addition, the Armenians — whose allegiance was a matter of doubt — were invoking the arms of both powers; though by geographical position and affinity of manners they stood closer to the Parthians, were connected with them by inter-marriage, and, in their ignorance of liberty, were more inclined to accept servitude in that quarter.” – </a:t>
            </a:r>
            <a:r>
              <a:rPr lang="en-GB" b="1" dirty="0" err="1" smtClean="0"/>
              <a:t>Tac</a:t>
            </a:r>
            <a:r>
              <a:rPr lang="en-GB" b="1" dirty="0" smtClean="0"/>
              <a:t>. </a:t>
            </a:r>
            <a:r>
              <a:rPr lang="en-GB" b="1" i="1" dirty="0" smtClean="0"/>
              <a:t>Ann. </a:t>
            </a:r>
            <a:r>
              <a:rPr lang="en-GB" b="1" dirty="0" smtClean="0"/>
              <a:t>13.34. </a:t>
            </a:r>
            <a:endParaRPr lang="en-GB" dirty="0" smtClean="0"/>
          </a:p>
          <a:p>
            <a:endParaRPr lang="en-GB" sz="1200" dirty="0" smtClean="0"/>
          </a:p>
          <a:p>
            <a:endParaRPr lang="en-GB" dirty="0"/>
          </a:p>
        </p:txBody>
      </p:sp>
      <p:pic>
        <p:nvPicPr>
          <p:cNvPr id="5" name="Picture 4"/>
          <p:cNvPicPr>
            <a:picLocks noChangeAspect="1"/>
          </p:cNvPicPr>
          <p:nvPr/>
        </p:nvPicPr>
        <p:blipFill>
          <a:blip r:embed="rId2"/>
          <a:stretch>
            <a:fillRect/>
          </a:stretch>
        </p:blipFill>
        <p:spPr>
          <a:xfrm>
            <a:off x="6416183" y="1412776"/>
            <a:ext cx="2548305" cy="2433631"/>
          </a:xfrm>
          <a:prstGeom prst="rect">
            <a:avLst/>
          </a:prstGeom>
        </p:spPr>
      </p:pic>
      <p:pic>
        <p:nvPicPr>
          <p:cNvPr id="6" name="Picture 2" descr="http://www.bible-history.com/maps/Map-Asia-in-Roman-Times.g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9484" t="9451" b="10181"/>
          <a:stretch/>
        </p:blipFill>
        <p:spPr bwMode="auto">
          <a:xfrm>
            <a:off x="6140496" y="3960679"/>
            <a:ext cx="2823992" cy="226701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15515" y="5265506"/>
            <a:ext cx="5760641" cy="969496"/>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1900" dirty="0" err="1">
                <a:solidFill>
                  <a:prstClr val="black"/>
                </a:solidFill>
              </a:rPr>
              <a:t>Corbulo</a:t>
            </a:r>
            <a:r>
              <a:rPr lang="en-GB" sz="1900" dirty="0">
                <a:solidFill>
                  <a:prstClr val="black"/>
                </a:solidFill>
              </a:rPr>
              <a:t> raises levies in Galatia and Cappadocia, and a legion with accompanying auxiliaries (foot and horse) were sent from Germany. </a:t>
            </a:r>
          </a:p>
        </p:txBody>
      </p:sp>
    </p:spTree>
    <p:extLst>
      <p:ext uri="{BB962C8B-B14F-4D97-AF65-F5344CB8AC3E}">
        <p14:creationId xmlns:p14="http://schemas.microsoft.com/office/powerpoint/2010/main" val="1847813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of the Campaign (1)</a:t>
            </a:r>
            <a:endParaRPr lang="en-GB" dirty="0"/>
          </a:p>
        </p:txBody>
      </p:sp>
      <p:sp>
        <p:nvSpPr>
          <p:cNvPr id="3" name="Content Placeholder 2"/>
          <p:cNvSpPr>
            <a:spLocks noGrp="1"/>
          </p:cNvSpPr>
          <p:nvPr>
            <p:ph sz="quarter" idx="1"/>
          </p:nvPr>
        </p:nvSpPr>
        <p:spPr>
          <a:xfrm>
            <a:off x="179512" y="1527048"/>
            <a:ext cx="8784976" cy="1397896"/>
          </a:xfrm>
        </p:spPr>
        <p:txBody>
          <a:bodyPr>
            <a:normAutofit/>
          </a:bodyPr>
          <a:lstStyle/>
          <a:p>
            <a:r>
              <a:rPr lang="en-GB" sz="2300" dirty="0" err="1"/>
              <a:t>Tiridates</a:t>
            </a:r>
            <a:r>
              <a:rPr lang="en-GB" sz="2300" dirty="0"/>
              <a:t> </a:t>
            </a:r>
            <a:r>
              <a:rPr lang="en-GB" sz="2300" dirty="0" smtClean="0"/>
              <a:t>and </a:t>
            </a:r>
            <a:r>
              <a:rPr lang="en-GB" sz="2300" dirty="0" err="1" smtClean="0"/>
              <a:t>Corbulo</a:t>
            </a:r>
            <a:r>
              <a:rPr lang="en-GB" sz="2300" dirty="0" smtClean="0"/>
              <a:t> harass each other allies in Armenia</a:t>
            </a:r>
            <a:r>
              <a:rPr lang="en-GB" sz="2300" dirty="0"/>
              <a:t> </a:t>
            </a:r>
            <a:r>
              <a:rPr lang="en-GB" sz="2300" dirty="0" smtClean="0"/>
              <a:t>– initial conference come to nothing. </a:t>
            </a:r>
            <a:endParaRPr lang="en-GB" sz="2300" dirty="0"/>
          </a:p>
          <a:p>
            <a:endParaRPr lang="en-GB" sz="300" dirty="0" smtClean="0"/>
          </a:p>
          <a:p>
            <a:r>
              <a:rPr lang="en-GB" sz="2300" dirty="0" err="1" smtClean="0"/>
              <a:t>Corbulo</a:t>
            </a:r>
            <a:r>
              <a:rPr lang="en-GB" sz="2300" dirty="0" smtClean="0"/>
              <a:t> sieges </a:t>
            </a:r>
            <a:r>
              <a:rPr lang="en-GB" sz="2300" dirty="0"/>
              <a:t>of </a:t>
            </a:r>
            <a:r>
              <a:rPr lang="en-GB" sz="2300" dirty="0" err="1" smtClean="0"/>
              <a:t>Volandum</a:t>
            </a:r>
            <a:r>
              <a:rPr lang="en-GB" sz="2300" dirty="0"/>
              <a:t> </a:t>
            </a:r>
            <a:r>
              <a:rPr lang="en-GB" sz="2300" dirty="0" smtClean="0"/>
              <a:t>– </a:t>
            </a:r>
            <a:r>
              <a:rPr lang="en-GB" sz="2300" b="1" dirty="0" err="1"/>
              <a:t>Tac</a:t>
            </a:r>
            <a:r>
              <a:rPr lang="en-GB" sz="2300" b="1" dirty="0"/>
              <a:t>. </a:t>
            </a:r>
            <a:r>
              <a:rPr lang="en-GB" sz="2300" b="1" i="1" dirty="0"/>
              <a:t>Ann. </a:t>
            </a:r>
            <a:r>
              <a:rPr lang="en-GB" sz="2300" b="1" dirty="0"/>
              <a:t>13.39</a:t>
            </a:r>
            <a:r>
              <a:rPr lang="en-GB" sz="2300" dirty="0"/>
              <a:t>. </a:t>
            </a:r>
          </a:p>
          <a:p>
            <a:endParaRPr lang="en-GB" dirty="0"/>
          </a:p>
        </p:txBody>
      </p:sp>
      <p:sp>
        <p:nvSpPr>
          <p:cNvPr id="4" name="Content Placeholder 2"/>
          <p:cNvSpPr txBox="1">
            <a:spLocks/>
          </p:cNvSpPr>
          <p:nvPr/>
        </p:nvSpPr>
        <p:spPr>
          <a:xfrm>
            <a:off x="179512" y="2924944"/>
            <a:ext cx="4824536" cy="3744416"/>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Roman forces march on the Armenian capital </a:t>
            </a:r>
            <a:r>
              <a:rPr lang="en-GB" dirty="0" err="1" smtClean="0"/>
              <a:t>Artaxata</a:t>
            </a:r>
            <a:r>
              <a:rPr lang="en-GB" dirty="0" smtClean="0"/>
              <a:t> – Roman column attacked by </a:t>
            </a:r>
            <a:r>
              <a:rPr lang="en-GB" dirty="0" err="1" smtClean="0"/>
              <a:t>Tiridates</a:t>
            </a:r>
            <a:r>
              <a:rPr lang="en-GB" dirty="0" smtClean="0"/>
              <a:t> forces. </a:t>
            </a:r>
          </a:p>
          <a:p>
            <a:endParaRPr lang="en-GB" sz="500" dirty="0" smtClean="0"/>
          </a:p>
          <a:p>
            <a:r>
              <a:rPr lang="en-GB" dirty="0" smtClean="0"/>
              <a:t>The townsmen of </a:t>
            </a:r>
            <a:r>
              <a:rPr lang="en-GB" dirty="0" err="1" smtClean="0"/>
              <a:t>Artaxata</a:t>
            </a:r>
            <a:r>
              <a:rPr lang="en-GB" dirty="0" smtClean="0"/>
              <a:t> open to gates to Roman forces, sparing their lives, but town itself is destroyed. </a:t>
            </a:r>
          </a:p>
          <a:p>
            <a:endParaRPr lang="en-GB" sz="500" dirty="0" smtClean="0"/>
          </a:p>
          <a:p>
            <a:r>
              <a:rPr lang="en-GB" dirty="0" smtClean="0"/>
              <a:t>Nero hailed as Imperator for this success, honours and thanksgivings are granted by the Senate – </a:t>
            </a:r>
            <a:r>
              <a:rPr lang="en-GB" b="1" dirty="0" err="1" smtClean="0"/>
              <a:t>Tac</a:t>
            </a:r>
            <a:r>
              <a:rPr lang="en-GB" b="1" dirty="0" smtClean="0"/>
              <a:t>. </a:t>
            </a:r>
            <a:r>
              <a:rPr lang="en-GB" b="1" i="1" dirty="0" smtClean="0"/>
              <a:t>Ann. </a:t>
            </a:r>
            <a:r>
              <a:rPr lang="en-GB" b="1" dirty="0" smtClean="0"/>
              <a:t>13.41. </a:t>
            </a:r>
            <a:endParaRPr lang="en-GB" dirty="0" smtClean="0"/>
          </a:p>
          <a:p>
            <a:endParaRPr lang="en-GB" dirty="0"/>
          </a:p>
        </p:txBody>
      </p:sp>
      <p:pic>
        <p:nvPicPr>
          <p:cNvPr id="5" name="Picture 4"/>
          <p:cNvPicPr>
            <a:picLocks noChangeAspect="1"/>
          </p:cNvPicPr>
          <p:nvPr/>
        </p:nvPicPr>
        <p:blipFill>
          <a:blip r:embed="rId2"/>
          <a:stretch>
            <a:fillRect/>
          </a:stretch>
        </p:blipFill>
        <p:spPr>
          <a:xfrm>
            <a:off x="5580112" y="2935894"/>
            <a:ext cx="3110720" cy="3638956"/>
          </a:xfrm>
          <a:prstGeom prst="rect">
            <a:avLst/>
          </a:prstGeom>
        </p:spPr>
      </p:pic>
      <p:sp>
        <p:nvSpPr>
          <p:cNvPr id="6" name="Donut 5"/>
          <p:cNvSpPr/>
          <p:nvPr/>
        </p:nvSpPr>
        <p:spPr>
          <a:xfrm>
            <a:off x="7159641" y="3933056"/>
            <a:ext cx="504056" cy="504056"/>
          </a:xfrm>
          <a:prstGeom prst="donut">
            <a:avLst>
              <a:gd name="adj" fmla="val 799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047528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of the Campaign (2)</a:t>
            </a:r>
            <a:endParaRPr lang="en-GB" dirty="0"/>
          </a:p>
        </p:txBody>
      </p:sp>
      <p:sp>
        <p:nvSpPr>
          <p:cNvPr id="3" name="Content Placeholder 2"/>
          <p:cNvSpPr>
            <a:spLocks noGrp="1"/>
          </p:cNvSpPr>
          <p:nvPr>
            <p:ph sz="quarter" idx="1"/>
          </p:nvPr>
        </p:nvSpPr>
        <p:spPr>
          <a:xfrm>
            <a:off x="179512" y="2492896"/>
            <a:ext cx="5378644" cy="4350224"/>
          </a:xfrm>
        </p:spPr>
        <p:txBody>
          <a:bodyPr>
            <a:normAutofit fontScale="92500" lnSpcReduction="20000"/>
          </a:bodyPr>
          <a:lstStyle/>
          <a:p>
            <a:r>
              <a:rPr lang="en-GB" sz="2600" dirty="0" err="1" smtClean="0"/>
              <a:t>Tigranes</a:t>
            </a:r>
            <a:r>
              <a:rPr lang="en-GB" sz="2600" dirty="0" smtClean="0"/>
              <a:t> </a:t>
            </a:r>
            <a:r>
              <a:rPr lang="en-GB" sz="2600" dirty="0"/>
              <a:t>(from the </a:t>
            </a:r>
            <a:r>
              <a:rPr lang="en-GB" sz="2600" dirty="0" err="1"/>
              <a:t>Cappadocian</a:t>
            </a:r>
            <a:r>
              <a:rPr lang="en-GB" sz="2600" dirty="0"/>
              <a:t> royal house) is sent to Armenia as Nero’s candidate for the throne. </a:t>
            </a:r>
          </a:p>
          <a:p>
            <a:endParaRPr lang="en-GB" sz="300" dirty="0"/>
          </a:p>
          <a:p>
            <a:r>
              <a:rPr lang="en-GB" sz="2600" dirty="0" err="1" smtClean="0"/>
              <a:t>Corbulo</a:t>
            </a:r>
            <a:r>
              <a:rPr lang="en-GB" sz="2600" dirty="0" smtClean="0"/>
              <a:t> </a:t>
            </a:r>
            <a:r>
              <a:rPr lang="en-GB" sz="2600" dirty="0"/>
              <a:t>withdraws to Syria. – </a:t>
            </a:r>
            <a:r>
              <a:rPr lang="en-GB" sz="2600" b="1" dirty="0" err="1"/>
              <a:t>Tac</a:t>
            </a:r>
            <a:r>
              <a:rPr lang="en-GB" sz="2600" b="1" dirty="0"/>
              <a:t>. </a:t>
            </a:r>
            <a:r>
              <a:rPr lang="en-GB" sz="2600" b="1" i="1" dirty="0"/>
              <a:t>Ann. </a:t>
            </a:r>
            <a:r>
              <a:rPr lang="en-GB" sz="2600" b="1" dirty="0"/>
              <a:t>14.26. </a:t>
            </a:r>
            <a:endParaRPr lang="en-GB" sz="2600" b="1" dirty="0" smtClean="0"/>
          </a:p>
          <a:p>
            <a:endParaRPr lang="en-GB" sz="300" b="1" dirty="0"/>
          </a:p>
          <a:p>
            <a:r>
              <a:rPr lang="en-GB" sz="2600" dirty="0" err="1"/>
              <a:t>Vologeses</a:t>
            </a:r>
            <a:r>
              <a:rPr lang="en-GB" sz="2600" dirty="0"/>
              <a:t> ends war with </a:t>
            </a:r>
            <a:r>
              <a:rPr lang="en-GB" sz="2600" dirty="0" err="1" smtClean="0"/>
              <a:t>Hyrcania</a:t>
            </a:r>
            <a:r>
              <a:rPr lang="en-GB" sz="2600" dirty="0" smtClean="0"/>
              <a:t>; assembles forces </a:t>
            </a:r>
            <a:r>
              <a:rPr lang="en-GB" sz="2600" dirty="0"/>
              <a:t>to ejected </a:t>
            </a:r>
            <a:r>
              <a:rPr lang="en-GB" sz="2600" dirty="0" err="1"/>
              <a:t>Tigranes</a:t>
            </a:r>
            <a:r>
              <a:rPr lang="en-GB" sz="2600" dirty="0"/>
              <a:t> from Armenia. </a:t>
            </a:r>
            <a:endParaRPr lang="en-GB" sz="2600" dirty="0" smtClean="0"/>
          </a:p>
          <a:p>
            <a:endParaRPr lang="en-GB" sz="300" dirty="0"/>
          </a:p>
          <a:p>
            <a:r>
              <a:rPr lang="en-GB" sz="2600" dirty="0" err="1"/>
              <a:t>Corbulo</a:t>
            </a:r>
            <a:r>
              <a:rPr lang="en-GB" sz="2600" dirty="0"/>
              <a:t> prepares the defences of Syria, while sending two legions under </a:t>
            </a:r>
            <a:r>
              <a:rPr lang="en-GB" sz="2600" dirty="0" err="1"/>
              <a:t>Verulanus</a:t>
            </a:r>
            <a:r>
              <a:rPr lang="en-GB" sz="2600" dirty="0"/>
              <a:t> Severus and </a:t>
            </a:r>
            <a:r>
              <a:rPr lang="en-GB" sz="2600" dirty="0" err="1"/>
              <a:t>Vettius</a:t>
            </a:r>
            <a:r>
              <a:rPr lang="en-GB" sz="2600" dirty="0"/>
              <a:t> </a:t>
            </a:r>
            <a:r>
              <a:rPr lang="en-GB" sz="2600" dirty="0" err="1"/>
              <a:t>Bolanus</a:t>
            </a:r>
            <a:r>
              <a:rPr lang="en-GB" sz="2600" dirty="0"/>
              <a:t> to reinforce </a:t>
            </a:r>
            <a:r>
              <a:rPr lang="en-GB" sz="2600" dirty="0" err="1"/>
              <a:t>Tigranes</a:t>
            </a:r>
            <a:r>
              <a:rPr lang="en-GB" sz="2600" dirty="0"/>
              <a:t>. </a:t>
            </a:r>
          </a:p>
          <a:p>
            <a:endParaRPr lang="en-GB" dirty="0"/>
          </a:p>
          <a:p>
            <a:endParaRPr lang="en-GB" dirty="0"/>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5716" t="6829" r="5860" b="21318"/>
          <a:stretch/>
        </p:blipFill>
        <p:spPr bwMode="auto">
          <a:xfrm>
            <a:off x="5558156" y="2492896"/>
            <a:ext cx="3324653"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Donut 4"/>
          <p:cNvSpPr/>
          <p:nvPr/>
        </p:nvSpPr>
        <p:spPr>
          <a:xfrm>
            <a:off x="6068220" y="5013176"/>
            <a:ext cx="792088" cy="432048"/>
          </a:xfrm>
          <a:prstGeom prst="donut">
            <a:avLst>
              <a:gd name="adj" fmla="val 799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Rectangle 6"/>
          <p:cNvSpPr/>
          <p:nvPr/>
        </p:nvSpPr>
        <p:spPr>
          <a:xfrm>
            <a:off x="179512" y="1484784"/>
            <a:ext cx="8856984" cy="1280351"/>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200" dirty="0" err="1">
                <a:solidFill>
                  <a:prstClr val="black"/>
                </a:solidFill>
              </a:rPr>
              <a:t>Corbulo</a:t>
            </a:r>
            <a:r>
              <a:rPr lang="en-GB" sz="2200" dirty="0">
                <a:solidFill>
                  <a:prstClr val="black"/>
                </a:solidFill>
              </a:rPr>
              <a:t> continues campaigning (AD 60) – supplies grow low. </a:t>
            </a:r>
            <a:endParaRPr lang="en-GB" sz="2200" dirty="0" smtClean="0">
              <a:solidFill>
                <a:prstClr val="black"/>
              </a:solidFill>
            </a:endParaRPr>
          </a:p>
          <a:p>
            <a:pPr marL="274320" lvl="0" indent="-274320">
              <a:spcBef>
                <a:spcPct val="20000"/>
              </a:spcBef>
              <a:buClr>
                <a:srgbClr val="D16349"/>
              </a:buClr>
              <a:buSzPct val="85000"/>
              <a:buFont typeface="Wingdings 2"/>
              <a:buChar char=""/>
            </a:pPr>
            <a:endParaRPr lang="en-GB" sz="300" dirty="0">
              <a:solidFill>
                <a:prstClr val="black"/>
              </a:solidFill>
            </a:endParaRPr>
          </a:p>
          <a:p>
            <a:pPr marL="274320" lvl="0" indent="-274320">
              <a:spcBef>
                <a:spcPct val="20000"/>
              </a:spcBef>
              <a:buClr>
                <a:srgbClr val="D16349"/>
              </a:buClr>
              <a:buSzPct val="85000"/>
              <a:buFont typeface="Wingdings 2"/>
              <a:buChar char=""/>
            </a:pPr>
            <a:r>
              <a:rPr lang="en-GB" sz="2200" dirty="0">
                <a:solidFill>
                  <a:prstClr val="black"/>
                </a:solidFill>
              </a:rPr>
              <a:t>The city of </a:t>
            </a:r>
            <a:r>
              <a:rPr lang="en-GB" sz="2200" dirty="0" err="1">
                <a:solidFill>
                  <a:prstClr val="black"/>
                </a:solidFill>
              </a:rPr>
              <a:t>Tigranocerta</a:t>
            </a:r>
            <a:r>
              <a:rPr lang="en-GB" sz="2200" dirty="0">
                <a:solidFill>
                  <a:prstClr val="black"/>
                </a:solidFill>
              </a:rPr>
              <a:t> opens it gates to </a:t>
            </a:r>
            <a:r>
              <a:rPr lang="en-GB" sz="2200" dirty="0" err="1">
                <a:solidFill>
                  <a:prstClr val="black"/>
                </a:solidFill>
              </a:rPr>
              <a:t>Corbulo</a:t>
            </a:r>
            <a:r>
              <a:rPr lang="en-GB" sz="2200" dirty="0">
                <a:solidFill>
                  <a:prstClr val="black"/>
                </a:solidFill>
              </a:rPr>
              <a:t> and is spared. </a:t>
            </a:r>
          </a:p>
          <a:p>
            <a:pPr marL="274320" lvl="0" indent="-274320">
              <a:spcBef>
                <a:spcPct val="20000"/>
              </a:spcBef>
              <a:buClr>
                <a:srgbClr val="D16349"/>
              </a:buClr>
              <a:buSzPct val="85000"/>
              <a:buFont typeface="Wingdings 2"/>
              <a:buChar char=""/>
            </a:pPr>
            <a:endParaRPr lang="en-GB" sz="2100" dirty="0">
              <a:solidFill>
                <a:prstClr val="black"/>
              </a:solidFill>
            </a:endParaRPr>
          </a:p>
        </p:txBody>
      </p:sp>
    </p:spTree>
    <p:extLst>
      <p:ext uri="{BB962C8B-B14F-4D97-AF65-F5344CB8AC3E}">
        <p14:creationId xmlns:p14="http://schemas.microsoft.com/office/powerpoint/2010/main" val="577628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of the Campaign (3)</a:t>
            </a:r>
            <a:endParaRPr lang="en-GB" dirty="0"/>
          </a:p>
        </p:txBody>
      </p:sp>
      <p:sp>
        <p:nvSpPr>
          <p:cNvPr id="3" name="Content Placeholder 2"/>
          <p:cNvSpPr>
            <a:spLocks noGrp="1"/>
          </p:cNvSpPr>
          <p:nvPr>
            <p:ph sz="quarter" idx="1"/>
          </p:nvPr>
        </p:nvSpPr>
        <p:spPr>
          <a:xfrm>
            <a:off x="116596" y="1628800"/>
            <a:ext cx="8719556" cy="1872208"/>
          </a:xfrm>
        </p:spPr>
        <p:txBody>
          <a:bodyPr>
            <a:normAutofit/>
          </a:bodyPr>
          <a:lstStyle/>
          <a:p>
            <a:r>
              <a:rPr lang="en-GB" sz="2200" dirty="0" err="1" smtClean="0"/>
              <a:t>Caessenius</a:t>
            </a:r>
            <a:r>
              <a:rPr lang="en-GB" sz="2200" dirty="0" smtClean="0"/>
              <a:t> </a:t>
            </a:r>
            <a:r>
              <a:rPr lang="en-GB" sz="2200" dirty="0" err="1"/>
              <a:t>Paetus</a:t>
            </a:r>
            <a:r>
              <a:rPr lang="en-GB" sz="2200" dirty="0"/>
              <a:t> sent as general to Armenia – initial success met with set backs. </a:t>
            </a:r>
          </a:p>
          <a:p>
            <a:endParaRPr lang="en-GB" sz="400" dirty="0"/>
          </a:p>
          <a:p>
            <a:r>
              <a:rPr lang="en-GB" sz="2400" dirty="0" err="1"/>
              <a:t>Paetus</a:t>
            </a:r>
            <a:r>
              <a:rPr lang="en-GB" sz="2400" dirty="0"/>
              <a:t> allowed to retreat with his forces by </a:t>
            </a:r>
            <a:r>
              <a:rPr lang="en-GB" sz="2400" dirty="0" err="1"/>
              <a:t>Vologeses</a:t>
            </a:r>
            <a:r>
              <a:rPr lang="en-GB" sz="2400" dirty="0"/>
              <a:t> in exchange for surrendering the Roman fortifications. </a:t>
            </a:r>
            <a:endParaRPr lang="en-GB" sz="2400" dirty="0" smtClean="0"/>
          </a:p>
          <a:p>
            <a:endParaRPr lang="en-GB" sz="400" dirty="0"/>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4860032" y="3339974"/>
            <a:ext cx="4130532" cy="3152716"/>
          </a:xfrm>
          <a:prstGeom prst="rect">
            <a:avLst/>
          </a:prstGeom>
        </p:spPr>
      </p:pic>
      <p:sp>
        <p:nvSpPr>
          <p:cNvPr id="5" name="Rectangle 4"/>
          <p:cNvSpPr/>
          <p:nvPr/>
        </p:nvSpPr>
        <p:spPr>
          <a:xfrm>
            <a:off x="116596" y="3284984"/>
            <a:ext cx="4743436" cy="2942344"/>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200" dirty="0">
                <a:solidFill>
                  <a:prstClr val="black"/>
                </a:solidFill>
              </a:rPr>
              <a:t>Agreement stuck, </a:t>
            </a:r>
            <a:r>
              <a:rPr lang="en-GB" sz="2200" dirty="0" err="1">
                <a:solidFill>
                  <a:prstClr val="black"/>
                </a:solidFill>
              </a:rPr>
              <a:t>Corbulo</a:t>
            </a:r>
            <a:r>
              <a:rPr lang="en-GB" sz="2200" dirty="0">
                <a:solidFill>
                  <a:prstClr val="black"/>
                </a:solidFill>
              </a:rPr>
              <a:t> demolished Roman fortifications beyond the Euphrates, while </a:t>
            </a:r>
            <a:r>
              <a:rPr lang="en-GB" sz="2200" dirty="0" err="1">
                <a:solidFill>
                  <a:prstClr val="black"/>
                </a:solidFill>
              </a:rPr>
              <a:t>Vologeses</a:t>
            </a:r>
            <a:r>
              <a:rPr lang="en-GB" sz="2200" dirty="0">
                <a:solidFill>
                  <a:prstClr val="black"/>
                </a:solidFill>
              </a:rPr>
              <a:t> removed his forces from Armenia. </a:t>
            </a:r>
          </a:p>
          <a:p>
            <a:pPr marL="274320" lvl="0" indent="-274320">
              <a:spcBef>
                <a:spcPct val="20000"/>
              </a:spcBef>
              <a:buClr>
                <a:srgbClr val="D16349"/>
              </a:buClr>
              <a:buSzPct val="85000"/>
              <a:buFont typeface="Wingdings 2"/>
              <a:buChar char=""/>
            </a:pPr>
            <a:endParaRPr lang="en-GB" sz="400" dirty="0">
              <a:solidFill>
                <a:prstClr val="black"/>
              </a:solidFill>
            </a:endParaRPr>
          </a:p>
          <a:p>
            <a:pPr marL="274320" lvl="0" indent="-274320">
              <a:spcBef>
                <a:spcPct val="20000"/>
              </a:spcBef>
              <a:buClr>
                <a:srgbClr val="D16349"/>
              </a:buClr>
              <a:buSzPct val="85000"/>
              <a:buFont typeface="Wingdings 2"/>
              <a:buChar char=""/>
            </a:pPr>
            <a:r>
              <a:rPr lang="en-GB" sz="2200" dirty="0">
                <a:solidFill>
                  <a:prstClr val="black"/>
                </a:solidFill>
              </a:rPr>
              <a:t>Subsequent </a:t>
            </a:r>
            <a:r>
              <a:rPr lang="en-GB" sz="2200" dirty="0" smtClean="0">
                <a:solidFill>
                  <a:prstClr val="black"/>
                </a:solidFill>
              </a:rPr>
              <a:t>agreement (AD 63) </a:t>
            </a:r>
            <a:r>
              <a:rPr lang="en-GB" sz="2200" dirty="0">
                <a:solidFill>
                  <a:prstClr val="black"/>
                </a:solidFill>
              </a:rPr>
              <a:t>whereby </a:t>
            </a:r>
            <a:r>
              <a:rPr lang="en-GB" sz="2200" dirty="0" err="1" smtClean="0">
                <a:solidFill>
                  <a:prstClr val="black"/>
                </a:solidFill>
              </a:rPr>
              <a:t>Tiridates</a:t>
            </a:r>
            <a:r>
              <a:rPr lang="en-GB" sz="2200" dirty="0" smtClean="0">
                <a:solidFill>
                  <a:prstClr val="black"/>
                </a:solidFill>
              </a:rPr>
              <a:t> goes </a:t>
            </a:r>
            <a:r>
              <a:rPr lang="en-GB" sz="2200" dirty="0">
                <a:solidFill>
                  <a:prstClr val="black"/>
                </a:solidFill>
              </a:rPr>
              <a:t>to Rome to be crowned by </a:t>
            </a:r>
            <a:r>
              <a:rPr lang="en-GB" sz="2200" dirty="0" smtClean="0">
                <a:solidFill>
                  <a:prstClr val="black"/>
                </a:solidFill>
              </a:rPr>
              <a:t>Nero (in </a:t>
            </a:r>
            <a:r>
              <a:rPr lang="en-GB" sz="2200" dirty="0">
                <a:solidFill>
                  <a:prstClr val="black"/>
                </a:solidFill>
              </a:rPr>
              <a:t>AD </a:t>
            </a:r>
            <a:r>
              <a:rPr lang="en-GB" sz="2200" dirty="0" smtClean="0">
                <a:solidFill>
                  <a:prstClr val="black"/>
                </a:solidFill>
              </a:rPr>
              <a:t>66). </a:t>
            </a:r>
            <a:endParaRPr lang="en-GB" sz="2200" dirty="0">
              <a:solidFill>
                <a:prstClr val="black"/>
              </a:solidFill>
            </a:endParaRPr>
          </a:p>
        </p:txBody>
      </p:sp>
    </p:spTree>
    <p:extLst>
      <p:ext uri="{BB962C8B-B14F-4D97-AF65-F5344CB8AC3E}">
        <p14:creationId xmlns:p14="http://schemas.microsoft.com/office/powerpoint/2010/main" val="1979422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11560" y="404664"/>
            <a:ext cx="7776864" cy="2016224"/>
          </a:xfrm>
          <a:prstGeom prst="rect">
            <a:avLst/>
          </a:prstGeom>
        </p:spPr>
        <p:txBody>
          <a:bodyPr vert="horz">
            <a:normAutofit/>
          </a:bodyPr>
          <a:lstStyle/>
          <a:p>
            <a:pPr marL="274320" indent="-274320" algn="ctr">
              <a:spcBef>
                <a:spcPct val="20000"/>
              </a:spcBef>
              <a:buClr>
                <a:srgbClr val="D16349"/>
              </a:buClr>
              <a:buSzPct val="85000"/>
              <a:defRPr/>
            </a:pPr>
            <a:r>
              <a:rPr lang="en-GB" sz="6000" b="1" dirty="0" err="1" smtClean="0">
                <a:solidFill>
                  <a:prstClr val="black"/>
                </a:solidFill>
              </a:rPr>
              <a:t>Tiridates</a:t>
            </a:r>
            <a:r>
              <a:rPr lang="en-GB" sz="6000" b="1" dirty="0" smtClean="0">
                <a:solidFill>
                  <a:prstClr val="black"/>
                </a:solidFill>
              </a:rPr>
              <a:t> comes to Rome</a:t>
            </a:r>
            <a:endParaRPr lang="en-GB" sz="100" dirty="0">
              <a:solidFill>
                <a:prstClr val="black"/>
              </a:solidFill>
            </a:endParaRPr>
          </a:p>
        </p:txBody>
      </p:sp>
      <p:pic>
        <p:nvPicPr>
          <p:cNvPr id="4" name="Picture 3"/>
          <p:cNvPicPr>
            <a:picLocks noChangeAspect="1"/>
          </p:cNvPicPr>
          <p:nvPr/>
        </p:nvPicPr>
        <p:blipFill rotWithShape="1">
          <a:blip r:embed="rId2"/>
          <a:srcRect l="50399"/>
          <a:stretch/>
        </p:blipFill>
        <p:spPr>
          <a:xfrm>
            <a:off x="3190664" y="2564904"/>
            <a:ext cx="2834680" cy="2724150"/>
          </a:xfrm>
          <a:prstGeom prst="rect">
            <a:avLst/>
          </a:prstGeom>
        </p:spPr>
      </p:pic>
      <p:sp>
        <p:nvSpPr>
          <p:cNvPr id="5" name="Rectangle 4"/>
          <p:cNvSpPr/>
          <p:nvPr/>
        </p:nvSpPr>
        <p:spPr>
          <a:xfrm>
            <a:off x="611560" y="5511112"/>
            <a:ext cx="8208912" cy="707886"/>
          </a:xfrm>
          <a:prstGeom prst="rect">
            <a:avLst/>
          </a:prstGeom>
        </p:spPr>
        <p:txBody>
          <a:bodyPr wrap="square">
            <a:spAutoFit/>
          </a:bodyPr>
          <a:lstStyle/>
          <a:p>
            <a:r>
              <a:rPr lang="en-GB" sz="2000" b="1" dirty="0" smtClean="0"/>
              <a:t>“The </a:t>
            </a:r>
            <a:r>
              <a:rPr lang="en-GB" sz="2000" b="1" dirty="0"/>
              <a:t>Peace of the Roman People having been established on Land and </a:t>
            </a:r>
            <a:r>
              <a:rPr lang="en-GB" sz="2000" b="1" dirty="0" smtClean="0"/>
              <a:t>Sea, </a:t>
            </a:r>
            <a:r>
              <a:rPr lang="en-GB" sz="2000" b="1" dirty="0"/>
              <a:t>he closed (the Temple of) Janus."</a:t>
            </a:r>
          </a:p>
        </p:txBody>
      </p:sp>
    </p:spTree>
    <p:extLst>
      <p:ext uri="{BB962C8B-B14F-4D97-AF65-F5344CB8AC3E}">
        <p14:creationId xmlns:p14="http://schemas.microsoft.com/office/powerpoint/2010/main" val="24803552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79512" y="260648"/>
            <a:ext cx="8784976" cy="6597352"/>
          </a:xfrm>
        </p:spPr>
        <p:txBody>
          <a:bodyPr>
            <a:normAutofit fontScale="92500" lnSpcReduction="20000"/>
          </a:bodyPr>
          <a:lstStyle/>
          <a:p>
            <a:pPr marL="0">
              <a:buNone/>
            </a:pPr>
            <a:r>
              <a:rPr lang="en-GB" dirty="0" smtClean="0"/>
              <a:t>“I may fairly include among his shows the entrance of Tiridates into the city. He was a king of Armenia, whom Nero induced by great promises to come to Rome… he produced him at the first favourable opportunity, with the praetorian cohorts drawn up in full armour about the temples in the Forum, while he himself sat in a </a:t>
            </a:r>
            <a:r>
              <a:rPr lang="en-GB" dirty="0" err="1" smtClean="0"/>
              <a:t>curule</a:t>
            </a:r>
            <a:r>
              <a:rPr lang="en-GB" dirty="0" smtClean="0"/>
              <a:t> chair on the rostra in the attire of a triumphing general, surrounded by military ensigns and standards. </a:t>
            </a:r>
            <a:r>
              <a:rPr lang="en-GB" b="1" dirty="0" smtClean="0"/>
              <a:t>As the king approached along a sloping platform, the emperor at first let him fall at his feet, but raised him with his right hand and kissed him. Then, while the king made supplication, Nero took the turban from his head and replaced it with a diadem, while a man of praetorian rank translated the words of the suppliant and proclaimed them to the throng</a:t>
            </a:r>
            <a:r>
              <a:rPr lang="en-GB" dirty="0" smtClean="0"/>
              <a:t>. From there the king was taken to the theatre, and when he had again done obeisance, Nero gave him a seat at his right hand. Because of all this Nero was hailed as Imperator, and after depositing a laurel wreath in the Capitol, he closed the two doors of the temple of Janus, as a sign that no war was left anywhere.” – </a:t>
            </a:r>
            <a:r>
              <a:rPr lang="en-GB" b="1" dirty="0" smtClean="0"/>
              <a:t>Suet. </a:t>
            </a:r>
            <a:r>
              <a:rPr lang="en-GB" b="1" i="1" dirty="0" smtClean="0"/>
              <a:t>Nero </a:t>
            </a:r>
            <a:r>
              <a:rPr lang="en-GB" b="1" dirty="0" smtClean="0"/>
              <a:t>13</a:t>
            </a:r>
            <a:r>
              <a:rPr lang="en-GB" dirty="0" smtClean="0"/>
              <a:t>.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83568" y="1196752"/>
            <a:ext cx="7776864"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Reorganisation </a:t>
            </a:r>
          </a:p>
          <a:p>
            <a:pPr marL="274320" indent="-274320" algn="ctr">
              <a:spcBef>
                <a:spcPct val="20000"/>
              </a:spcBef>
              <a:buClr>
                <a:srgbClr val="D16349"/>
              </a:buClr>
              <a:buSzPct val="85000"/>
              <a:defRPr/>
            </a:pPr>
            <a:r>
              <a:rPr lang="en-GB" sz="6000" b="1" dirty="0" smtClean="0">
                <a:solidFill>
                  <a:prstClr val="black"/>
                </a:solidFill>
              </a:rPr>
              <a:t>of the East</a:t>
            </a:r>
            <a:endParaRPr lang="en-GB" sz="100" dirty="0">
              <a:solidFill>
                <a:prstClr val="black"/>
              </a:solidFill>
            </a:endParaRPr>
          </a:p>
        </p:txBody>
      </p:sp>
    </p:spTree>
    <p:extLst>
      <p:ext uri="{BB962C8B-B14F-4D97-AF65-F5344CB8AC3E}">
        <p14:creationId xmlns:p14="http://schemas.microsoft.com/office/powerpoint/2010/main" val="31594109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Black Sea Region</a:t>
            </a:r>
            <a:endParaRPr lang="en-GB" dirty="0"/>
          </a:p>
        </p:txBody>
      </p:sp>
      <p:pic>
        <p:nvPicPr>
          <p:cNvPr id="6" name="Content Placeholder 5" descr="Black Sea.JPG"/>
          <p:cNvPicPr>
            <a:picLocks noGrp="1" noChangeAspect="1"/>
          </p:cNvPicPr>
          <p:nvPr>
            <p:ph sz="quarter" idx="1"/>
          </p:nvPr>
        </p:nvPicPr>
        <p:blipFill>
          <a:blip r:embed="rId2" cstate="print"/>
          <a:srcRect l="25611" t="30091" r="20939" b="25976"/>
          <a:stretch>
            <a:fillRect/>
          </a:stretch>
        </p:blipFill>
        <p:spPr>
          <a:xfrm>
            <a:off x="3851920" y="1700808"/>
            <a:ext cx="5040560" cy="4536504"/>
          </a:xfrm>
        </p:spPr>
      </p:pic>
      <p:sp>
        <p:nvSpPr>
          <p:cNvPr id="4" name="Content Placeholder 3"/>
          <p:cNvSpPr>
            <a:spLocks noGrp="1"/>
          </p:cNvSpPr>
          <p:nvPr>
            <p:ph type="subTitle" idx="4294967295"/>
          </p:nvPr>
        </p:nvSpPr>
        <p:spPr>
          <a:xfrm>
            <a:off x="251520" y="1628800"/>
            <a:ext cx="3456384" cy="4896544"/>
          </a:xfrm>
        </p:spPr>
        <p:txBody>
          <a:bodyPr>
            <a:normAutofit fontScale="92500" lnSpcReduction="20000"/>
          </a:bodyPr>
          <a:lstStyle/>
          <a:p>
            <a:r>
              <a:rPr lang="en-GB" dirty="0" smtClean="0"/>
              <a:t>City of </a:t>
            </a:r>
            <a:r>
              <a:rPr lang="en-GB" dirty="0" err="1" smtClean="0"/>
              <a:t>Tyras</a:t>
            </a:r>
            <a:r>
              <a:rPr lang="en-GB" dirty="0" smtClean="0"/>
              <a:t> – Greek colony – may be incorporated into the province of Moesia – AD 56/7.</a:t>
            </a:r>
          </a:p>
          <a:p>
            <a:endParaRPr lang="en-GB" sz="800" dirty="0" smtClean="0"/>
          </a:p>
          <a:p>
            <a:r>
              <a:rPr lang="en-GB" dirty="0" smtClean="0"/>
              <a:t>Possibly also </a:t>
            </a:r>
            <a:r>
              <a:rPr lang="en-GB" dirty="0" err="1" smtClean="0"/>
              <a:t>Olbia</a:t>
            </a:r>
            <a:r>
              <a:rPr lang="en-GB" dirty="0" smtClean="0"/>
              <a:t> (</a:t>
            </a:r>
            <a:r>
              <a:rPr lang="en-GB" dirty="0" err="1" smtClean="0"/>
              <a:t>Borysthenes</a:t>
            </a:r>
            <a:r>
              <a:rPr lang="en-GB" dirty="0" smtClean="0"/>
              <a:t>)?</a:t>
            </a:r>
          </a:p>
          <a:p>
            <a:endParaRPr lang="en-GB" sz="800" dirty="0" smtClean="0"/>
          </a:p>
          <a:p>
            <a:r>
              <a:rPr lang="en-GB" dirty="0" smtClean="0"/>
              <a:t>Governor of Moesia – </a:t>
            </a:r>
            <a:r>
              <a:rPr lang="en-GB" dirty="0" err="1" smtClean="0"/>
              <a:t>Plautius</a:t>
            </a:r>
            <a:r>
              <a:rPr lang="en-GB" dirty="0" smtClean="0"/>
              <a:t> Silvanus – takes army to the city of </a:t>
            </a:r>
            <a:r>
              <a:rPr lang="en-GB" dirty="0" err="1" smtClean="0"/>
              <a:t>Chersonesus</a:t>
            </a:r>
            <a:r>
              <a:rPr lang="en-GB" dirty="0" smtClean="0"/>
              <a:t> to drive off the “king of the Scythians” (c. AD 61)</a:t>
            </a:r>
            <a:endParaRPr lang="en-GB" dirty="0"/>
          </a:p>
        </p:txBody>
      </p:sp>
      <p:cxnSp>
        <p:nvCxnSpPr>
          <p:cNvPr id="5" name="Straight Connector 4"/>
          <p:cNvCxnSpPr/>
          <p:nvPr/>
        </p:nvCxnSpPr>
        <p:spPr>
          <a:xfrm>
            <a:off x="4860032" y="2348880"/>
            <a:ext cx="43204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5292080" y="2276872"/>
            <a:ext cx="43204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5076056" y="2996952"/>
            <a:ext cx="648072"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Pontus</a:t>
            </a:r>
            <a:endParaRPr lang="en-GB" dirty="0"/>
          </a:p>
        </p:txBody>
      </p:sp>
      <p:sp>
        <p:nvSpPr>
          <p:cNvPr id="3" name="Content Placeholder 2"/>
          <p:cNvSpPr>
            <a:spLocks noGrp="1"/>
          </p:cNvSpPr>
          <p:nvPr>
            <p:ph sz="quarter" idx="1"/>
          </p:nvPr>
        </p:nvSpPr>
        <p:spPr>
          <a:xfrm>
            <a:off x="301752" y="1628800"/>
            <a:ext cx="4558280" cy="4680520"/>
          </a:xfrm>
        </p:spPr>
        <p:txBody>
          <a:bodyPr>
            <a:normAutofit/>
          </a:bodyPr>
          <a:lstStyle/>
          <a:p>
            <a:r>
              <a:rPr lang="en-GB" dirty="0" err="1" smtClean="0"/>
              <a:t>Polemon</a:t>
            </a:r>
            <a:r>
              <a:rPr lang="en-GB" dirty="0" smtClean="0"/>
              <a:t> II, king of Pontus was forced to abdicate the throne sometime around AD 62-64.</a:t>
            </a:r>
          </a:p>
          <a:p>
            <a:pPr marL="0" indent="0">
              <a:buNone/>
            </a:pPr>
            <a:endParaRPr lang="en-GB" sz="1600" dirty="0" smtClean="0"/>
          </a:p>
          <a:p>
            <a:r>
              <a:rPr lang="en-GB" dirty="0" smtClean="0"/>
              <a:t>AD </a:t>
            </a:r>
            <a:r>
              <a:rPr lang="en-GB" dirty="0"/>
              <a:t>64-65: reorganization of the Black Sea region. The kingdom of Pontus was incorporated to the province of </a:t>
            </a:r>
            <a:r>
              <a:rPr lang="en-GB" dirty="0" smtClean="0"/>
              <a:t>Cappadocia. </a:t>
            </a:r>
            <a:endParaRPr lang="en-GB" dirty="0"/>
          </a:p>
        </p:txBody>
      </p:sp>
      <p:pic>
        <p:nvPicPr>
          <p:cNvPr id="307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6166"/>
          <a:stretch/>
        </p:blipFill>
        <p:spPr bwMode="auto">
          <a:xfrm>
            <a:off x="4932040" y="1628800"/>
            <a:ext cx="3888432" cy="4476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7143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Expedition in the Caucasus</a:t>
            </a:r>
            <a:endParaRPr lang="en-GB" dirty="0"/>
          </a:p>
        </p:txBody>
      </p:sp>
      <p:sp>
        <p:nvSpPr>
          <p:cNvPr id="3" name="Content Placeholder 2"/>
          <p:cNvSpPr>
            <a:spLocks noGrp="1"/>
          </p:cNvSpPr>
          <p:nvPr>
            <p:ph sz="quarter" idx="1"/>
          </p:nvPr>
        </p:nvSpPr>
        <p:spPr>
          <a:xfrm>
            <a:off x="301752" y="1628800"/>
            <a:ext cx="4846312" cy="4896544"/>
          </a:xfrm>
        </p:spPr>
        <p:txBody>
          <a:bodyPr/>
          <a:lstStyle/>
          <a:p>
            <a:pPr marL="0" indent="0">
              <a:buNone/>
            </a:pPr>
            <a:r>
              <a:rPr lang="en-GB" dirty="0" smtClean="0"/>
              <a:t>“Moreover</a:t>
            </a:r>
            <a:r>
              <a:rPr lang="en-GB" dirty="0"/>
              <a:t>, there was several detachments from Germany, Britain, and Illyricum, which had themselves been selected by Nero, dispatched to the Caspian Pass for the projected war against the </a:t>
            </a:r>
            <a:r>
              <a:rPr lang="en-GB" dirty="0" err="1"/>
              <a:t>Albani</a:t>
            </a:r>
            <a:r>
              <a:rPr lang="en-GB" dirty="0"/>
              <a:t>, and subsequently recalled to crush the revolt of </a:t>
            </a:r>
            <a:r>
              <a:rPr lang="en-GB" dirty="0" err="1"/>
              <a:t>Vindex</a:t>
            </a:r>
            <a:r>
              <a:rPr lang="en-GB" dirty="0" smtClean="0"/>
              <a:t>.” -  </a:t>
            </a:r>
            <a:r>
              <a:rPr lang="en-GB" b="1" dirty="0" smtClean="0"/>
              <a:t>Tacitus </a:t>
            </a:r>
            <a:r>
              <a:rPr lang="en-GB" b="1" i="1" dirty="0" smtClean="0"/>
              <a:t>Histories </a:t>
            </a:r>
            <a:r>
              <a:rPr lang="en-GB" b="1" dirty="0" smtClean="0"/>
              <a:t>1.6</a:t>
            </a:r>
            <a:r>
              <a:rPr lang="en-GB" dirty="0" smtClean="0"/>
              <a:t>.</a:t>
            </a:r>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1772816"/>
            <a:ext cx="3528392"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9996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556792"/>
            <a:ext cx="8208912"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Interest in Ethiopia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3136294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Campaign against the Ethiopians?</a:t>
            </a:r>
            <a:endParaRPr lang="en-GB" dirty="0"/>
          </a:p>
        </p:txBody>
      </p:sp>
      <p:sp>
        <p:nvSpPr>
          <p:cNvPr id="3" name="Content Placeholder 2"/>
          <p:cNvSpPr>
            <a:spLocks noGrp="1"/>
          </p:cNvSpPr>
          <p:nvPr>
            <p:ph sz="quarter" idx="1"/>
          </p:nvPr>
        </p:nvSpPr>
        <p:spPr>
          <a:xfrm>
            <a:off x="179512" y="1628800"/>
            <a:ext cx="8784976" cy="5040560"/>
          </a:xfrm>
        </p:spPr>
        <p:txBody>
          <a:bodyPr>
            <a:normAutofit fontScale="92500" lnSpcReduction="20000"/>
          </a:bodyPr>
          <a:lstStyle/>
          <a:p>
            <a:pPr marL="0" indent="0">
              <a:buNone/>
            </a:pPr>
            <a:r>
              <a:rPr lang="en-GB" dirty="0" smtClean="0"/>
              <a:t>“Nero</a:t>
            </a:r>
            <a:r>
              <a:rPr lang="en-GB" dirty="0"/>
              <a:t>, though angry at him, did not sail against him, nor yet against the Ethiopians or the Caspian Gates, as he had intended. He did, indeed, among other things, send spies to both places, but seeing that the subjugation of these regions demanded time and labour, he hoped that they would submit to him of their own accord</a:t>
            </a:r>
            <a:r>
              <a:rPr lang="en-GB" dirty="0" smtClean="0"/>
              <a:t>.” </a:t>
            </a:r>
            <a:r>
              <a:rPr lang="en-GB" dirty="0"/>
              <a:t>– </a:t>
            </a:r>
            <a:r>
              <a:rPr lang="en-GB" b="1" dirty="0" err="1"/>
              <a:t>Dio</a:t>
            </a:r>
            <a:r>
              <a:rPr lang="en-GB" b="1" dirty="0"/>
              <a:t> Cassius 63.8.1-2. </a:t>
            </a:r>
            <a:endParaRPr lang="en-GB" dirty="0"/>
          </a:p>
          <a:p>
            <a:pPr marL="0" indent="0">
              <a:buNone/>
            </a:pPr>
            <a:endParaRPr lang="en-GB" sz="1400" dirty="0" smtClean="0"/>
          </a:p>
          <a:p>
            <a:pPr marL="0" indent="0">
              <a:buNone/>
            </a:pPr>
            <a:r>
              <a:rPr lang="en-GB" dirty="0" smtClean="0"/>
              <a:t>“These </a:t>
            </a:r>
            <a:r>
              <a:rPr lang="en-GB" dirty="0"/>
              <a:t>are the names of places given as far as </a:t>
            </a:r>
            <a:r>
              <a:rPr lang="en-GB" dirty="0" err="1"/>
              <a:t>Meroë</a:t>
            </a:r>
            <a:r>
              <a:rPr lang="en-GB" dirty="0"/>
              <a:t>: but at the present day hardly any of them on either side of the river are in existence; at all events, the praetorian troops that were sent by the Emperor Nero under the command of a tribune, for the purposes of enquiry, when, among his other wars, he was contemplating an expedition against Ethiopia, brought back word that they had met with nothing but deserts on their route</a:t>
            </a:r>
            <a:r>
              <a:rPr lang="en-GB" dirty="0" smtClean="0"/>
              <a:t>.” </a:t>
            </a:r>
            <a:r>
              <a:rPr lang="en-GB" dirty="0"/>
              <a:t>– </a:t>
            </a:r>
            <a:r>
              <a:rPr lang="en-GB" b="1" dirty="0"/>
              <a:t>Pliny </a:t>
            </a:r>
            <a:r>
              <a:rPr lang="en-GB" b="1" i="1" dirty="0"/>
              <a:t>NH </a:t>
            </a:r>
            <a:r>
              <a:rPr lang="en-GB" b="1" dirty="0"/>
              <a:t>6.35.181 </a:t>
            </a:r>
            <a:endParaRPr lang="en-GB" dirty="0"/>
          </a:p>
        </p:txBody>
      </p:sp>
    </p:spTree>
    <p:extLst>
      <p:ext uri="{BB962C8B-B14F-4D97-AF65-F5344CB8AC3E}">
        <p14:creationId xmlns:p14="http://schemas.microsoft.com/office/powerpoint/2010/main" val="3538371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siue.edu/~stamari/ME_Sa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332656"/>
            <a:ext cx="8208912" cy="588558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961710" y="3993691"/>
            <a:ext cx="936104" cy="369332"/>
          </a:xfrm>
          <a:prstGeom prst="rect">
            <a:avLst/>
          </a:prstGeom>
          <a:noFill/>
        </p:spPr>
        <p:txBody>
          <a:bodyPr wrap="square" rtlCol="0">
            <a:spAutoFit/>
          </a:bodyPr>
          <a:lstStyle/>
          <a:p>
            <a:r>
              <a:rPr lang="en-GB" dirty="0" err="1" smtClean="0">
                <a:solidFill>
                  <a:srgbClr val="C00000"/>
                </a:solidFill>
              </a:rPr>
              <a:t>Meroë</a:t>
            </a:r>
            <a:endParaRPr lang="en-GB" dirty="0">
              <a:solidFill>
                <a:srgbClr val="C00000"/>
              </a:solidFill>
            </a:endParaRPr>
          </a:p>
        </p:txBody>
      </p:sp>
      <p:sp>
        <p:nvSpPr>
          <p:cNvPr id="3" name="TextBox 2"/>
          <p:cNvSpPr txBox="1"/>
          <p:nvPr/>
        </p:nvSpPr>
        <p:spPr>
          <a:xfrm>
            <a:off x="1331640" y="2348880"/>
            <a:ext cx="1260140" cy="646331"/>
          </a:xfrm>
          <a:prstGeom prst="rect">
            <a:avLst/>
          </a:prstGeom>
          <a:noFill/>
        </p:spPr>
        <p:txBody>
          <a:bodyPr wrap="square" rtlCol="0">
            <a:spAutoFit/>
          </a:bodyPr>
          <a:lstStyle/>
          <a:p>
            <a:r>
              <a:rPr lang="en-GB" dirty="0" smtClean="0">
                <a:solidFill>
                  <a:srgbClr val="C00000"/>
                </a:solidFill>
              </a:rPr>
              <a:t>Roman Egypt</a:t>
            </a:r>
            <a:endParaRPr lang="en-GB" dirty="0">
              <a:solidFill>
                <a:srgbClr val="C00000"/>
              </a:solidFill>
            </a:endParaRPr>
          </a:p>
        </p:txBody>
      </p:sp>
      <p:sp>
        <p:nvSpPr>
          <p:cNvPr id="5" name="TextBox 4"/>
          <p:cNvSpPr txBox="1"/>
          <p:nvPr/>
        </p:nvSpPr>
        <p:spPr>
          <a:xfrm>
            <a:off x="3851920" y="4869160"/>
            <a:ext cx="792088" cy="369332"/>
          </a:xfrm>
          <a:prstGeom prst="rect">
            <a:avLst/>
          </a:prstGeom>
          <a:noFill/>
        </p:spPr>
        <p:txBody>
          <a:bodyPr wrap="square" rtlCol="0">
            <a:spAutoFit/>
          </a:bodyPr>
          <a:lstStyle/>
          <a:p>
            <a:r>
              <a:rPr lang="en-GB" dirty="0" smtClean="0">
                <a:solidFill>
                  <a:srgbClr val="C00000"/>
                </a:solidFill>
              </a:rPr>
              <a:t>Axum</a:t>
            </a:r>
            <a:endParaRPr lang="en-GB" dirty="0">
              <a:solidFill>
                <a:srgbClr val="C00000"/>
              </a:solidFill>
            </a:endParaRPr>
          </a:p>
        </p:txBody>
      </p:sp>
      <p:sp>
        <p:nvSpPr>
          <p:cNvPr id="6" name="TextBox 5"/>
          <p:cNvSpPr txBox="1"/>
          <p:nvPr/>
        </p:nvSpPr>
        <p:spPr>
          <a:xfrm>
            <a:off x="4932040" y="4725144"/>
            <a:ext cx="720080" cy="276999"/>
          </a:xfrm>
          <a:prstGeom prst="rect">
            <a:avLst/>
          </a:prstGeom>
          <a:noFill/>
        </p:spPr>
        <p:txBody>
          <a:bodyPr wrap="square" rtlCol="0">
            <a:spAutoFit/>
          </a:bodyPr>
          <a:lstStyle/>
          <a:p>
            <a:r>
              <a:rPr lang="en-GB" sz="1200" dirty="0" err="1" smtClean="0">
                <a:solidFill>
                  <a:srgbClr val="C00000"/>
                </a:solidFill>
              </a:rPr>
              <a:t>Himyar</a:t>
            </a:r>
            <a:endParaRPr lang="en-GB" sz="1200" dirty="0">
              <a:solidFill>
                <a:srgbClr val="C00000"/>
              </a:solidFill>
            </a:endParaRPr>
          </a:p>
        </p:txBody>
      </p:sp>
      <p:sp>
        <p:nvSpPr>
          <p:cNvPr id="8" name="TextBox 7"/>
          <p:cNvSpPr txBox="1"/>
          <p:nvPr/>
        </p:nvSpPr>
        <p:spPr>
          <a:xfrm>
            <a:off x="5076056" y="4412865"/>
            <a:ext cx="720080" cy="276999"/>
          </a:xfrm>
          <a:prstGeom prst="rect">
            <a:avLst/>
          </a:prstGeom>
          <a:noFill/>
        </p:spPr>
        <p:txBody>
          <a:bodyPr wrap="square" rtlCol="0">
            <a:spAutoFit/>
          </a:bodyPr>
          <a:lstStyle/>
          <a:p>
            <a:r>
              <a:rPr lang="en-GB" sz="1200" dirty="0" err="1" smtClean="0">
                <a:solidFill>
                  <a:srgbClr val="C00000"/>
                </a:solidFill>
              </a:rPr>
              <a:t>Saba</a:t>
            </a:r>
            <a:r>
              <a:rPr lang="en-GB" sz="1200" dirty="0" smtClean="0">
                <a:solidFill>
                  <a:srgbClr val="FF0000"/>
                </a:solidFill>
              </a:rPr>
              <a:t>’</a:t>
            </a:r>
            <a:endParaRPr lang="en-GB" sz="1200" dirty="0">
              <a:solidFill>
                <a:srgbClr val="FF0000"/>
              </a:solidFill>
            </a:endParaRPr>
          </a:p>
        </p:txBody>
      </p:sp>
      <p:sp>
        <p:nvSpPr>
          <p:cNvPr id="9" name="TextBox 8"/>
          <p:cNvSpPr txBox="1"/>
          <p:nvPr/>
        </p:nvSpPr>
        <p:spPr>
          <a:xfrm>
            <a:off x="5940152" y="4412865"/>
            <a:ext cx="1080120" cy="276999"/>
          </a:xfrm>
          <a:prstGeom prst="rect">
            <a:avLst/>
          </a:prstGeom>
          <a:noFill/>
        </p:spPr>
        <p:txBody>
          <a:bodyPr wrap="square" rtlCol="0">
            <a:spAutoFit/>
          </a:bodyPr>
          <a:lstStyle/>
          <a:p>
            <a:r>
              <a:rPr lang="en-GB" sz="1200" dirty="0" err="1" smtClean="0">
                <a:solidFill>
                  <a:srgbClr val="C00000"/>
                </a:solidFill>
              </a:rPr>
              <a:t>Hadhramaut</a:t>
            </a:r>
            <a:endParaRPr lang="en-GB" sz="1200" dirty="0">
              <a:solidFill>
                <a:srgbClr val="C00000"/>
              </a:solidFill>
            </a:endParaRPr>
          </a:p>
        </p:txBody>
      </p:sp>
    </p:spTree>
    <p:extLst>
      <p:ext uri="{BB962C8B-B14F-4D97-AF65-F5344CB8AC3E}">
        <p14:creationId xmlns:p14="http://schemas.microsoft.com/office/powerpoint/2010/main" val="2975305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28800"/>
            <a:ext cx="8503920" cy="4896544"/>
          </a:xfrm>
        </p:spPr>
        <p:txBody>
          <a:bodyPr>
            <a:normAutofit fontScale="92500"/>
          </a:bodyPr>
          <a:lstStyle/>
          <a:p>
            <a:r>
              <a:rPr lang="en-GB" dirty="0" err="1" smtClean="0"/>
              <a:t>Colledge</a:t>
            </a:r>
            <a:r>
              <a:rPr lang="en-GB" dirty="0" smtClean="0"/>
              <a:t>, M. A. R. 1967. </a:t>
            </a:r>
            <a:r>
              <a:rPr lang="en-GB" i="1" dirty="0" smtClean="0"/>
              <a:t>The Parthians</a:t>
            </a:r>
            <a:r>
              <a:rPr lang="en-GB" dirty="0" smtClean="0"/>
              <a:t>. London: Thames and Hudson.</a:t>
            </a:r>
          </a:p>
          <a:p>
            <a:endParaRPr lang="en-GB" sz="1100" dirty="0" smtClean="0"/>
          </a:p>
          <a:p>
            <a:r>
              <a:rPr lang="en-GB" dirty="0" err="1"/>
              <a:t>Braund</a:t>
            </a:r>
            <a:r>
              <a:rPr lang="en-GB" dirty="0"/>
              <a:t>, D. 2013: Apollo in Arms: Nero at the Frontier. In </a:t>
            </a:r>
            <a:r>
              <a:rPr lang="en-GB" i="1" dirty="0"/>
              <a:t>A Companion to the </a:t>
            </a:r>
            <a:r>
              <a:rPr lang="en-GB" i="1" dirty="0" err="1"/>
              <a:t>Neronian</a:t>
            </a:r>
            <a:r>
              <a:rPr lang="en-GB" i="1" dirty="0"/>
              <a:t> Age</a:t>
            </a:r>
            <a:r>
              <a:rPr lang="en-GB" dirty="0"/>
              <a:t>, Buckley, E. and </a:t>
            </a:r>
            <a:r>
              <a:rPr lang="en-GB" dirty="0" err="1"/>
              <a:t>Dinter</a:t>
            </a:r>
            <a:r>
              <a:rPr lang="en-GB" dirty="0"/>
              <a:t>, M. (eds</a:t>
            </a:r>
            <a:r>
              <a:rPr lang="en-GB" dirty="0" smtClean="0"/>
              <a:t>.), </a:t>
            </a:r>
            <a:r>
              <a:rPr lang="en-GB" dirty="0"/>
              <a:t>Chichester</a:t>
            </a:r>
            <a:r>
              <a:rPr lang="en-GB" dirty="0" smtClean="0"/>
              <a:t>: Blackwell: </a:t>
            </a:r>
            <a:r>
              <a:rPr lang="en-GB" dirty="0"/>
              <a:t>83-101. </a:t>
            </a:r>
            <a:endParaRPr lang="en-GB" dirty="0" smtClean="0"/>
          </a:p>
          <a:p>
            <a:endParaRPr lang="en-GB" sz="1100" dirty="0"/>
          </a:p>
          <a:p>
            <a:r>
              <a:rPr lang="en-GB" dirty="0"/>
              <a:t>Hammond, M. 1934: Corbulo and Nero’s Eastern Policy, </a:t>
            </a:r>
            <a:r>
              <a:rPr lang="en-GB" i="1" dirty="0"/>
              <a:t>Harvard Studies in Classical Philology</a:t>
            </a:r>
            <a:r>
              <a:rPr lang="en-GB" dirty="0"/>
              <a:t> 45: 81-104</a:t>
            </a:r>
            <a:r>
              <a:rPr lang="en-GB" dirty="0" smtClean="0"/>
              <a:t>.</a:t>
            </a:r>
          </a:p>
          <a:p>
            <a:endParaRPr lang="en-GB" sz="1100" dirty="0" smtClean="0"/>
          </a:p>
          <a:p>
            <a:r>
              <a:rPr lang="en-GB" dirty="0" err="1" smtClean="0"/>
              <a:t>Conole</a:t>
            </a:r>
            <a:r>
              <a:rPr lang="en-GB" dirty="0" smtClean="0"/>
              <a:t>, P. and </a:t>
            </a:r>
            <a:r>
              <a:rPr lang="en-GB" dirty="0" err="1" smtClean="0"/>
              <a:t>Milns</a:t>
            </a:r>
            <a:r>
              <a:rPr lang="en-GB" dirty="0" smtClean="0"/>
              <a:t>, R. D. 1983. ‘</a:t>
            </a:r>
            <a:r>
              <a:rPr lang="en-GB" dirty="0" err="1" smtClean="0"/>
              <a:t>Neronian</a:t>
            </a:r>
            <a:r>
              <a:rPr lang="en-GB" dirty="0" smtClean="0"/>
              <a:t> Frontier Policy in the Balkans: The Career of Ti. </a:t>
            </a:r>
            <a:r>
              <a:rPr lang="en-GB" dirty="0" err="1" smtClean="0"/>
              <a:t>Plautius</a:t>
            </a:r>
            <a:r>
              <a:rPr lang="en-GB" dirty="0" smtClean="0"/>
              <a:t> Silvanus’, </a:t>
            </a:r>
            <a:r>
              <a:rPr lang="en-GB" i="1" dirty="0" err="1" smtClean="0"/>
              <a:t>Historia</a:t>
            </a:r>
            <a:r>
              <a:rPr lang="en-GB" i="1" dirty="0" smtClean="0"/>
              <a:t> </a:t>
            </a:r>
            <a:r>
              <a:rPr lang="en-GB" dirty="0" smtClean="0"/>
              <a:t>32 (2): 183-200.</a:t>
            </a:r>
            <a:endParaRPr lang="en-GB" dirty="0"/>
          </a:p>
          <a:p>
            <a:endParaRPr lang="en-GB" sz="1200" dirty="0"/>
          </a:p>
        </p:txBody>
      </p:sp>
    </p:spTree>
    <p:extLst>
      <p:ext uri="{BB962C8B-B14F-4D97-AF65-F5344CB8AC3E}">
        <p14:creationId xmlns:p14="http://schemas.microsoft.com/office/powerpoint/2010/main" val="92695312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808</TotalTime>
  <Words>1311</Words>
  <Application>Microsoft Office PowerPoint</Application>
  <PresentationFormat>On-screen Show (4:3)</PresentationFormat>
  <Paragraphs>116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Georgia</vt:lpstr>
      <vt:lpstr>Wingdings</vt:lpstr>
      <vt:lpstr>Wingdings 2</vt:lpstr>
      <vt:lpstr>Civic</vt:lpstr>
      <vt:lpstr>Murder, Mayhem and Megalomania: The Life and Times of the Emperor Nero</vt:lpstr>
      <vt:lpstr>PowerPoint Presentation</vt:lpstr>
      <vt:lpstr>Origins</vt:lpstr>
      <vt:lpstr>Parthia meets Rome</vt:lpstr>
      <vt:lpstr>Augustus and the Parthians</vt:lpstr>
      <vt:lpstr>Romano-Parthian Relations in the Julio-Claudian Period</vt:lpstr>
      <vt:lpstr>PowerPoint Presentation</vt:lpstr>
      <vt:lpstr>Initial Tension and Renewed Conflict</vt:lpstr>
      <vt:lpstr>Course of the Campaign (1)</vt:lpstr>
      <vt:lpstr>Course of the Campaign (2)</vt:lpstr>
      <vt:lpstr>Course of the Campaign (3)</vt:lpstr>
      <vt:lpstr>PowerPoint Presentation</vt:lpstr>
      <vt:lpstr>PowerPoint Presentation</vt:lpstr>
      <vt:lpstr>PowerPoint Presentation</vt:lpstr>
      <vt:lpstr>Black Sea Region</vt:lpstr>
      <vt:lpstr>Pontus</vt:lpstr>
      <vt:lpstr>Expedition in the Caucasus</vt:lpstr>
      <vt:lpstr>PowerPoint Presentation</vt:lpstr>
      <vt:lpstr>Campaign against the Ethiopians?</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Matt</dc:creator>
  <cp:lastModifiedBy>Matthew Cobb</cp:lastModifiedBy>
  <cp:revision>195</cp:revision>
  <dcterms:created xsi:type="dcterms:W3CDTF">2013-11-17T10:43:12Z</dcterms:created>
  <dcterms:modified xsi:type="dcterms:W3CDTF">2019-09-17T15:59:06Z</dcterms:modified>
</cp:coreProperties>
</file>