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4"/>
  </p:sldMasterIdLst>
  <p:sldIdLst>
    <p:sldId id="262" r:id="rId5"/>
    <p:sldId id="261" r:id="rId6"/>
    <p:sldId id="257" r:id="rId7"/>
    <p:sldId id="260" r:id="rId8"/>
    <p:sldId id="264" r:id="rId9"/>
    <p:sldId id="269" r:id="rId10"/>
    <p:sldId id="270" r:id="rId11"/>
    <p:sldId id="265" r:id="rId12"/>
    <p:sldId id="266" r:id="rId13"/>
    <p:sldId id="267" r:id="rId14"/>
    <p:sldId id="259" r:id="rId15"/>
    <p:sldId id="263" r:id="rId16"/>
    <p:sldId id="268"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0A9911-4919-458A-B108-C3F52A36301E}" v="28" dt="2023-03-26T20:51:48.097"/>
    <p1510:client id="{84A1C08D-083F-6E0C-2816-C0BAE83B2B1E}" v="125" dt="2023-03-26T12:56:55.404"/>
    <p1510:client id="{87B11B51-9582-19E0-4263-3E70D519518B}" v="20" dt="2023-03-26T12:39:39.713"/>
    <p1510:client id="{AACA6ADC-A49C-B308-AA99-6B2AAC38967E}" v="187" dt="2023-03-26T18:50:03.813"/>
    <p1510:client id="{AE23596C-EEC9-96D0-E2BF-1A7A293CF2FC}" v="363" dt="2023-03-26T12:18:14.860"/>
    <p1510:client id="{C02F8849-529D-F7F8-E9C7-8E1C81A90BEB}" v="42" dt="2023-03-26T12:34:58.6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diagrams/_rels/data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B4A389-5F8E-48AF-AC91-0BF57F35AEE6}"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9E59E4C0-49BE-4958-8A4A-AA6E69EAEE63}">
      <dgm:prSet/>
      <dgm:spPr/>
      <dgm:t>
        <a:bodyPr/>
        <a:lstStyle/>
        <a:p>
          <a:r>
            <a:rPr lang="en-GB"/>
            <a:t>7% spoken words</a:t>
          </a:r>
          <a:endParaRPr lang="en-US"/>
        </a:p>
      </dgm:t>
    </dgm:pt>
    <dgm:pt modelId="{4400FD25-4A5E-4B08-94E4-CEBC371CC3D0}" type="parTrans" cxnId="{2492C526-9E90-4F6A-9BDF-9B409BF95559}">
      <dgm:prSet/>
      <dgm:spPr/>
      <dgm:t>
        <a:bodyPr/>
        <a:lstStyle/>
        <a:p>
          <a:endParaRPr lang="en-US"/>
        </a:p>
      </dgm:t>
    </dgm:pt>
    <dgm:pt modelId="{8E970950-6428-4BEB-A75C-C28E5C9A8A53}" type="sibTrans" cxnId="{2492C526-9E90-4F6A-9BDF-9B409BF95559}">
      <dgm:prSet/>
      <dgm:spPr/>
      <dgm:t>
        <a:bodyPr/>
        <a:lstStyle/>
        <a:p>
          <a:endParaRPr lang="en-US"/>
        </a:p>
      </dgm:t>
    </dgm:pt>
    <dgm:pt modelId="{B98B30FB-9761-483C-AEB2-0485110AB155}">
      <dgm:prSet/>
      <dgm:spPr/>
      <dgm:t>
        <a:bodyPr/>
        <a:lstStyle/>
        <a:p>
          <a:r>
            <a:rPr lang="en-GB"/>
            <a:t>38% tone of voice</a:t>
          </a:r>
          <a:endParaRPr lang="en-US"/>
        </a:p>
      </dgm:t>
    </dgm:pt>
    <dgm:pt modelId="{4BAB7A6C-E5B3-4138-8B69-3D4D0212ABF4}" type="parTrans" cxnId="{48317CD6-6045-494C-B0D0-B03DFEBF6E79}">
      <dgm:prSet/>
      <dgm:spPr/>
      <dgm:t>
        <a:bodyPr/>
        <a:lstStyle/>
        <a:p>
          <a:endParaRPr lang="en-US"/>
        </a:p>
      </dgm:t>
    </dgm:pt>
    <dgm:pt modelId="{0121C76C-DD55-4B70-B355-25844C985AC2}" type="sibTrans" cxnId="{48317CD6-6045-494C-B0D0-B03DFEBF6E79}">
      <dgm:prSet/>
      <dgm:spPr/>
      <dgm:t>
        <a:bodyPr/>
        <a:lstStyle/>
        <a:p>
          <a:endParaRPr lang="en-US"/>
        </a:p>
      </dgm:t>
    </dgm:pt>
    <dgm:pt modelId="{9C6645E9-3DD9-42E1-A198-5E62BAE46D25}">
      <dgm:prSet/>
      <dgm:spPr/>
      <dgm:t>
        <a:bodyPr/>
        <a:lstStyle/>
        <a:p>
          <a:r>
            <a:rPr lang="en-GB"/>
            <a:t>55% body language</a:t>
          </a:r>
          <a:endParaRPr lang="en-US"/>
        </a:p>
      </dgm:t>
    </dgm:pt>
    <dgm:pt modelId="{F9DBB527-6E4A-4035-B7E6-75DF0E2B0187}" type="parTrans" cxnId="{CCC7C6D9-61E2-4B07-96FE-561A066497DD}">
      <dgm:prSet/>
      <dgm:spPr/>
      <dgm:t>
        <a:bodyPr/>
        <a:lstStyle/>
        <a:p>
          <a:endParaRPr lang="en-US"/>
        </a:p>
      </dgm:t>
    </dgm:pt>
    <dgm:pt modelId="{01F9C40B-7AC1-4A0E-9B0C-45F4ACB93162}" type="sibTrans" cxnId="{CCC7C6D9-61E2-4B07-96FE-561A066497DD}">
      <dgm:prSet/>
      <dgm:spPr/>
      <dgm:t>
        <a:bodyPr/>
        <a:lstStyle/>
        <a:p>
          <a:endParaRPr lang="en-US"/>
        </a:p>
      </dgm:t>
    </dgm:pt>
    <dgm:pt modelId="{728D276B-FBB5-4895-9F17-53F82AB5DB6A}" type="pres">
      <dgm:prSet presAssocID="{3CB4A389-5F8E-48AF-AC91-0BF57F35AEE6}" presName="outerComposite" presStyleCnt="0">
        <dgm:presLayoutVars>
          <dgm:chMax val="5"/>
          <dgm:dir/>
          <dgm:resizeHandles val="exact"/>
        </dgm:presLayoutVars>
      </dgm:prSet>
      <dgm:spPr/>
    </dgm:pt>
    <dgm:pt modelId="{BEB8E44B-DC0D-4CAD-926E-4EDEC4F66D26}" type="pres">
      <dgm:prSet presAssocID="{3CB4A389-5F8E-48AF-AC91-0BF57F35AEE6}" presName="dummyMaxCanvas" presStyleCnt="0">
        <dgm:presLayoutVars/>
      </dgm:prSet>
      <dgm:spPr/>
    </dgm:pt>
    <dgm:pt modelId="{07C53CFE-C3CA-479D-96DE-0F6B40C3DC25}" type="pres">
      <dgm:prSet presAssocID="{3CB4A389-5F8E-48AF-AC91-0BF57F35AEE6}" presName="ThreeNodes_1" presStyleLbl="node1" presStyleIdx="0" presStyleCnt="3">
        <dgm:presLayoutVars>
          <dgm:bulletEnabled val="1"/>
        </dgm:presLayoutVars>
      </dgm:prSet>
      <dgm:spPr/>
    </dgm:pt>
    <dgm:pt modelId="{7CF44476-38DE-44B9-BD06-A7DEA26C8800}" type="pres">
      <dgm:prSet presAssocID="{3CB4A389-5F8E-48AF-AC91-0BF57F35AEE6}" presName="ThreeNodes_2" presStyleLbl="node1" presStyleIdx="1" presStyleCnt="3">
        <dgm:presLayoutVars>
          <dgm:bulletEnabled val="1"/>
        </dgm:presLayoutVars>
      </dgm:prSet>
      <dgm:spPr/>
    </dgm:pt>
    <dgm:pt modelId="{2A52AF8F-0A7C-4F1D-8D40-54D5EE291532}" type="pres">
      <dgm:prSet presAssocID="{3CB4A389-5F8E-48AF-AC91-0BF57F35AEE6}" presName="ThreeNodes_3" presStyleLbl="node1" presStyleIdx="2" presStyleCnt="3">
        <dgm:presLayoutVars>
          <dgm:bulletEnabled val="1"/>
        </dgm:presLayoutVars>
      </dgm:prSet>
      <dgm:spPr/>
    </dgm:pt>
    <dgm:pt modelId="{DE14DB24-76E0-47DC-A0EA-6A1CCC0EEEB0}" type="pres">
      <dgm:prSet presAssocID="{3CB4A389-5F8E-48AF-AC91-0BF57F35AEE6}" presName="ThreeConn_1-2" presStyleLbl="fgAccFollowNode1" presStyleIdx="0" presStyleCnt="2">
        <dgm:presLayoutVars>
          <dgm:bulletEnabled val="1"/>
        </dgm:presLayoutVars>
      </dgm:prSet>
      <dgm:spPr/>
    </dgm:pt>
    <dgm:pt modelId="{11A4E0B2-6DC0-4B37-B451-C358F8E5BDB7}" type="pres">
      <dgm:prSet presAssocID="{3CB4A389-5F8E-48AF-AC91-0BF57F35AEE6}" presName="ThreeConn_2-3" presStyleLbl="fgAccFollowNode1" presStyleIdx="1" presStyleCnt="2">
        <dgm:presLayoutVars>
          <dgm:bulletEnabled val="1"/>
        </dgm:presLayoutVars>
      </dgm:prSet>
      <dgm:spPr/>
    </dgm:pt>
    <dgm:pt modelId="{18227DB6-B81A-4E0F-86FC-89244948F846}" type="pres">
      <dgm:prSet presAssocID="{3CB4A389-5F8E-48AF-AC91-0BF57F35AEE6}" presName="ThreeNodes_1_text" presStyleLbl="node1" presStyleIdx="2" presStyleCnt="3">
        <dgm:presLayoutVars>
          <dgm:bulletEnabled val="1"/>
        </dgm:presLayoutVars>
      </dgm:prSet>
      <dgm:spPr/>
    </dgm:pt>
    <dgm:pt modelId="{3161574A-7688-4144-806F-18FC12CC71FA}" type="pres">
      <dgm:prSet presAssocID="{3CB4A389-5F8E-48AF-AC91-0BF57F35AEE6}" presName="ThreeNodes_2_text" presStyleLbl="node1" presStyleIdx="2" presStyleCnt="3">
        <dgm:presLayoutVars>
          <dgm:bulletEnabled val="1"/>
        </dgm:presLayoutVars>
      </dgm:prSet>
      <dgm:spPr/>
    </dgm:pt>
    <dgm:pt modelId="{9E119F6F-BA8D-48BA-B8EF-071A8D0C91C6}" type="pres">
      <dgm:prSet presAssocID="{3CB4A389-5F8E-48AF-AC91-0BF57F35AEE6}" presName="ThreeNodes_3_text" presStyleLbl="node1" presStyleIdx="2" presStyleCnt="3">
        <dgm:presLayoutVars>
          <dgm:bulletEnabled val="1"/>
        </dgm:presLayoutVars>
      </dgm:prSet>
      <dgm:spPr/>
    </dgm:pt>
  </dgm:ptLst>
  <dgm:cxnLst>
    <dgm:cxn modelId="{2492C526-9E90-4F6A-9BDF-9B409BF95559}" srcId="{3CB4A389-5F8E-48AF-AC91-0BF57F35AEE6}" destId="{9E59E4C0-49BE-4958-8A4A-AA6E69EAEE63}" srcOrd="0" destOrd="0" parTransId="{4400FD25-4A5E-4B08-94E4-CEBC371CC3D0}" sibTransId="{8E970950-6428-4BEB-A75C-C28E5C9A8A53}"/>
    <dgm:cxn modelId="{5C28882A-9F03-40F0-A08C-FB6393841EEF}" type="presOf" srcId="{0121C76C-DD55-4B70-B355-25844C985AC2}" destId="{11A4E0B2-6DC0-4B37-B451-C358F8E5BDB7}" srcOrd="0" destOrd="0" presId="urn:microsoft.com/office/officeart/2005/8/layout/vProcess5"/>
    <dgm:cxn modelId="{6595805E-5C22-4C28-9F04-99429D500FD3}" type="presOf" srcId="{9E59E4C0-49BE-4958-8A4A-AA6E69EAEE63}" destId="{18227DB6-B81A-4E0F-86FC-89244948F846}" srcOrd="1" destOrd="0" presId="urn:microsoft.com/office/officeart/2005/8/layout/vProcess5"/>
    <dgm:cxn modelId="{87887760-D10C-43EF-AB9F-7522177C0ED5}" type="presOf" srcId="{9C6645E9-3DD9-42E1-A198-5E62BAE46D25}" destId="{9E119F6F-BA8D-48BA-B8EF-071A8D0C91C6}" srcOrd="1" destOrd="0" presId="urn:microsoft.com/office/officeart/2005/8/layout/vProcess5"/>
    <dgm:cxn modelId="{92ED74C8-9088-438A-87D8-D8CEAEEEA510}" type="presOf" srcId="{B98B30FB-9761-483C-AEB2-0485110AB155}" destId="{3161574A-7688-4144-806F-18FC12CC71FA}" srcOrd="1" destOrd="0" presId="urn:microsoft.com/office/officeart/2005/8/layout/vProcess5"/>
    <dgm:cxn modelId="{E74F03D2-7FAD-44B1-A6CD-2D0665A01D8F}" type="presOf" srcId="{9C6645E9-3DD9-42E1-A198-5E62BAE46D25}" destId="{2A52AF8F-0A7C-4F1D-8D40-54D5EE291532}" srcOrd="0" destOrd="0" presId="urn:microsoft.com/office/officeart/2005/8/layout/vProcess5"/>
    <dgm:cxn modelId="{48317CD6-6045-494C-B0D0-B03DFEBF6E79}" srcId="{3CB4A389-5F8E-48AF-AC91-0BF57F35AEE6}" destId="{B98B30FB-9761-483C-AEB2-0485110AB155}" srcOrd="1" destOrd="0" parTransId="{4BAB7A6C-E5B3-4138-8B69-3D4D0212ABF4}" sibTransId="{0121C76C-DD55-4B70-B355-25844C985AC2}"/>
    <dgm:cxn modelId="{CCC7C6D9-61E2-4B07-96FE-561A066497DD}" srcId="{3CB4A389-5F8E-48AF-AC91-0BF57F35AEE6}" destId="{9C6645E9-3DD9-42E1-A198-5E62BAE46D25}" srcOrd="2" destOrd="0" parTransId="{F9DBB527-6E4A-4035-B7E6-75DF0E2B0187}" sibTransId="{01F9C40B-7AC1-4A0E-9B0C-45F4ACB93162}"/>
    <dgm:cxn modelId="{5A3D16DA-8E0C-49C4-A409-E2AE09296E60}" type="presOf" srcId="{8E970950-6428-4BEB-A75C-C28E5C9A8A53}" destId="{DE14DB24-76E0-47DC-A0EA-6A1CCC0EEEB0}" srcOrd="0" destOrd="0" presId="urn:microsoft.com/office/officeart/2005/8/layout/vProcess5"/>
    <dgm:cxn modelId="{12843FDA-AC7F-410F-B80C-464A144F2D9A}" type="presOf" srcId="{3CB4A389-5F8E-48AF-AC91-0BF57F35AEE6}" destId="{728D276B-FBB5-4895-9F17-53F82AB5DB6A}" srcOrd="0" destOrd="0" presId="urn:microsoft.com/office/officeart/2005/8/layout/vProcess5"/>
    <dgm:cxn modelId="{960075E8-12F5-4B4D-8AA5-7B49B7BF6AB7}" type="presOf" srcId="{9E59E4C0-49BE-4958-8A4A-AA6E69EAEE63}" destId="{07C53CFE-C3CA-479D-96DE-0F6B40C3DC25}" srcOrd="0" destOrd="0" presId="urn:microsoft.com/office/officeart/2005/8/layout/vProcess5"/>
    <dgm:cxn modelId="{759408E9-C1E3-4014-9FD2-775CC7F9958F}" type="presOf" srcId="{B98B30FB-9761-483C-AEB2-0485110AB155}" destId="{7CF44476-38DE-44B9-BD06-A7DEA26C8800}" srcOrd="0" destOrd="0" presId="urn:microsoft.com/office/officeart/2005/8/layout/vProcess5"/>
    <dgm:cxn modelId="{08361FF6-147A-455A-85EC-62E1511495FF}" type="presParOf" srcId="{728D276B-FBB5-4895-9F17-53F82AB5DB6A}" destId="{BEB8E44B-DC0D-4CAD-926E-4EDEC4F66D26}" srcOrd="0" destOrd="0" presId="urn:microsoft.com/office/officeart/2005/8/layout/vProcess5"/>
    <dgm:cxn modelId="{CB672529-B3C9-4901-9F63-BF005B2B1A69}" type="presParOf" srcId="{728D276B-FBB5-4895-9F17-53F82AB5DB6A}" destId="{07C53CFE-C3CA-479D-96DE-0F6B40C3DC25}" srcOrd="1" destOrd="0" presId="urn:microsoft.com/office/officeart/2005/8/layout/vProcess5"/>
    <dgm:cxn modelId="{60B33F76-B264-4884-AF24-8D08BA9147A7}" type="presParOf" srcId="{728D276B-FBB5-4895-9F17-53F82AB5DB6A}" destId="{7CF44476-38DE-44B9-BD06-A7DEA26C8800}" srcOrd="2" destOrd="0" presId="urn:microsoft.com/office/officeart/2005/8/layout/vProcess5"/>
    <dgm:cxn modelId="{4D93C6B9-5017-4D5E-85FD-9ADF39E9184B}" type="presParOf" srcId="{728D276B-FBB5-4895-9F17-53F82AB5DB6A}" destId="{2A52AF8F-0A7C-4F1D-8D40-54D5EE291532}" srcOrd="3" destOrd="0" presId="urn:microsoft.com/office/officeart/2005/8/layout/vProcess5"/>
    <dgm:cxn modelId="{DDEEB3BD-94F8-44BD-BB6D-4C977187A15A}" type="presParOf" srcId="{728D276B-FBB5-4895-9F17-53F82AB5DB6A}" destId="{DE14DB24-76E0-47DC-A0EA-6A1CCC0EEEB0}" srcOrd="4" destOrd="0" presId="urn:microsoft.com/office/officeart/2005/8/layout/vProcess5"/>
    <dgm:cxn modelId="{56C44C03-5DA9-4AFA-9136-B35460AE749D}" type="presParOf" srcId="{728D276B-FBB5-4895-9F17-53F82AB5DB6A}" destId="{11A4E0B2-6DC0-4B37-B451-C358F8E5BDB7}" srcOrd="5" destOrd="0" presId="urn:microsoft.com/office/officeart/2005/8/layout/vProcess5"/>
    <dgm:cxn modelId="{EEE8BC62-BFAB-4A41-9DAE-215F9C1D1C26}" type="presParOf" srcId="{728D276B-FBB5-4895-9F17-53F82AB5DB6A}" destId="{18227DB6-B81A-4E0F-86FC-89244948F846}" srcOrd="6" destOrd="0" presId="urn:microsoft.com/office/officeart/2005/8/layout/vProcess5"/>
    <dgm:cxn modelId="{7B8D4F64-9CBA-4CEE-9ED3-AACA81650032}" type="presParOf" srcId="{728D276B-FBB5-4895-9F17-53F82AB5DB6A}" destId="{3161574A-7688-4144-806F-18FC12CC71FA}" srcOrd="7" destOrd="0" presId="urn:microsoft.com/office/officeart/2005/8/layout/vProcess5"/>
    <dgm:cxn modelId="{16A2278D-36C7-4BAE-9DD3-5C6F1173B65E}" type="presParOf" srcId="{728D276B-FBB5-4895-9F17-53F82AB5DB6A}" destId="{9E119F6F-BA8D-48BA-B8EF-071A8D0C91C6}"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A1F47C-48A2-4CF8-9E71-C3B98A08B862}" type="doc">
      <dgm:prSet loTypeId="urn:microsoft.com/office/officeart/2018/2/layout/IconLabelList" loCatId="icon" qsTypeId="urn:microsoft.com/office/officeart/2005/8/quickstyle/simple1" qsCatId="simple" csTypeId="urn:microsoft.com/office/officeart/2018/5/colors/Iconchunking_neutralbg_accent3_2" csCatId="accent3" phldr="1"/>
      <dgm:spPr/>
      <dgm:t>
        <a:bodyPr/>
        <a:lstStyle/>
        <a:p>
          <a:endParaRPr lang="en-US"/>
        </a:p>
      </dgm:t>
    </dgm:pt>
    <dgm:pt modelId="{9D86B568-DA77-40E5-96C0-3AFB38A123F5}">
      <dgm:prSet/>
      <dgm:spPr/>
      <dgm:t>
        <a:bodyPr/>
        <a:lstStyle/>
        <a:p>
          <a:pPr>
            <a:lnSpc>
              <a:spcPct val="100000"/>
            </a:lnSpc>
          </a:pPr>
          <a:r>
            <a:rPr lang="en-GB" dirty="0"/>
            <a:t>Focus on personal attention.</a:t>
          </a:r>
          <a:endParaRPr lang="en-US" dirty="0"/>
        </a:p>
      </dgm:t>
    </dgm:pt>
    <dgm:pt modelId="{B8801565-A578-43E4-AED9-813C56ACD2DE}" type="parTrans" cxnId="{1E948898-9020-4770-A468-D3C48B8FE430}">
      <dgm:prSet/>
      <dgm:spPr/>
      <dgm:t>
        <a:bodyPr/>
        <a:lstStyle/>
        <a:p>
          <a:endParaRPr lang="en-US"/>
        </a:p>
      </dgm:t>
    </dgm:pt>
    <dgm:pt modelId="{2C4E3C90-734E-4AA3-BCC0-2049994B246A}" type="sibTrans" cxnId="{1E948898-9020-4770-A468-D3C48B8FE430}">
      <dgm:prSet/>
      <dgm:spPr/>
      <dgm:t>
        <a:bodyPr/>
        <a:lstStyle/>
        <a:p>
          <a:endParaRPr lang="en-US"/>
        </a:p>
      </dgm:t>
    </dgm:pt>
    <dgm:pt modelId="{281FFD29-FAEE-44BA-AEE9-FD5E4EE3340A}">
      <dgm:prSet/>
      <dgm:spPr/>
      <dgm:t>
        <a:bodyPr/>
        <a:lstStyle/>
        <a:p>
          <a:pPr>
            <a:lnSpc>
              <a:spcPct val="100000"/>
            </a:lnSpc>
          </a:pPr>
          <a:r>
            <a:rPr lang="en-GB" dirty="0"/>
            <a:t>add a handwritten note to deliveries. </a:t>
          </a:r>
          <a:endParaRPr lang="en-US" dirty="0"/>
        </a:p>
      </dgm:t>
    </dgm:pt>
    <dgm:pt modelId="{1A9CC085-F991-4D71-A490-F091881905AE}" type="parTrans" cxnId="{28E0459B-0F32-406D-A779-47137D3E749E}">
      <dgm:prSet/>
      <dgm:spPr/>
      <dgm:t>
        <a:bodyPr/>
        <a:lstStyle/>
        <a:p>
          <a:endParaRPr lang="en-US"/>
        </a:p>
      </dgm:t>
    </dgm:pt>
    <dgm:pt modelId="{34248BE9-B6C6-4C5A-B72B-EF726EBAC417}" type="sibTrans" cxnId="{28E0459B-0F32-406D-A779-47137D3E749E}">
      <dgm:prSet/>
      <dgm:spPr/>
      <dgm:t>
        <a:bodyPr/>
        <a:lstStyle/>
        <a:p>
          <a:endParaRPr lang="en-US"/>
        </a:p>
      </dgm:t>
    </dgm:pt>
    <dgm:pt modelId="{2A3F54CD-0E1B-45D7-A8AF-C9D6D2A9068E}">
      <dgm:prSet/>
      <dgm:spPr/>
      <dgm:t>
        <a:bodyPr/>
        <a:lstStyle/>
        <a:p>
          <a:pPr>
            <a:lnSpc>
              <a:spcPct val="100000"/>
            </a:lnSpc>
          </a:pPr>
          <a:r>
            <a:rPr lang="en-GB" dirty="0"/>
            <a:t>a follow-up, personalized message or call after your interaction</a:t>
          </a:r>
          <a:endParaRPr lang="en-US" dirty="0"/>
        </a:p>
      </dgm:t>
    </dgm:pt>
    <dgm:pt modelId="{786DFA12-A7B3-4722-ABC9-2C5258D1A28C}" type="parTrans" cxnId="{07D41BCE-BD4A-4B22-9568-3B49F4386B35}">
      <dgm:prSet/>
      <dgm:spPr/>
      <dgm:t>
        <a:bodyPr/>
        <a:lstStyle/>
        <a:p>
          <a:endParaRPr lang="en-US"/>
        </a:p>
      </dgm:t>
    </dgm:pt>
    <dgm:pt modelId="{8AD5D024-579A-455E-8779-BBE25E234FA8}" type="sibTrans" cxnId="{07D41BCE-BD4A-4B22-9568-3B49F4386B35}">
      <dgm:prSet/>
      <dgm:spPr/>
      <dgm:t>
        <a:bodyPr/>
        <a:lstStyle/>
        <a:p>
          <a:endParaRPr lang="en-US"/>
        </a:p>
      </dgm:t>
    </dgm:pt>
    <dgm:pt modelId="{A07F4D94-E554-4D25-A60A-9A430A25686C}">
      <dgm:prSet/>
      <dgm:spPr/>
      <dgm:t>
        <a:bodyPr/>
        <a:lstStyle/>
        <a:p>
          <a:pPr>
            <a:lnSpc>
              <a:spcPct val="100000"/>
            </a:lnSpc>
          </a:pPr>
          <a:r>
            <a:rPr lang="en-GB" dirty="0"/>
            <a:t>Guests are not a number, but a </a:t>
          </a:r>
          <a:r>
            <a:rPr lang="en-GB" dirty="0">
              <a:latin typeface="Calibri Light" panose="020F0302020204030204"/>
            </a:rPr>
            <a:t>humans so take</a:t>
          </a:r>
          <a:r>
            <a:rPr lang="en-GB" dirty="0"/>
            <a:t>  time to understand the concerns of customers with empathy.</a:t>
          </a:r>
          <a:endParaRPr lang="en-US" dirty="0"/>
        </a:p>
      </dgm:t>
    </dgm:pt>
    <dgm:pt modelId="{EE019BE2-30ED-47DF-A92E-C1FFB65D2119}" type="parTrans" cxnId="{A72DCDFD-90B4-4850-B610-649FD15EA4C0}">
      <dgm:prSet/>
      <dgm:spPr/>
      <dgm:t>
        <a:bodyPr/>
        <a:lstStyle/>
        <a:p>
          <a:endParaRPr lang="en-US"/>
        </a:p>
      </dgm:t>
    </dgm:pt>
    <dgm:pt modelId="{78B89BA5-5ABF-40F4-830F-EB1D1AD9266E}" type="sibTrans" cxnId="{A72DCDFD-90B4-4850-B610-649FD15EA4C0}">
      <dgm:prSet/>
      <dgm:spPr/>
      <dgm:t>
        <a:bodyPr/>
        <a:lstStyle/>
        <a:p>
          <a:endParaRPr lang="en-US"/>
        </a:p>
      </dgm:t>
    </dgm:pt>
    <dgm:pt modelId="{F7026673-D578-4AD3-ABCB-0782703A4B88}">
      <dgm:prSet phldr="0"/>
      <dgm:spPr/>
      <dgm:t>
        <a:bodyPr/>
        <a:lstStyle/>
        <a:p>
          <a:pPr rtl="0">
            <a:lnSpc>
              <a:spcPct val="100000"/>
            </a:lnSpc>
          </a:pPr>
          <a:r>
            <a:rPr lang="en-GB" dirty="0">
              <a:latin typeface="Calibri Light" panose="020F0302020204030204"/>
            </a:rPr>
            <a:t>Satisfy needs &amp; tastes of the guests</a:t>
          </a:r>
          <a:endParaRPr lang="en-GB" dirty="0"/>
        </a:p>
      </dgm:t>
    </dgm:pt>
    <dgm:pt modelId="{F359BB62-4165-4942-8AC4-EEF4A226835E}" type="parTrans" cxnId="{C7B775D5-B172-4ADD-8909-3548DDFBB232}">
      <dgm:prSet/>
      <dgm:spPr/>
      <dgm:t>
        <a:bodyPr/>
        <a:lstStyle/>
        <a:p>
          <a:endParaRPr lang="en-US"/>
        </a:p>
      </dgm:t>
    </dgm:pt>
    <dgm:pt modelId="{27B111D2-1BFD-496B-AB67-C1B3CDB58B27}" type="sibTrans" cxnId="{C7B775D5-B172-4ADD-8909-3548DDFBB232}">
      <dgm:prSet/>
      <dgm:spPr/>
      <dgm:t>
        <a:bodyPr/>
        <a:lstStyle/>
        <a:p>
          <a:endParaRPr lang="en-US"/>
        </a:p>
      </dgm:t>
    </dgm:pt>
    <dgm:pt modelId="{118F3231-CD3A-42AF-8CD5-D5514786D3CA}" type="pres">
      <dgm:prSet presAssocID="{49A1F47C-48A2-4CF8-9E71-C3B98A08B862}" presName="root" presStyleCnt="0">
        <dgm:presLayoutVars>
          <dgm:dir/>
          <dgm:resizeHandles val="exact"/>
        </dgm:presLayoutVars>
      </dgm:prSet>
      <dgm:spPr/>
    </dgm:pt>
    <dgm:pt modelId="{6EB80EAA-5E30-43E8-ABDC-1C40B9BB663E}" type="pres">
      <dgm:prSet presAssocID="{9D86B568-DA77-40E5-96C0-3AFB38A123F5}" presName="compNode" presStyleCnt="0"/>
      <dgm:spPr/>
    </dgm:pt>
    <dgm:pt modelId="{8E36DA69-059F-47AB-8366-BF71DFD32BCE}" type="pres">
      <dgm:prSet presAssocID="{9D86B568-DA77-40E5-96C0-3AFB38A123F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E0BD9AC6-E2F3-4E40-9B5F-FBB2ED3508B5}" type="pres">
      <dgm:prSet presAssocID="{9D86B568-DA77-40E5-96C0-3AFB38A123F5}" presName="spaceRect" presStyleCnt="0"/>
      <dgm:spPr/>
    </dgm:pt>
    <dgm:pt modelId="{F4ADBD6A-3544-4D4B-9C80-C42C625D91F4}" type="pres">
      <dgm:prSet presAssocID="{9D86B568-DA77-40E5-96C0-3AFB38A123F5}" presName="textRect" presStyleLbl="revTx" presStyleIdx="0" presStyleCnt="5">
        <dgm:presLayoutVars>
          <dgm:chMax val="1"/>
          <dgm:chPref val="1"/>
        </dgm:presLayoutVars>
      </dgm:prSet>
      <dgm:spPr/>
    </dgm:pt>
    <dgm:pt modelId="{6F292028-F944-4AEC-853B-C48CEC82F012}" type="pres">
      <dgm:prSet presAssocID="{2C4E3C90-734E-4AA3-BCC0-2049994B246A}" presName="sibTrans" presStyleCnt="0"/>
      <dgm:spPr/>
    </dgm:pt>
    <dgm:pt modelId="{C80EC077-DADF-4B1D-950C-F5E5ABB474A1}" type="pres">
      <dgm:prSet presAssocID="{281FFD29-FAEE-44BA-AEE9-FD5E4EE3340A}" presName="compNode" presStyleCnt="0"/>
      <dgm:spPr/>
    </dgm:pt>
    <dgm:pt modelId="{A29948C7-54D1-47FF-B286-6E812EDE0D3C}" type="pres">
      <dgm:prSet presAssocID="{281FFD29-FAEE-44BA-AEE9-FD5E4EE3340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D8DBF508-1F62-4BB4-A024-D37FC35782C8}" type="pres">
      <dgm:prSet presAssocID="{281FFD29-FAEE-44BA-AEE9-FD5E4EE3340A}" presName="spaceRect" presStyleCnt="0"/>
      <dgm:spPr/>
    </dgm:pt>
    <dgm:pt modelId="{839330F4-91BD-4FEA-A0CA-B413A622A78F}" type="pres">
      <dgm:prSet presAssocID="{281FFD29-FAEE-44BA-AEE9-FD5E4EE3340A}" presName="textRect" presStyleLbl="revTx" presStyleIdx="1" presStyleCnt="5">
        <dgm:presLayoutVars>
          <dgm:chMax val="1"/>
          <dgm:chPref val="1"/>
        </dgm:presLayoutVars>
      </dgm:prSet>
      <dgm:spPr/>
    </dgm:pt>
    <dgm:pt modelId="{5B5F7CFF-A257-4376-9BB0-9AA7A7708047}" type="pres">
      <dgm:prSet presAssocID="{34248BE9-B6C6-4C5A-B72B-EF726EBAC417}" presName="sibTrans" presStyleCnt="0"/>
      <dgm:spPr/>
    </dgm:pt>
    <dgm:pt modelId="{A11E7D87-6859-44E0-862D-C3DBD8F1D270}" type="pres">
      <dgm:prSet presAssocID="{2A3F54CD-0E1B-45D7-A8AF-C9D6D2A9068E}" presName="compNode" presStyleCnt="0"/>
      <dgm:spPr/>
    </dgm:pt>
    <dgm:pt modelId="{045B33E7-9907-4D5E-93FF-D58B21857510}" type="pres">
      <dgm:prSet presAssocID="{2A3F54CD-0E1B-45D7-A8AF-C9D6D2A9068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peaker Phone"/>
        </a:ext>
      </dgm:extLst>
    </dgm:pt>
    <dgm:pt modelId="{C686A3E9-2914-46F6-A9FE-792F6EEAA966}" type="pres">
      <dgm:prSet presAssocID="{2A3F54CD-0E1B-45D7-A8AF-C9D6D2A9068E}" presName="spaceRect" presStyleCnt="0"/>
      <dgm:spPr/>
    </dgm:pt>
    <dgm:pt modelId="{CAF1BAAB-9847-4017-841F-609AC2AB3410}" type="pres">
      <dgm:prSet presAssocID="{2A3F54CD-0E1B-45D7-A8AF-C9D6D2A9068E}" presName="textRect" presStyleLbl="revTx" presStyleIdx="2" presStyleCnt="5">
        <dgm:presLayoutVars>
          <dgm:chMax val="1"/>
          <dgm:chPref val="1"/>
        </dgm:presLayoutVars>
      </dgm:prSet>
      <dgm:spPr/>
    </dgm:pt>
    <dgm:pt modelId="{66BFB30F-0C6B-4BC6-AF22-04D8BD761C2F}" type="pres">
      <dgm:prSet presAssocID="{8AD5D024-579A-455E-8779-BBE25E234FA8}" presName="sibTrans" presStyleCnt="0"/>
      <dgm:spPr/>
    </dgm:pt>
    <dgm:pt modelId="{0E2317DB-F83F-4660-81DA-49FAFFE014BB}" type="pres">
      <dgm:prSet presAssocID="{A07F4D94-E554-4D25-A60A-9A430A25686C}" presName="compNode" presStyleCnt="0"/>
      <dgm:spPr/>
    </dgm:pt>
    <dgm:pt modelId="{A16127BF-2A3F-41D2-B626-D7930D69B8B5}" type="pres">
      <dgm:prSet presAssocID="{A07F4D94-E554-4D25-A60A-9A430A25686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aiter"/>
        </a:ext>
      </dgm:extLst>
    </dgm:pt>
    <dgm:pt modelId="{99D70886-8BFC-4F75-95F1-D27F6D5C9262}" type="pres">
      <dgm:prSet presAssocID="{A07F4D94-E554-4D25-A60A-9A430A25686C}" presName="spaceRect" presStyleCnt="0"/>
      <dgm:spPr/>
    </dgm:pt>
    <dgm:pt modelId="{EF4336C1-5270-4FC7-9CB4-1F7E056A1B03}" type="pres">
      <dgm:prSet presAssocID="{A07F4D94-E554-4D25-A60A-9A430A25686C}" presName="textRect" presStyleLbl="revTx" presStyleIdx="3" presStyleCnt="5">
        <dgm:presLayoutVars>
          <dgm:chMax val="1"/>
          <dgm:chPref val="1"/>
        </dgm:presLayoutVars>
      </dgm:prSet>
      <dgm:spPr/>
    </dgm:pt>
    <dgm:pt modelId="{36EA6D78-D7D1-4354-8325-E18B78DD1718}" type="pres">
      <dgm:prSet presAssocID="{78B89BA5-5ABF-40F4-830F-EB1D1AD9266E}" presName="sibTrans" presStyleCnt="0"/>
      <dgm:spPr/>
    </dgm:pt>
    <dgm:pt modelId="{4E958E36-D4A5-44AD-9A6B-DFD12E5BFB7B}" type="pres">
      <dgm:prSet presAssocID="{F7026673-D578-4AD3-ABCB-0782703A4B88}" presName="compNode" presStyleCnt="0"/>
      <dgm:spPr/>
    </dgm:pt>
    <dgm:pt modelId="{DCCE932D-C991-415B-9DCA-00CDE88A4B1C}" type="pres">
      <dgm:prSet presAssocID="{F7026673-D578-4AD3-ABCB-0782703A4B8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lay"/>
        </a:ext>
      </dgm:extLst>
    </dgm:pt>
    <dgm:pt modelId="{88D8FD55-2B3E-43A3-9BCE-C8C84E7B6E06}" type="pres">
      <dgm:prSet presAssocID="{F7026673-D578-4AD3-ABCB-0782703A4B88}" presName="spaceRect" presStyleCnt="0"/>
      <dgm:spPr/>
    </dgm:pt>
    <dgm:pt modelId="{CFBE9926-E8FD-4C29-9D22-6B0DC1A82011}" type="pres">
      <dgm:prSet presAssocID="{F7026673-D578-4AD3-ABCB-0782703A4B88}" presName="textRect" presStyleLbl="revTx" presStyleIdx="4" presStyleCnt="5">
        <dgm:presLayoutVars>
          <dgm:chMax val="1"/>
          <dgm:chPref val="1"/>
        </dgm:presLayoutVars>
      </dgm:prSet>
      <dgm:spPr/>
    </dgm:pt>
  </dgm:ptLst>
  <dgm:cxnLst>
    <dgm:cxn modelId="{D9A5ED20-4BDE-402C-9CD5-019E9C283536}" type="presOf" srcId="{A07F4D94-E554-4D25-A60A-9A430A25686C}" destId="{EF4336C1-5270-4FC7-9CB4-1F7E056A1B03}" srcOrd="0" destOrd="0" presId="urn:microsoft.com/office/officeart/2018/2/layout/IconLabelList"/>
    <dgm:cxn modelId="{90093F62-B6FA-46A1-B41B-4F594FEABED7}" type="presOf" srcId="{F7026673-D578-4AD3-ABCB-0782703A4B88}" destId="{CFBE9926-E8FD-4C29-9D22-6B0DC1A82011}" srcOrd="0" destOrd="0" presId="urn:microsoft.com/office/officeart/2018/2/layout/IconLabelList"/>
    <dgm:cxn modelId="{01F29F45-84A8-4655-8822-F6FE1F310C48}" type="presOf" srcId="{2A3F54CD-0E1B-45D7-A8AF-C9D6D2A9068E}" destId="{CAF1BAAB-9847-4017-841F-609AC2AB3410}" srcOrd="0" destOrd="0" presId="urn:microsoft.com/office/officeart/2018/2/layout/IconLabelList"/>
    <dgm:cxn modelId="{1FD8654E-8C52-4527-AF82-D574CAEEB96A}" type="presOf" srcId="{281FFD29-FAEE-44BA-AEE9-FD5E4EE3340A}" destId="{839330F4-91BD-4FEA-A0CA-B413A622A78F}" srcOrd="0" destOrd="0" presId="urn:microsoft.com/office/officeart/2018/2/layout/IconLabelList"/>
    <dgm:cxn modelId="{1E948898-9020-4770-A468-D3C48B8FE430}" srcId="{49A1F47C-48A2-4CF8-9E71-C3B98A08B862}" destId="{9D86B568-DA77-40E5-96C0-3AFB38A123F5}" srcOrd="0" destOrd="0" parTransId="{B8801565-A578-43E4-AED9-813C56ACD2DE}" sibTransId="{2C4E3C90-734E-4AA3-BCC0-2049994B246A}"/>
    <dgm:cxn modelId="{28E0459B-0F32-406D-A779-47137D3E749E}" srcId="{49A1F47C-48A2-4CF8-9E71-C3B98A08B862}" destId="{281FFD29-FAEE-44BA-AEE9-FD5E4EE3340A}" srcOrd="1" destOrd="0" parTransId="{1A9CC085-F991-4D71-A490-F091881905AE}" sibTransId="{34248BE9-B6C6-4C5A-B72B-EF726EBAC417}"/>
    <dgm:cxn modelId="{AB3A16C8-AFB7-4491-B325-EE6F84A2A87B}" type="presOf" srcId="{9D86B568-DA77-40E5-96C0-3AFB38A123F5}" destId="{F4ADBD6A-3544-4D4B-9C80-C42C625D91F4}" srcOrd="0" destOrd="0" presId="urn:microsoft.com/office/officeart/2018/2/layout/IconLabelList"/>
    <dgm:cxn modelId="{07D41BCE-BD4A-4B22-9568-3B49F4386B35}" srcId="{49A1F47C-48A2-4CF8-9E71-C3B98A08B862}" destId="{2A3F54CD-0E1B-45D7-A8AF-C9D6D2A9068E}" srcOrd="2" destOrd="0" parTransId="{786DFA12-A7B3-4722-ABC9-2C5258D1A28C}" sibTransId="{8AD5D024-579A-455E-8779-BBE25E234FA8}"/>
    <dgm:cxn modelId="{C7B775D5-B172-4ADD-8909-3548DDFBB232}" srcId="{49A1F47C-48A2-4CF8-9E71-C3B98A08B862}" destId="{F7026673-D578-4AD3-ABCB-0782703A4B88}" srcOrd="4" destOrd="0" parTransId="{F359BB62-4165-4942-8AC4-EEF4A226835E}" sibTransId="{27B111D2-1BFD-496B-AB67-C1B3CDB58B27}"/>
    <dgm:cxn modelId="{B9D1F0E5-D1E1-4ADA-9AE6-AEDE5868875B}" type="presOf" srcId="{49A1F47C-48A2-4CF8-9E71-C3B98A08B862}" destId="{118F3231-CD3A-42AF-8CD5-D5514786D3CA}" srcOrd="0" destOrd="0" presId="urn:microsoft.com/office/officeart/2018/2/layout/IconLabelList"/>
    <dgm:cxn modelId="{A72DCDFD-90B4-4850-B610-649FD15EA4C0}" srcId="{49A1F47C-48A2-4CF8-9E71-C3B98A08B862}" destId="{A07F4D94-E554-4D25-A60A-9A430A25686C}" srcOrd="3" destOrd="0" parTransId="{EE019BE2-30ED-47DF-A92E-C1FFB65D2119}" sibTransId="{78B89BA5-5ABF-40F4-830F-EB1D1AD9266E}"/>
    <dgm:cxn modelId="{13AB9DD0-8B80-4023-85CE-409AAA97325F}" type="presParOf" srcId="{118F3231-CD3A-42AF-8CD5-D5514786D3CA}" destId="{6EB80EAA-5E30-43E8-ABDC-1C40B9BB663E}" srcOrd="0" destOrd="0" presId="urn:microsoft.com/office/officeart/2018/2/layout/IconLabelList"/>
    <dgm:cxn modelId="{BBB6AC52-954A-4D81-9E97-60EBAAAF7A08}" type="presParOf" srcId="{6EB80EAA-5E30-43E8-ABDC-1C40B9BB663E}" destId="{8E36DA69-059F-47AB-8366-BF71DFD32BCE}" srcOrd="0" destOrd="0" presId="urn:microsoft.com/office/officeart/2018/2/layout/IconLabelList"/>
    <dgm:cxn modelId="{663C3874-3589-4034-8435-80E7B21F218A}" type="presParOf" srcId="{6EB80EAA-5E30-43E8-ABDC-1C40B9BB663E}" destId="{E0BD9AC6-E2F3-4E40-9B5F-FBB2ED3508B5}" srcOrd="1" destOrd="0" presId="urn:microsoft.com/office/officeart/2018/2/layout/IconLabelList"/>
    <dgm:cxn modelId="{1D94EC09-485B-406B-A03B-A27C9DC9A2D6}" type="presParOf" srcId="{6EB80EAA-5E30-43E8-ABDC-1C40B9BB663E}" destId="{F4ADBD6A-3544-4D4B-9C80-C42C625D91F4}" srcOrd="2" destOrd="0" presId="urn:microsoft.com/office/officeart/2018/2/layout/IconLabelList"/>
    <dgm:cxn modelId="{E3B8DB0B-677E-4D4F-966B-5ACA52C640F7}" type="presParOf" srcId="{118F3231-CD3A-42AF-8CD5-D5514786D3CA}" destId="{6F292028-F944-4AEC-853B-C48CEC82F012}" srcOrd="1" destOrd="0" presId="urn:microsoft.com/office/officeart/2018/2/layout/IconLabelList"/>
    <dgm:cxn modelId="{843255E6-DB0E-469C-A228-90BF6B86DF67}" type="presParOf" srcId="{118F3231-CD3A-42AF-8CD5-D5514786D3CA}" destId="{C80EC077-DADF-4B1D-950C-F5E5ABB474A1}" srcOrd="2" destOrd="0" presId="urn:microsoft.com/office/officeart/2018/2/layout/IconLabelList"/>
    <dgm:cxn modelId="{4EC04357-6B5C-440D-BF50-C4E1E8057325}" type="presParOf" srcId="{C80EC077-DADF-4B1D-950C-F5E5ABB474A1}" destId="{A29948C7-54D1-47FF-B286-6E812EDE0D3C}" srcOrd="0" destOrd="0" presId="urn:microsoft.com/office/officeart/2018/2/layout/IconLabelList"/>
    <dgm:cxn modelId="{97430A23-3D15-4E7D-93ED-1AC01ECC5579}" type="presParOf" srcId="{C80EC077-DADF-4B1D-950C-F5E5ABB474A1}" destId="{D8DBF508-1F62-4BB4-A024-D37FC35782C8}" srcOrd="1" destOrd="0" presId="urn:microsoft.com/office/officeart/2018/2/layout/IconLabelList"/>
    <dgm:cxn modelId="{2256C1B5-088E-45ED-91AF-5B1F9E9C1E5C}" type="presParOf" srcId="{C80EC077-DADF-4B1D-950C-F5E5ABB474A1}" destId="{839330F4-91BD-4FEA-A0CA-B413A622A78F}" srcOrd="2" destOrd="0" presId="urn:microsoft.com/office/officeart/2018/2/layout/IconLabelList"/>
    <dgm:cxn modelId="{B80A1542-3725-492D-BC59-BF2630B73A9C}" type="presParOf" srcId="{118F3231-CD3A-42AF-8CD5-D5514786D3CA}" destId="{5B5F7CFF-A257-4376-9BB0-9AA7A7708047}" srcOrd="3" destOrd="0" presId="urn:microsoft.com/office/officeart/2018/2/layout/IconLabelList"/>
    <dgm:cxn modelId="{24FCBA20-E1D6-4265-B521-2CCAE3B849E8}" type="presParOf" srcId="{118F3231-CD3A-42AF-8CD5-D5514786D3CA}" destId="{A11E7D87-6859-44E0-862D-C3DBD8F1D270}" srcOrd="4" destOrd="0" presId="urn:microsoft.com/office/officeart/2018/2/layout/IconLabelList"/>
    <dgm:cxn modelId="{8A1EE9B4-FEEF-47B7-A5CA-52BF3AC08307}" type="presParOf" srcId="{A11E7D87-6859-44E0-862D-C3DBD8F1D270}" destId="{045B33E7-9907-4D5E-93FF-D58B21857510}" srcOrd="0" destOrd="0" presId="urn:microsoft.com/office/officeart/2018/2/layout/IconLabelList"/>
    <dgm:cxn modelId="{F6EB1B45-DE7F-48D7-B3C9-D40CCED22F26}" type="presParOf" srcId="{A11E7D87-6859-44E0-862D-C3DBD8F1D270}" destId="{C686A3E9-2914-46F6-A9FE-792F6EEAA966}" srcOrd="1" destOrd="0" presId="urn:microsoft.com/office/officeart/2018/2/layout/IconLabelList"/>
    <dgm:cxn modelId="{C8482A81-21B3-4D27-BB78-FA3A50CC6486}" type="presParOf" srcId="{A11E7D87-6859-44E0-862D-C3DBD8F1D270}" destId="{CAF1BAAB-9847-4017-841F-609AC2AB3410}" srcOrd="2" destOrd="0" presId="urn:microsoft.com/office/officeart/2018/2/layout/IconLabelList"/>
    <dgm:cxn modelId="{B99094E4-2C8C-4097-85A3-5F4112FA6A35}" type="presParOf" srcId="{118F3231-CD3A-42AF-8CD5-D5514786D3CA}" destId="{66BFB30F-0C6B-4BC6-AF22-04D8BD761C2F}" srcOrd="5" destOrd="0" presId="urn:microsoft.com/office/officeart/2018/2/layout/IconLabelList"/>
    <dgm:cxn modelId="{E461384E-17D8-464B-A213-7400E8537CBA}" type="presParOf" srcId="{118F3231-CD3A-42AF-8CD5-D5514786D3CA}" destId="{0E2317DB-F83F-4660-81DA-49FAFFE014BB}" srcOrd="6" destOrd="0" presId="urn:microsoft.com/office/officeart/2018/2/layout/IconLabelList"/>
    <dgm:cxn modelId="{E303DB9D-B815-4C37-8B10-D7D55A23E4C6}" type="presParOf" srcId="{0E2317DB-F83F-4660-81DA-49FAFFE014BB}" destId="{A16127BF-2A3F-41D2-B626-D7930D69B8B5}" srcOrd="0" destOrd="0" presId="urn:microsoft.com/office/officeart/2018/2/layout/IconLabelList"/>
    <dgm:cxn modelId="{CB1117DF-1B00-4F60-B11A-84C4604F28D8}" type="presParOf" srcId="{0E2317DB-F83F-4660-81DA-49FAFFE014BB}" destId="{99D70886-8BFC-4F75-95F1-D27F6D5C9262}" srcOrd="1" destOrd="0" presId="urn:microsoft.com/office/officeart/2018/2/layout/IconLabelList"/>
    <dgm:cxn modelId="{E3631469-0EB9-44CB-BFC4-93038C3EF8C5}" type="presParOf" srcId="{0E2317DB-F83F-4660-81DA-49FAFFE014BB}" destId="{EF4336C1-5270-4FC7-9CB4-1F7E056A1B03}" srcOrd="2" destOrd="0" presId="urn:microsoft.com/office/officeart/2018/2/layout/IconLabelList"/>
    <dgm:cxn modelId="{93236F34-2411-4020-AA79-BA5F27E10F45}" type="presParOf" srcId="{118F3231-CD3A-42AF-8CD5-D5514786D3CA}" destId="{36EA6D78-D7D1-4354-8325-E18B78DD1718}" srcOrd="7" destOrd="0" presId="urn:microsoft.com/office/officeart/2018/2/layout/IconLabelList"/>
    <dgm:cxn modelId="{3668CA8F-7645-48DD-9E1F-B30E0F32EDD3}" type="presParOf" srcId="{118F3231-CD3A-42AF-8CD5-D5514786D3CA}" destId="{4E958E36-D4A5-44AD-9A6B-DFD12E5BFB7B}" srcOrd="8" destOrd="0" presId="urn:microsoft.com/office/officeart/2018/2/layout/IconLabelList"/>
    <dgm:cxn modelId="{B075DDB5-4F07-4365-AAE3-0F0EAC1BD212}" type="presParOf" srcId="{4E958E36-D4A5-44AD-9A6B-DFD12E5BFB7B}" destId="{DCCE932D-C991-415B-9DCA-00CDE88A4B1C}" srcOrd="0" destOrd="0" presId="urn:microsoft.com/office/officeart/2018/2/layout/IconLabelList"/>
    <dgm:cxn modelId="{024330A7-5270-4D3A-81DD-FB1DDAE6CA64}" type="presParOf" srcId="{4E958E36-D4A5-44AD-9A6B-DFD12E5BFB7B}" destId="{88D8FD55-2B3E-43A3-9BCE-C8C84E7B6E06}" srcOrd="1" destOrd="0" presId="urn:microsoft.com/office/officeart/2018/2/layout/IconLabelList"/>
    <dgm:cxn modelId="{DCDA63FD-0953-46E8-9F7F-52642B1AF24D}" type="presParOf" srcId="{4E958E36-D4A5-44AD-9A6B-DFD12E5BFB7B}" destId="{CFBE9926-E8FD-4C29-9D22-6B0DC1A82011}"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C53CFE-C3CA-479D-96DE-0F6B40C3DC25}">
      <dsp:nvSpPr>
        <dsp:cNvPr id="0" name=""/>
        <dsp:cNvSpPr/>
      </dsp:nvSpPr>
      <dsp:spPr>
        <a:xfrm>
          <a:off x="0" y="0"/>
          <a:ext cx="9288654" cy="110682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kern="1200"/>
            <a:t>7% spoken words</a:t>
          </a:r>
          <a:endParaRPr lang="en-US" sz="4800" kern="1200"/>
        </a:p>
      </dsp:txBody>
      <dsp:txXfrm>
        <a:off x="32418" y="32418"/>
        <a:ext cx="8094307" cy="1041985"/>
      </dsp:txXfrm>
    </dsp:sp>
    <dsp:sp modelId="{7CF44476-38DE-44B9-BD06-A7DEA26C8800}">
      <dsp:nvSpPr>
        <dsp:cNvPr id="0" name=""/>
        <dsp:cNvSpPr/>
      </dsp:nvSpPr>
      <dsp:spPr>
        <a:xfrm>
          <a:off x="819587" y="1291291"/>
          <a:ext cx="9288654" cy="1106821"/>
        </a:xfrm>
        <a:prstGeom prst="roundRect">
          <a:avLst>
            <a:gd name="adj" fmla="val 10000"/>
          </a:avLst>
        </a:prstGeom>
        <a:solidFill>
          <a:schemeClr val="accent2">
            <a:hueOff val="3183231"/>
            <a:satOff val="5400"/>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kern="1200"/>
            <a:t>38% tone of voice</a:t>
          </a:r>
          <a:endParaRPr lang="en-US" sz="4800" kern="1200"/>
        </a:p>
      </dsp:txBody>
      <dsp:txXfrm>
        <a:off x="852005" y="1323709"/>
        <a:ext cx="7684797" cy="1041985"/>
      </dsp:txXfrm>
    </dsp:sp>
    <dsp:sp modelId="{2A52AF8F-0A7C-4F1D-8D40-54D5EE291532}">
      <dsp:nvSpPr>
        <dsp:cNvPr id="0" name=""/>
        <dsp:cNvSpPr/>
      </dsp:nvSpPr>
      <dsp:spPr>
        <a:xfrm>
          <a:off x="1639174" y="2582583"/>
          <a:ext cx="9288654" cy="1106821"/>
        </a:xfrm>
        <a:prstGeom prst="roundRect">
          <a:avLst>
            <a:gd name="adj" fmla="val 10000"/>
          </a:avLst>
        </a:prstGeom>
        <a:solidFill>
          <a:schemeClr val="accent2">
            <a:hueOff val="6366461"/>
            <a:satOff val="10800"/>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kern="1200"/>
            <a:t>55% body language</a:t>
          </a:r>
          <a:endParaRPr lang="en-US" sz="4800" kern="1200"/>
        </a:p>
      </dsp:txBody>
      <dsp:txXfrm>
        <a:off x="1671592" y="2615001"/>
        <a:ext cx="7684797" cy="1041985"/>
      </dsp:txXfrm>
    </dsp:sp>
    <dsp:sp modelId="{DE14DB24-76E0-47DC-A0EA-6A1CCC0EEEB0}">
      <dsp:nvSpPr>
        <dsp:cNvPr id="0" name=""/>
        <dsp:cNvSpPr/>
      </dsp:nvSpPr>
      <dsp:spPr>
        <a:xfrm>
          <a:off x="8569220" y="839339"/>
          <a:ext cx="719433" cy="719433"/>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8731092" y="839339"/>
        <a:ext cx="395689" cy="541373"/>
      </dsp:txXfrm>
    </dsp:sp>
    <dsp:sp modelId="{11A4E0B2-6DC0-4B37-B451-C358F8E5BDB7}">
      <dsp:nvSpPr>
        <dsp:cNvPr id="0" name=""/>
        <dsp:cNvSpPr/>
      </dsp:nvSpPr>
      <dsp:spPr>
        <a:xfrm>
          <a:off x="9388807" y="2123252"/>
          <a:ext cx="719433" cy="719433"/>
        </a:xfrm>
        <a:prstGeom prst="downArrow">
          <a:avLst>
            <a:gd name="adj1" fmla="val 55000"/>
            <a:gd name="adj2" fmla="val 45000"/>
          </a:avLst>
        </a:prstGeom>
        <a:solidFill>
          <a:schemeClr val="accent2">
            <a:tint val="40000"/>
            <a:alpha val="90000"/>
            <a:hueOff val="6276057"/>
            <a:satOff val="9776"/>
            <a:lumOff val="560"/>
            <a:alphaOff val="0"/>
          </a:schemeClr>
        </a:solidFill>
        <a:ln w="12700" cap="flat" cmpd="sng" algn="ctr">
          <a:solidFill>
            <a:schemeClr val="accent2">
              <a:tint val="40000"/>
              <a:alpha val="90000"/>
              <a:hueOff val="6276057"/>
              <a:satOff val="9776"/>
              <a:lumOff val="56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9550679" y="2123252"/>
        <a:ext cx="395689" cy="5413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36DA69-059F-47AB-8366-BF71DFD32BCE}">
      <dsp:nvSpPr>
        <dsp:cNvPr id="0" name=""/>
        <dsp:cNvSpPr/>
      </dsp:nvSpPr>
      <dsp:spPr>
        <a:xfrm>
          <a:off x="622800" y="1276232"/>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ADBD6A-3544-4D4B-9C80-C42C625D91F4}">
      <dsp:nvSpPr>
        <dsp:cNvPr id="0" name=""/>
        <dsp:cNvSpPr/>
      </dsp:nvSpPr>
      <dsp:spPr>
        <a:xfrm>
          <a:off x="127800" y="235631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Focus on personal attention.</a:t>
          </a:r>
          <a:endParaRPr lang="en-US" sz="1100" kern="1200" dirty="0"/>
        </a:p>
      </dsp:txBody>
      <dsp:txXfrm>
        <a:off x="127800" y="2356311"/>
        <a:ext cx="1800000" cy="720000"/>
      </dsp:txXfrm>
    </dsp:sp>
    <dsp:sp modelId="{A29948C7-54D1-47FF-B286-6E812EDE0D3C}">
      <dsp:nvSpPr>
        <dsp:cNvPr id="0" name=""/>
        <dsp:cNvSpPr/>
      </dsp:nvSpPr>
      <dsp:spPr>
        <a:xfrm>
          <a:off x="2737800" y="1276232"/>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9330F4-91BD-4FEA-A0CA-B413A622A78F}">
      <dsp:nvSpPr>
        <dsp:cNvPr id="0" name=""/>
        <dsp:cNvSpPr/>
      </dsp:nvSpPr>
      <dsp:spPr>
        <a:xfrm>
          <a:off x="2242800" y="235631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add a handwritten note to deliveries. </a:t>
          </a:r>
          <a:endParaRPr lang="en-US" sz="1100" kern="1200" dirty="0"/>
        </a:p>
      </dsp:txBody>
      <dsp:txXfrm>
        <a:off x="2242800" y="2356311"/>
        <a:ext cx="1800000" cy="720000"/>
      </dsp:txXfrm>
    </dsp:sp>
    <dsp:sp modelId="{045B33E7-9907-4D5E-93FF-D58B21857510}">
      <dsp:nvSpPr>
        <dsp:cNvPr id="0" name=""/>
        <dsp:cNvSpPr/>
      </dsp:nvSpPr>
      <dsp:spPr>
        <a:xfrm>
          <a:off x="4852800" y="1276232"/>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F1BAAB-9847-4017-841F-609AC2AB3410}">
      <dsp:nvSpPr>
        <dsp:cNvPr id="0" name=""/>
        <dsp:cNvSpPr/>
      </dsp:nvSpPr>
      <dsp:spPr>
        <a:xfrm>
          <a:off x="4357800" y="235631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a follow-up, personalized message or call after your interaction</a:t>
          </a:r>
          <a:endParaRPr lang="en-US" sz="1100" kern="1200" dirty="0"/>
        </a:p>
      </dsp:txBody>
      <dsp:txXfrm>
        <a:off x="4357800" y="2356311"/>
        <a:ext cx="1800000" cy="720000"/>
      </dsp:txXfrm>
    </dsp:sp>
    <dsp:sp modelId="{A16127BF-2A3F-41D2-B626-D7930D69B8B5}">
      <dsp:nvSpPr>
        <dsp:cNvPr id="0" name=""/>
        <dsp:cNvSpPr/>
      </dsp:nvSpPr>
      <dsp:spPr>
        <a:xfrm>
          <a:off x="6967800" y="1276232"/>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4336C1-5270-4FC7-9CB4-1F7E056A1B03}">
      <dsp:nvSpPr>
        <dsp:cNvPr id="0" name=""/>
        <dsp:cNvSpPr/>
      </dsp:nvSpPr>
      <dsp:spPr>
        <a:xfrm>
          <a:off x="6472800" y="235631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Guests are not a number, but a </a:t>
          </a:r>
          <a:r>
            <a:rPr lang="en-GB" sz="1100" kern="1200" dirty="0">
              <a:latin typeface="Calibri Light" panose="020F0302020204030204"/>
            </a:rPr>
            <a:t>humans so take</a:t>
          </a:r>
          <a:r>
            <a:rPr lang="en-GB" sz="1100" kern="1200" dirty="0"/>
            <a:t>  time to understand the concerns of customers with empathy.</a:t>
          </a:r>
          <a:endParaRPr lang="en-US" sz="1100" kern="1200" dirty="0"/>
        </a:p>
      </dsp:txBody>
      <dsp:txXfrm>
        <a:off x="6472800" y="2356311"/>
        <a:ext cx="1800000" cy="720000"/>
      </dsp:txXfrm>
    </dsp:sp>
    <dsp:sp modelId="{DCCE932D-C991-415B-9DCA-00CDE88A4B1C}">
      <dsp:nvSpPr>
        <dsp:cNvPr id="0" name=""/>
        <dsp:cNvSpPr/>
      </dsp:nvSpPr>
      <dsp:spPr>
        <a:xfrm>
          <a:off x="9082800" y="1276232"/>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BE9926-E8FD-4C29-9D22-6B0DC1A82011}">
      <dsp:nvSpPr>
        <dsp:cNvPr id="0" name=""/>
        <dsp:cNvSpPr/>
      </dsp:nvSpPr>
      <dsp:spPr>
        <a:xfrm>
          <a:off x="8587800" y="235631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rtl="0">
            <a:lnSpc>
              <a:spcPct val="100000"/>
            </a:lnSpc>
            <a:spcBef>
              <a:spcPct val="0"/>
            </a:spcBef>
            <a:spcAft>
              <a:spcPct val="35000"/>
            </a:spcAft>
            <a:buNone/>
          </a:pPr>
          <a:r>
            <a:rPr lang="en-GB" sz="1100" kern="1200" dirty="0">
              <a:latin typeface="Calibri Light" panose="020F0302020204030204"/>
            </a:rPr>
            <a:t>Satisfy needs &amp; tastes of the guests</a:t>
          </a:r>
          <a:endParaRPr lang="en-GB" sz="1100" kern="1200" dirty="0"/>
        </a:p>
      </dsp:txBody>
      <dsp:txXfrm>
        <a:off x="8587800" y="2356311"/>
        <a:ext cx="1800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14765451"/>
      </p:ext>
    </p:extLst>
  </p:cSld>
  <p:clrMapOvr>
    <a:masterClrMapping/>
  </p:clrMapOvr>
  <mc:AlternateContent xmlns:mc="http://schemas.openxmlformats.org/markup-compatibility/2006" xmlns:p159="http://schemas.microsoft.com/office/powerpoint/2015/09/main">
    <mc:Choice Requires="p159">
      <p:transition spd="med">
        <p159:morph option="byObject"/>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67363323"/>
      </p:ext>
    </p:extLst>
  </p:cSld>
  <p:clrMapOvr>
    <a:masterClrMapping/>
  </p:clrMapOvr>
  <mc:AlternateContent xmlns:mc="http://schemas.openxmlformats.org/markup-compatibility/2006" xmlns:p159="http://schemas.microsoft.com/office/powerpoint/2015/09/main">
    <mc:Choice Requires="p159">
      <p:transition spd="med">
        <p159:morph option="byObject"/>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45520447"/>
      </p:ext>
    </p:extLst>
  </p:cSld>
  <p:clrMapOvr>
    <a:masterClrMapping/>
  </p:clrMapOvr>
  <mc:AlternateContent xmlns:mc="http://schemas.openxmlformats.org/markup-compatibility/2006" xmlns:p159="http://schemas.microsoft.com/office/powerpoint/2015/09/main">
    <mc:Choice Requires="p159">
      <p:transition spd="med">
        <p159:morph option="byObject"/>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99245253"/>
      </p:ext>
    </p:extLst>
  </p:cSld>
  <p:clrMapOvr>
    <a:masterClrMapping/>
  </p:clrMapOvr>
  <mc:AlternateContent xmlns:mc="http://schemas.openxmlformats.org/markup-compatibility/2006" xmlns:p159="http://schemas.microsoft.com/office/powerpoint/2015/09/main">
    <mc:Choice Requires="p159">
      <p:transition spd="med">
        <p159:morph option="byObject"/>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3/26/2023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50840020"/>
      </p:ext>
    </p:extLst>
  </p:cSld>
  <p:clrMapOvr>
    <a:masterClrMapping/>
  </p:clrMapOvr>
  <mc:AlternateContent xmlns:mc="http://schemas.openxmlformats.org/markup-compatibility/2006" xmlns:p159="http://schemas.microsoft.com/office/powerpoint/2015/09/main">
    <mc:Choice Requires="p159">
      <p:transition spd="med">
        <p159:morph option="byObject"/>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72525860"/>
      </p:ext>
    </p:extLst>
  </p:cSld>
  <p:clrMapOvr>
    <a:masterClrMapping/>
  </p:clrMapOvr>
  <mc:AlternateContent xmlns:mc="http://schemas.openxmlformats.org/markup-compatibility/2006" xmlns:p159="http://schemas.microsoft.com/office/powerpoint/2015/09/main">
    <mc:Choice Requires="p159">
      <p:transition spd="med">
        <p159:morph option="byObject"/>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3/26/2023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61087615"/>
      </p:ext>
    </p:extLst>
  </p:cSld>
  <p:clrMapOvr>
    <a:masterClrMapping/>
  </p:clrMapOvr>
  <mc:AlternateContent xmlns:mc="http://schemas.openxmlformats.org/markup-compatibility/2006" xmlns:p159="http://schemas.microsoft.com/office/powerpoint/2015/09/main">
    <mc:Choice Requires="p159">
      <p:transition spd="med">
        <p159:morph option="byObject"/>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18273754"/>
      </p:ext>
    </p:extLst>
  </p:cSld>
  <p:clrMapOvr>
    <a:masterClrMapping/>
  </p:clrMapOvr>
  <mc:AlternateContent xmlns:mc="http://schemas.openxmlformats.org/markup-compatibility/2006" xmlns:p159="http://schemas.microsoft.com/office/powerpoint/2015/09/main">
    <mc:Choice Requires="p159">
      <p:transition spd="med">
        <p159:morph option="byObject"/>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95469060"/>
      </p:ext>
    </p:extLst>
  </p:cSld>
  <p:clrMapOvr>
    <a:masterClrMapping/>
  </p:clrMapOvr>
  <mc:AlternateContent xmlns:mc="http://schemas.openxmlformats.org/markup-compatibility/2006" xmlns:p159="http://schemas.microsoft.com/office/powerpoint/2015/09/main">
    <mc:Choice Requires="p159">
      <p:transition spd="med">
        <p159:morph option="byObject"/>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75441198"/>
      </p:ext>
    </p:extLst>
  </p:cSld>
  <p:clrMapOvr>
    <a:masterClrMapping/>
  </p:clrMapOvr>
  <mc:AlternateContent xmlns:mc="http://schemas.openxmlformats.org/markup-compatibility/2006" xmlns:p159="http://schemas.microsoft.com/office/powerpoint/2015/09/main">
    <mc:Choice Requires="p159">
      <p:transition spd="med">
        <p159:morph option="byObject"/>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85004487"/>
      </p:ext>
    </p:extLst>
  </p:cSld>
  <p:clrMapOvr>
    <a:masterClrMapping/>
  </p:clrMapOvr>
  <mc:AlternateContent xmlns:mc="http://schemas.openxmlformats.org/markup-compatibility/2006" xmlns:p159="http://schemas.microsoft.com/office/powerpoint/2015/09/main">
    <mc:Choice Requires="p159">
      <p:transition spd="med">
        <p159:morph option="byObject"/>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3/26/2023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869653879"/>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8" r:id="rId5"/>
    <p:sldLayoutId id="2147483779" r:id="rId6"/>
    <p:sldLayoutId id="2147483780" r:id="rId7"/>
    <p:sldLayoutId id="2147483781" r:id="rId8"/>
    <p:sldLayoutId id="2147483782" r:id="rId9"/>
    <p:sldLayoutId id="2147483783" r:id="rId10"/>
    <p:sldLayoutId id="2147483784" r:id="rId11"/>
  </p:sldLayoutIdLst>
  <mc:AlternateContent xmlns:mc="http://schemas.openxmlformats.org/markup-compatibility/2006" xmlns:p159="http://schemas.microsoft.com/office/powerpoint/2015/09/main">
    <mc:Choice Requires="p159">
      <p:transition spd="med">
        <p159:morph option="byObject"/>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hyperlink" Target="https://www.usgamblingsites.com/vegas/four-seasons/" TargetMode="External"/><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8" Type="http://schemas.openxmlformats.org/officeDocument/2006/relationships/hyperlink" Target="https://www.usgamblingsites.com/vegas/four-seasons/" TargetMode="External"/><Relationship Id="rId3" Type="http://schemas.microsoft.com/office/2007/relationships/media" Target="../media/media4.m4a"/><Relationship Id="rId7" Type="http://schemas.openxmlformats.org/officeDocument/2006/relationships/image" Target="../media/image1.png"/><Relationship Id="rId2" Type="http://schemas.openxmlformats.org/officeDocument/2006/relationships/video" Target="https://www.youtube.com/embed/n2ygW1jMznY?start=37&amp;feature=oembed" TargetMode="External"/><Relationship Id="rId1" Type="http://schemas.openxmlformats.org/officeDocument/2006/relationships/video" Target="https://www.youtube.com/embed/n2ygW1jMznY?feature=oembed" TargetMode="External"/><Relationship Id="rId6" Type="http://schemas.openxmlformats.org/officeDocument/2006/relationships/image" Target="../media/image5.jpeg"/><Relationship Id="rId5" Type="http://schemas.openxmlformats.org/officeDocument/2006/relationships/slideLayout" Target="../slideLayouts/slideLayout2.xml"/><Relationship Id="rId4" Type="http://schemas.openxmlformats.org/officeDocument/2006/relationships/audio" Target="../media/media4.m4a"/><Relationship Id="rId9"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audio" Target="../media/media9.m4a"/><Relationship Id="rId7" Type="http://schemas.openxmlformats.org/officeDocument/2006/relationships/image" Target="../media/image9.jpeg"/><Relationship Id="rId2" Type="http://schemas.microsoft.com/office/2007/relationships/media" Target="../media/media9.m4a"/><Relationship Id="rId1" Type="http://schemas.openxmlformats.org/officeDocument/2006/relationships/video" Target="https://www.youtube.com/embed/MtPPaCBJdw0?feature=oembed" TargetMode="External"/><Relationship Id="rId6" Type="http://schemas.openxmlformats.org/officeDocument/2006/relationships/hyperlink" Target="https://youtu.be/MtPPaCBJdw0" TargetMode="External"/><Relationship Id="rId5" Type="http://schemas.openxmlformats.org/officeDocument/2006/relationships/hyperlink" Target="http://www.youtube.com" TargetMode="External"/><Relationship Id="rId4"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9.xml"/><Relationship Id="rId7" Type="http://schemas.openxmlformats.org/officeDocument/2006/relationships/image" Target="../media/image2.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hyperlink" Target="https://creativecommons.org/licenses/by-nc-nd/3.0/" TargetMode="External"/><Relationship Id="rId5" Type="http://schemas.openxmlformats.org/officeDocument/2006/relationships/hyperlink" Target="http://restaurant.kitmarshal.site/category/sydney/" TargetMode="External"/><Relationship Id="rId4" Type="http://schemas.openxmlformats.org/officeDocument/2006/relationships/image" Target="../media/image20.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8" Type="http://schemas.openxmlformats.org/officeDocument/2006/relationships/hyperlink" Target="https://www.youtube.com/watch?v=rJh9oB1TvUI" TargetMode="External"/><Relationship Id="rId3" Type="http://schemas.openxmlformats.org/officeDocument/2006/relationships/hyperlink" Target="https://www.youtube.com/watch?v=-DFfFI5F6jc" TargetMode="External"/><Relationship Id="rId7" Type="http://schemas.openxmlformats.org/officeDocument/2006/relationships/hyperlink" Target="https://www.callcentrehelper.com/does-body-language-really-matter-when-talking-on-the-telephone-1711.htm" TargetMode="External"/><Relationship Id="rId2" Type="http://schemas.openxmlformats.org/officeDocument/2006/relationships/hyperlink" Target="http://www.youtube.com" TargetMode="External"/><Relationship Id="rId1" Type="http://schemas.openxmlformats.org/officeDocument/2006/relationships/slideLayout" Target="../slideLayouts/slideLayout2.xml"/><Relationship Id="rId6" Type="http://schemas.openxmlformats.org/officeDocument/2006/relationships/hyperlink" Target="https://youtu.be/MtPPaCBJdw0" TargetMode="External"/><Relationship Id="rId11" Type="http://schemas.openxmlformats.org/officeDocument/2006/relationships/hyperlink" Target="https://www.fourseasons.com/about_four_seasons/corporate_bios/isadore_sharp/" TargetMode="External"/><Relationship Id="rId5" Type="http://schemas.openxmlformats.org/officeDocument/2006/relationships/hyperlink" Target="https://www.fourseasons.com/about_four_seasons/service_culture/" TargetMode="External"/><Relationship Id="rId10" Type="http://schemas.openxmlformats.org/officeDocument/2006/relationships/hyperlink" Target="http://www.fourseasons.com" TargetMode="External"/><Relationship Id="rId4" Type="http://schemas.openxmlformats.org/officeDocument/2006/relationships/hyperlink" Target="https://www.forbestravelguide.com/spas/las-vegas-nevada/the-spa-at-four-seasons-hotel-las-vegas" TargetMode="External"/><Relationship Id="rId9" Type="http://schemas.openxmlformats.org/officeDocument/2006/relationships/hyperlink" Target="https://www.forbes.com/sites/forbescoachescouncil/?sh=b48da8716f1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11">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Logo&#10;&#10;Description automatically generated">
            <a:extLst>
              <a:ext uri="{FF2B5EF4-FFF2-40B4-BE49-F238E27FC236}">
                <a16:creationId xmlns:a16="http://schemas.microsoft.com/office/drawing/2014/main" id="{16BA76D3-94E1-20C6-391A-9883A21706DE}"/>
              </a:ext>
            </a:extLst>
          </p:cNvPr>
          <p:cNvPicPr>
            <a:picLocks noGrp="1" noChangeAspect="1"/>
          </p:cNvPicPr>
          <p:nvPr>
            <p:ph idx="1"/>
          </p:nvPr>
        </p:nvPicPr>
        <p:blipFill rotWithShape="1">
          <a:blip r:embed="rId4">
            <a:extLst>
              <a:ext uri="{837473B0-CC2E-450A-ABE3-18F120FF3D39}">
                <a1611:picAttrSrcUrl xmlns:a1611="http://schemas.microsoft.com/office/drawing/2016/11/main" r:id="rId5"/>
              </a:ext>
            </a:extLst>
          </a:blip>
          <a:srcRect t="19924" r="-1" b="-1"/>
          <a:stretch/>
        </p:blipFill>
        <p:spPr>
          <a:xfrm>
            <a:off x="1144252" y="643467"/>
            <a:ext cx="9903496" cy="5571066"/>
          </a:xfrm>
          <a:prstGeom prst="rect">
            <a:avLst/>
          </a:prstGeom>
        </p:spPr>
      </p:pic>
      <p:pic>
        <p:nvPicPr>
          <p:cNvPr id="26" name="Audio 25">
            <a:hlinkClick r:id="" action="ppaction://media"/>
            <a:extLst>
              <a:ext uri="{FF2B5EF4-FFF2-40B4-BE49-F238E27FC236}">
                <a16:creationId xmlns:a16="http://schemas.microsoft.com/office/drawing/2014/main" id="{E06F922F-B23D-DD00-8FFF-E66D680AAC2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83842619"/>
      </p:ext>
    </p:extLst>
  </p:cSld>
  <p:clrMapOvr>
    <a:masterClrMapping/>
  </p:clrMapOvr>
  <mc:AlternateContent xmlns:mc="http://schemas.openxmlformats.org/markup-compatibility/2006" xmlns:p159="http://schemas.microsoft.com/office/powerpoint/2015/09/main">
    <mc:Choice Requires="p159">
      <p:transition spd="med" advTm="8671">
        <p159:morph option="byObject"/>
      </p:transition>
    </mc:Choice>
    <mc:Fallback xmlns="">
      <p:transition spd="med" advTm="867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4584C5-B66D-BB12-CC27-850100944A1E}"/>
              </a:ext>
            </a:extLst>
          </p:cNvPr>
          <p:cNvSpPr>
            <a:spLocks noGrp="1"/>
          </p:cNvSpPr>
          <p:nvPr>
            <p:ph type="title"/>
          </p:nvPr>
        </p:nvSpPr>
        <p:spPr>
          <a:xfrm>
            <a:off x="640080" y="325369"/>
            <a:ext cx="4368602" cy="1956841"/>
          </a:xfrm>
        </p:spPr>
        <p:txBody>
          <a:bodyPr vert="horz" lIns="91440" tIns="45720" rIns="91440" bIns="45720" rtlCol="0" anchor="b">
            <a:normAutofit/>
          </a:bodyPr>
          <a:lstStyle/>
          <a:p>
            <a:br>
              <a:rPr lang="en-US" sz="5400"/>
            </a:br>
            <a:endParaRPr lang="en-US" sz="5400"/>
          </a:p>
        </p:txBody>
      </p:sp>
      <p:sp>
        <p:nvSpPr>
          <p:cNvPr id="5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Content Placeholder 7">
            <a:extLst>
              <a:ext uri="{FF2B5EF4-FFF2-40B4-BE49-F238E27FC236}">
                <a16:creationId xmlns:a16="http://schemas.microsoft.com/office/drawing/2014/main" id="{E57FAA94-93CD-DF23-8DFC-51B7EFEF2600}"/>
              </a:ext>
            </a:extLst>
          </p:cNvPr>
          <p:cNvSpPr>
            <a:spLocks noGrp="1"/>
          </p:cNvSpPr>
          <p:nvPr>
            <p:ph idx="1"/>
          </p:nvPr>
        </p:nvSpPr>
        <p:spPr>
          <a:xfrm>
            <a:off x="640080" y="1508674"/>
            <a:ext cx="4243589" cy="4684893"/>
          </a:xfrm>
        </p:spPr>
        <p:txBody>
          <a:bodyPr vert="horz" lIns="91440" tIns="45720" rIns="91440" bIns="45720" rtlCol="0" anchor="t">
            <a:normAutofit/>
          </a:bodyPr>
          <a:lstStyle/>
          <a:p>
            <a:r>
              <a:rPr lang="en-US" sz="2000" dirty="0">
                <a:cs typeface="Calibri"/>
              </a:rPr>
              <a:t>Front of house guest service </a:t>
            </a:r>
            <a:endParaRPr lang="en-US" sz="2000">
              <a:cs typeface="Calibri"/>
            </a:endParaRPr>
          </a:p>
          <a:p>
            <a:endParaRPr lang="en-US" sz="2000">
              <a:cs typeface="Calibri"/>
            </a:endParaRPr>
          </a:p>
          <a:p>
            <a:pPr marL="0" indent="0">
              <a:buNone/>
            </a:pPr>
            <a:endParaRPr lang="en-US" sz="2000">
              <a:cs typeface="Calibri"/>
            </a:endParaRPr>
          </a:p>
          <a:p>
            <a:pPr marL="0" indent="0">
              <a:buNone/>
            </a:pPr>
            <a:endParaRPr lang="en-US" sz="2000" dirty="0">
              <a:cs typeface="Calibri"/>
            </a:endParaRPr>
          </a:p>
          <a:p>
            <a:pPr marL="0" indent="0">
              <a:buNone/>
            </a:pPr>
            <a:r>
              <a:rPr lang="en-US" sz="2000" dirty="0">
                <a:cs typeface="Calibri"/>
              </a:rPr>
              <a:t>representing our brand </a:t>
            </a:r>
            <a:endParaRPr lang="en-US" dirty="0"/>
          </a:p>
          <a:p>
            <a:pPr marL="0" indent="0">
              <a:buNone/>
            </a:pPr>
            <a:r>
              <a:rPr lang="en-US" sz="2000" dirty="0">
                <a:cs typeface="Calibri"/>
              </a:rPr>
              <a:t> Staff appearance </a:t>
            </a:r>
          </a:p>
          <a:p>
            <a:pPr marL="0" indent="0">
              <a:buNone/>
            </a:pPr>
            <a:endParaRPr lang="en-US" sz="2000">
              <a:cs typeface="Calibri"/>
            </a:endParaRPr>
          </a:p>
          <a:p>
            <a:pPr marL="0" indent="0">
              <a:buNone/>
            </a:pPr>
            <a:endParaRPr lang="en-US" sz="2000">
              <a:cs typeface="Calibri"/>
            </a:endParaRPr>
          </a:p>
          <a:p>
            <a:pPr marL="0" indent="0">
              <a:buNone/>
            </a:pPr>
            <a:endParaRPr lang="en-US" sz="2000" dirty="0">
              <a:cs typeface="Calibri"/>
            </a:endParaRPr>
          </a:p>
          <a:p>
            <a:pPr marL="0" indent="0">
              <a:buNone/>
            </a:pPr>
            <a:endParaRPr lang="en-US" sz="2000" dirty="0">
              <a:cs typeface="Calibri"/>
            </a:endParaRPr>
          </a:p>
          <a:p>
            <a:pPr marL="0" indent="0">
              <a:buNone/>
            </a:pPr>
            <a:r>
              <a:rPr lang="en-US" sz="2000" dirty="0">
                <a:cs typeface="Calibri"/>
              </a:rPr>
              <a:t>Penelope Hutchinson 2125800</a:t>
            </a:r>
            <a:endParaRPr lang="en-US" dirty="0"/>
          </a:p>
        </p:txBody>
      </p:sp>
      <p:pic>
        <p:nvPicPr>
          <p:cNvPr id="4" name="Picture 4" descr="Ladder into hotel swimming pool">
            <a:extLst>
              <a:ext uri="{FF2B5EF4-FFF2-40B4-BE49-F238E27FC236}">
                <a16:creationId xmlns:a16="http://schemas.microsoft.com/office/drawing/2014/main" id="{A265E179-B427-4279-6796-71F962B6F6A0}"/>
              </a:ext>
            </a:extLst>
          </p:cNvPr>
          <p:cNvPicPr>
            <a:picLocks noChangeAspect="1"/>
          </p:cNvPicPr>
          <p:nvPr/>
        </p:nvPicPr>
        <p:blipFill rotWithShape="1">
          <a:blip r:embed="rId4"/>
          <a:srcRect l="4398" r="2864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36" name="Audio 35">
            <a:hlinkClick r:id="" action="ppaction://media"/>
            <a:extLst>
              <a:ext uri="{FF2B5EF4-FFF2-40B4-BE49-F238E27FC236}">
                <a16:creationId xmlns:a16="http://schemas.microsoft.com/office/drawing/2014/main" id="{1D8971CC-1842-0E98-789E-45F4D7EACFE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34165816"/>
      </p:ext>
    </p:extLst>
  </p:cSld>
  <p:clrMapOvr>
    <a:masterClrMapping/>
  </p:clrMapOvr>
  <mc:AlternateContent xmlns:mc="http://schemas.openxmlformats.org/markup-compatibility/2006" xmlns:p159="http://schemas.microsoft.com/office/powerpoint/2015/09/main">
    <mc:Choice Requires="p159">
      <p:transition spd="med" advTm="13616">
        <p159:morph option="byObject"/>
      </p:transition>
    </mc:Choice>
    <mc:Fallback xmlns="">
      <p:transition spd="med" advTm="1361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36"/>
                </p:tgtEl>
              </p:cMediaNode>
            </p:audio>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3">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50033C-16A2-6506-0580-3F941FEE6DF2}"/>
              </a:ext>
            </a:extLst>
          </p:cNvPr>
          <p:cNvSpPr>
            <a:spLocks noGrp="1"/>
          </p:cNvSpPr>
          <p:nvPr>
            <p:ph type="title"/>
          </p:nvPr>
        </p:nvSpPr>
        <p:spPr>
          <a:xfrm>
            <a:off x="643468" y="643467"/>
            <a:ext cx="4896480" cy="5633005"/>
          </a:xfrm>
        </p:spPr>
        <p:txBody>
          <a:bodyPr vert="horz" lIns="91440" tIns="45720" rIns="91440" bIns="45720" rtlCol="0" anchor="b">
            <a:normAutofit/>
          </a:bodyPr>
          <a:lstStyle/>
          <a:p>
            <a:r>
              <a:rPr lang="en-US" sz="2100" dirty="0">
                <a:latin typeface="Bahnschrift"/>
              </a:rPr>
              <a:t>one of the only non-gaming and non-smoking hotels on the Las Vegas Strip</a:t>
            </a:r>
            <a:br>
              <a:rPr lang="en-US" sz="2100" dirty="0">
                <a:latin typeface="Bahnschrift"/>
              </a:rPr>
            </a:br>
            <a:br>
              <a:rPr lang="en-US" sz="2100" dirty="0">
                <a:latin typeface="Bahnschrift"/>
              </a:rPr>
            </a:br>
            <a:r>
              <a:rPr lang="en-US" sz="2100" dirty="0">
                <a:latin typeface="Bahnschrift"/>
              </a:rPr>
              <a:t>We are a tranquil Five Diamond oasis with a Forbes Five-Star Spa and offer the best of both worlds: </a:t>
            </a:r>
            <a:br>
              <a:rPr lang="en-US" sz="2100" dirty="0">
                <a:latin typeface="Bahnschrift"/>
              </a:rPr>
            </a:br>
            <a:br>
              <a:rPr lang="en-US" sz="2100" dirty="0">
                <a:latin typeface="Bahnschrift"/>
              </a:rPr>
            </a:br>
            <a:r>
              <a:rPr lang="en-US" sz="2100" dirty="0">
                <a:latin typeface="Bahnschrift"/>
              </a:rPr>
              <a:t>serenity in a resort while also paired with the energy and nightlife of one of the greatest entertainment destinations in the world.</a:t>
            </a:r>
            <a:br>
              <a:rPr lang="en-US" sz="2100" dirty="0">
                <a:latin typeface="Bahnschrift"/>
              </a:rPr>
            </a:br>
            <a:br>
              <a:rPr lang="en-US" sz="2100" dirty="0">
                <a:latin typeface="Bahnschrift"/>
              </a:rPr>
            </a:br>
            <a:r>
              <a:rPr lang="en-US" sz="2100" dirty="0">
                <a:latin typeface="Bahnschrift"/>
              </a:rPr>
              <a:t>located within Mandalay bay resort in middle of desert</a:t>
            </a:r>
            <a:br>
              <a:rPr lang="en-US" sz="2100" b="1" dirty="0">
                <a:latin typeface="Bahnschrift"/>
              </a:rPr>
            </a:br>
            <a:br>
              <a:rPr lang="en-US" sz="2100" b="1" dirty="0">
                <a:latin typeface="Bahnschrift"/>
              </a:rPr>
            </a:br>
            <a:br>
              <a:rPr lang="en-US" sz="2100" b="1" dirty="0">
                <a:latin typeface="Bahnschrift"/>
              </a:rPr>
            </a:br>
            <a:br>
              <a:rPr lang="en-US" sz="2100" b="1" dirty="0">
                <a:latin typeface="Bahnschrift"/>
              </a:rPr>
            </a:br>
            <a:br>
              <a:rPr lang="en-US" sz="2100" b="1" dirty="0">
                <a:latin typeface="Bahnschrift"/>
              </a:rPr>
            </a:br>
            <a:r>
              <a:rPr lang="en-US" sz="1200" b="1" dirty="0">
                <a:latin typeface="Bahnschrift"/>
              </a:rPr>
              <a:t> </a:t>
            </a:r>
            <a:r>
              <a:rPr lang="en-US" sz="1200" dirty="0">
                <a:ea typeface="+mj-lt"/>
                <a:cs typeface="+mj-lt"/>
              </a:rPr>
              <a:t>four seasons (2020)</a:t>
            </a:r>
            <a:endParaRPr lang="en-US" sz="1200" dirty="0"/>
          </a:p>
        </p:txBody>
      </p:sp>
      <p:pic>
        <p:nvPicPr>
          <p:cNvPr id="3" name="Picture 3" descr="Person in straw hat sitting poolside">
            <a:extLst>
              <a:ext uri="{FF2B5EF4-FFF2-40B4-BE49-F238E27FC236}">
                <a16:creationId xmlns:a16="http://schemas.microsoft.com/office/drawing/2014/main" id="{9034CFC3-B13D-5366-B144-13FC40963471}"/>
              </a:ext>
            </a:extLst>
          </p:cNvPr>
          <p:cNvPicPr>
            <a:picLocks noChangeAspect="1"/>
          </p:cNvPicPr>
          <p:nvPr/>
        </p:nvPicPr>
        <p:blipFill rotWithShape="1">
          <a:blip r:embed="rId4"/>
          <a:srcRect l="18734" r="23228"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pic>
        <p:nvPicPr>
          <p:cNvPr id="30" name="Audio 29">
            <a:hlinkClick r:id="" action="ppaction://media"/>
            <a:extLst>
              <a:ext uri="{FF2B5EF4-FFF2-40B4-BE49-F238E27FC236}">
                <a16:creationId xmlns:a16="http://schemas.microsoft.com/office/drawing/2014/main" id="{5526B959-6A6C-AA96-7569-9B4B0E52B5D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45792115"/>
      </p:ext>
    </p:extLst>
  </p:cSld>
  <p:clrMapOvr>
    <a:masterClrMapping/>
  </p:clrMapOvr>
  <mc:AlternateContent xmlns:mc="http://schemas.openxmlformats.org/markup-compatibility/2006" xmlns:p159="http://schemas.microsoft.com/office/powerpoint/2015/09/main">
    <mc:Choice Requires="p159">
      <p:transition spd="med" advTm="27014">
        <p159:morph option="byObject"/>
      </p:transition>
    </mc:Choice>
    <mc:Fallback xmlns="">
      <p:transition spd="med" advTm="2701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30"/>
                </p:tgtEl>
              </p:cMediaNode>
            </p:audio>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16">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04C3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8">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Online Media 1" title="Experience the Best of Both Worlds at Four Seasons Hotel Las Vegas">
            <a:hlinkClick r:id="" action="ppaction://media"/>
            <a:extLst>
              <a:ext uri="{FF2B5EF4-FFF2-40B4-BE49-F238E27FC236}">
                <a16:creationId xmlns:a16="http://schemas.microsoft.com/office/drawing/2014/main" id="{18F9F10A-9407-938E-5DD2-A157F003DF58}"/>
              </a:ext>
            </a:extLst>
          </p:cNvPr>
          <p:cNvPicPr>
            <a:picLocks noRot="1" noChangeAspect="1"/>
          </p:cNvPicPr>
          <p:nvPr>
            <a:videoFile r:link="rId1"/>
          </p:nvPr>
        </p:nvPicPr>
        <p:blipFill>
          <a:blip r:embed="rId6"/>
          <a:stretch>
            <a:fillRect/>
          </a:stretch>
        </p:blipFill>
        <p:spPr>
          <a:xfrm>
            <a:off x="6421035" y="1505331"/>
            <a:ext cx="5129784" cy="3847338"/>
          </a:xfrm>
          <a:prstGeom prst="rect">
            <a:avLst/>
          </a:prstGeom>
        </p:spPr>
      </p:pic>
      <p:sp>
        <p:nvSpPr>
          <p:cNvPr id="26" name="Rectangle 20">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5" descr="Logo&#10;&#10;Description automatically generated">
            <a:extLst>
              <a:ext uri="{FF2B5EF4-FFF2-40B4-BE49-F238E27FC236}">
                <a16:creationId xmlns:a16="http://schemas.microsoft.com/office/drawing/2014/main" id="{F2D3C7BB-51F6-17E9-781E-FE9F36809860}"/>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641180" y="1627163"/>
            <a:ext cx="5129784" cy="3603673"/>
          </a:xfrm>
          <a:prstGeom prst="rect">
            <a:avLst/>
          </a:prstGeom>
        </p:spPr>
      </p:pic>
      <p:pic>
        <p:nvPicPr>
          <p:cNvPr id="4" name="Online Media 3" title="Experience the Best of Both Worlds at Four Seasons Hotel Las Vegas">
            <a:hlinkClick r:id="" action="ppaction://media"/>
            <a:extLst>
              <a:ext uri="{FF2B5EF4-FFF2-40B4-BE49-F238E27FC236}">
                <a16:creationId xmlns:a16="http://schemas.microsoft.com/office/drawing/2014/main" id="{4A02C16D-9DBA-04A0-CFFD-70011F2EF7DD}"/>
              </a:ext>
            </a:extLst>
          </p:cNvPr>
          <p:cNvPicPr>
            <a:picLocks noRot="1" noChangeAspect="1"/>
          </p:cNvPicPr>
          <p:nvPr>
            <a:videoFile r:link="rId2"/>
          </p:nvPr>
        </p:nvPicPr>
        <p:blipFill>
          <a:blip r:embed="rId6"/>
          <a:stretch>
            <a:fillRect/>
          </a:stretch>
        </p:blipFill>
        <p:spPr>
          <a:xfrm flipH="1" flipV="1">
            <a:off x="119280" y="6332256"/>
            <a:ext cx="75951" cy="98986"/>
          </a:xfrm>
          <a:prstGeom prst="rect">
            <a:avLst/>
          </a:prstGeom>
        </p:spPr>
      </p:pic>
      <p:pic>
        <p:nvPicPr>
          <p:cNvPr id="27" name="Audio 26">
            <a:hlinkClick r:id="" action="ppaction://media"/>
            <a:extLst>
              <a:ext uri="{FF2B5EF4-FFF2-40B4-BE49-F238E27FC236}">
                <a16:creationId xmlns:a16="http://schemas.microsoft.com/office/drawing/2014/main" id="{4E44D84A-8ADB-258B-0405-444AC23C8441}"/>
              </a:ext>
            </a:extLst>
          </p:cNvPr>
          <p:cNvPicPr>
            <a:picLocks noChangeAspect="1"/>
          </p:cNvPicPr>
          <p:nvPr>
            <a:audioFile r:link="rId4"/>
            <p:extLst>
              <p:ext uri="{DAA4B4D4-6D71-4841-9C94-3DE7FCFB9230}">
                <p14:media xmlns:p14="http://schemas.microsoft.com/office/powerpoint/2010/main" r:embed="rId3"/>
              </p:ext>
            </p:extLst>
          </p:nvPr>
        </p:nvPicPr>
        <p:blipFill>
          <a:blip r:embed="rId9"/>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94602918"/>
      </p:ext>
    </p:extLst>
  </p:cSld>
  <p:clrMapOvr>
    <a:masterClrMapping/>
  </p:clrMapOvr>
  <mc:AlternateContent xmlns:mc="http://schemas.openxmlformats.org/markup-compatibility/2006" xmlns:p159="http://schemas.microsoft.com/office/powerpoint/2015/09/main">
    <mc:Choice Requires="p159">
      <p:transition spd="med" advTm="40250">
        <p159:morph option="byObject"/>
      </p:transition>
    </mc:Choice>
    <mc:Fallback xmlns="">
      <p:transition spd="med" advTm="4025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extLst>
    <p:ext uri="{E180D4A7-C9FB-4DFB-919C-405C955672EB}">
      <p14:showEvtLst xmlns:p14="http://schemas.microsoft.com/office/powerpoint/2010/main">
        <p14:playEvt time="6145" objId="2"/>
        <p14:pauseEvt time="39580" objId="2"/>
        <p14:stopEvt time="39580" objId="2"/>
      </p14:showEvtLst>
    </p:ext>
  </p:extLs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5DC339E-252E-9DF6-2E02-4467EFFA218D}"/>
              </a:ext>
            </a:extLst>
          </p:cNvPr>
          <p:cNvSpPr>
            <a:spLocks noGrp="1"/>
          </p:cNvSpPr>
          <p:nvPr>
            <p:ph type="title"/>
          </p:nvPr>
        </p:nvSpPr>
        <p:spPr>
          <a:xfrm>
            <a:off x="139711" y="6164718"/>
            <a:ext cx="1784346" cy="747211"/>
          </a:xfrm>
        </p:spPr>
        <p:txBody>
          <a:bodyPr anchor="ctr">
            <a:normAutofit/>
          </a:bodyPr>
          <a:lstStyle/>
          <a:p>
            <a:r>
              <a:rPr lang="en-GB" sz="1050" dirty="0">
                <a:ea typeface="+mj-lt"/>
                <a:cs typeface="+mj-lt"/>
              </a:rPr>
              <a:t>Mehrabian (2017)</a:t>
            </a:r>
            <a:endParaRPr lang="en-US" sz="1050" dirty="0"/>
          </a:p>
        </p:txBody>
      </p:sp>
      <p:graphicFrame>
        <p:nvGraphicFramePr>
          <p:cNvPr id="7" name="Content Placeholder 2">
            <a:extLst>
              <a:ext uri="{FF2B5EF4-FFF2-40B4-BE49-F238E27FC236}">
                <a16:creationId xmlns:a16="http://schemas.microsoft.com/office/drawing/2014/main" id="{36EA3F8D-0A2A-27DE-1277-1782962B28F1}"/>
              </a:ext>
            </a:extLst>
          </p:cNvPr>
          <p:cNvGraphicFramePr>
            <a:graphicFrameLocks noGrp="1"/>
          </p:cNvGraphicFramePr>
          <p:nvPr>
            <p:ph idx="1"/>
            <p:extLst>
              <p:ext uri="{D42A27DB-BD31-4B8C-83A1-F6EECF244321}">
                <p14:modId xmlns:p14="http://schemas.microsoft.com/office/powerpoint/2010/main" val="3286064079"/>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0" name="TextBox 19">
            <a:extLst>
              <a:ext uri="{FF2B5EF4-FFF2-40B4-BE49-F238E27FC236}">
                <a16:creationId xmlns:a16="http://schemas.microsoft.com/office/drawing/2014/main" id="{CC9AA4FF-5ECC-0592-B5CA-5ADDA907DF9C}"/>
              </a:ext>
            </a:extLst>
          </p:cNvPr>
          <p:cNvSpPr txBox="1"/>
          <p:nvPr/>
        </p:nvSpPr>
        <p:spPr>
          <a:xfrm>
            <a:off x="1646903" y="356419"/>
            <a:ext cx="7315199"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6000" dirty="0">
                <a:cs typeface="Calibri"/>
              </a:rPr>
              <a:t>communication</a:t>
            </a:r>
            <a:endParaRPr lang="en-GB" sz="6000" dirty="0"/>
          </a:p>
        </p:txBody>
      </p:sp>
      <p:pic>
        <p:nvPicPr>
          <p:cNvPr id="25" name="Audio 24">
            <a:hlinkClick r:id="" action="ppaction://media"/>
            <a:extLst>
              <a:ext uri="{FF2B5EF4-FFF2-40B4-BE49-F238E27FC236}">
                <a16:creationId xmlns:a16="http://schemas.microsoft.com/office/drawing/2014/main" id="{69716803-6AB6-6340-D1A8-479A7A9AB69B}"/>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0551986"/>
      </p:ext>
    </p:extLst>
  </p:cSld>
  <p:clrMapOvr>
    <a:masterClrMapping/>
  </p:clrMapOvr>
  <mc:AlternateContent xmlns:mc="http://schemas.openxmlformats.org/markup-compatibility/2006" xmlns:p159="http://schemas.microsoft.com/office/powerpoint/2015/09/main">
    <mc:Choice Requires="p159">
      <p:transition spd="med" advTm="18910">
        <p159:morph option="byObject"/>
      </p:transition>
    </mc:Choice>
    <mc:Fallback xmlns="">
      <p:transition spd="med" advTm="1891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B31E8D2A-7AA1-8631-0A28-0AC010E44E10}"/>
              </a:ext>
            </a:extLst>
          </p:cNvPr>
          <p:cNvPicPr>
            <a:picLocks noGrp="1" noChangeAspect="1"/>
          </p:cNvPicPr>
          <p:nvPr>
            <p:ph idx="1"/>
          </p:nvPr>
        </p:nvPicPr>
        <p:blipFill rotWithShape="1">
          <a:blip r:embed="rId4"/>
          <a:srcRect t="7865" b="7865"/>
          <a:stretch/>
        </p:blipFill>
        <p:spPr>
          <a:xfrm>
            <a:off x="20" y="10"/>
            <a:ext cx="12191980" cy="6857990"/>
          </a:xfrm>
          <a:prstGeom prst="rect">
            <a:avLst/>
          </a:prstGeom>
        </p:spPr>
      </p:pic>
      <p:sp>
        <p:nvSpPr>
          <p:cNvPr id="24" name="Freeform 24">
            <a:extLst>
              <a:ext uri="{FF2B5EF4-FFF2-40B4-BE49-F238E27FC236}">
                <a16:creationId xmlns:a16="http://schemas.microsoft.com/office/drawing/2014/main" id="{A414F261-E931-45CB-8605-20FFD6826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75200"/>
            <a:ext cx="4838700" cy="1323975"/>
          </a:xfrm>
          <a:custGeom>
            <a:avLst/>
            <a:gdLst>
              <a:gd name="connsiteX0" fmla="*/ 0 w 4838700"/>
              <a:gd name="connsiteY0" fmla="*/ 0 h 1323975"/>
              <a:gd name="connsiteX1" fmla="*/ 4838700 w 4838700"/>
              <a:gd name="connsiteY1" fmla="*/ 0 h 1323975"/>
              <a:gd name="connsiteX2" fmla="*/ 4838700 w 4838700"/>
              <a:gd name="connsiteY2" fmla="*/ 78123 h 1323975"/>
              <a:gd name="connsiteX3" fmla="*/ 4822272 w 4838700"/>
              <a:gd name="connsiteY3" fmla="*/ 81440 h 1323975"/>
              <a:gd name="connsiteX4" fmla="*/ 4781550 w 4838700"/>
              <a:gd name="connsiteY4" fmla="*/ 142875 h 1323975"/>
              <a:gd name="connsiteX5" fmla="*/ 4822272 w 4838700"/>
              <a:gd name="connsiteY5" fmla="*/ 204311 h 1323975"/>
              <a:gd name="connsiteX6" fmla="*/ 4838700 w 4838700"/>
              <a:gd name="connsiteY6" fmla="*/ 207627 h 1323975"/>
              <a:gd name="connsiteX7" fmla="*/ 4838700 w 4838700"/>
              <a:gd name="connsiteY7" fmla="*/ 287197 h 1323975"/>
              <a:gd name="connsiteX8" fmla="*/ 4822272 w 4838700"/>
              <a:gd name="connsiteY8" fmla="*/ 290514 h 1323975"/>
              <a:gd name="connsiteX9" fmla="*/ 4781550 w 4838700"/>
              <a:gd name="connsiteY9" fmla="*/ 351949 h 1323975"/>
              <a:gd name="connsiteX10" fmla="*/ 4822272 w 4838700"/>
              <a:gd name="connsiteY10" fmla="*/ 413385 h 1323975"/>
              <a:gd name="connsiteX11" fmla="*/ 4838700 w 4838700"/>
              <a:gd name="connsiteY11" fmla="*/ 416701 h 1323975"/>
              <a:gd name="connsiteX12" fmla="*/ 4838700 w 4838700"/>
              <a:gd name="connsiteY12" fmla="*/ 496271 h 1323975"/>
              <a:gd name="connsiteX13" fmla="*/ 4822272 w 4838700"/>
              <a:gd name="connsiteY13" fmla="*/ 499588 h 1323975"/>
              <a:gd name="connsiteX14" fmla="*/ 4781550 w 4838700"/>
              <a:gd name="connsiteY14" fmla="*/ 561023 h 1323975"/>
              <a:gd name="connsiteX15" fmla="*/ 4822272 w 4838700"/>
              <a:gd name="connsiteY15" fmla="*/ 622459 h 1323975"/>
              <a:gd name="connsiteX16" fmla="*/ 4838700 w 4838700"/>
              <a:gd name="connsiteY16" fmla="*/ 625775 h 1323975"/>
              <a:gd name="connsiteX17" fmla="*/ 4838700 w 4838700"/>
              <a:gd name="connsiteY17" fmla="*/ 705345 h 1323975"/>
              <a:gd name="connsiteX18" fmla="*/ 4822272 w 4838700"/>
              <a:gd name="connsiteY18" fmla="*/ 708662 h 1323975"/>
              <a:gd name="connsiteX19" fmla="*/ 4781550 w 4838700"/>
              <a:gd name="connsiteY19" fmla="*/ 770097 h 1323975"/>
              <a:gd name="connsiteX20" fmla="*/ 4822272 w 4838700"/>
              <a:gd name="connsiteY20" fmla="*/ 831533 h 1323975"/>
              <a:gd name="connsiteX21" fmla="*/ 4838700 w 4838700"/>
              <a:gd name="connsiteY21" fmla="*/ 834849 h 1323975"/>
              <a:gd name="connsiteX22" fmla="*/ 4838700 w 4838700"/>
              <a:gd name="connsiteY22" fmla="*/ 914419 h 1323975"/>
              <a:gd name="connsiteX23" fmla="*/ 4822272 w 4838700"/>
              <a:gd name="connsiteY23" fmla="*/ 917736 h 1323975"/>
              <a:gd name="connsiteX24" fmla="*/ 4781550 w 4838700"/>
              <a:gd name="connsiteY24" fmla="*/ 979171 h 1323975"/>
              <a:gd name="connsiteX25" fmla="*/ 4822272 w 4838700"/>
              <a:gd name="connsiteY25" fmla="*/ 1040607 h 1323975"/>
              <a:gd name="connsiteX26" fmla="*/ 4838700 w 4838700"/>
              <a:gd name="connsiteY26" fmla="*/ 1043923 h 1323975"/>
              <a:gd name="connsiteX27" fmla="*/ 4838700 w 4838700"/>
              <a:gd name="connsiteY27" fmla="*/ 1123491 h 1323975"/>
              <a:gd name="connsiteX28" fmla="*/ 4822272 w 4838700"/>
              <a:gd name="connsiteY28" fmla="*/ 1126808 h 1323975"/>
              <a:gd name="connsiteX29" fmla="*/ 4781550 w 4838700"/>
              <a:gd name="connsiteY29" fmla="*/ 1188243 h 1323975"/>
              <a:gd name="connsiteX30" fmla="*/ 4822272 w 4838700"/>
              <a:gd name="connsiteY30" fmla="*/ 1249679 h 1323975"/>
              <a:gd name="connsiteX31" fmla="*/ 4838700 w 4838700"/>
              <a:gd name="connsiteY31" fmla="*/ 1252995 h 1323975"/>
              <a:gd name="connsiteX32" fmla="*/ 4838700 w 4838700"/>
              <a:gd name="connsiteY32" fmla="*/ 1323975 h 1323975"/>
              <a:gd name="connsiteX33" fmla="*/ 0 w 4838700"/>
              <a:gd name="connsiteY33" fmla="*/ 1323975 h 1323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4838700" h="1323975">
                <a:moveTo>
                  <a:pt x="0" y="0"/>
                </a:moveTo>
                <a:lnTo>
                  <a:pt x="4838700" y="0"/>
                </a:lnTo>
                <a:lnTo>
                  <a:pt x="4838700" y="78123"/>
                </a:lnTo>
                <a:lnTo>
                  <a:pt x="4822272" y="81440"/>
                </a:lnTo>
                <a:cubicBezTo>
                  <a:pt x="4798341" y="91561"/>
                  <a:pt x="4781550" y="115257"/>
                  <a:pt x="4781550" y="142875"/>
                </a:cubicBezTo>
                <a:cubicBezTo>
                  <a:pt x="4781550" y="170493"/>
                  <a:pt x="4798341" y="194189"/>
                  <a:pt x="4822272" y="204311"/>
                </a:cubicBezTo>
                <a:lnTo>
                  <a:pt x="4838700" y="207627"/>
                </a:lnTo>
                <a:lnTo>
                  <a:pt x="4838700" y="287197"/>
                </a:lnTo>
                <a:lnTo>
                  <a:pt x="4822272" y="290514"/>
                </a:lnTo>
                <a:cubicBezTo>
                  <a:pt x="4798341" y="300635"/>
                  <a:pt x="4781550" y="324331"/>
                  <a:pt x="4781550" y="351949"/>
                </a:cubicBezTo>
                <a:cubicBezTo>
                  <a:pt x="4781550" y="379567"/>
                  <a:pt x="4798341" y="403263"/>
                  <a:pt x="4822272" y="413385"/>
                </a:cubicBezTo>
                <a:lnTo>
                  <a:pt x="4838700" y="416701"/>
                </a:lnTo>
                <a:lnTo>
                  <a:pt x="4838700" y="496271"/>
                </a:lnTo>
                <a:lnTo>
                  <a:pt x="4822272" y="499588"/>
                </a:lnTo>
                <a:cubicBezTo>
                  <a:pt x="4798341" y="509709"/>
                  <a:pt x="4781550" y="533405"/>
                  <a:pt x="4781550" y="561023"/>
                </a:cubicBezTo>
                <a:cubicBezTo>
                  <a:pt x="4781550" y="588641"/>
                  <a:pt x="4798341" y="612337"/>
                  <a:pt x="4822272" y="622459"/>
                </a:cubicBezTo>
                <a:lnTo>
                  <a:pt x="4838700" y="625775"/>
                </a:lnTo>
                <a:lnTo>
                  <a:pt x="4838700" y="705345"/>
                </a:lnTo>
                <a:lnTo>
                  <a:pt x="4822272" y="708662"/>
                </a:lnTo>
                <a:cubicBezTo>
                  <a:pt x="4798341" y="718783"/>
                  <a:pt x="4781550" y="742479"/>
                  <a:pt x="4781550" y="770097"/>
                </a:cubicBezTo>
                <a:cubicBezTo>
                  <a:pt x="4781550" y="797715"/>
                  <a:pt x="4798341" y="821411"/>
                  <a:pt x="4822272" y="831533"/>
                </a:cubicBezTo>
                <a:lnTo>
                  <a:pt x="4838700" y="834849"/>
                </a:lnTo>
                <a:lnTo>
                  <a:pt x="4838700" y="914419"/>
                </a:lnTo>
                <a:lnTo>
                  <a:pt x="4822272" y="917736"/>
                </a:lnTo>
                <a:cubicBezTo>
                  <a:pt x="4798341" y="927857"/>
                  <a:pt x="4781550" y="951553"/>
                  <a:pt x="4781550" y="979171"/>
                </a:cubicBezTo>
                <a:cubicBezTo>
                  <a:pt x="4781550" y="1006789"/>
                  <a:pt x="4798341" y="1030485"/>
                  <a:pt x="4822272" y="1040607"/>
                </a:cubicBezTo>
                <a:lnTo>
                  <a:pt x="4838700" y="1043923"/>
                </a:lnTo>
                <a:lnTo>
                  <a:pt x="4838700" y="1123491"/>
                </a:lnTo>
                <a:lnTo>
                  <a:pt x="4822272" y="1126808"/>
                </a:lnTo>
                <a:cubicBezTo>
                  <a:pt x="4798341" y="1136929"/>
                  <a:pt x="4781550" y="1160625"/>
                  <a:pt x="4781550" y="1188243"/>
                </a:cubicBezTo>
                <a:cubicBezTo>
                  <a:pt x="4781550" y="1215861"/>
                  <a:pt x="4798341" y="1239557"/>
                  <a:pt x="4822272" y="1249679"/>
                </a:cubicBezTo>
                <a:lnTo>
                  <a:pt x="4838700" y="1252995"/>
                </a:lnTo>
                <a:lnTo>
                  <a:pt x="4838700" y="1323975"/>
                </a:lnTo>
                <a:lnTo>
                  <a:pt x="0" y="1323975"/>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4286BB-8E92-0A57-2387-8DDDD7D8D07E}"/>
              </a:ext>
            </a:extLst>
          </p:cNvPr>
          <p:cNvSpPr>
            <a:spLocks noGrp="1"/>
          </p:cNvSpPr>
          <p:nvPr>
            <p:ph type="title"/>
          </p:nvPr>
        </p:nvSpPr>
        <p:spPr>
          <a:xfrm>
            <a:off x="133350" y="4993865"/>
            <a:ext cx="4371976" cy="848136"/>
          </a:xfrm>
          <a:prstGeom prst="rect">
            <a:avLst/>
          </a:prstGeom>
          <a:noFill/>
          <a:ln w="174625" cap="sq" cmpd="thinThick">
            <a:noFill/>
            <a:miter lim="800000"/>
          </a:ln>
        </p:spPr>
        <p:txBody>
          <a:bodyPr vert="horz" lIns="91440" tIns="45720" rIns="91440" bIns="45720" rtlCol="0" anchor="ctr">
            <a:normAutofit/>
          </a:bodyPr>
          <a:lstStyle/>
          <a:p>
            <a:pPr algn="r"/>
            <a:r>
              <a:rPr lang="en-US" sz="2400">
                <a:solidFill>
                  <a:srgbClr val="FFFFFF"/>
                </a:solidFill>
              </a:rPr>
              <a:t>Smile on the </a:t>
            </a:r>
            <a:br>
              <a:rPr lang="en-US" sz="2400">
                <a:solidFill>
                  <a:srgbClr val="FFFFFF"/>
                </a:solidFill>
              </a:rPr>
            </a:br>
            <a:r>
              <a:rPr lang="en-US" sz="2400">
                <a:solidFill>
                  <a:srgbClr val="FFFFFF"/>
                </a:solidFill>
              </a:rPr>
              <a:t>phone</a:t>
            </a:r>
          </a:p>
        </p:txBody>
      </p:sp>
      <p:cxnSp>
        <p:nvCxnSpPr>
          <p:cNvPr id="25" name="Straight Connector 19">
            <a:extLst>
              <a:ext uri="{FF2B5EF4-FFF2-40B4-BE49-F238E27FC236}">
                <a16:creationId xmlns:a16="http://schemas.microsoft.com/office/drawing/2014/main" id="{B63CF8AD-BB19-4F90-BDE5-B3B3F56F4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 y="4876800"/>
            <a:ext cx="4791456" cy="3175"/>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6" name="Straight Connector 21">
            <a:extLst>
              <a:ext uri="{FF2B5EF4-FFF2-40B4-BE49-F238E27FC236}">
                <a16:creationId xmlns:a16="http://schemas.microsoft.com/office/drawing/2014/main" id="{224E62CA-FAA3-4628-AEF3-5033C77149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 y="5969000"/>
            <a:ext cx="4791456" cy="3175"/>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CAD613DE-D57A-84AE-9C94-C9F38ABC09EB}"/>
              </a:ext>
            </a:extLst>
          </p:cNvPr>
          <p:cNvSpPr txBox="1"/>
          <p:nvPr/>
        </p:nvSpPr>
        <p:spPr>
          <a:xfrm>
            <a:off x="9628239" y="629756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rPr>
              <a:t>Walkup and McKee (2006)</a:t>
            </a:r>
          </a:p>
        </p:txBody>
      </p:sp>
      <p:pic>
        <p:nvPicPr>
          <p:cNvPr id="20" name="Audio 19">
            <a:hlinkClick r:id="" action="ppaction://media"/>
            <a:extLst>
              <a:ext uri="{FF2B5EF4-FFF2-40B4-BE49-F238E27FC236}">
                <a16:creationId xmlns:a16="http://schemas.microsoft.com/office/drawing/2014/main" id="{F9B4E298-80B5-85A8-270A-3AA26F5A488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45668720"/>
      </p:ext>
    </p:extLst>
  </p:cSld>
  <p:clrMapOvr>
    <a:masterClrMapping/>
  </p:clrMapOvr>
  <mc:AlternateContent xmlns:mc="http://schemas.openxmlformats.org/markup-compatibility/2006" xmlns:p159="http://schemas.microsoft.com/office/powerpoint/2015/09/main">
    <mc:Choice Requires="p159">
      <p:transition spd="med" advTm="24730">
        <p159:morph option="byObject"/>
      </p:transition>
    </mc:Choice>
    <mc:Fallback xmlns="">
      <p:transition spd="med" advTm="2473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DE5A19-00DF-1BD7-2124-2388DEA7304E}"/>
              </a:ext>
            </a:extLst>
          </p:cNvPr>
          <p:cNvSpPr>
            <a:spLocks noGrp="1"/>
          </p:cNvSpPr>
          <p:nvPr>
            <p:ph type="title"/>
          </p:nvPr>
        </p:nvSpPr>
        <p:spPr>
          <a:xfrm>
            <a:off x="5297762" y="329184"/>
            <a:ext cx="6251110" cy="1783080"/>
          </a:xfrm>
        </p:spPr>
        <p:txBody>
          <a:bodyPr anchor="b">
            <a:normAutofit/>
          </a:bodyPr>
          <a:lstStyle/>
          <a:p>
            <a:r>
              <a:rPr lang="en-GB" sz="5400">
                <a:ea typeface="+mj-lt"/>
                <a:cs typeface="+mj-lt"/>
              </a:rPr>
              <a:t>Try this simple exercise.</a:t>
            </a:r>
            <a:endParaRPr lang="en-US" sz="5400"/>
          </a:p>
        </p:txBody>
      </p:sp>
      <p:pic>
        <p:nvPicPr>
          <p:cNvPr id="5" name="Picture 4" descr="Open book on sunny lounge chair">
            <a:extLst>
              <a:ext uri="{FF2B5EF4-FFF2-40B4-BE49-F238E27FC236}">
                <a16:creationId xmlns:a16="http://schemas.microsoft.com/office/drawing/2014/main" id="{3F06767D-B527-15E7-D17B-8D3B24E3D02B}"/>
              </a:ext>
            </a:extLst>
          </p:cNvPr>
          <p:cNvPicPr>
            <a:picLocks noChangeAspect="1"/>
          </p:cNvPicPr>
          <p:nvPr/>
        </p:nvPicPr>
        <p:blipFill rotWithShape="1">
          <a:blip r:embed="rId4"/>
          <a:srcRect l="3269" r="49842"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92D9700-9DDD-D41C-F5D9-527DA46EF822}"/>
              </a:ext>
            </a:extLst>
          </p:cNvPr>
          <p:cNvSpPr>
            <a:spLocks noGrp="1"/>
          </p:cNvSpPr>
          <p:nvPr>
            <p:ph idx="1"/>
          </p:nvPr>
        </p:nvSpPr>
        <p:spPr>
          <a:xfrm>
            <a:off x="5297762" y="2706624"/>
            <a:ext cx="6251110" cy="3483864"/>
          </a:xfrm>
        </p:spPr>
        <p:txBody>
          <a:bodyPr vert="horz" lIns="91440" tIns="45720" rIns="91440" bIns="45720" rtlCol="0" anchor="t">
            <a:noAutofit/>
          </a:bodyPr>
          <a:lstStyle/>
          <a:p>
            <a:pPr marL="0" indent="0">
              <a:buNone/>
            </a:pPr>
            <a:endParaRPr lang="en-GB" sz="1700">
              <a:cs typeface="Calibri" panose="020F0502020204030204"/>
            </a:endParaRPr>
          </a:p>
          <a:p>
            <a:r>
              <a:rPr lang="en-GB" sz="2000" dirty="0">
                <a:ea typeface="+mn-lt"/>
                <a:cs typeface="+mn-lt"/>
              </a:rPr>
              <a:t>Stand up so the air passage is open and say, ‘good morning’.</a:t>
            </a:r>
            <a:endParaRPr lang="en-GB" sz="2000">
              <a:cs typeface="Calibri"/>
            </a:endParaRPr>
          </a:p>
          <a:p>
            <a:endParaRPr lang="en-GB" sz="2000" dirty="0">
              <a:ea typeface="+mn-lt"/>
              <a:cs typeface="+mn-lt"/>
            </a:endParaRPr>
          </a:p>
          <a:p>
            <a:r>
              <a:rPr lang="en-GB" sz="2000" dirty="0">
                <a:ea typeface="+mn-lt"/>
                <a:cs typeface="+mn-lt"/>
              </a:rPr>
              <a:t>Sit down and relax into your chair so that your shoulders and chin are relaxed and say, ‘good morning’. Can you hear the difference?</a:t>
            </a:r>
            <a:endParaRPr lang="en-GB" sz="2000">
              <a:cs typeface="Calibri"/>
            </a:endParaRPr>
          </a:p>
          <a:p>
            <a:endParaRPr lang="en-GB" sz="2000" dirty="0">
              <a:ea typeface="+mn-lt"/>
              <a:cs typeface="+mn-lt"/>
            </a:endParaRPr>
          </a:p>
          <a:p>
            <a:r>
              <a:rPr lang="en-GB" sz="2000" dirty="0">
                <a:ea typeface="+mn-lt"/>
                <a:cs typeface="+mn-lt"/>
              </a:rPr>
              <a:t>Remain seated, but sit up in your chair, look ahead and repeat ‘good morning’ again. Can you hear the difference this time?</a:t>
            </a:r>
            <a:endParaRPr lang="en-GB" sz="2000" dirty="0">
              <a:cs typeface="Calibri"/>
            </a:endParaRPr>
          </a:p>
          <a:p>
            <a:r>
              <a:rPr lang="en-GB" sz="2000" dirty="0">
                <a:ea typeface="+mn-lt"/>
                <a:cs typeface="+mn-lt"/>
              </a:rPr>
              <a:t>(Knott, 2016)    Pease and Pease (2008)</a:t>
            </a:r>
            <a:endParaRPr lang="en-GB" sz="2000" dirty="0">
              <a:cs typeface="Calibri"/>
            </a:endParaRPr>
          </a:p>
          <a:p>
            <a:endParaRPr lang="en-GB" sz="1700">
              <a:cs typeface="Calibri"/>
            </a:endParaRPr>
          </a:p>
        </p:txBody>
      </p:sp>
      <p:pic>
        <p:nvPicPr>
          <p:cNvPr id="20" name="Audio 19">
            <a:hlinkClick r:id="" action="ppaction://media"/>
            <a:extLst>
              <a:ext uri="{FF2B5EF4-FFF2-40B4-BE49-F238E27FC236}">
                <a16:creationId xmlns:a16="http://schemas.microsoft.com/office/drawing/2014/main" id="{4E016927-6068-0D9E-D141-8B8C118EB70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63283807"/>
      </p:ext>
    </p:extLst>
  </p:cSld>
  <p:clrMapOvr>
    <a:masterClrMapping/>
  </p:clrMapOvr>
  <mc:AlternateContent xmlns:mc="http://schemas.openxmlformats.org/markup-compatibility/2006" xmlns:p159="http://schemas.microsoft.com/office/powerpoint/2015/09/main">
    <mc:Choice Requires="p159">
      <p:transition spd="med" advTm="42711">
        <p159:morph option="byObject"/>
      </p:transition>
    </mc:Choice>
    <mc:Fallback xmlns="">
      <p:transition spd="med" advTm="4271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descr="Text&#10;&#10;Description automatically generated">
            <a:extLst>
              <a:ext uri="{FF2B5EF4-FFF2-40B4-BE49-F238E27FC236}">
                <a16:creationId xmlns:a16="http://schemas.microsoft.com/office/drawing/2014/main" id="{C46AD08D-7C70-7D93-973F-30873EF7C803}"/>
              </a:ext>
            </a:extLst>
          </p:cNvPr>
          <p:cNvPicPr>
            <a:picLocks noChangeAspect="1"/>
          </p:cNvPicPr>
          <p:nvPr/>
        </p:nvPicPr>
        <p:blipFill rotWithShape="1">
          <a:blip r:embed="rId4">
            <a:alphaModFix amt="80000"/>
          </a:blip>
          <a:srcRect l="6184" r="8318" b="-1"/>
          <a:stretch/>
        </p:blipFill>
        <p:spPr>
          <a:xfrm>
            <a:off x="180975" y="182880"/>
            <a:ext cx="11823637" cy="6499784"/>
          </a:xfrm>
          <a:prstGeom prst="rect">
            <a:avLst/>
          </a:prstGeom>
        </p:spPr>
      </p:pic>
      <p:sp>
        <p:nvSpPr>
          <p:cNvPr id="11" name="Content Placeholder 10">
            <a:extLst>
              <a:ext uri="{FF2B5EF4-FFF2-40B4-BE49-F238E27FC236}">
                <a16:creationId xmlns:a16="http://schemas.microsoft.com/office/drawing/2014/main" id="{CA67B5B4-EE72-58D0-B579-497DC4AB8ACE}"/>
              </a:ext>
            </a:extLst>
          </p:cNvPr>
          <p:cNvSpPr>
            <a:spLocks noGrp="1"/>
          </p:cNvSpPr>
          <p:nvPr>
            <p:ph idx="1"/>
          </p:nvPr>
        </p:nvSpPr>
        <p:spPr>
          <a:xfrm>
            <a:off x="6356555" y="5861461"/>
            <a:ext cx="3675928" cy="818652"/>
          </a:xfrm>
        </p:spPr>
        <p:txBody>
          <a:bodyPr vert="horz" lIns="91440" tIns="45720" rIns="91440" bIns="45720" rtlCol="0">
            <a:normAutofit/>
          </a:bodyPr>
          <a:lstStyle/>
          <a:p>
            <a:r>
              <a:rPr lang="en-US" sz="2000">
                <a:solidFill>
                  <a:srgbClr val="000000"/>
                </a:solidFill>
                <a:ea typeface="+mn-lt"/>
                <a:cs typeface="+mn-lt"/>
              </a:rPr>
              <a:t>(Adam and Galinsky, 2012)</a:t>
            </a:r>
            <a:endParaRPr lang="en-US" sz="2000">
              <a:solidFill>
                <a:srgbClr val="000000"/>
              </a:solidFill>
              <a:cs typeface="Calibri" panose="020F0502020204030204"/>
            </a:endParaRPr>
          </a:p>
          <a:p>
            <a:r>
              <a:rPr lang="en-US" sz="2000">
                <a:solidFill>
                  <a:srgbClr val="000000"/>
                </a:solidFill>
                <a:ea typeface="+mn-lt"/>
                <a:cs typeface="+mn-lt"/>
              </a:rPr>
              <a:t>Baumgartner, 2012)</a:t>
            </a:r>
            <a:endParaRPr lang="en-US" sz="2000">
              <a:solidFill>
                <a:srgbClr val="000000"/>
              </a:solidFill>
              <a:cs typeface="Calibri"/>
            </a:endParaRPr>
          </a:p>
        </p:txBody>
      </p:sp>
      <p:pic>
        <p:nvPicPr>
          <p:cNvPr id="6" name="Audio 5">
            <a:hlinkClick r:id="" action="ppaction://media"/>
            <a:extLst>
              <a:ext uri="{FF2B5EF4-FFF2-40B4-BE49-F238E27FC236}">
                <a16:creationId xmlns:a16="http://schemas.microsoft.com/office/drawing/2014/main" id="{4E18E747-1656-EB86-0E1C-1B87BC1BB37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68487270"/>
      </p:ext>
    </p:extLst>
  </p:cSld>
  <p:clrMapOvr>
    <a:masterClrMapping/>
  </p:clrMapOvr>
  <mc:AlternateContent xmlns:mc="http://schemas.openxmlformats.org/markup-compatibility/2006" xmlns:p159="http://schemas.microsoft.com/office/powerpoint/2015/09/main">
    <mc:Choice Requires="p159">
      <p:transition spd="med" advTm="62053">
        <p159:morph option="byObject"/>
      </p:transition>
    </mc:Choice>
    <mc:Fallback xmlns="">
      <p:transition spd="med" advTm="6205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93B4E7-727C-C500-7D29-81C7D9603D44}"/>
              </a:ext>
            </a:extLst>
          </p:cNvPr>
          <p:cNvSpPr>
            <a:spLocks noGrp="1"/>
          </p:cNvSpPr>
          <p:nvPr>
            <p:ph type="title"/>
          </p:nvPr>
        </p:nvSpPr>
        <p:spPr>
          <a:xfrm>
            <a:off x="7942006" y="2661849"/>
            <a:ext cx="4391025" cy="4198009"/>
          </a:xfrm>
        </p:spPr>
        <p:txBody>
          <a:bodyPr anchor="t">
            <a:normAutofit/>
          </a:bodyPr>
          <a:lstStyle/>
          <a:p>
            <a:r>
              <a:rPr lang="en-GB" sz="1600">
                <a:ea typeface="+mj-lt"/>
                <a:cs typeface="+mj-lt"/>
              </a:rPr>
              <a:t>H</a:t>
            </a:r>
            <a:br>
              <a:rPr lang="en-GB" sz="1600">
                <a:ea typeface="+mj-lt"/>
                <a:cs typeface="+mj-lt"/>
              </a:rPr>
            </a:br>
            <a:br>
              <a:rPr lang="en-GB" sz="1600">
                <a:solidFill>
                  <a:schemeClr val="bg1"/>
                </a:solidFill>
                <a:ea typeface="+mj-lt"/>
                <a:cs typeface="+mj-lt"/>
              </a:rPr>
            </a:br>
            <a:br>
              <a:rPr lang="en-GB" sz="1600">
                <a:ea typeface="+mj-lt"/>
                <a:cs typeface="+mj-lt"/>
              </a:rPr>
            </a:br>
            <a:br>
              <a:rPr lang="en-GB" sz="1600">
                <a:ea typeface="+mj-lt"/>
                <a:cs typeface="+mj-lt"/>
              </a:rPr>
            </a:br>
            <a:br>
              <a:rPr lang="en-GB" sz="1600">
                <a:ea typeface="+mj-lt"/>
                <a:cs typeface="+mj-lt"/>
              </a:rPr>
            </a:br>
            <a:br>
              <a:rPr lang="en-GB" sz="1600">
                <a:ea typeface="+mj-lt"/>
                <a:cs typeface="+mj-lt"/>
              </a:rPr>
            </a:br>
            <a:br>
              <a:rPr lang="en-GB" sz="1600">
                <a:ea typeface="+mj-lt"/>
                <a:cs typeface="+mj-lt"/>
              </a:rPr>
            </a:br>
            <a:br>
              <a:rPr lang="en-GB" sz="1600">
                <a:ea typeface="+mj-lt"/>
                <a:cs typeface="+mj-lt"/>
              </a:rPr>
            </a:br>
            <a:br>
              <a:rPr lang="en-GB" sz="1600">
                <a:ea typeface="+mj-lt"/>
                <a:cs typeface="+mj-lt"/>
              </a:rPr>
            </a:br>
            <a:br>
              <a:rPr lang="en-GB" sz="1600">
                <a:ea typeface="+mj-lt"/>
                <a:cs typeface="+mj-lt"/>
              </a:rPr>
            </a:br>
            <a:br>
              <a:rPr lang="en-GB" sz="1600">
                <a:ea typeface="+mj-lt"/>
                <a:cs typeface="+mj-lt"/>
              </a:rPr>
            </a:br>
            <a:br>
              <a:rPr lang="en-GB" sz="1600">
                <a:ea typeface="+mj-lt"/>
                <a:cs typeface="+mj-lt"/>
              </a:rPr>
            </a:br>
            <a:br>
              <a:rPr lang="en-GB" sz="1600">
                <a:ea typeface="+mj-lt"/>
                <a:cs typeface="+mj-lt"/>
              </a:rPr>
            </a:br>
            <a:br>
              <a:rPr lang="en-GB" sz="1600">
                <a:ea typeface="+mj-lt"/>
                <a:cs typeface="+mj-lt"/>
              </a:rPr>
            </a:br>
            <a:br>
              <a:rPr lang="en-GB" sz="1600">
                <a:ea typeface="+mj-lt"/>
                <a:cs typeface="+mj-lt"/>
              </a:rPr>
            </a:br>
            <a:r>
              <a:rPr lang="en-GB" sz="1200">
                <a:solidFill>
                  <a:schemeClr val="bg1"/>
                </a:solidFill>
                <a:ea typeface="+mj-lt"/>
                <a:cs typeface="+mj-lt"/>
              </a:rPr>
              <a:t>012)</a:t>
            </a:r>
            <a:r>
              <a:rPr lang="en-GB" sz="1200" err="1">
                <a:solidFill>
                  <a:schemeClr val="bg1"/>
                </a:solidFill>
                <a:ea typeface="+mj-lt"/>
                <a:cs typeface="+mj-lt"/>
              </a:rPr>
              <a:t>hajo</a:t>
            </a:r>
            <a:r>
              <a:rPr lang="en-GB" sz="1200">
                <a:solidFill>
                  <a:schemeClr val="bg1"/>
                </a:solidFill>
                <a:ea typeface="+mj-lt"/>
                <a:cs typeface="+mj-lt"/>
              </a:rPr>
              <a:t>, </a:t>
            </a:r>
            <a:r>
              <a:rPr lang="en-GB" sz="1200" err="1">
                <a:solidFill>
                  <a:schemeClr val="bg1"/>
                </a:solidFill>
                <a:ea typeface="+mj-lt"/>
                <a:cs typeface="+mj-lt"/>
              </a:rPr>
              <a:t>adam</a:t>
            </a:r>
            <a:r>
              <a:rPr lang="en-GB" sz="1200">
                <a:solidFill>
                  <a:schemeClr val="bg1"/>
                </a:solidFill>
                <a:ea typeface="+mj-lt"/>
                <a:cs typeface="+mj-lt"/>
              </a:rPr>
              <a:t> and </a:t>
            </a:r>
            <a:r>
              <a:rPr lang="en-GB" sz="1200" err="1">
                <a:solidFill>
                  <a:schemeClr val="bg1"/>
                </a:solidFill>
                <a:ea typeface="+mj-lt"/>
                <a:cs typeface="+mj-lt"/>
              </a:rPr>
              <a:t>galinsky</a:t>
            </a:r>
            <a:r>
              <a:rPr lang="en-GB" sz="1200">
                <a:solidFill>
                  <a:schemeClr val="bg1"/>
                </a:solidFill>
                <a:ea typeface="+mj-lt"/>
                <a:cs typeface="+mj-lt"/>
              </a:rPr>
              <a:t>, </a:t>
            </a:r>
            <a:r>
              <a:rPr lang="en-GB" sz="1200" err="1">
                <a:solidFill>
                  <a:schemeClr val="bg1"/>
                </a:solidFill>
                <a:ea typeface="+mj-lt"/>
                <a:cs typeface="+mj-lt"/>
              </a:rPr>
              <a:t>adam</a:t>
            </a:r>
            <a:r>
              <a:rPr lang="en-GB" sz="1200">
                <a:solidFill>
                  <a:schemeClr val="bg1"/>
                </a:solidFill>
                <a:ea typeface="+mj-lt"/>
                <a:cs typeface="+mj-lt"/>
              </a:rPr>
              <a:t> (2012). </a:t>
            </a:r>
            <a:r>
              <a:rPr lang="en-GB" sz="1200" i="1">
                <a:solidFill>
                  <a:schemeClr val="bg1"/>
                </a:solidFill>
                <a:ea typeface="+mj-lt"/>
                <a:cs typeface="+mj-lt"/>
              </a:rPr>
              <a:t>Enclothed Cognition</a:t>
            </a:r>
            <a:r>
              <a:rPr lang="en-GB" sz="1200">
                <a:solidFill>
                  <a:schemeClr val="bg1"/>
                </a:solidFill>
                <a:ea typeface="+mj-lt"/>
                <a:cs typeface="+mj-lt"/>
              </a:rPr>
              <a:t>. [online] </a:t>
            </a:r>
            <a:r>
              <a:rPr lang="en-GB" sz="1200">
                <a:solidFill>
                  <a:schemeClr val="bg1"/>
                </a:solidFill>
                <a:ea typeface="+mj-lt"/>
                <a:cs typeface="+mj-lt"/>
                <a:hlinkClick r:id="rId5">
                  <a:extLst>
                    <a:ext uri="{A12FA001-AC4F-418D-AE19-62706E023703}">
                      <ahyp:hlinkClr xmlns:ahyp="http://schemas.microsoft.com/office/drawing/2018/hyperlinkcolor" val="tx"/>
                    </a:ext>
                  </a:extLst>
                </a:hlinkClick>
              </a:rPr>
              <a:t>www.youtube.com</a:t>
            </a:r>
            <a:r>
              <a:rPr lang="en-GB" sz="1200">
                <a:solidFill>
                  <a:schemeClr val="bg1"/>
                </a:solidFill>
                <a:ea typeface="+mj-lt"/>
                <a:cs typeface="+mj-lt"/>
              </a:rPr>
              <a:t>. Available at: </a:t>
            </a:r>
            <a:r>
              <a:rPr lang="en-GB" sz="1200">
                <a:solidFill>
                  <a:schemeClr val="bg1"/>
                </a:solidFill>
                <a:ea typeface="+mj-lt"/>
                <a:cs typeface="+mj-lt"/>
                <a:hlinkClick r:id="rId6">
                  <a:extLst>
                    <a:ext uri="{A12FA001-AC4F-418D-AE19-62706E023703}">
                      <ahyp:hlinkClr xmlns:ahyp="http://schemas.microsoft.com/office/drawing/2018/hyperlinkcolor" val="tx"/>
                    </a:ext>
                  </a:extLst>
                </a:hlinkClick>
              </a:rPr>
              <a:t>https://youtu.be/MtPPaCBJdw0</a:t>
            </a:r>
            <a:r>
              <a:rPr lang="en-GB" sz="1200">
                <a:solidFill>
                  <a:schemeClr val="bg1"/>
                </a:solidFill>
                <a:ea typeface="+mj-lt"/>
                <a:cs typeface="+mj-lt"/>
              </a:rPr>
              <a:t>.</a:t>
            </a:r>
          </a:p>
          <a:p>
            <a:endParaRPr lang="en-GB" sz="1600">
              <a:solidFill>
                <a:srgbClr val="000000"/>
              </a:solidFill>
              <a:cs typeface="Calibri Light"/>
            </a:endParaRPr>
          </a:p>
        </p:txBody>
      </p:sp>
      <p:pic>
        <p:nvPicPr>
          <p:cNvPr id="4" name="Online Media 3" title="Enclothed Cognition">
            <a:hlinkClick r:id="" action="ppaction://media"/>
            <a:extLst>
              <a:ext uri="{FF2B5EF4-FFF2-40B4-BE49-F238E27FC236}">
                <a16:creationId xmlns:a16="http://schemas.microsoft.com/office/drawing/2014/main" id="{9F831C1B-D4FD-1E9E-8370-24200F08F6E8}"/>
              </a:ext>
            </a:extLst>
          </p:cNvPr>
          <p:cNvPicPr>
            <a:picLocks noRot="1" noChangeAspect="1"/>
          </p:cNvPicPr>
          <p:nvPr>
            <a:videoFile r:link="rId1"/>
          </p:nvPr>
        </p:nvPicPr>
        <p:blipFill>
          <a:blip r:embed="rId7"/>
          <a:stretch>
            <a:fillRect/>
          </a:stretch>
        </p:blipFill>
        <p:spPr>
          <a:xfrm>
            <a:off x="5056785" y="1436622"/>
            <a:ext cx="6361642" cy="3945732"/>
          </a:xfrm>
          <a:prstGeom prst="rect">
            <a:avLst/>
          </a:prstGeom>
        </p:spPr>
      </p:pic>
      <p:pic>
        <p:nvPicPr>
          <p:cNvPr id="6" name="Audio 5">
            <a:hlinkClick r:id="" action="ppaction://media"/>
            <a:extLst>
              <a:ext uri="{FF2B5EF4-FFF2-40B4-BE49-F238E27FC236}">
                <a16:creationId xmlns:a16="http://schemas.microsoft.com/office/drawing/2014/main" id="{99C40D36-1806-7F6F-DF79-9FBEE6883AAE}"/>
              </a:ext>
            </a:extLst>
          </p:cNvPr>
          <p:cNvPicPr>
            <a:picLocks noChangeAspect="1"/>
          </p:cNvPicPr>
          <p:nvPr>
            <a:audioFile r:link="rId3"/>
            <p:extLst>
              <p:ext uri="{DAA4B4D4-6D71-4841-9C94-3DE7FCFB9230}">
                <p14:media xmlns:p14="http://schemas.microsoft.com/office/powerpoint/2010/main" r:embed="rId2"/>
              </p:ext>
            </p:extLst>
          </p:nvPr>
        </p:nvPicPr>
        <p:blipFill>
          <a:blip r:embed="rId8"/>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78172506"/>
      </p:ext>
    </p:extLst>
  </p:cSld>
  <p:clrMapOvr>
    <a:masterClrMapping/>
  </p:clrMapOvr>
  <mc:AlternateContent xmlns:mc="http://schemas.openxmlformats.org/markup-compatibility/2006" xmlns:p159="http://schemas.microsoft.com/office/powerpoint/2015/09/main">
    <mc:Choice Requires="p159">
      <p:transition spd="med" advTm="116783">
        <p159:morph option="byObject"/>
      </p:transition>
    </mc:Choice>
    <mc:Fallback xmlns="">
      <p:transition spd="med" advTm="11678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extLst>
    <p:ext uri="{E180D4A7-C9FB-4DFB-919C-405C955672EB}">
      <p14:showEvtLst xmlns:p14="http://schemas.microsoft.com/office/powerpoint/2010/main">
        <p14:playEvt time="4175" objId="4"/>
        <p14:stopEvt time="114051" objId="4"/>
        <p14:playEvt time="114058" objId="4"/>
        <p14:pauseEvt time="116106" objId="4"/>
        <p14:stopEvt time="116106" objId="4"/>
      </p14:showEvtLst>
    </p:ext>
  </p:extLs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507419-7B59-BD61-662E-F920460F40C3}"/>
              </a:ext>
            </a:extLst>
          </p:cNvPr>
          <p:cNvSpPr>
            <a:spLocks noGrp="1"/>
          </p:cNvSpPr>
          <p:nvPr>
            <p:ph type="title"/>
          </p:nvPr>
        </p:nvSpPr>
        <p:spPr>
          <a:xfrm>
            <a:off x="838200" y="557188"/>
            <a:ext cx="10515600" cy="1133499"/>
          </a:xfrm>
        </p:spPr>
        <p:txBody>
          <a:bodyPr>
            <a:normAutofit/>
          </a:bodyPr>
          <a:lstStyle/>
          <a:p>
            <a:pPr algn="ctr"/>
            <a:r>
              <a:rPr lang="en-GB" sz="5200" b="1">
                <a:ea typeface="+mj-lt"/>
                <a:cs typeface="+mj-lt"/>
              </a:rPr>
              <a:t>Surprise And Delight Your Customers</a:t>
            </a:r>
            <a:endParaRPr lang="en-US" sz="5200"/>
          </a:p>
        </p:txBody>
      </p:sp>
      <p:graphicFrame>
        <p:nvGraphicFramePr>
          <p:cNvPr id="7" name="Content Placeholder 2">
            <a:extLst>
              <a:ext uri="{FF2B5EF4-FFF2-40B4-BE49-F238E27FC236}">
                <a16:creationId xmlns:a16="http://schemas.microsoft.com/office/drawing/2014/main" id="{975EA412-35B5-971A-E886-28174FF9E7DC}"/>
              </a:ext>
            </a:extLst>
          </p:cNvPr>
          <p:cNvGraphicFramePr>
            <a:graphicFrameLocks noGrp="1"/>
          </p:cNvGraphicFramePr>
          <p:nvPr>
            <p:ph idx="1"/>
            <p:extLst>
              <p:ext uri="{D42A27DB-BD31-4B8C-83A1-F6EECF244321}">
                <p14:modId xmlns:p14="http://schemas.microsoft.com/office/powerpoint/2010/main" val="2068946874"/>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64" name="TextBox 663">
            <a:extLst>
              <a:ext uri="{FF2B5EF4-FFF2-40B4-BE49-F238E27FC236}">
                <a16:creationId xmlns:a16="http://schemas.microsoft.com/office/drawing/2014/main" id="{F643913D-5DEE-F166-5169-3B47A410BA7C}"/>
              </a:ext>
            </a:extLst>
          </p:cNvPr>
          <p:cNvSpPr txBox="1"/>
          <p:nvPr/>
        </p:nvSpPr>
        <p:spPr>
          <a:xfrm>
            <a:off x="202790" y="6341806"/>
            <a:ext cx="899651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media (2023)   Forbes (2023)</a:t>
            </a:r>
            <a:endParaRPr lang="en-US" dirty="0"/>
          </a:p>
        </p:txBody>
      </p:sp>
      <p:pic>
        <p:nvPicPr>
          <p:cNvPr id="5" name="Audio 4">
            <a:hlinkClick r:id="" action="ppaction://media"/>
            <a:extLst>
              <a:ext uri="{FF2B5EF4-FFF2-40B4-BE49-F238E27FC236}">
                <a16:creationId xmlns:a16="http://schemas.microsoft.com/office/drawing/2014/main" id="{8838BDDA-3707-1286-E227-4ADF5E8E162C}"/>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88259695"/>
      </p:ext>
    </p:extLst>
  </p:cSld>
  <p:clrMapOvr>
    <a:masterClrMapping/>
  </p:clrMapOvr>
  <mc:AlternateContent xmlns:mc="http://schemas.openxmlformats.org/markup-compatibility/2006" xmlns:p159="http://schemas.microsoft.com/office/powerpoint/2015/09/main">
    <mc:Choice Requires="p159">
      <p:transition spd="med" advTm="95095">
        <p159:morph option="byObject"/>
      </p:transition>
    </mc:Choice>
    <mc:Fallback xmlns="">
      <p:transition spd="med" advTm="9509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30">
            <a:extLst>
              <a:ext uri="{FF2B5EF4-FFF2-40B4-BE49-F238E27FC236}">
                <a16:creationId xmlns:a16="http://schemas.microsoft.com/office/drawing/2014/main" id="{ABE4CC7E-D3D5-4A5F-8D07-29DA1CD3C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5" name="Rectangle 32">
            <a:extLst>
              <a:ext uri="{FF2B5EF4-FFF2-40B4-BE49-F238E27FC236}">
                <a16:creationId xmlns:a16="http://schemas.microsoft.com/office/drawing/2014/main" id="{C63FD33C-F836-4A02-B497-41519F0608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9" name="Picture 10">
            <a:extLst>
              <a:ext uri="{FF2B5EF4-FFF2-40B4-BE49-F238E27FC236}">
                <a16:creationId xmlns:a16="http://schemas.microsoft.com/office/drawing/2014/main" id="{0BF9302F-E344-F3CA-08C5-49FBFB25792B}"/>
              </a:ext>
            </a:extLst>
          </p:cNvPr>
          <p:cNvPicPr>
            <a:picLocks noChangeAspect="1"/>
          </p:cNvPicPr>
          <p:nvPr/>
        </p:nvPicPr>
        <p:blipFill rotWithShape="1">
          <a:blip r:embed="rId4">
            <a:alphaModFix amt="60000"/>
            <a:extLst>
              <a:ext uri="{837473B0-CC2E-450A-ABE3-18F120FF3D39}">
                <a1611:picAttrSrcUrl xmlns:a1611="http://schemas.microsoft.com/office/drawing/2016/11/main" r:id="rId5"/>
              </a:ext>
            </a:extLst>
          </a:blip>
          <a:srcRect t="7912" b="21776"/>
          <a:stretch/>
        </p:blipFill>
        <p:spPr>
          <a:xfrm>
            <a:off x="-1" y="10"/>
            <a:ext cx="12192001" cy="6857990"/>
          </a:xfrm>
          <a:prstGeom prst="rect">
            <a:avLst/>
          </a:prstGeom>
        </p:spPr>
      </p:pic>
      <p:sp>
        <p:nvSpPr>
          <p:cNvPr id="2" name="Title 1">
            <a:extLst>
              <a:ext uri="{FF2B5EF4-FFF2-40B4-BE49-F238E27FC236}">
                <a16:creationId xmlns:a16="http://schemas.microsoft.com/office/drawing/2014/main" id="{F545701C-BDEC-B052-10F1-3FCD861B89F5}"/>
              </a:ext>
            </a:extLst>
          </p:cNvPr>
          <p:cNvSpPr>
            <a:spLocks noGrp="1"/>
          </p:cNvSpPr>
          <p:nvPr>
            <p:ph type="title"/>
          </p:nvPr>
        </p:nvSpPr>
        <p:spPr>
          <a:xfrm>
            <a:off x="838200" y="669321"/>
            <a:ext cx="10515600" cy="5459769"/>
          </a:xfrm>
        </p:spPr>
        <p:txBody>
          <a:bodyPr vert="horz" lIns="91440" tIns="45720" rIns="91440" bIns="45720" rtlCol="0" anchor="ctr">
            <a:normAutofit/>
          </a:bodyPr>
          <a:lstStyle/>
          <a:p>
            <a:r>
              <a:rPr lang="en-US" sz="5400">
                <a:solidFill>
                  <a:srgbClr val="FFFFFF"/>
                </a:solidFill>
                <a:cs typeface="Calibri Light"/>
              </a:rPr>
              <a:t>True luxury is a sense of belonging</a:t>
            </a:r>
            <a:br>
              <a:rPr lang="en-US" sz="5400">
                <a:solidFill>
                  <a:srgbClr val="FFFFFF"/>
                </a:solidFill>
                <a:cs typeface="Calibri Light"/>
              </a:rPr>
            </a:br>
            <a:r>
              <a:rPr lang="en-US" sz="1600" err="1">
                <a:solidFill>
                  <a:schemeClr val="bg1"/>
                </a:solidFill>
                <a:ea typeface="+mj-lt"/>
                <a:cs typeface="+mj-lt"/>
              </a:rPr>
              <a:t>forbes</a:t>
            </a:r>
            <a:r>
              <a:rPr lang="en-US" sz="1600">
                <a:solidFill>
                  <a:schemeClr val="bg1"/>
                </a:solidFill>
                <a:ea typeface="+mj-lt"/>
                <a:cs typeface="+mj-lt"/>
              </a:rPr>
              <a:t> (2023)</a:t>
            </a:r>
            <a:r>
              <a:rPr lang="en-US" sz="1600">
                <a:solidFill>
                  <a:schemeClr val="bg1"/>
                </a:solidFill>
                <a:cs typeface="Calibri Light"/>
              </a:rPr>
              <a:t> </a:t>
            </a:r>
            <a:br>
              <a:rPr lang="en-US" sz="5400">
                <a:solidFill>
                  <a:srgbClr val="FFFFFF"/>
                </a:solidFill>
                <a:cs typeface="Calibri Light"/>
              </a:rPr>
            </a:br>
            <a:br>
              <a:rPr lang="en-US" sz="5400">
                <a:cs typeface="Calibri Light"/>
              </a:rPr>
            </a:br>
            <a:br>
              <a:rPr lang="en-US" sz="5400">
                <a:cs typeface="Calibri Light"/>
              </a:rPr>
            </a:br>
            <a:br>
              <a:rPr lang="en-US" sz="5400">
                <a:cs typeface="Calibri Light"/>
              </a:rPr>
            </a:br>
            <a:endParaRPr lang="en-US" sz="5400">
              <a:solidFill>
                <a:srgbClr val="FFFFFF"/>
              </a:solidFill>
              <a:cs typeface="Calibri Light"/>
            </a:endParaRPr>
          </a:p>
        </p:txBody>
      </p:sp>
      <p:sp>
        <p:nvSpPr>
          <p:cNvPr id="26" name="Content Placeholder 25">
            <a:extLst>
              <a:ext uri="{FF2B5EF4-FFF2-40B4-BE49-F238E27FC236}">
                <a16:creationId xmlns:a16="http://schemas.microsoft.com/office/drawing/2014/main" id="{10A8051C-1FCD-3E06-6695-1F627E35A344}"/>
              </a:ext>
            </a:extLst>
          </p:cNvPr>
          <p:cNvSpPr>
            <a:spLocks noGrp="1"/>
          </p:cNvSpPr>
          <p:nvPr>
            <p:ph type="body" sz="half" idx="2"/>
          </p:nvPr>
        </p:nvSpPr>
        <p:spPr>
          <a:xfrm>
            <a:off x="838200" y="554840"/>
            <a:ext cx="10515600" cy="3345487"/>
          </a:xfrm>
        </p:spPr>
        <p:txBody>
          <a:bodyPr vert="horz" lIns="91440" tIns="45720" rIns="91440" bIns="45720" rtlCol="0" anchor="b">
            <a:normAutofit/>
          </a:bodyPr>
          <a:lstStyle/>
          <a:p>
            <a:pPr indent="-228600">
              <a:buFont typeface="Arial" panose="020B0604020202020204" pitchFamily="34" charset="0"/>
              <a:buChar char="•"/>
            </a:pPr>
            <a:endParaRPr lang="en-US" sz="2000">
              <a:solidFill>
                <a:srgbClr val="FFFFFF"/>
              </a:solidFill>
            </a:endParaRPr>
          </a:p>
          <a:p>
            <a:pPr marL="0" indent="-228600">
              <a:buFont typeface="Arial" panose="020B0604020202020204" pitchFamily="34" charset="0"/>
              <a:buChar char="•"/>
            </a:pPr>
            <a:endParaRPr lang="en-US" sz="2000">
              <a:solidFill>
                <a:srgbClr val="FFFFFF"/>
              </a:solidFill>
            </a:endParaRPr>
          </a:p>
        </p:txBody>
      </p:sp>
      <p:sp>
        <p:nvSpPr>
          <p:cNvPr id="11" name="TextBox 10">
            <a:extLst>
              <a:ext uri="{FF2B5EF4-FFF2-40B4-BE49-F238E27FC236}">
                <a16:creationId xmlns:a16="http://schemas.microsoft.com/office/drawing/2014/main" id="{EB104D31-90C7-D2D1-88BE-D6BEE358BE3E}"/>
              </a:ext>
            </a:extLst>
          </p:cNvPr>
          <p:cNvSpPr txBox="1"/>
          <p:nvPr/>
        </p:nvSpPr>
        <p:spPr>
          <a:xfrm>
            <a:off x="9718246" y="6657945"/>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BY-NC-ND</a:t>
            </a:r>
            <a:r>
              <a:rPr lang="en-US" sz="700">
                <a:solidFill>
                  <a:srgbClr val="FFFFFF"/>
                </a:solidFill>
              </a:rPr>
              <a:t>.</a:t>
            </a:r>
          </a:p>
        </p:txBody>
      </p:sp>
      <p:pic>
        <p:nvPicPr>
          <p:cNvPr id="5" name="Audio 4">
            <a:hlinkClick r:id="" action="ppaction://media"/>
            <a:extLst>
              <a:ext uri="{FF2B5EF4-FFF2-40B4-BE49-F238E27FC236}">
                <a16:creationId xmlns:a16="http://schemas.microsoft.com/office/drawing/2014/main" id="{E3E6E72B-7DF7-A5E6-0614-5EC871E85420}"/>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55488729"/>
      </p:ext>
    </p:extLst>
  </p:cSld>
  <p:clrMapOvr>
    <a:masterClrMapping/>
  </p:clrMapOvr>
  <mc:AlternateContent xmlns:mc="http://schemas.openxmlformats.org/markup-compatibility/2006" xmlns:p159="http://schemas.microsoft.com/office/powerpoint/2015/09/main">
    <mc:Choice Requires="p159">
      <p:transition spd="med" advTm="8717">
        <p159:morph option="byObject"/>
      </p:transition>
    </mc:Choice>
    <mc:Fallback xmlns="">
      <p:transition spd="med" advTm="871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A4835B8E-1E9B-41A6-64C4-73CAE4BB9876}"/>
              </a:ext>
            </a:extLst>
          </p:cNvPr>
          <p:cNvPicPr>
            <a:picLocks noGrp="1" noChangeAspect="1"/>
          </p:cNvPicPr>
          <p:nvPr>
            <p:ph type="pic" idx="1"/>
          </p:nvPr>
        </p:nvPicPr>
        <p:blipFill rotWithShape="1">
          <a:blip r:embed="rId4"/>
          <a:srcRect t="20400" b="20400"/>
          <a:stretch/>
        </p:blipFill>
        <p:spPr>
          <a:xfrm>
            <a:off x="6780963" y="714610"/>
            <a:ext cx="3653984" cy="5231107"/>
          </a:xfrm>
        </p:spPr>
      </p:pic>
      <p:sp>
        <p:nvSpPr>
          <p:cNvPr id="4" name="Text Placeholder 3">
            <a:extLst>
              <a:ext uri="{FF2B5EF4-FFF2-40B4-BE49-F238E27FC236}">
                <a16:creationId xmlns:a16="http://schemas.microsoft.com/office/drawing/2014/main" id="{520A4841-1394-812E-9F55-CDA5A349AB97}"/>
              </a:ext>
            </a:extLst>
          </p:cNvPr>
          <p:cNvSpPr>
            <a:spLocks noGrp="1"/>
          </p:cNvSpPr>
          <p:nvPr>
            <p:ph type="body" sz="half" idx="2"/>
          </p:nvPr>
        </p:nvSpPr>
        <p:spPr>
          <a:xfrm>
            <a:off x="482307" y="721549"/>
            <a:ext cx="4449644" cy="6614995"/>
          </a:xfrm>
        </p:spPr>
        <p:txBody>
          <a:bodyPr vert="horz" lIns="91440" tIns="45720" rIns="91440" bIns="45720" rtlCol="0" anchor="t">
            <a:noAutofit/>
          </a:bodyPr>
          <a:lstStyle/>
          <a:p>
            <a:r>
              <a:rPr lang="en-GB" sz="4000" i="1">
                <a:ea typeface="+mn-lt"/>
                <a:cs typeface="+mn-lt"/>
              </a:rPr>
              <a:t>The reason for our success is no secret. It’s The Golden Rule – the simple idea that we should treat others the way we would want to be treated.</a:t>
            </a:r>
          </a:p>
          <a:p>
            <a:pPr algn="ctr"/>
            <a:r>
              <a:rPr lang="en-GB" sz="1800" i="1">
                <a:ea typeface="+mn-lt"/>
                <a:cs typeface="+mn-lt"/>
              </a:rPr>
              <a:t>Founder and Chairman</a:t>
            </a:r>
            <a:endParaRPr lang="en-GB" sz="1800"/>
          </a:p>
          <a:p>
            <a:pPr algn="ctr"/>
            <a:r>
              <a:rPr lang="en-GB" b="1" cap="all"/>
              <a:t>ISADORE SHARP</a:t>
            </a:r>
            <a:endParaRPr lang="en-GB"/>
          </a:p>
          <a:p>
            <a:pPr algn="ctr"/>
            <a:endParaRPr lang="en-GB" b="1" cap="all">
              <a:cs typeface="Calibri"/>
            </a:endParaRPr>
          </a:p>
          <a:p>
            <a:pPr algn="ctr"/>
            <a:r>
              <a:rPr lang="en-GB" sz="1200" b="1" cap="all">
                <a:cs typeface="Calibri"/>
              </a:rPr>
              <a:t>SHARP (2020)</a:t>
            </a:r>
            <a:endParaRPr lang="en-GB" sz="1200"/>
          </a:p>
          <a:p>
            <a:pPr algn="ctr"/>
            <a:endParaRPr lang="en-GB" b="1" cap="all">
              <a:cs typeface="Calibri"/>
            </a:endParaRPr>
          </a:p>
          <a:p>
            <a:endParaRPr lang="en-GB" sz="4000" i="1">
              <a:cs typeface="Calibri"/>
            </a:endParaRPr>
          </a:p>
        </p:txBody>
      </p:sp>
      <p:pic>
        <p:nvPicPr>
          <p:cNvPr id="22" name="Audio 21">
            <a:hlinkClick r:id="" action="ppaction://media"/>
            <a:extLst>
              <a:ext uri="{FF2B5EF4-FFF2-40B4-BE49-F238E27FC236}">
                <a16:creationId xmlns:a16="http://schemas.microsoft.com/office/drawing/2014/main" id="{940A14A7-408F-DEFA-F4DF-55974D3774E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5905319"/>
      </p:ext>
    </p:extLst>
  </p:cSld>
  <p:clrMapOvr>
    <a:masterClrMapping/>
  </p:clrMapOvr>
  <mc:AlternateContent xmlns:mc="http://schemas.openxmlformats.org/markup-compatibility/2006" xmlns:p159="http://schemas.microsoft.com/office/powerpoint/2015/09/main">
    <mc:Choice Requires="p159">
      <p:transition spd="med" advTm="31602">
        <p159:morph option="byObject"/>
      </p:transition>
    </mc:Choice>
    <mc:Fallback xmlns="">
      <p:transition spd="med" advTm="3160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7C34868-D042-1FC3-47C5-C735BD86207E}"/>
              </a:ext>
            </a:extLst>
          </p:cNvPr>
          <p:cNvSpPr>
            <a:spLocks noGrp="1"/>
          </p:cNvSpPr>
          <p:nvPr>
            <p:ph idx="1"/>
          </p:nvPr>
        </p:nvSpPr>
        <p:spPr>
          <a:xfrm>
            <a:off x="838200" y="111125"/>
            <a:ext cx="10515600" cy="6065838"/>
          </a:xfrm>
        </p:spPr>
        <p:txBody>
          <a:bodyPr vert="horz" lIns="91440" tIns="45720" rIns="91440" bIns="45720" rtlCol="0" anchor="t">
            <a:normAutofit lnSpcReduction="10000"/>
          </a:bodyPr>
          <a:lstStyle/>
          <a:p>
            <a:r>
              <a:rPr lang="en-GB" sz="1800" dirty="0">
                <a:latin typeface="Times New Roman"/>
                <a:ea typeface="Times New Roman"/>
                <a:cs typeface="Times New Roman"/>
              </a:rPr>
              <a:t>Reference list</a:t>
            </a:r>
          </a:p>
          <a:p>
            <a:r>
              <a:rPr lang="en-GB" sz="1200" dirty="0">
                <a:ea typeface="+mn-lt"/>
                <a:cs typeface="+mn-lt"/>
              </a:rPr>
              <a:t>Reference list</a:t>
            </a:r>
            <a:endParaRPr lang="en-GB" sz="1200" dirty="0">
              <a:latin typeface="Times New Roman"/>
              <a:ea typeface="+mn-lt"/>
              <a:cs typeface="Times New Roman"/>
            </a:endParaRPr>
          </a:p>
          <a:p>
            <a:r>
              <a:rPr lang="en-GB" sz="1200" dirty="0">
                <a:ea typeface="+mn-lt"/>
                <a:cs typeface="+mn-lt"/>
              </a:rPr>
              <a:t>Adam, H. and Galinsky, A.D. (2012). Enclothed cognition. </a:t>
            </a:r>
            <a:r>
              <a:rPr lang="en-GB" sz="1200" i="1" dirty="0">
                <a:ea typeface="+mn-lt"/>
                <a:cs typeface="+mn-lt"/>
              </a:rPr>
              <a:t>Journal of Experimental Social Psychology</a:t>
            </a:r>
            <a:r>
              <a:rPr lang="en-GB" sz="1200" dirty="0">
                <a:ea typeface="+mn-lt"/>
                <a:cs typeface="+mn-lt"/>
              </a:rPr>
              <a:t>, [online] 48(4), pp.918–925. </a:t>
            </a:r>
            <a:r>
              <a:rPr lang="en-GB" sz="1200" dirty="0" err="1">
                <a:ea typeface="+mn-lt"/>
                <a:cs typeface="+mn-lt"/>
              </a:rPr>
              <a:t>doi:https</a:t>
            </a:r>
            <a:r>
              <a:rPr lang="en-GB" sz="1200" dirty="0">
                <a:ea typeface="+mn-lt"/>
                <a:cs typeface="+mn-lt"/>
              </a:rPr>
              <a:t>://doi.org/10.1016/j.jesp.2012.02.008.</a:t>
            </a:r>
            <a:endParaRPr lang="en-GB" dirty="0"/>
          </a:p>
          <a:p>
            <a:r>
              <a:rPr lang="en-GB" sz="1200" dirty="0">
                <a:ea typeface="+mn-lt"/>
                <a:cs typeface="+mn-lt"/>
              </a:rPr>
              <a:t>Baumgartner, J.J. (2012). </a:t>
            </a:r>
            <a:r>
              <a:rPr lang="en-GB" sz="1200" i="1" dirty="0">
                <a:ea typeface="+mn-lt"/>
                <a:cs typeface="+mn-lt"/>
              </a:rPr>
              <a:t>You are what you wear : what your clothes reveal about you</a:t>
            </a:r>
            <a:r>
              <a:rPr lang="en-GB" sz="1200" dirty="0">
                <a:ea typeface="+mn-lt"/>
                <a:cs typeface="+mn-lt"/>
              </a:rPr>
              <a:t>. Boston: Da Capo Press.</a:t>
            </a:r>
            <a:endParaRPr lang="en-GB" dirty="0"/>
          </a:p>
          <a:p>
            <a:r>
              <a:rPr lang="en-GB" sz="1200" dirty="0" err="1">
                <a:ea typeface="+mn-lt"/>
                <a:cs typeface="+mn-lt"/>
              </a:rPr>
              <a:t>forbes</a:t>
            </a:r>
            <a:r>
              <a:rPr lang="en-GB" sz="1200" dirty="0">
                <a:ea typeface="+mn-lt"/>
                <a:cs typeface="+mn-lt"/>
              </a:rPr>
              <a:t> (2022). </a:t>
            </a:r>
            <a:r>
              <a:rPr lang="en-GB" sz="1200" i="1" dirty="0">
                <a:ea typeface="+mn-lt"/>
                <a:cs typeface="+mn-lt"/>
              </a:rPr>
              <a:t>Staff Appearance</a:t>
            </a:r>
            <a:r>
              <a:rPr lang="en-GB" sz="1200" dirty="0">
                <a:ea typeface="+mn-lt"/>
                <a:cs typeface="+mn-lt"/>
              </a:rPr>
              <a:t>. [online] </a:t>
            </a:r>
            <a:r>
              <a:rPr lang="en-GB" sz="1200" dirty="0">
                <a:ea typeface="+mn-lt"/>
                <a:cs typeface="+mn-lt"/>
                <a:hlinkClick r:id="rId2"/>
              </a:rPr>
              <a:t>www.youtube.com</a:t>
            </a:r>
            <a:r>
              <a:rPr lang="en-GB" sz="1200" dirty="0">
                <a:ea typeface="+mn-lt"/>
                <a:cs typeface="+mn-lt"/>
              </a:rPr>
              <a:t>. Available at: </a:t>
            </a:r>
            <a:r>
              <a:rPr lang="en-GB" sz="1200" dirty="0">
                <a:ea typeface="+mn-lt"/>
                <a:cs typeface="+mn-lt"/>
                <a:hlinkClick r:id="rId3"/>
              </a:rPr>
              <a:t>https://www.youtube.com/watch?v=-DFfFI5F6jc</a:t>
            </a:r>
            <a:r>
              <a:rPr lang="en-GB" sz="1200" dirty="0">
                <a:ea typeface="+mn-lt"/>
                <a:cs typeface="+mn-lt"/>
              </a:rPr>
              <a:t> [Accessed 24 Mar. 2023].</a:t>
            </a:r>
            <a:endParaRPr lang="en-GB" dirty="0"/>
          </a:p>
          <a:p>
            <a:r>
              <a:rPr lang="en-GB" sz="1200" dirty="0" err="1">
                <a:ea typeface="+mn-lt"/>
                <a:cs typeface="+mn-lt"/>
              </a:rPr>
              <a:t>forbes</a:t>
            </a:r>
            <a:r>
              <a:rPr lang="en-GB" sz="1200" dirty="0">
                <a:ea typeface="+mn-lt"/>
                <a:cs typeface="+mn-lt"/>
              </a:rPr>
              <a:t> (2023). </a:t>
            </a:r>
            <a:r>
              <a:rPr lang="en-GB" sz="1200" i="1" dirty="0">
                <a:ea typeface="+mn-lt"/>
                <a:cs typeface="+mn-lt"/>
              </a:rPr>
              <a:t>The Spa at Four Seasons Hotel Las Vegas - Las Vegas Spas - Las Vegas, United States</a:t>
            </a:r>
            <a:r>
              <a:rPr lang="en-GB" sz="1200" dirty="0">
                <a:ea typeface="+mn-lt"/>
                <a:cs typeface="+mn-lt"/>
              </a:rPr>
              <a:t>. [online] Forbes Travel Guide. Available at: </a:t>
            </a:r>
            <a:r>
              <a:rPr lang="en-GB" sz="1200" dirty="0">
                <a:ea typeface="+mn-lt"/>
                <a:cs typeface="+mn-lt"/>
                <a:hlinkClick r:id="rId4"/>
              </a:rPr>
              <a:t>https://www.forbestravelguide.com/spas/las-vegas-nevada/the-spa-at-four-seasons-hotel-las-vegas</a:t>
            </a:r>
            <a:r>
              <a:rPr lang="en-GB" sz="1200" dirty="0">
                <a:ea typeface="+mn-lt"/>
                <a:cs typeface="+mn-lt"/>
              </a:rPr>
              <a:t> [Accessed 24 Mar. 2023].</a:t>
            </a:r>
            <a:endParaRPr lang="en-GB" dirty="0"/>
          </a:p>
          <a:p>
            <a:r>
              <a:rPr lang="en-GB" sz="1200" dirty="0">
                <a:ea typeface="+mn-lt"/>
                <a:cs typeface="+mn-lt"/>
              </a:rPr>
              <a:t>four seasons (2020). </a:t>
            </a:r>
            <a:r>
              <a:rPr lang="en-GB" sz="1200" i="1" dirty="0">
                <a:ea typeface="+mn-lt"/>
                <a:cs typeface="+mn-lt"/>
              </a:rPr>
              <a:t>Service Culture</a:t>
            </a:r>
            <a:r>
              <a:rPr lang="en-GB" sz="1200" dirty="0">
                <a:ea typeface="+mn-lt"/>
                <a:cs typeface="+mn-lt"/>
              </a:rPr>
              <a:t>. [online] Fourseasons.com. Available at: </a:t>
            </a:r>
            <a:r>
              <a:rPr lang="en-GB" sz="1200" dirty="0">
                <a:ea typeface="+mn-lt"/>
                <a:cs typeface="+mn-lt"/>
                <a:hlinkClick r:id="rId5"/>
              </a:rPr>
              <a:t>https://www.fourseasons.com/about_four_seasons/service_culture/</a:t>
            </a:r>
            <a:r>
              <a:rPr lang="en-GB" sz="1200" dirty="0">
                <a:ea typeface="+mn-lt"/>
                <a:cs typeface="+mn-lt"/>
              </a:rPr>
              <a:t> [Accessed 24 Mar. 2023].</a:t>
            </a:r>
            <a:endParaRPr lang="en-GB" dirty="0"/>
          </a:p>
          <a:p>
            <a:r>
              <a:rPr lang="en-GB" sz="1200" dirty="0" err="1">
                <a:ea typeface="+mn-lt"/>
                <a:cs typeface="+mn-lt"/>
              </a:rPr>
              <a:t>hajo</a:t>
            </a:r>
            <a:r>
              <a:rPr lang="en-GB" sz="1200" dirty="0">
                <a:ea typeface="+mn-lt"/>
                <a:cs typeface="+mn-lt"/>
              </a:rPr>
              <a:t>, </a:t>
            </a:r>
            <a:r>
              <a:rPr lang="en-GB" sz="1200" dirty="0" err="1">
                <a:ea typeface="+mn-lt"/>
                <a:cs typeface="+mn-lt"/>
              </a:rPr>
              <a:t>adam</a:t>
            </a:r>
            <a:r>
              <a:rPr lang="en-GB" sz="1200" dirty="0">
                <a:ea typeface="+mn-lt"/>
                <a:cs typeface="+mn-lt"/>
              </a:rPr>
              <a:t> and </a:t>
            </a:r>
            <a:r>
              <a:rPr lang="en-GB" sz="1200" dirty="0" err="1">
                <a:ea typeface="+mn-lt"/>
                <a:cs typeface="+mn-lt"/>
              </a:rPr>
              <a:t>galinsky</a:t>
            </a:r>
            <a:r>
              <a:rPr lang="en-GB" sz="1200" dirty="0">
                <a:ea typeface="+mn-lt"/>
                <a:cs typeface="+mn-lt"/>
              </a:rPr>
              <a:t>, </a:t>
            </a:r>
            <a:r>
              <a:rPr lang="en-GB" sz="1200" dirty="0" err="1">
                <a:ea typeface="+mn-lt"/>
                <a:cs typeface="+mn-lt"/>
              </a:rPr>
              <a:t>adam</a:t>
            </a:r>
            <a:r>
              <a:rPr lang="en-GB" sz="1200" dirty="0">
                <a:ea typeface="+mn-lt"/>
                <a:cs typeface="+mn-lt"/>
              </a:rPr>
              <a:t> (2012). </a:t>
            </a:r>
            <a:r>
              <a:rPr lang="en-GB" sz="1200" i="1" dirty="0">
                <a:ea typeface="+mn-lt"/>
                <a:cs typeface="+mn-lt"/>
              </a:rPr>
              <a:t>Enclothed Cognition</a:t>
            </a:r>
            <a:r>
              <a:rPr lang="en-GB" sz="1200" dirty="0">
                <a:ea typeface="+mn-lt"/>
                <a:cs typeface="+mn-lt"/>
              </a:rPr>
              <a:t>. [online] </a:t>
            </a:r>
            <a:r>
              <a:rPr lang="en-GB" sz="1200" dirty="0">
                <a:ea typeface="+mn-lt"/>
                <a:cs typeface="+mn-lt"/>
                <a:hlinkClick r:id="rId2"/>
              </a:rPr>
              <a:t>www.youtube.com</a:t>
            </a:r>
            <a:r>
              <a:rPr lang="en-GB" sz="1200" dirty="0">
                <a:ea typeface="+mn-lt"/>
                <a:cs typeface="+mn-lt"/>
              </a:rPr>
              <a:t>. Available at: </a:t>
            </a:r>
            <a:r>
              <a:rPr lang="en-GB" sz="1200" dirty="0">
                <a:ea typeface="+mn-lt"/>
                <a:cs typeface="+mn-lt"/>
                <a:hlinkClick r:id="rId6"/>
              </a:rPr>
              <a:t>https://youtu.be/MtPPaCBJdw0</a:t>
            </a:r>
            <a:r>
              <a:rPr lang="en-GB" sz="1200" dirty="0">
                <a:ea typeface="+mn-lt"/>
                <a:cs typeface="+mn-lt"/>
              </a:rPr>
              <a:t>.</a:t>
            </a:r>
            <a:endParaRPr lang="en-GB"/>
          </a:p>
          <a:p>
            <a:r>
              <a:rPr lang="en-GB" sz="1200" dirty="0">
                <a:ea typeface="+mn-lt"/>
                <a:cs typeface="+mn-lt"/>
              </a:rPr>
              <a:t>Janson, S. (2019). </a:t>
            </a:r>
            <a:r>
              <a:rPr lang="en-GB" sz="1200" i="1" dirty="0">
                <a:ea typeface="+mn-lt"/>
                <a:cs typeface="+mn-lt"/>
              </a:rPr>
              <a:t>Dress Code to Success : Business Etiquette &amp; Fashion Trends not only for Women. Good Style &amp; Practical Tips for Everyday Work. Convince with your Outfit for Career &amp; Advancement</a:t>
            </a:r>
            <a:r>
              <a:rPr lang="en-GB" sz="1200" dirty="0">
                <a:ea typeface="+mn-lt"/>
                <a:cs typeface="+mn-lt"/>
              </a:rPr>
              <a:t>. </a:t>
            </a:r>
            <a:r>
              <a:rPr lang="en-GB" sz="1200" dirty="0" err="1">
                <a:ea typeface="+mn-lt"/>
                <a:cs typeface="+mn-lt"/>
              </a:rPr>
              <a:t>Düsseldorf</a:t>
            </a:r>
            <a:r>
              <a:rPr lang="en-GB" sz="1200" dirty="0">
                <a:ea typeface="+mn-lt"/>
                <a:cs typeface="+mn-lt"/>
              </a:rPr>
              <a:t>: Best of HR - Berufebilder.de.</a:t>
            </a:r>
            <a:endParaRPr lang="en-GB" dirty="0"/>
          </a:p>
          <a:p>
            <a:r>
              <a:rPr lang="en-GB" sz="1200" dirty="0">
                <a:ea typeface="+mn-lt"/>
                <a:cs typeface="+mn-lt"/>
              </a:rPr>
              <a:t>Knott, C. (2016). </a:t>
            </a:r>
            <a:r>
              <a:rPr lang="en-GB" sz="1200" i="1" dirty="0">
                <a:ea typeface="+mn-lt"/>
                <a:cs typeface="+mn-lt"/>
              </a:rPr>
              <a:t>Does Body Language Really Matter When Talking on the Telephone?</a:t>
            </a:r>
            <a:r>
              <a:rPr lang="en-GB" sz="1200" dirty="0">
                <a:ea typeface="+mn-lt"/>
                <a:cs typeface="+mn-lt"/>
              </a:rPr>
              <a:t> [online] Call Centre Helper. Available at: </a:t>
            </a:r>
            <a:r>
              <a:rPr lang="en-GB" sz="1200" dirty="0">
                <a:ea typeface="+mn-lt"/>
                <a:cs typeface="+mn-lt"/>
                <a:hlinkClick r:id="rId7"/>
              </a:rPr>
              <a:t>https://www.callcentrehelper.com/does-body-language-really-matter-when-talking-on-the-telephone-1711.htm</a:t>
            </a:r>
            <a:r>
              <a:rPr lang="en-GB" sz="1200" dirty="0">
                <a:ea typeface="+mn-lt"/>
                <a:cs typeface="+mn-lt"/>
              </a:rPr>
              <a:t>.</a:t>
            </a:r>
            <a:endParaRPr lang="en-GB"/>
          </a:p>
          <a:p>
            <a:r>
              <a:rPr lang="en-GB" sz="1200" dirty="0">
                <a:ea typeface="+mn-lt"/>
                <a:cs typeface="+mn-lt"/>
              </a:rPr>
              <a:t>McRaney, D. (2012). </a:t>
            </a:r>
            <a:r>
              <a:rPr lang="en-GB" sz="1200" i="1" dirty="0">
                <a:ea typeface="+mn-lt"/>
                <a:cs typeface="+mn-lt"/>
              </a:rPr>
              <a:t>Forbes Training Video</a:t>
            </a:r>
            <a:r>
              <a:rPr lang="en-GB" sz="1200" dirty="0">
                <a:ea typeface="+mn-lt"/>
                <a:cs typeface="+mn-lt"/>
              </a:rPr>
              <a:t>. [online] </a:t>
            </a:r>
            <a:r>
              <a:rPr lang="en-GB" sz="1200" dirty="0">
                <a:ea typeface="+mn-lt"/>
                <a:cs typeface="+mn-lt"/>
                <a:hlinkClick r:id="rId2"/>
              </a:rPr>
              <a:t>www.youtube.com</a:t>
            </a:r>
            <a:r>
              <a:rPr lang="en-GB" sz="1200" dirty="0">
                <a:ea typeface="+mn-lt"/>
                <a:cs typeface="+mn-lt"/>
              </a:rPr>
              <a:t>. Available at: </a:t>
            </a:r>
            <a:r>
              <a:rPr lang="en-GB" sz="1200" dirty="0">
                <a:ea typeface="+mn-lt"/>
                <a:cs typeface="+mn-lt"/>
                <a:hlinkClick r:id="rId8"/>
              </a:rPr>
              <a:t>https://www.youtube.com/watch?v=rJh9oB1TvUI</a:t>
            </a:r>
            <a:r>
              <a:rPr lang="en-GB" sz="1200" dirty="0">
                <a:ea typeface="+mn-lt"/>
                <a:cs typeface="+mn-lt"/>
              </a:rPr>
              <a:t> [Accessed 24 Mar. 2023].</a:t>
            </a:r>
            <a:endParaRPr lang="en-GB" dirty="0"/>
          </a:p>
          <a:p>
            <a:r>
              <a:rPr lang="en-GB" sz="1200" dirty="0">
                <a:ea typeface="+mn-lt"/>
                <a:cs typeface="+mn-lt"/>
              </a:rPr>
              <a:t>media, </a:t>
            </a:r>
            <a:r>
              <a:rPr lang="en-GB" sz="1200" dirty="0" err="1">
                <a:ea typeface="+mn-lt"/>
                <a:cs typeface="+mn-lt"/>
              </a:rPr>
              <a:t>fobes</a:t>
            </a:r>
            <a:r>
              <a:rPr lang="en-GB" sz="1200" dirty="0">
                <a:ea typeface="+mn-lt"/>
                <a:cs typeface="+mn-lt"/>
              </a:rPr>
              <a:t> (2023). </a:t>
            </a:r>
            <a:r>
              <a:rPr lang="en-GB" sz="1200" i="1" dirty="0">
                <a:ea typeface="+mn-lt"/>
                <a:cs typeface="+mn-lt"/>
              </a:rPr>
              <a:t>Forbes Coaches Council</a:t>
            </a:r>
            <a:r>
              <a:rPr lang="en-GB" sz="1200" dirty="0">
                <a:ea typeface="+mn-lt"/>
                <a:cs typeface="+mn-lt"/>
              </a:rPr>
              <a:t>. [online] Forbes. Available at: </a:t>
            </a:r>
            <a:r>
              <a:rPr lang="en-GB" sz="1200" dirty="0">
                <a:ea typeface="+mn-lt"/>
                <a:cs typeface="+mn-lt"/>
                <a:hlinkClick r:id="rId9"/>
              </a:rPr>
              <a:t>https://www.forbes.com/sites/forbescoachescouncil/?sh=b48da8716f1c</a:t>
            </a:r>
            <a:r>
              <a:rPr lang="en-GB" sz="1200" dirty="0">
                <a:ea typeface="+mn-lt"/>
                <a:cs typeface="+mn-lt"/>
              </a:rPr>
              <a:t> [Accessed 26 Mar. 2023].</a:t>
            </a:r>
            <a:endParaRPr lang="en-GB" dirty="0"/>
          </a:p>
          <a:p>
            <a:r>
              <a:rPr lang="en-GB" sz="1200" dirty="0">
                <a:ea typeface="+mn-lt"/>
                <a:cs typeface="+mn-lt"/>
              </a:rPr>
              <a:t>Mehrabian, A. (2017). </a:t>
            </a:r>
            <a:r>
              <a:rPr lang="en-GB" sz="1200" i="1" dirty="0">
                <a:ea typeface="+mn-lt"/>
                <a:cs typeface="+mn-lt"/>
              </a:rPr>
              <a:t>Nonverbal communication</a:t>
            </a:r>
            <a:r>
              <a:rPr lang="en-GB" sz="1200" dirty="0">
                <a:ea typeface="+mn-lt"/>
                <a:cs typeface="+mn-lt"/>
              </a:rPr>
              <a:t>. Abingdon, Oxon: Routledge, Taylor and Francis Group.</a:t>
            </a:r>
            <a:endParaRPr lang="en-GB" dirty="0"/>
          </a:p>
          <a:p>
            <a:r>
              <a:rPr lang="en-GB" sz="1200" dirty="0">
                <a:ea typeface="+mn-lt"/>
                <a:cs typeface="+mn-lt"/>
              </a:rPr>
              <a:t>Pease, B. and Pease, A. (2008). </a:t>
            </a:r>
            <a:r>
              <a:rPr lang="en-GB" sz="1200" i="1" dirty="0">
                <a:ea typeface="+mn-lt"/>
                <a:cs typeface="+mn-lt"/>
              </a:rPr>
              <a:t>The Definitive Book of Body Language</a:t>
            </a:r>
            <a:r>
              <a:rPr lang="en-GB" sz="1200" dirty="0">
                <a:ea typeface="+mn-lt"/>
                <a:cs typeface="+mn-lt"/>
              </a:rPr>
              <a:t>. Bantam.</a:t>
            </a:r>
            <a:endParaRPr lang="en-GB" dirty="0"/>
          </a:p>
          <a:p>
            <a:r>
              <a:rPr lang="en-GB" sz="1200" dirty="0">
                <a:ea typeface="+mn-lt"/>
                <a:cs typeface="+mn-lt"/>
              </a:rPr>
              <a:t>SHARP, I. (2020). </a:t>
            </a:r>
            <a:r>
              <a:rPr lang="en-GB" sz="1200" i="1" dirty="0">
                <a:ea typeface="+mn-lt"/>
                <a:cs typeface="+mn-lt"/>
              </a:rPr>
              <a:t>Isadore Sharp</a:t>
            </a:r>
            <a:r>
              <a:rPr lang="en-GB" sz="1200" dirty="0">
                <a:ea typeface="+mn-lt"/>
                <a:cs typeface="+mn-lt"/>
              </a:rPr>
              <a:t>. [online] </a:t>
            </a:r>
            <a:r>
              <a:rPr lang="en-GB" sz="1200" dirty="0">
                <a:ea typeface="+mn-lt"/>
                <a:cs typeface="+mn-lt"/>
                <a:hlinkClick r:id="rId10"/>
              </a:rPr>
              <a:t>www.fourseasons.com</a:t>
            </a:r>
            <a:r>
              <a:rPr lang="en-GB" sz="1200" dirty="0">
                <a:ea typeface="+mn-lt"/>
                <a:cs typeface="+mn-lt"/>
              </a:rPr>
              <a:t>. Available at: </a:t>
            </a:r>
            <a:r>
              <a:rPr lang="en-GB" sz="1200" dirty="0">
                <a:ea typeface="+mn-lt"/>
                <a:cs typeface="+mn-lt"/>
                <a:hlinkClick r:id="rId11"/>
              </a:rPr>
              <a:t>https://www.fourseasons.com/about_four_seasons/corporate_bios/isadore_sharp/</a:t>
            </a:r>
            <a:r>
              <a:rPr lang="en-GB" sz="1200" dirty="0">
                <a:ea typeface="+mn-lt"/>
                <a:cs typeface="+mn-lt"/>
              </a:rPr>
              <a:t> [Accessed 18 Mar. 2020].</a:t>
            </a:r>
            <a:endParaRPr lang="en-GB" dirty="0"/>
          </a:p>
          <a:p>
            <a:r>
              <a:rPr lang="en-GB" sz="1200" dirty="0">
                <a:ea typeface="+mn-lt"/>
                <a:cs typeface="+mn-lt"/>
              </a:rPr>
              <a:t>Walkup, R.P. and McKee, S.L. (2006). </a:t>
            </a:r>
            <a:r>
              <a:rPr lang="en-GB" sz="1200" i="1" dirty="0">
                <a:ea typeface="+mn-lt"/>
                <a:cs typeface="+mn-lt"/>
              </a:rPr>
              <a:t>Selling to Anyone Over the Phone</a:t>
            </a:r>
            <a:r>
              <a:rPr lang="en-GB" sz="1200" dirty="0">
                <a:ea typeface="+mn-lt"/>
                <a:cs typeface="+mn-lt"/>
              </a:rPr>
              <a:t>. Amacom Books.</a:t>
            </a:r>
            <a:endParaRPr lang="en-GB" dirty="0"/>
          </a:p>
          <a:p>
            <a:r>
              <a:rPr lang="en-GB" sz="1200" dirty="0">
                <a:ea typeface="+mn-lt"/>
                <a:cs typeface="+mn-lt"/>
              </a:rPr>
              <a:t>Worth, R. (2019). </a:t>
            </a:r>
            <a:r>
              <a:rPr lang="en-GB" sz="1200" i="1" dirty="0">
                <a:ea typeface="+mn-lt"/>
                <a:cs typeface="+mn-lt"/>
              </a:rPr>
              <a:t>Communication skills.</a:t>
            </a:r>
            <a:r>
              <a:rPr lang="en-GB" sz="1200" dirty="0">
                <a:ea typeface="+mn-lt"/>
                <a:cs typeface="+mn-lt"/>
              </a:rPr>
              <a:t> New York: Ferguson.</a:t>
            </a:r>
            <a:endParaRPr lang="en-GB" dirty="0"/>
          </a:p>
          <a:p>
            <a:endParaRPr lang="en-GB" sz="1200" dirty="0">
              <a:latin typeface="Times New Roman"/>
              <a:ea typeface="Times New Roman"/>
              <a:cs typeface="Times New Roman"/>
            </a:endParaRPr>
          </a:p>
        </p:txBody>
      </p:sp>
    </p:spTree>
    <p:extLst>
      <p:ext uri="{BB962C8B-B14F-4D97-AF65-F5344CB8AC3E}">
        <p14:creationId xmlns:p14="http://schemas.microsoft.com/office/powerpoint/2010/main" val="1159972070"/>
      </p:ext>
    </p:extLst>
  </p:cSld>
  <p:clrMapOvr>
    <a:masterClrMapping/>
  </p:clrMapOvr>
  <mc:AlternateContent xmlns:mc="http://schemas.openxmlformats.org/markup-compatibility/2006" xmlns:p159="http://schemas.microsoft.com/office/powerpoint/2015/09/main">
    <mc:Choice Requires="p159">
      <p:transition spd="med">
        <p159:morph option="byObject"/>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7410AC8C6F95F4D9E71F942A85CABE2" ma:contentTypeVersion="11" ma:contentTypeDescription="Create a new document." ma:contentTypeScope="" ma:versionID="c8106a35cbf61ddfa264cbf135079295">
  <xsd:schema xmlns:xsd="http://www.w3.org/2001/XMLSchema" xmlns:xs="http://www.w3.org/2001/XMLSchema" xmlns:p="http://schemas.microsoft.com/office/2006/metadata/properties" xmlns:ns3="2185e222-3c8d-40d1-8655-532d5209bd26" xmlns:ns4="2fff46f4-612e-44ba-884a-bcd0b08f5dc6" targetNamespace="http://schemas.microsoft.com/office/2006/metadata/properties" ma:root="true" ma:fieldsID="680e26fd8624e8e1e04af7992ad8eabd" ns3:_="" ns4:_="">
    <xsd:import namespace="2185e222-3c8d-40d1-8655-532d5209bd26"/>
    <xsd:import namespace="2fff46f4-612e-44ba-884a-bcd0b08f5dc6"/>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MediaLengthInSeconds" minOccurs="0"/>
                <xsd:element ref="ns3:MediaServiceDateTaken"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85e222-3c8d-40d1-8655-532d5209bd2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MediaLengthInSeconds" ma:index="16" nillable="true" ma:displayName="MediaLengthInSeconds" ma:hidden="true" ma:internalName="MediaLengthInSeconds" ma:readOnly="true">
      <xsd:simpleType>
        <xsd:restriction base="dms:Unknown"/>
      </xsd:simpleType>
    </xsd:element>
    <xsd:element name="MediaServiceDateTaken" ma:index="17" nillable="true" ma:displayName="MediaServiceDateTaken" ma:hidden="true" ma:indexed="true" ma:internalName="MediaServiceDateTaken" ma:readOnly="true">
      <xsd:simpleType>
        <xsd:restriction base="dms:Text"/>
      </xsd:simpleType>
    </xsd:element>
    <xsd:element name="_activity" ma:index="18"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fff46f4-612e-44ba-884a-bcd0b08f5dc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2185e222-3c8d-40d1-8655-532d5209bd26" xsi:nil="true"/>
  </documentManagement>
</p:properties>
</file>

<file path=customXml/itemProps1.xml><?xml version="1.0" encoding="utf-8"?>
<ds:datastoreItem xmlns:ds="http://schemas.openxmlformats.org/officeDocument/2006/customXml" ds:itemID="{6D60C02E-98FA-4F36-8980-27F9DAF1B1AD}">
  <ds:schemaRefs>
    <ds:schemaRef ds:uri="http://schemas.microsoft.com/sharepoint/v3/contenttype/forms"/>
  </ds:schemaRefs>
</ds:datastoreItem>
</file>

<file path=customXml/itemProps2.xml><?xml version="1.0" encoding="utf-8"?>
<ds:datastoreItem xmlns:ds="http://schemas.openxmlformats.org/officeDocument/2006/customXml" ds:itemID="{0D090926-53E4-4351-8CB9-3528531A5BC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85e222-3c8d-40d1-8655-532d5209bd26"/>
    <ds:schemaRef ds:uri="2fff46f4-612e-44ba-884a-bcd0b08f5dc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5D11A97-BE41-4794-9C4C-DD51DEC81EA3}">
  <ds:schemaRefs>
    <ds:schemaRef ds:uri="2185e222-3c8d-40d1-8655-532d5209bd26"/>
    <ds:schemaRef ds:uri="http://purl.org/dc/terms/"/>
    <ds:schemaRef ds:uri="http://purl.org/dc/elements/1.1/"/>
    <ds:schemaRef ds:uri="2fff46f4-612e-44ba-884a-bcd0b08f5dc6"/>
    <ds:schemaRef ds:uri="http://purl.org/dc/dcmitype/"/>
    <ds:schemaRef ds:uri="http://schemas.microsoft.com/office/2006/documentManagement/types"/>
    <ds:schemaRef ds:uri="http://www.w3.org/XML/1998/namespace"/>
    <ds:schemaRef ds:uri="http://schemas.openxmlformats.org/package/2006/metadata/core-properties"/>
    <ds:schemaRef ds:uri="http://schemas.microsoft.com/office/infopath/2007/PartnerControl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962</Words>
  <Application>Microsoft Office PowerPoint</Application>
  <PresentationFormat>Widescreen</PresentationFormat>
  <Paragraphs>62</Paragraphs>
  <Slides>13</Slides>
  <Notes>0</Notes>
  <HiddenSlides>0</HiddenSlides>
  <MMClips>15</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 </vt:lpstr>
      <vt:lpstr>one of the only non-gaming and non-smoking hotels on the Las Vegas Strip  We are a tranquil Five Diamond oasis with a Forbes Five-Star Spa and offer the best of both worlds:   serenity in a resort while also paired with the energy and nightlife of one of the greatest entertainment destinations in the world.  located within Mandalay bay resort in middle of desert      four seasons (2020)</vt:lpstr>
      <vt:lpstr>PowerPoint Presentation</vt:lpstr>
      <vt:lpstr>Mehrabian (2017)</vt:lpstr>
      <vt:lpstr>Smile on the  phone</vt:lpstr>
      <vt:lpstr>Try this simple exercise.</vt:lpstr>
      <vt:lpstr>PowerPoint Presentation</vt:lpstr>
      <vt:lpstr>H               012)hajo, adam and galinsky, adam (2012). Enclothed Cognition. [online] www.youtube.com. Available at: https://youtu.be/MtPPaCBJdw0. </vt:lpstr>
      <vt:lpstr>Surprise And Delight Your Customers</vt:lpstr>
      <vt:lpstr>True luxury is a sense of belonging forbes (2023)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 hutchinson</dc:creator>
  <cp:lastModifiedBy>Penelope Hutchinson</cp:lastModifiedBy>
  <cp:revision>151</cp:revision>
  <dcterms:created xsi:type="dcterms:W3CDTF">2023-03-24T13:12:45Z</dcterms:created>
  <dcterms:modified xsi:type="dcterms:W3CDTF">2023-03-26T21:00:27Z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0x01010007410AC8C6F95F4D9E71F942A85CABE2</vt:lpwstr>
  </property>
</Properties>
</file>