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1"/>
  </p:notesMasterIdLst>
  <p:handoutMasterIdLst>
    <p:handoutMasterId r:id="rId22"/>
  </p:handoutMasterIdLst>
  <p:sldIdLst>
    <p:sldId id="305" r:id="rId5"/>
    <p:sldId id="256" r:id="rId6"/>
    <p:sldId id="316" r:id="rId7"/>
    <p:sldId id="266" r:id="rId8"/>
    <p:sldId id="299" r:id="rId9"/>
    <p:sldId id="308" r:id="rId10"/>
    <p:sldId id="271" r:id="rId11"/>
    <p:sldId id="310" r:id="rId12"/>
    <p:sldId id="313" r:id="rId13"/>
    <p:sldId id="312" r:id="rId14"/>
    <p:sldId id="309" r:id="rId15"/>
    <p:sldId id="270" r:id="rId16"/>
    <p:sldId id="314" r:id="rId17"/>
    <p:sldId id="315" r:id="rId18"/>
    <p:sldId id="295" r:id="rId19"/>
    <p:sldId id="265" r:id="rId20"/>
  </p:sldIdLst>
  <p:sldSz cx="12192000" cy="6858000"/>
  <p:notesSz cx="6889750" cy="10018713"/>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FC581DA-CDEA-46BB-98E1-CA5D23781E83}">
          <p14:sldIdLst>
            <p14:sldId id="305"/>
            <p14:sldId id="256"/>
            <p14:sldId id="316"/>
            <p14:sldId id="266"/>
            <p14:sldId id="299"/>
            <p14:sldId id="308"/>
            <p14:sldId id="271"/>
            <p14:sldId id="310"/>
            <p14:sldId id="313"/>
            <p14:sldId id="312"/>
            <p14:sldId id="309"/>
            <p14:sldId id="270"/>
            <p14:sldId id="314"/>
            <p14:sldId id="315"/>
          </p14:sldIdLst>
        </p14:section>
        <p14:section name="Untitled Section" id="{D1F75BBB-EAA0-4996-98BB-1F2BB3ED86F2}">
          <p14:sldIdLst>
            <p14:sldId id="295"/>
            <p14:sldId id="265"/>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CC"/>
    <a:srgbClr val="3333FF"/>
    <a:srgbClr val="6600FF"/>
    <a:srgbClr val="CCCC00"/>
    <a:srgbClr val="6A453A"/>
    <a:srgbClr val="CC6600"/>
    <a:srgbClr val="FF9900"/>
    <a:srgbClr val="CC9900"/>
    <a:srgbClr val="669900"/>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60A117-9590-41E3-BF22-44E63959859D}" v="15" dt="2025-02-22T10:56:02.221"/>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8" autoAdjust="0"/>
  </p:normalViewPr>
  <p:slideViewPr>
    <p:cSldViewPr snapToGrid="0">
      <p:cViewPr varScale="1">
        <p:scale>
          <a:sx n="51" d="100"/>
          <a:sy n="51" d="100"/>
        </p:scale>
        <p:origin x="1256" y="264"/>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khsana Kousar" userId="5254259bc9543227" providerId="LiveId" clId="{6E60A117-9590-41E3-BF22-44E63959859D}"/>
    <pc:docChg chg="custSel addSld modSld sldOrd modSection">
      <pc:chgData name="Rukhsana Kousar" userId="5254259bc9543227" providerId="LiveId" clId="{6E60A117-9590-41E3-BF22-44E63959859D}" dt="2025-02-22T11:01:02.739" v="119" actId="20577"/>
      <pc:docMkLst>
        <pc:docMk/>
      </pc:docMkLst>
      <pc:sldChg chg="ord">
        <pc:chgData name="Rukhsana Kousar" userId="5254259bc9543227" providerId="LiveId" clId="{6E60A117-9590-41E3-BF22-44E63959859D}" dt="2025-02-22T10:59:11.711" v="98"/>
        <pc:sldMkLst>
          <pc:docMk/>
          <pc:sldMk cId="225107789" sldId="305"/>
        </pc:sldMkLst>
      </pc:sldChg>
      <pc:sldChg chg="addSp delSp modSp new mod ord modNotesTx">
        <pc:chgData name="Rukhsana Kousar" userId="5254259bc9543227" providerId="LiveId" clId="{6E60A117-9590-41E3-BF22-44E63959859D}" dt="2025-02-22T11:01:02.739" v="119" actId="20577"/>
        <pc:sldMkLst>
          <pc:docMk/>
          <pc:sldMk cId="4067096315" sldId="316"/>
        </pc:sldMkLst>
        <pc:spChg chg="mod">
          <ac:chgData name="Rukhsana Kousar" userId="5254259bc9543227" providerId="LiveId" clId="{6E60A117-9590-41E3-BF22-44E63959859D}" dt="2025-02-22T10:58:37.303" v="94" actId="255"/>
          <ac:spMkLst>
            <pc:docMk/>
            <pc:sldMk cId="4067096315" sldId="316"/>
            <ac:spMk id="2" creationId="{BB6D2141-F7C3-503C-0921-4EEBE20B9B0D}"/>
          </ac:spMkLst>
        </pc:spChg>
        <pc:spChg chg="del">
          <ac:chgData name="Rukhsana Kousar" userId="5254259bc9543227" providerId="LiveId" clId="{6E60A117-9590-41E3-BF22-44E63959859D}" dt="2025-02-22T10:48:28.057" v="1" actId="478"/>
          <ac:spMkLst>
            <pc:docMk/>
            <pc:sldMk cId="4067096315" sldId="316"/>
            <ac:spMk id="3" creationId="{1858614C-F8BC-72DC-C7C8-F35B999967D1}"/>
          </ac:spMkLst>
        </pc:spChg>
        <pc:spChg chg="add del mod">
          <ac:chgData name="Rukhsana Kousar" userId="5254259bc9543227" providerId="LiveId" clId="{6E60A117-9590-41E3-BF22-44E63959859D}" dt="2025-02-22T10:54:47.341" v="36" actId="14100"/>
          <ac:spMkLst>
            <pc:docMk/>
            <pc:sldMk cId="4067096315" sldId="316"/>
            <ac:spMk id="4" creationId="{0B965BD6-7DC3-9632-E740-A8AE0787C426}"/>
          </ac:spMkLst>
        </pc:spChg>
        <pc:spChg chg="del">
          <ac:chgData name="Rukhsana Kousar" userId="5254259bc9543227" providerId="LiveId" clId="{6E60A117-9590-41E3-BF22-44E63959859D}" dt="2025-02-22T10:55:47.416" v="41" actId="478"/>
          <ac:spMkLst>
            <pc:docMk/>
            <pc:sldMk cId="4067096315" sldId="316"/>
            <ac:spMk id="5" creationId="{66A4ABAF-4191-DDF5-FE55-C22B0F1A7BDD}"/>
          </ac:spMkLst>
        </pc:spChg>
        <pc:spChg chg="del">
          <ac:chgData name="Rukhsana Kousar" userId="5254259bc9543227" providerId="LiveId" clId="{6E60A117-9590-41E3-BF22-44E63959859D}" dt="2025-02-22T10:55:06.044" v="37" actId="478"/>
          <ac:spMkLst>
            <pc:docMk/>
            <pc:sldMk cId="4067096315" sldId="316"/>
            <ac:spMk id="7" creationId="{22D8D2F1-AB96-0B2D-05EC-3CD69394FDCC}"/>
          </ac:spMkLst>
        </pc:spChg>
        <pc:spChg chg="add mod">
          <ac:chgData name="Rukhsana Kousar" userId="5254259bc9543227" providerId="LiveId" clId="{6E60A117-9590-41E3-BF22-44E63959859D}" dt="2025-02-22T10:54:16.260" v="29" actId="478"/>
          <ac:spMkLst>
            <pc:docMk/>
            <pc:sldMk cId="4067096315" sldId="316"/>
            <ac:spMk id="8" creationId="{84583CD3-DFAB-EBA8-7A78-B60720157C1B}"/>
          </ac:spMkLst>
        </pc:spChg>
        <pc:spChg chg="add del mod">
          <ac:chgData name="Rukhsana Kousar" userId="5254259bc9543227" providerId="LiveId" clId="{6E60A117-9590-41E3-BF22-44E63959859D}" dt="2025-02-22T10:57:58.221" v="88"/>
          <ac:spMkLst>
            <pc:docMk/>
            <pc:sldMk cId="4067096315" sldId="316"/>
            <ac:spMk id="9" creationId="{2FE5109C-6C62-7B81-22AC-2C41DAC5DEB2}"/>
          </ac:spMkLst>
        </pc:spChg>
        <pc:spChg chg="add mod">
          <ac:chgData name="Rukhsana Kousar" userId="5254259bc9543227" providerId="LiveId" clId="{6E60A117-9590-41E3-BF22-44E63959859D}" dt="2025-02-22T10:57:29.938" v="47" actId="122"/>
          <ac:spMkLst>
            <pc:docMk/>
            <pc:sldMk cId="4067096315" sldId="316"/>
            <ac:spMk id="10" creationId="{129E25A0-F02E-039C-A81D-E9996F5EEFCA}"/>
          </ac:spMkLst>
        </pc:spChg>
        <pc:picChg chg="add del mod">
          <ac:chgData name="Rukhsana Kousar" userId="5254259bc9543227" providerId="LiveId" clId="{6E60A117-9590-41E3-BF22-44E63959859D}" dt="2025-02-22T10:55:33.647" v="40" actId="14100"/>
          <ac:picMkLst>
            <pc:docMk/>
            <pc:sldMk cId="4067096315" sldId="316"/>
            <ac:picMk id="1026" creationId="{2ABAAC29-F03D-E882-CE89-71CC388F878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85558" cy="502676"/>
          </a:xfrm>
          <a:prstGeom prst="rect">
            <a:avLst/>
          </a:prstGeom>
        </p:spPr>
        <p:txBody>
          <a:bodyPr vert="horz" lIns="96616" tIns="48308" rIns="96616" bIns="48308" rtlCol="0"/>
          <a:lstStyle>
            <a:lvl1pPr algn="l">
              <a:defRPr sz="1300"/>
            </a:lvl1pPr>
          </a:lstStyle>
          <a:p>
            <a:pPr rtl="0"/>
            <a:endParaRPr lang="en-GB"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902597" y="0"/>
            <a:ext cx="2985558" cy="502676"/>
          </a:xfrm>
          <a:prstGeom prst="rect">
            <a:avLst/>
          </a:prstGeom>
        </p:spPr>
        <p:txBody>
          <a:bodyPr vert="horz" lIns="96616" tIns="48308" rIns="96616" bIns="48308" rtlCol="0"/>
          <a:lstStyle>
            <a:lvl1pPr algn="r">
              <a:defRPr sz="1300"/>
            </a:lvl1pPr>
          </a:lstStyle>
          <a:p>
            <a:pPr rtl="0"/>
            <a:fld id="{3A65D721-3F0A-41A3-B555-1F61C07BF1BE}" type="datetime1">
              <a:rPr lang="en-GB" smtClean="0"/>
              <a:t>22/02/2025</a:t>
            </a:fld>
            <a:endParaRPr lang="en-GB"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9516039"/>
            <a:ext cx="2985558" cy="502674"/>
          </a:xfrm>
          <a:prstGeom prst="rect">
            <a:avLst/>
          </a:prstGeom>
        </p:spPr>
        <p:txBody>
          <a:bodyPr vert="horz" lIns="96616" tIns="48308" rIns="96616" bIns="48308" rtlCol="0" anchor="b"/>
          <a:lstStyle>
            <a:lvl1pPr algn="l">
              <a:defRPr sz="1300"/>
            </a:lvl1pPr>
          </a:lstStyle>
          <a:p>
            <a:pPr rtl="0"/>
            <a:endParaRPr lang="en-GB"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902597" y="9516039"/>
            <a:ext cx="2985558" cy="502674"/>
          </a:xfrm>
          <a:prstGeom prst="rect">
            <a:avLst/>
          </a:prstGeom>
        </p:spPr>
        <p:txBody>
          <a:bodyPr vert="horz" lIns="96616" tIns="48308" rIns="96616" bIns="48308" rtlCol="0" anchor="b"/>
          <a:lstStyle>
            <a:lvl1pPr algn="r">
              <a:defRPr sz="1300"/>
            </a:lvl1pPr>
          </a:lstStyle>
          <a:p>
            <a:pPr rtl="0"/>
            <a:fld id="{7AF8A362-CAFC-4987-9A50-47570528395E}" type="slidenum">
              <a:rPr lang="en-GB" smtClean="0"/>
              <a:t>‹#›</a:t>
            </a:fld>
            <a:endParaRPr lang="en-GB"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676"/>
          </a:xfrm>
          <a:prstGeom prst="rect">
            <a:avLst/>
          </a:prstGeom>
        </p:spPr>
        <p:txBody>
          <a:bodyPr vert="horz" lIns="96616" tIns="48308" rIns="96616" bIns="48308" rtlCol="0"/>
          <a:lstStyle>
            <a:lvl1pPr algn="l">
              <a:defRPr sz="1300"/>
            </a:lvl1pPr>
          </a:lstStyle>
          <a:p>
            <a:pPr rtl="0"/>
            <a:endParaRPr lang="en-GB" dirty="0"/>
          </a:p>
        </p:txBody>
      </p:sp>
      <p:sp>
        <p:nvSpPr>
          <p:cNvPr id="3" name="Date Placeholder 2"/>
          <p:cNvSpPr>
            <a:spLocks noGrp="1"/>
          </p:cNvSpPr>
          <p:nvPr>
            <p:ph type="dt" idx="1"/>
          </p:nvPr>
        </p:nvSpPr>
        <p:spPr>
          <a:xfrm>
            <a:off x="3902597" y="0"/>
            <a:ext cx="2985558" cy="502676"/>
          </a:xfrm>
          <a:prstGeom prst="rect">
            <a:avLst/>
          </a:prstGeom>
        </p:spPr>
        <p:txBody>
          <a:bodyPr vert="horz" lIns="96616" tIns="48308" rIns="96616" bIns="48308" rtlCol="0"/>
          <a:lstStyle>
            <a:lvl1pPr algn="r">
              <a:defRPr sz="1300"/>
            </a:lvl1pPr>
          </a:lstStyle>
          <a:p>
            <a:pPr rtl="0"/>
            <a:fld id="{0543ED9D-E132-4572-9D4D-99356D8DF6B4}" type="datetime1">
              <a:rPr lang="en-GB" smtClean="0"/>
              <a:t>22/02/2025</a:t>
            </a:fld>
            <a:endParaRPr lang="en-GB" dirty="0"/>
          </a:p>
        </p:txBody>
      </p:sp>
      <p:sp>
        <p:nvSpPr>
          <p:cNvPr id="4" name="Slide Image Placeholder 3"/>
          <p:cNvSpPr>
            <a:spLocks noGrp="1" noRot="1" noChangeAspect="1"/>
          </p:cNvSpPr>
          <p:nvPr>
            <p:ph type="sldImg" idx="2"/>
          </p:nvPr>
        </p:nvSpPr>
        <p:spPr>
          <a:xfrm>
            <a:off x="439738" y="1252538"/>
            <a:ext cx="6010275" cy="3381375"/>
          </a:xfrm>
          <a:prstGeom prst="rect">
            <a:avLst/>
          </a:prstGeom>
          <a:noFill/>
          <a:ln w="12700">
            <a:solidFill>
              <a:prstClr val="black"/>
            </a:solidFill>
          </a:ln>
        </p:spPr>
        <p:txBody>
          <a:bodyPr vert="horz" lIns="96616" tIns="48308" rIns="96616" bIns="48308" rtlCol="0" anchor="ctr"/>
          <a:lstStyle/>
          <a:p>
            <a:pPr rtl="0"/>
            <a:endParaRPr lang="en-GB" dirty="0"/>
          </a:p>
        </p:txBody>
      </p:sp>
      <p:sp>
        <p:nvSpPr>
          <p:cNvPr id="5" name="Notes Placeholder 4"/>
          <p:cNvSpPr>
            <a:spLocks noGrp="1"/>
          </p:cNvSpPr>
          <p:nvPr>
            <p:ph type="body" sz="quarter" idx="3"/>
          </p:nvPr>
        </p:nvSpPr>
        <p:spPr>
          <a:xfrm>
            <a:off x="688975" y="4821506"/>
            <a:ext cx="5511800" cy="3944868"/>
          </a:xfrm>
          <a:prstGeom prst="rect">
            <a:avLst/>
          </a:prstGeom>
        </p:spPr>
        <p:txBody>
          <a:bodyPr vert="horz" lIns="96616" tIns="48308" rIns="96616" bIns="48308"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9516039"/>
            <a:ext cx="2985558" cy="502674"/>
          </a:xfrm>
          <a:prstGeom prst="rect">
            <a:avLst/>
          </a:prstGeom>
        </p:spPr>
        <p:txBody>
          <a:bodyPr vert="horz" lIns="96616" tIns="48308" rIns="96616" bIns="48308" rtlCol="0" anchor="b"/>
          <a:lstStyle>
            <a:lvl1pPr algn="l">
              <a:defRPr sz="1300"/>
            </a:lvl1pPr>
          </a:lstStyle>
          <a:p>
            <a:pPr rtl="0"/>
            <a:endParaRPr lang="en-GB" dirty="0"/>
          </a:p>
        </p:txBody>
      </p:sp>
      <p:sp>
        <p:nvSpPr>
          <p:cNvPr id="7" name="Slide Number Placeholder 6"/>
          <p:cNvSpPr>
            <a:spLocks noGrp="1"/>
          </p:cNvSpPr>
          <p:nvPr>
            <p:ph type="sldNum" sz="quarter" idx="5"/>
          </p:nvPr>
        </p:nvSpPr>
        <p:spPr>
          <a:xfrm>
            <a:off x="3902597" y="9516039"/>
            <a:ext cx="2985558" cy="502674"/>
          </a:xfrm>
          <a:prstGeom prst="rect">
            <a:avLst/>
          </a:prstGeom>
        </p:spPr>
        <p:txBody>
          <a:bodyPr vert="horz" lIns="96616" tIns="48308" rIns="96616" bIns="48308" rtlCol="0" anchor="b"/>
          <a:lstStyle>
            <a:lvl1pPr algn="r">
              <a:defRPr sz="1300"/>
            </a:lvl1pPr>
          </a:lstStyle>
          <a:p>
            <a:pPr rtl="0"/>
            <a:fld id="{54EEB602-95FC-483A-B12D-216A7AD7EA24}" type="slidenum">
              <a:rPr lang="en-GB" smtClean="0"/>
              <a:t>‹#›</a:t>
            </a:fld>
            <a:endParaRPr lang="en-GB"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Cover Page:/Page 1</a:t>
            </a:r>
          </a:p>
        </p:txBody>
      </p:sp>
      <p:sp>
        <p:nvSpPr>
          <p:cNvPr id="4" name="Date Placeholder 3"/>
          <p:cNvSpPr>
            <a:spLocks noGrp="1"/>
          </p:cNvSpPr>
          <p:nvPr>
            <p:ph type="dt" idx="1"/>
          </p:nvPr>
        </p:nvSpPr>
        <p:spPr/>
        <p:txBody>
          <a:bodyPr/>
          <a:lstStyle/>
          <a:p>
            <a:pPr rtl="0"/>
            <a:fld id="{0543ED9D-E132-4572-9D4D-99356D8DF6B4}" type="datetime1">
              <a:rPr lang="en-GB" smtClean="0"/>
              <a:t>22/02/2025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1</a:t>
            </a:fld>
            <a:endParaRPr lang="en-GB" dirty="0"/>
          </a:p>
        </p:txBody>
      </p:sp>
    </p:spTree>
    <p:extLst>
      <p:ext uri="{BB962C8B-B14F-4D97-AF65-F5344CB8AC3E}">
        <p14:creationId xmlns:p14="http://schemas.microsoft.com/office/powerpoint/2010/main" val="4176534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Entitled Page - 2</a:t>
            </a:r>
          </a:p>
        </p:txBody>
      </p:sp>
      <p:sp>
        <p:nvSpPr>
          <p:cNvPr id="4" name="Date Placeholder 3"/>
          <p:cNvSpPr>
            <a:spLocks noGrp="1"/>
          </p:cNvSpPr>
          <p:nvPr>
            <p:ph type="dt" idx="1"/>
          </p:nvPr>
        </p:nvSpPr>
        <p:spPr/>
        <p:txBody>
          <a:bodyPr/>
          <a:lstStyle/>
          <a:p>
            <a:pPr rtl="0"/>
            <a:fld id="{0543ED9D-E132-4572-9D4D-99356D8DF6B4}" type="datetime1">
              <a:rPr lang="en-GB" smtClean="0"/>
              <a:t>22/02/2025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2</a:t>
            </a:fld>
            <a:endParaRPr lang="en-GB" dirty="0"/>
          </a:p>
        </p:txBody>
      </p:sp>
    </p:spTree>
    <p:extLst>
      <p:ext uri="{BB962C8B-B14F-4D97-AF65-F5344CB8AC3E}">
        <p14:creationId xmlns:p14="http://schemas.microsoft.com/office/powerpoint/2010/main" val="846636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 Acknowledgement </a:t>
            </a:r>
            <a:endParaRPr lang="en-GB" dirty="0"/>
          </a:p>
        </p:txBody>
      </p:sp>
      <p:sp>
        <p:nvSpPr>
          <p:cNvPr id="4" name="Date Placeholder 3"/>
          <p:cNvSpPr>
            <a:spLocks noGrp="1"/>
          </p:cNvSpPr>
          <p:nvPr>
            <p:ph type="dt" idx="1"/>
          </p:nvPr>
        </p:nvSpPr>
        <p:spPr/>
        <p:txBody>
          <a:bodyPr/>
          <a:lstStyle/>
          <a:p>
            <a:pPr rtl="0"/>
            <a:fld id="{0543ED9D-E132-4572-9D4D-99356D8DF6B4}" type="datetime1">
              <a:rPr lang="en-GB" smtClean="0"/>
              <a:t>22/02/2025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3</a:t>
            </a:fld>
            <a:endParaRPr lang="en-GB" dirty="0"/>
          </a:p>
        </p:txBody>
      </p:sp>
    </p:spTree>
    <p:extLst>
      <p:ext uri="{BB962C8B-B14F-4D97-AF65-F5344CB8AC3E}">
        <p14:creationId xmlns:p14="http://schemas.microsoft.com/office/powerpoint/2010/main" val="263279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defTabSz="966155">
              <a:defRPr/>
            </a:pPr>
            <a:r>
              <a:rPr lang="en-GB" dirty="0"/>
              <a:t>Table of Contents: I shall be covering the following </a:t>
            </a:r>
            <a:r>
              <a:rPr lang="en-GB" dirty="0" err="1"/>
              <a:t>toiics</a:t>
            </a:r>
            <a:r>
              <a:rPr lang="en-GB" dirty="0"/>
              <a:t> for my presentation</a:t>
            </a:r>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4</a:t>
            </a:fld>
            <a:endParaRPr lang="en-GB" dirty="0"/>
          </a:p>
        </p:txBody>
      </p:sp>
      <p:sp>
        <p:nvSpPr>
          <p:cNvPr id="5" name="Date Placeholder 4">
            <a:extLst>
              <a:ext uri="{FF2B5EF4-FFF2-40B4-BE49-F238E27FC236}">
                <a16:creationId xmlns:a16="http://schemas.microsoft.com/office/drawing/2014/main" id="{63C3856A-F3CD-4032-ADA9-B0D70F59EF3B}"/>
              </a:ext>
            </a:extLst>
          </p:cNvPr>
          <p:cNvSpPr>
            <a:spLocks noGrp="1"/>
          </p:cNvSpPr>
          <p:nvPr>
            <p:ph type="dt" idx="1"/>
          </p:nvPr>
        </p:nvSpPr>
        <p:spPr/>
        <p:txBody>
          <a:bodyPr/>
          <a:lstStyle/>
          <a:p>
            <a:pPr rtl="0"/>
            <a:fld id="{A64ED303-13BD-42F6-8013-753048B08EED}" type="datetime1">
              <a:rPr lang="en-GB" smtClean="0"/>
              <a:t>22/02/2025</a:t>
            </a:fld>
            <a:endParaRPr lang="en-GB" dirty="0"/>
          </a:p>
        </p:txBody>
      </p:sp>
    </p:spTree>
    <p:extLst>
      <p:ext uri="{BB962C8B-B14F-4D97-AF65-F5344CB8AC3E}">
        <p14:creationId xmlns:p14="http://schemas.microsoft.com/office/powerpoint/2010/main" val="1727451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66155"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Intro:.AI</a:t>
            </a:r>
            <a:r>
              <a:rPr lang="en-US" dirty="0">
                <a:latin typeface="Times New Roman" panose="02020603050405020304" pitchFamily="18" charset="0"/>
                <a:cs typeface="Times New Roman" panose="02020603050405020304" pitchFamily="18" charset="0"/>
              </a:rPr>
              <a:t> is rapidly changing the hospitality and tourism industry by improving guests’ interactions and </a:t>
            </a:r>
            <a:r>
              <a:rPr lang="en-US" dirty="0" err="1">
                <a:latin typeface="Times New Roman" panose="02020603050405020304" pitchFamily="18" charset="0"/>
                <a:cs typeface="Times New Roman" panose="02020603050405020304" pitchFamily="18" charset="0"/>
              </a:rPr>
              <a:t>optimising</a:t>
            </a:r>
            <a:r>
              <a:rPr lang="en-US" dirty="0">
                <a:latin typeface="Times New Roman" panose="02020603050405020304" pitchFamily="18" charset="0"/>
                <a:cs typeface="Times New Roman" panose="02020603050405020304" pitchFamily="18" charset="0"/>
              </a:rPr>
              <a:t> work processes. AI is delivering tangible improvements to business because of its capacity to reignite and redesign the customer interface and internal business processes for each company. The hotel industry is fast-growing, and many hotels are trying to incorporate technologies to meet the ever-changing market needs. Solutions such as chatbots, smooth check-ins, and smart room management are gradually becoming necessities for contemporary hospitality businesses. Nonetheless, as promising as the AI concept is, the following issues have to be considered: data protection, staff education, and the philosophical application of the idea. This suggests that the ability to support the growth of AI within hotels will depend on a successful blend of the technological with the human, which would ensure a tailored as well as rapid service delivery to the guests.”   </a:t>
            </a:r>
          </a:p>
          <a:p>
            <a:pPr defTabSz="966155">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5</a:t>
            </a:fld>
            <a:endParaRPr lang="en-GB" dirty="0"/>
          </a:p>
        </p:txBody>
      </p:sp>
      <p:sp>
        <p:nvSpPr>
          <p:cNvPr id="5" name="Date Placeholder 4">
            <a:extLst>
              <a:ext uri="{FF2B5EF4-FFF2-40B4-BE49-F238E27FC236}">
                <a16:creationId xmlns:a16="http://schemas.microsoft.com/office/drawing/2014/main" id="{F203C600-653A-4731-9E20-ECBE3EF095BA}"/>
              </a:ext>
            </a:extLst>
          </p:cNvPr>
          <p:cNvSpPr>
            <a:spLocks noGrp="1"/>
          </p:cNvSpPr>
          <p:nvPr>
            <p:ph type="dt" idx="1"/>
          </p:nvPr>
        </p:nvSpPr>
        <p:spPr/>
        <p:txBody>
          <a:bodyPr/>
          <a:lstStyle/>
          <a:p>
            <a:pPr rtl="0"/>
            <a:fld id="{EF718374-C3F0-40E9-8526-A7F04F576EBA}" type="datetime1">
              <a:rPr lang="en-GB" smtClean="0"/>
              <a:t>22/02/2025</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EC9BE3-A69E-60E4-5729-582CC52910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4AA609-9FF5-4022-A1F9-0716ABD582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4FE1B1-1366-B8CD-4E72-B6125CDD055F}"/>
              </a:ext>
            </a:extLst>
          </p:cNvPr>
          <p:cNvSpPr>
            <a:spLocks noGrp="1"/>
          </p:cNvSpPr>
          <p:nvPr>
            <p:ph type="body" idx="1"/>
          </p:nvPr>
        </p:nvSpPr>
        <p:spPr/>
        <p:txBody>
          <a:bodyPr rtlCol="0"/>
          <a:lstStyle/>
          <a:p>
            <a:pPr marL="0" marR="0" lvl="0" indent="0" algn="l" defTabSz="966155"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Several innovations in hospitality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are a result of artificial intelligence </a:t>
            </a:r>
            <a:r>
              <a:rPr lang="en-US" sz="1300" dirty="0">
                <a:latin typeface="Times New Roman" panose="02020603050405020304" pitchFamily="18" charset="0"/>
                <a:cs typeface="Times New Roman" panose="02020603050405020304" pitchFamily="18" charset="0"/>
              </a:rPr>
              <a:t>(Ford, 2020)</a:t>
            </a:r>
            <a:r>
              <a:rPr lang="en-US" dirty="0">
                <a:latin typeface="Times New Roman" panose="02020603050405020304" pitchFamily="18" charset="0"/>
                <a:cs typeface="Times New Roman" panose="02020603050405020304" pitchFamily="18" charset="0"/>
              </a:rPr>
              <a:t>. Also, the application of artificial intelligence in the hotel industry is not uniform; large-scale international companies such as Marriott and Hilton apply sophisticated technologies including, for instance, voice control systems and predictive maintenance, while mid-scale hotels apply more cost-efficient solutions, including a chatbot, cloud management, </a:t>
            </a:r>
            <a:r>
              <a:rPr lang="en-US" dirty="0" err="1">
                <a:latin typeface="Times New Roman" panose="02020603050405020304" pitchFamily="18" charset="0"/>
                <a:cs typeface="Times New Roman" panose="02020603050405020304" pitchFamily="18" charset="0"/>
              </a:rPr>
              <a:t>etc</a:t>
            </a:r>
            <a:r>
              <a:rPr lang="en-US" dirty="0">
                <a:latin typeface="Times New Roman" panose="02020603050405020304" pitchFamily="18" charset="0"/>
                <a:cs typeface="Times New Roman" panose="02020603050405020304" pitchFamily="18" charset="0"/>
              </a:rPr>
              <a:t> </a:t>
            </a:r>
            <a:r>
              <a:rPr lang="en-US" sz="1300" dirty="0">
                <a:latin typeface="Times New Roman" panose="02020603050405020304" pitchFamily="18" charset="0"/>
                <a:cs typeface="Times New Roman" panose="02020603050405020304" pitchFamily="18" charset="0"/>
              </a:rPr>
              <a:t>(Cooper and Hall, 2019).</a:t>
            </a:r>
            <a:r>
              <a:rPr lang="en-US" dirty="0">
                <a:latin typeface="Times New Roman" panose="02020603050405020304" pitchFamily="18" charset="0"/>
                <a:cs typeface="Times New Roman" panose="02020603050405020304" pitchFamily="18" charset="0"/>
              </a:rPr>
              <a:t> Presently, 58% of hotel chains are using AI to enhance guest and staff experience to illuminate its relevance to the development of the industry </a:t>
            </a:r>
            <a:r>
              <a:rPr lang="en-US" sz="1300" dirty="0">
                <a:latin typeface="Times New Roman" panose="02020603050405020304" pitchFamily="18" charset="0"/>
                <a:cs typeface="Times New Roman" panose="02020603050405020304" pitchFamily="18" charset="0"/>
              </a:rPr>
              <a:t>(Statista, 2023).</a:t>
            </a:r>
          </a:p>
          <a:p>
            <a:pPr defTabSz="966155">
              <a:defRPr/>
            </a:pPr>
            <a:endParaRPr lang="en-GB" dirty="0"/>
          </a:p>
        </p:txBody>
      </p:sp>
      <p:sp>
        <p:nvSpPr>
          <p:cNvPr id="4" name="Slide Number Placeholder 3">
            <a:extLst>
              <a:ext uri="{FF2B5EF4-FFF2-40B4-BE49-F238E27FC236}">
                <a16:creationId xmlns:a16="http://schemas.microsoft.com/office/drawing/2014/main" id="{146A3960-8854-E696-918E-3A4C20215A1E}"/>
              </a:ext>
            </a:extLst>
          </p:cNvPr>
          <p:cNvSpPr>
            <a:spLocks noGrp="1"/>
          </p:cNvSpPr>
          <p:nvPr>
            <p:ph type="sldNum" sz="quarter" idx="5"/>
          </p:nvPr>
        </p:nvSpPr>
        <p:spPr/>
        <p:txBody>
          <a:bodyPr rtlCol="0"/>
          <a:lstStyle/>
          <a:p>
            <a:pPr rtl="0"/>
            <a:fld id="{F07F282E-55F5-4803-B60F-09BA4600E538}" type="slidenum">
              <a:rPr lang="en-GB" smtClean="0"/>
              <a:t>6</a:t>
            </a:fld>
            <a:endParaRPr lang="en-GB" dirty="0"/>
          </a:p>
        </p:txBody>
      </p:sp>
      <p:sp>
        <p:nvSpPr>
          <p:cNvPr id="5" name="Date Placeholder 4">
            <a:extLst>
              <a:ext uri="{FF2B5EF4-FFF2-40B4-BE49-F238E27FC236}">
                <a16:creationId xmlns:a16="http://schemas.microsoft.com/office/drawing/2014/main" id="{5D5CED07-A353-3D3C-64DE-231E9A51D71B}"/>
              </a:ext>
            </a:extLst>
          </p:cNvPr>
          <p:cNvSpPr>
            <a:spLocks noGrp="1"/>
          </p:cNvSpPr>
          <p:nvPr>
            <p:ph type="dt" idx="1"/>
          </p:nvPr>
        </p:nvSpPr>
        <p:spPr/>
        <p:txBody>
          <a:bodyPr/>
          <a:lstStyle/>
          <a:p>
            <a:pPr rtl="0"/>
            <a:fld id="{258482EF-6F36-477D-BAEE-4C6EAD738A78}" type="datetime1">
              <a:rPr lang="en-GB" smtClean="0"/>
              <a:t>22/02/2025</a:t>
            </a:fld>
            <a:endParaRPr lang="en-GB" dirty="0"/>
          </a:p>
        </p:txBody>
      </p:sp>
    </p:spTree>
    <p:extLst>
      <p:ext uri="{BB962C8B-B14F-4D97-AF65-F5344CB8AC3E}">
        <p14:creationId xmlns:p14="http://schemas.microsoft.com/office/powerpoint/2010/main" val="13403052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66155"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Real-time applications from IBM Watson or </a:t>
            </a:r>
            <a:r>
              <a:rPr lang="en-US" dirty="0" err="1">
                <a:latin typeface="Times New Roman" panose="02020603050405020304" pitchFamily="18" charset="0"/>
                <a:cs typeface="Times New Roman" panose="02020603050405020304" pitchFamily="18" charset="0"/>
              </a:rPr>
              <a:t>Booking.com’s</a:t>
            </a:r>
            <a:r>
              <a:rPr lang="en-US" dirty="0">
                <a:latin typeface="Times New Roman" panose="02020603050405020304" pitchFamily="18" charset="0"/>
                <a:cs typeface="Times New Roman" panose="02020603050405020304" pitchFamily="18" charset="0"/>
              </a:rPr>
              <a:t> assistant help to reach multilingual availability, 24/7 support, and the best tips for travelling, making customers more satisfied </a:t>
            </a:r>
            <a:r>
              <a:rPr lang="en-US" sz="1300" dirty="0">
                <a:latin typeface="Times New Roman" panose="02020603050405020304" pitchFamily="18" charset="0"/>
                <a:cs typeface="Times New Roman" panose="02020603050405020304" pitchFamily="18" charset="0"/>
              </a:rPr>
              <a:t>(</a:t>
            </a:r>
            <a:r>
              <a:rPr lang="en-US" sz="1300" dirty="0" err="1">
                <a:latin typeface="Times New Roman" panose="02020603050405020304" pitchFamily="18" charset="0"/>
                <a:cs typeface="Times New Roman" panose="02020603050405020304" pitchFamily="18" charset="0"/>
              </a:rPr>
              <a:t>Batabyal</a:t>
            </a:r>
            <a:r>
              <a:rPr lang="en-US" sz="1300" dirty="0">
                <a:latin typeface="Times New Roman" panose="02020603050405020304" pitchFamily="18" charset="0"/>
                <a:cs typeface="Times New Roman" panose="02020603050405020304" pitchFamily="18" charset="0"/>
              </a:rPr>
              <a:t> and Das, 2019)</a:t>
            </a:r>
            <a:r>
              <a:rPr lang="en-US" dirty="0">
                <a:latin typeface="Times New Roman" panose="02020603050405020304" pitchFamily="18" charset="0"/>
                <a:cs typeface="Times New Roman" panose="02020603050405020304" pitchFamily="18" charset="0"/>
              </a:rPr>
              <a:t>. Smart locks, applications, and robots are controlling the entryway and cleaning services and making a billionaire check-in from your smartphone </a:t>
            </a:r>
            <a:r>
              <a:rPr lang="en-US" sz="1300" dirty="0">
                <a:latin typeface="Times New Roman" panose="02020603050405020304" pitchFamily="18" charset="0"/>
                <a:cs typeface="Times New Roman" panose="02020603050405020304" pitchFamily="18" charset="0"/>
              </a:rPr>
              <a:t>(Tribe, 2009)</a:t>
            </a:r>
            <a:r>
              <a:rPr lang="en-US" dirty="0">
                <a:latin typeface="Times New Roman" panose="02020603050405020304" pitchFamily="18" charset="0"/>
                <a:cs typeface="Times New Roman" panose="02020603050405020304" pitchFamily="18" charset="0"/>
              </a:rPr>
              <a:t>. Innovations, as mentioned earlier, are displayed in hotels such as the Ritz-Carlton Hotel and Henn-</a:t>
            </a:r>
            <a:r>
              <a:rPr lang="en-US" dirty="0" err="1">
                <a:latin typeface="Times New Roman" panose="02020603050405020304" pitchFamily="18" charset="0"/>
                <a:cs typeface="Times New Roman" panose="02020603050405020304" pitchFamily="18" charset="0"/>
              </a:rPr>
              <a:t>na</a:t>
            </a:r>
            <a:r>
              <a:rPr lang="en-US" dirty="0">
                <a:latin typeface="Times New Roman" panose="02020603050405020304" pitchFamily="18" charset="0"/>
                <a:cs typeface="Times New Roman" panose="02020603050405020304" pitchFamily="18" charset="0"/>
              </a:rPr>
              <a:t> Hotel in Japan. All in all, AI makes the service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diminishes expenditures, and </a:t>
            </a:r>
            <a:r>
              <a:rPr lang="en-US" dirty="0" err="1">
                <a:latin typeface="Times New Roman" panose="02020603050405020304" pitchFamily="18" charset="0"/>
                <a:cs typeface="Times New Roman" panose="02020603050405020304" pitchFamily="18" charset="0"/>
              </a:rPr>
              <a:t>optimises</a:t>
            </a:r>
            <a:r>
              <a:rPr lang="en-US" dirty="0">
                <a:latin typeface="Times New Roman" panose="02020603050405020304" pitchFamily="18" charset="0"/>
                <a:cs typeface="Times New Roman" panose="02020603050405020304" pitchFamily="18" charset="0"/>
              </a:rPr>
              <a:t> performance through data for more economical services and energy consumption.</a:t>
            </a:r>
          </a:p>
          <a:p>
            <a:pPr defTabSz="966155">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7</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22/02/2025</a:t>
            </a:fld>
            <a:endParaRPr lang="en-GB" dirty="0"/>
          </a:p>
        </p:txBody>
      </p:sp>
    </p:spTree>
    <p:extLst>
      <p:ext uri="{BB962C8B-B14F-4D97-AF65-F5344CB8AC3E}">
        <p14:creationId xmlns:p14="http://schemas.microsoft.com/office/powerpoint/2010/main" val="4200283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DD2CCD-71A7-3CD3-81C5-F44A2DE188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455BF8-1745-169B-B8D0-6667AD7069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1B97FD-A036-8CD1-A126-144EAA29A93C}"/>
              </a:ext>
            </a:extLst>
          </p:cNvPr>
          <p:cNvSpPr>
            <a:spLocks noGrp="1"/>
          </p:cNvSpPr>
          <p:nvPr>
            <p:ph type="body" idx="1"/>
          </p:nvPr>
        </p:nvSpPr>
        <p:spPr/>
        <p:txBody>
          <a:bodyPr rtlCol="0"/>
          <a:lstStyle/>
          <a:p>
            <a:pPr marL="0" marR="0" lvl="0" indent="0" algn="l" defTabSz="966155"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Several innovations in hospitality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are a result of artificial intelligence </a:t>
            </a:r>
            <a:r>
              <a:rPr lang="en-US" sz="1200" dirty="0">
                <a:latin typeface="Times New Roman" panose="02020603050405020304" pitchFamily="18" charset="0"/>
                <a:cs typeface="Times New Roman" panose="02020603050405020304" pitchFamily="18" charset="0"/>
              </a:rPr>
              <a:t>(Ford, 2020)</a:t>
            </a:r>
            <a:r>
              <a:rPr lang="en-US" dirty="0">
                <a:latin typeface="Times New Roman" panose="02020603050405020304" pitchFamily="18" charset="0"/>
                <a:cs typeface="Times New Roman" panose="02020603050405020304" pitchFamily="18" charset="0"/>
              </a:rPr>
              <a:t>. Also, the application of artificial intelligence in the hotel industry is not uniform; large-scale international companies such as Marriott and Hilton apply sophisticated technologies including, for instance, voice control systems and predictive maintenance, while mid-scale hotels apply more cost-efficient solutions, including a chatbot, cloud management, </a:t>
            </a:r>
            <a:r>
              <a:rPr lang="en-US" dirty="0" err="1">
                <a:latin typeface="Times New Roman" panose="02020603050405020304" pitchFamily="18" charset="0"/>
                <a:cs typeface="Times New Roman" panose="02020603050405020304" pitchFamily="18" charset="0"/>
              </a:rPr>
              <a:t>etc</a:t>
            </a:r>
            <a:r>
              <a:rPr lang="en-US"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(Cooper and Hall, 2019).</a:t>
            </a:r>
            <a:r>
              <a:rPr lang="en-US" dirty="0">
                <a:latin typeface="Times New Roman" panose="02020603050405020304" pitchFamily="18" charset="0"/>
                <a:cs typeface="Times New Roman" panose="02020603050405020304" pitchFamily="18" charset="0"/>
              </a:rPr>
              <a:t> Presently, 58% of hotel chains are using AI to enhance guest and staff experience to illuminate its relevance to the development of the industry </a:t>
            </a:r>
            <a:r>
              <a:rPr lang="en-US" sz="1200" dirty="0">
                <a:latin typeface="Times New Roman" panose="02020603050405020304" pitchFamily="18" charset="0"/>
                <a:cs typeface="Times New Roman" panose="02020603050405020304" pitchFamily="18" charset="0"/>
              </a:rPr>
              <a:t>(Statista, 2023).</a:t>
            </a:r>
          </a:p>
          <a:p>
            <a:pPr defTabSz="966155">
              <a:defRPr/>
            </a:pPr>
            <a:endParaRPr lang="en-GB" dirty="0"/>
          </a:p>
        </p:txBody>
      </p:sp>
      <p:sp>
        <p:nvSpPr>
          <p:cNvPr id="4" name="Slide Number Placeholder 3">
            <a:extLst>
              <a:ext uri="{FF2B5EF4-FFF2-40B4-BE49-F238E27FC236}">
                <a16:creationId xmlns:a16="http://schemas.microsoft.com/office/drawing/2014/main" id="{DC00B017-8450-3686-2419-CCA76F6CE52F}"/>
              </a:ext>
            </a:extLst>
          </p:cNvPr>
          <p:cNvSpPr>
            <a:spLocks noGrp="1"/>
          </p:cNvSpPr>
          <p:nvPr>
            <p:ph type="sldNum" sz="quarter" idx="5"/>
          </p:nvPr>
        </p:nvSpPr>
        <p:spPr/>
        <p:txBody>
          <a:bodyPr rtlCol="0"/>
          <a:lstStyle/>
          <a:p>
            <a:pPr rtl="0"/>
            <a:fld id="{F07F282E-55F5-4803-B60F-09BA4600E538}" type="slidenum">
              <a:rPr lang="en-GB" smtClean="0"/>
              <a:t>8</a:t>
            </a:fld>
            <a:endParaRPr lang="en-GB" dirty="0"/>
          </a:p>
        </p:txBody>
      </p:sp>
      <p:sp>
        <p:nvSpPr>
          <p:cNvPr id="5" name="Date Placeholder 4">
            <a:extLst>
              <a:ext uri="{FF2B5EF4-FFF2-40B4-BE49-F238E27FC236}">
                <a16:creationId xmlns:a16="http://schemas.microsoft.com/office/drawing/2014/main" id="{84410921-5F19-DD5D-77DD-A74696AB41D4}"/>
              </a:ext>
            </a:extLst>
          </p:cNvPr>
          <p:cNvSpPr>
            <a:spLocks noGrp="1"/>
          </p:cNvSpPr>
          <p:nvPr>
            <p:ph type="dt" idx="1"/>
          </p:nvPr>
        </p:nvSpPr>
        <p:spPr/>
        <p:txBody>
          <a:bodyPr/>
          <a:lstStyle/>
          <a:p>
            <a:pPr rtl="0"/>
            <a:fld id="{258482EF-6F36-477D-BAEE-4C6EAD738A78}" type="datetime1">
              <a:rPr lang="en-GB" smtClean="0"/>
              <a:t>22/02/2025</a:t>
            </a:fld>
            <a:endParaRPr lang="en-GB" dirty="0"/>
          </a:p>
        </p:txBody>
      </p:sp>
    </p:spTree>
    <p:extLst>
      <p:ext uri="{BB962C8B-B14F-4D97-AF65-F5344CB8AC3E}">
        <p14:creationId xmlns:p14="http://schemas.microsoft.com/office/powerpoint/2010/main" val="25670062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Challenges that AI experiences in hospitality include privacy issues, high costs, and reliance on systems prone to failures. AI is an issue in communication with customers, and extravagant accommodations in luxury hotels are no exception. While worldwide hotel franchises such as Marriott and Hilton use sophisticated AI to manage revenues and robotic concierges, many others use simple yet inexpensive chatbots. Research also points out that AI integration remains popular by showing that 72% of </a:t>
            </a:r>
            <a:r>
              <a:rPr lang="en-US" dirty="0" err="1">
                <a:latin typeface="Times New Roman" panose="02020603050405020304" pitchFamily="18" charset="0"/>
                <a:cs typeface="Times New Roman" panose="02020603050405020304" pitchFamily="18" charset="0"/>
              </a:rPr>
              <a:t>travellers</a:t>
            </a:r>
            <a:r>
              <a:rPr lang="en-US" dirty="0">
                <a:latin typeface="Times New Roman" panose="02020603050405020304" pitchFamily="18" charset="0"/>
                <a:cs typeface="Times New Roman" panose="02020603050405020304" pitchFamily="18" charset="0"/>
              </a:rPr>
              <a:t> preferred AI-supported check-ins, which again underlines the ability of AI to provide value-added guests.</a:t>
            </a:r>
          </a:p>
          <a:p>
            <a:endParaRPr lang="en-GB" dirty="0"/>
          </a:p>
        </p:txBody>
      </p:sp>
      <p:sp>
        <p:nvSpPr>
          <p:cNvPr id="4" name="Date Placeholder 3"/>
          <p:cNvSpPr>
            <a:spLocks noGrp="1"/>
          </p:cNvSpPr>
          <p:nvPr>
            <p:ph type="dt" idx="1"/>
          </p:nvPr>
        </p:nvSpPr>
        <p:spPr/>
        <p:txBody>
          <a:bodyPr/>
          <a:lstStyle/>
          <a:p>
            <a:pPr rtl="0"/>
            <a:fld id="{0543ED9D-E132-4572-9D4D-99356D8DF6B4}" type="datetime1">
              <a:rPr lang="en-GB" smtClean="0"/>
              <a:t>22/02/2025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9</a:t>
            </a:fld>
            <a:endParaRPr lang="en-GB" dirty="0"/>
          </a:p>
        </p:txBody>
      </p:sp>
    </p:spTree>
    <p:extLst>
      <p:ext uri="{BB962C8B-B14F-4D97-AF65-F5344CB8AC3E}">
        <p14:creationId xmlns:p14="http://schemas.microsoft.com/office/powerpoint/2010/main" val="1031434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Based on literature reviews, case studies, and PEST analysis, this study focuses on the effect of AI on the hospitality industry. It relies on current peer-reviewed articles and business publications from the past five years that explore current applications, limitations, and development. PEST analysis evaluates general factors affecting AI adoption in an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including political, economic, social, and technological factors. The following additional sources are thus included to achieve this: Google Scholar; JSTOR offers data and information from credible hospitality associations and technology firms to build a factual perspective towards industry trends </a:t>
            </a:r>
            <a:r>
              <a:rPr lang="en-US" sz="1300" dirty="0">
                <a:latin typeface="Times New Roman" panose="02020603050405020304" pitchFamily="18" charset="0"/>
                <a:cs typeface="Times New Roman" panose="02020603050405020304" pitchFamily="18" charset="0"/>
              </a:rPr>
              <a:t>(Dawson et al., 2012).</a:t>
            </a:r>
            <a:endParaRPr lang="en-US" dirty="0">
              <a:solidFill>
                <a:srgbClr val="2D4457"/>
              </a:solidFill>
              <a:latin typeface="Times New Roman" panose="02020603050405020304" pitchFamily="18" charset="0"/>
              <a:ea typeface="Montserrat"/>
              <a:cs typeface="Times New Roman" panose="02020603050405020304" pitchFamily="18" charset="0"/>
              <a:sym typeface="Montserrat"/>
            </a:endParaRPr>
          </a:p>
          <a:p>
            <a:endParaRPr lang="en-GB" dirty="0"/>
          </a:p>
        </p:txBody>
      </p:sp>
      <p:sp>
        <p:nvSpPr>
          <p:cNvPr id="4" name="Date Placeholder 3"/>
          <p:cNvSpPr>
            <a:spLocks noGrp="1"/>
          </p:cNvSpPr>
          <p:nvPr>
            <p:ph type="dt" idx="1"/>
          </p:nvPr>
        </p:nvSpPr>
        <p:spPr/>
        <p:txBody>
          <a:bodyPr/>
          <a:lstStyle/>
          <a:p>
            <a:pPr rtl="0"/>
            <a:fld id="{0543ED9D-E132-4572-9D4D-99356D8DF6B4}" type="datetime1">
              <a:rPr lang="en-GB" smtClean="0"/>
              <a:t>22/02/2025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10</a:t>
            </a:fld>
            <a:endParaRPr lang="en-GB" dirty="0"/>
          </a:p>
        </p:txBody>
      </p:sp>
    </p:spTree>
    <p:extLst>
      <p:ext uri="{BB962C8B-B14F-4D97-AF65-F5344CB8AC3E}">
        <p14:creationId xmlns:p14="http://schemas.microsoft.com/office/powerpoint/2010/main" val="621039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AI implementation in hospitality considers political factors such as GDPR, data privacy, and cross-border data transfer. An economic perspective, AI improves cost savings, optimal pricing, and return on investments. On the social side, it delivers </a:t>
            </a:r>
            <a:r>
              <a:rPr lang="en-US" dirty="0" err="1">
                <a:latin typeface="Times New Roman" panose="02020603050405020304" pitchFamily="18" charset="0"/>
                <a:cs typeface="Times New Roman" panose="02020603050405020304" pitchFamily="18" charset="0"/>
              </a:rPr>
              <a:t>personalisation</a:t>
            </a:r>
            <a:r>
              <a:rPr lang="en-US" dirty="0">
                <a:latin typeface="Times New Roman" panose="02020603050405020304" pitchFamily="18" charset="0"/>
                <a:cs typeface="Times New Roman" panose="02020603050405020304" pitchFamily="18" charset="0"/>
              </a:rPr>
              <a:t> of guests, accommodation, and equal interaction with all the guests. Technologically, smart rooms and predictive analytics represent AI progress, but integration problems and high implementation costs still exist."</a:t>
            </a:r>
          </a:p>
          <a:p>
            <a:endParaRPr lang="en-GB" dirty="0"/>
          </a:p>
        </p:txBody>
      </p:sp>
      <p:sp>
        <p:nvSpPr>
          <p:cNvPr id="4" name="Date Placeholder 3"/>
          <p:cNvSpPr>
            <a:spLocks noGrp="1"/>
          </p:cNvSpPr>
          <p:nvPr>
            <p:ph type="dt" idx="1"/>
          </p:nvPr>
        </p:nvSpPr>
        <p:spPr/>
        <p:txBody>
          <a:bodyPr/>
          <a:lstStyle/>
          <a:p>
            <a:pPr rtl="0"/>
            <a:fld id="{0543ED9D-E132-4572-9D4D-99356D8DF6B4}" type="datetime1">
              <a:rPr lang="en-GB" smtClean="0"/>
              <a:t>22/02/2025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11</a:t>
            </a:fld>
            <a:endParaRPr lang="en-GB" dirty="0"/>
          </a:p>
        </p:txBody>
      </p:sp>
    </p:spTree>
    <p:extLst>
      <p:ext uri="{BB962C8B-B14F-4D97-AF65-F5344CB8AC3E}">
        <p14:creationId xmlns:p14="http://schemas.microsoft.com/office/powerpoint/2010/main" val="609201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5A1462-8045-7677-EDED-F9F7B1BDFA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DA39EA-1082-6B01-A35B-3A884E5086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4BACC4-9871-8918-603F-E5F309658098}"/>
              </a:ext>
            </a:extLst>
          </p:cNvPr>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Marriott’s chatbot offers quick customer responses and accommodation suggestions as well as improved communication, while Connie—Hilton, having been described as a robot concierge—gives locale actions, services information, and check-in assistance. These innovations enhance service quality, speed of service, and product differentiation. Nevertheless, weaknesses include high installation costs, employee reluctance, the need for education, as well as costs of upkeep. Further, customers may want to interact with other people instead of robots, reducing the use of artificial intelligence, and this shows that technology implementation should not overrule human touch when dealing with guests.</a:t>
            </a:r>
          </a:p>
        </p:txBody>
      </p:sp>
      <p:sp>
        <p:nvSpPr>
          <p:cNvPr id="4" name="Slide Number Placeholder 3">
            <a:extLst>
              <a:ext uri="{FF2B5EF4-FFF2-40B4-BE49-F238E27FC236}">
                <a16:creationId xmlns:a16="http://schemas.microsoft.com/office/drawing/2014/main" id="{6EC50C2F-3325-FD16-8DCB-E631BB373342}"/>
              </a:ext>
            </a:extLst>
          </p:cNvPr>
          <p:cNvSpPr>
            <a:spLocks noGrp="1"/>
          </p:cNvSpPr>
          <p:nvPr>
            <p:ph type="sldNum" sz="quarter" idx="10"/>
          </p:nvPr>
        </p:nvSpPr>
        <p:spPr/>
        <p:txBody>
          <a:bodyPr/>
          <a:lstStyle/>
          <a:p>
            <a:fld id="{0F4F1379-5F14-4AD8-B247-10F881B523A7}" type="slidenum">
              <a:rPr lang="en-US" smtClean="0"/>
              <a:t>12</a:t>
            </a:fld>
            <a:endParaRPr lang="en-US"/>
          </a:p>
        </p:txBody>
      </p:sp>
    </p:spTree>
    <p:extLst>
      <p:ext uri="{BB962C8B-B14F-4D97-AF65-F5344CB8AC3E}">
        <p14:creationId xmlns:p14="http://schemas.microsoft.com/office/powerpoint/2010/main" val="39301473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AI is just like a game changer in the hospitality business by improving guests’ experiences and operations. Technologies such as communicative interfaces, door-unlocking systems, and data-predicting tools add value to hotels. Nevertheless, there remain the issues of data privacy, high costs of implementation, and the </a:t>
            </a:r>
            <a:r>
              <a:rPr lang="en-US" dirty="0" err="1">
                <a:latin typeface="Times New Roman" panose="02020603050405020304" pitchFamily="18" charset="0"/>
                <a:cs typeface="Times New Roman" panose="02020603050405020304" pitchFamily="18" charset="0"/>
              </a:rPr>
              <a:t>decentralised</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nature of markets. For the industry to reach its true potential, there is a strong emphasis on driving the cost lower, building the talents of the staff, and bolstering rules around data protection while </a:t>
            </a:r>
            <a:r>
              <a:rPr lang="en-US" dirty="0" err="1">
                <a:latin typeface="Times New Roman" panose="02020603050405020304" pitchFamily="18" charset="0"/>
                <a:cs typeface="Times New Roman" panose="02020603050405020304" pitchFamily="18" charset="0"/>
              </a:rPr>
              <a:t>emphasising</a:t>
            </a:r>
            <a:r>
              <a:rPr lang="en-US" dirty="0">
                <a:latin typeface="Times New Roman" panose="02020603050405020304" pitchFamily="18" charset="0"/>
                <a:cs typeface="Times New Roman" panose="02020603050405020304" pitchFamily="18" charset="0"/>
              </a:rPr>
              <a:t> the delicate balance between using AI and providing a personal touch.</a:t>
            </a:r>
          </a:p>
          <a:p>
            <a:endParaRPr lang="en-GB" dirty="0"/>
          </a:p>
        </p:txBody>
      </p:sp>
      <p:sp>
        <p:nvSpPr>
          <p:cNvPr id="4" name="Date Placeholder 3"/>
          <p:cNvSpPr>
            <a:spLocks noGrp="1"/>
          </p:cNvSpPr>
          <p:nvPr>
            <p:ph type="dt" idx="1"/>
          </p:nvPr>
        </p:nvSpPr>
        <p:spPr/>
        <p:txBody>
          <a:bodyPr/>
          <a:lstStyle/>
          <a:p>
            <a:pPr rtl="0"/>
            <a:fld id="{0543ED9D-E132-4572-9D4D-99356D8DF6B4}" type="datetime1">
              <a:rPr lang="en-GB" smtClean="0"/>
              <a:t>22/02/2025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13</a:t>
            </a:fld>
            <a:endParaRPr lang="en-GB" dirty="0"/>
          </a:p>
        </p:txBody>
      </p:sp>
    </p:spTree>
    <p:extLst>
      <p:ext uri="{BB962C8B-B14F-4D97-AF65-F5344CB8AC3E}">
        <p14:creationId xmlns:p14="http://schemas.microsoft.com/office/powerpoint/2010/main" val="619233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When using AI, it is advised that companies begin using simple solutions and advance to more complex features that should support growth. Cross-functional staff training, AI skills, and technology seminars must be offered from time to time. Data protection must follow GDPR, including encryption and access privileges. The trade-off between AI handling and customer engagement crucially leads to clients being treated uniquely while long-term initiatives need consistent monitoring, new knowledge about current trends, and further research.</a:t>
            </a:r>
          </a:p>
          <a:p>
            <a:endParaRPr lang="en-GB" dirty="0"/>
          </a:p>
        </p:txBody>
      </p:sp>
      <p:sp>
        <p:nvSpPr>
          <p:cNvPr id="4" name="Date Placeholder 3"/>
          <p:cNvSpPr>
            <a:spLocks noGrp="1"/>
          </p:cNvSpPr>
          <p:nvPr>
            <p:ph type="dt" idx="1"/>
          </p:nvPr>
        </p:nvSpPr>
        <p:spPr/>
        <p:txBody>
          <a:bodyPr/>
          <a:lstStyle/>
          <a:p>
            <a:pPr rtl="0"/>
            <a:fld id="{0543ED9D-E132-4572-9D4D-99356D8DF6B4}" type="datetime1">
              <a:rPr lang="en-GB" smtClean="0"/>
              <a:t>22/02/2025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14</a:t>
            </a:fld>
            <a:endParaRPr lang="en-GB" dirty="0"/>
          </a:p>
        </p:txBody>
      </p:sp>
    </p:spTree>
    <p:extLst>
      <p:ext uri="{BB962C8B-B14F-4D97-AF65-F5344CB8AC3E}">
        <p14:creationId xmlns:p14="http://schemas.microsoft.com/office/powerpoint/2010/main" val="36546000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defTabSz="966155">
              <a:defRPr/>
            </a:pPr>
            <a:r>
              <a:rPr lang="en-GB" dirty="0"/>
              <a:t>The End of Presentation: Thank You</a:t>
            </a:r>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15</a:t>
            </a:fld>
            <a:endParaRPr lang="en-GB" dirty="0"/>
          </a:p>
        </p:txBody>
      </p:sp>
      <p:sp>
        <p:nvSpPr>
          <p:cNvPr id="5" name="Date Placeholder 4">
            <a:extLst>
              <a:ext uri="{FF2B5EF4-FFF2-40B4-BE49-F238E27FC236}">
                <a16:creationId xmlns:a16="http://schemas.microsoft.com/office/drawing/2014/main" id="{BDC891E3-7F3E-4451-9B19-85FB31D4074E}"/>
              </a:ext>
            </a:extLst>
          </p:cNvPr>
          <p:cNvSpPr>
            <a:spLocks noGrp="1"/>
          </p:cNvSpPr>
          <p:nvPr>
            <p:ph type="dt" idx="1"/>
          </p:nvPr>
        </p:nvSpPr>
        <p:spPr/>
        <p:txBody>
          <a:bodyPr/>
          <a:lstStyle/>
          <a:p>
            <a:pPr rtl="0"/>
            <a:fld id="{A43B72EA-2196-4DF0-8D72-CB23794D7802}" type="datetime1">
              <a:rPr lang="en-GB" smtClean="0"/>
              <a:t>22/02/2025</a:t>
            </a:fld>
            <a:endParaRPr lang="en-GB" dirty="0"/>
          </a:p>
        </p:txBody>
      </p:sp>
    </p:spTree>
    <p:extLst>
      <p:ext uri="{BB962C8B-B14F-4D97-AF65-F5344CB8AC3E}">
        <p14:creationId xmlns:p14="http://schemas.microsoft.com/office/powerpoint/2010/main" val="5806978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References </a:t>
            </a:r>
            <a:endParaRPr lang="en-US" dirty="0"/>
          </a:p>
        </p:txBody>
      </p:sp>
      <p:sp>
        <p:nvSpPr>
          <p:cNvPr id="4" name="Slide Number Placeholder 3"/>
          <p:cNvSpPr>
            <a:spLocks noGrp="1"/>
          </p:cNvSpPr>
          <p:nvPr>
            <p:ph type="sldNum" sz="quarter" idx="5"/>
          </p:nvPr>
        </p:nvSpPr>
        <p:spPr/>
        <p:txBody>
          <a:bodyPr/>
          <a:lstStyle/>
          <a:p>
            <a:fld id="{0F4F1379-5F14-4AD8-B247-10F881B523A7}" type="slidenum">
              <a:rPr lang="en-US" smtClean="0"/>
              <a:t>16</a:t>
            </a:fld>
            <a:endParaRPr lang="en-US"/>
          </a:p>
        </p:txBody>
      </p:sp>
    </p:spTree>
    <p:extLst>
      <p:ext uri="{BB962C8B-B14F-4D97-AF65-F5344CB8AC3E}">
        <p14:creationId xmlns:p14="http://schemas.microsoft.com/office/powerpoint/2010/main" val="1361636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rtlCol="0">
            <a:noAutofit/>
          </a:bodyPr>
          <a:lstStyle>
            <a:lvl1pPr>
              <a:lnSpc>
                <a:spcPct val="100000"/>
              </a:lnSpc>
              <a:defRPr sz="4400" cap="all" baseline="0">
                <a:solidFill>
                  <a:schemeClr val="bg1"/>
                </a:solidFill>
              </a:defRPr>
            </a:lvl1pPr>
          </a:lstStyle>
          <a:p>
            <a:pPr rtl="0"/>
            <a:r>
              <a:rPr lang="en-GB" sz="440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rtlCol="0" anchor="t">
            <a:noAutofit/>
          </a:bodyPr>
          <a:lstStyle>
            <a:lvl1pPr>
              <a:defRPr sz="2400" b="0"/>
            </a:lvl1pPr>
          </a:lstStyle>
          <a:p>
            <a:pPr rtl="0"/>
            <a:r>
              <a:rPr lang="en-GB">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rtlCol="0"/>
          <a:lstStyle/>
          <a:p>
            <a:pPr algn="l" rtl="0"/>
            <a:r>
              <a:rPr lang="en-GB"/>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rtlCol="0"/>
          <a:lstStyle/>
          <a:p>
            <a:pPr algn="l" rtl="0"/>
            <a:r>
              <a:rPr lang="en-GB">
                <a:solidFill>
                  <a:srgbClr val="FFFFFF"/>
                </a:solidFill>
                <a:effectLst>
                  <a:outerShdw blurRad="50800" dist="38100" dir="2700000" algn="tl" rotWithShape="0">
                    <a:prstClr val="black">
                      <a:alpha val="43000"/>
                    </a:prstClr>
                  </a:outerShdw>
                </a:effectLst>
              </a:rPr>
              <a:t>2/1/20XX</a:t>
            </a:r>
            <a:endParaRPr lang="en-GB"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a:t>
            </a:fld>
            <a:endParaRPr lang="en-GB"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rtlCol="0" anchor="t">
            <a:noAutofit/>
          </a:bodyPr>
          <a:lstStyle>
            <a:lvl1pPr algn="ctr">
              <a:defRPr/>
            </a:lvl1pPr>
          </a:lstStyle>
          <a:p>
            <a:pPr rtl="0"/>
            <a:r>
              <a:rPr lang="en-GB"/>
              <a:t>Click to add photo</a:t>
            </a:r>
          </a:p>
        </p:txBody>
      </p:sp>
    </p:spTree>
    <p:extLst>
      <p:ext uri="{BB962C8B-B14F-4D97-AF65-F5344CB8AC3E}">
        <p14:creationId xmlns:p14="http://schemas.microsoft.com/office/powerpoint/2010/main" val="425825264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rtlCol="0">
            <a:normAutofit/>
          </a:bodyPr>
          <a:lstStyle>
            <a:lvl1pPr>
              <a:defRPr/>
            </a:lvl1pPr>
          </a:lstStyle>
          <a:p>
            <a:pPr rtl="0"/>
            <a:r>
              <a:rPr lang="en-GB"/>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rtlCol="0" anchor="t">
            <a:normAutofit/>
          </a:bodyPr>
          <a:lstStyle>
            <a:lvl1pPr>
              <a:defRPr sz="2000" b="0"/>
            </a:lvl1pPr>
          </a:lstStyle>
          <a:p>
            <a:pPr rtl="0"/>
            <a:r>
              <a:rPr lang="en-GB"/>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rtlCol="0" anchor="t">
            <a:noAutofit/>
          </a:bodyPr>
          <a:lstStyle>
            <a:lvl1pPr algn="ctr">
              <a:defRPr/>
            </a:lvl1pPr>
          </a:lstStyle>
          <a:p>
            <a:pPr rtl="0"/>
            <a:r>
              <a:rPr lang="en-GB"/>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rtlCol="0"/>
          <a:lstStyle>
            <a:lvl1pPr>
              <a:defRPr>
                <a:solidFill>
                  <a:schemeClr val="bg1"/>
                </a:solidFill>
              </a:defRPr>
            </a:lvl1pPr>
          </a:lstStyle>
          <a:p>
            <a:pPr rtl="0"/>
            <a:r>
              <a:rPr lang="en-GB"/>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rtlCol="0"/>
          <a:lstStyle/>
          <a:p>
            <a:pPr rtl="0"/>
            <a:r>
              <a:rPr lang="en-GB"/>
              <a:t>2/1/20XX</a:t>
            </a:r>
            <a:endParaRPr lang="en-GB"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257348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rtlCol="0"/>
          <a:lstStyle>
            <a:lvl1pPr>
              <a:defRPr/>
            </a:lvl1pPr>
          </a:lstStyle>
          <a:p>
            <a:pPr rtl="0"/>
            <a:r>
              <a:rPr lang="en-GB"/>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rtlCol="0" anchor="t"/>
          <a:lstStyle>
            <a:lvl1pPr algn="ctr">
              <a:defRPr/>
            </a:lvl1pPr>
          </a:lstStyle>
          <a:p>
            <a:pPr rtl="0"/>
            <a:r>
              <a:rPr lang="en-GB"/>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rtlCol="0" anchor="t"/>
          <a:lstStyle>
            <a:lvl1pPr algn="ctr">
              <a:defRPr/>
            </a:lvl1pPr>
          </a:lstStyle>
          <a:p>
            <a:pPr rtl="0"/>
            <a:r>
              <a:rPr lang="en-GB"/>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rtlCol="0" anchor="t">
            <a:normAutofit/>
          </a:bodyPr>
          <a:lstStyle>
            <a:lvl1pPr>
              <a:defRPr sz="1600" b="0" baseline="0"/>
            </a:lvl1pPr>
          </a:lstStyle>
          <a:p>
            <a:pPr rtl="0"/>
            <a:r>
              <a:rPr lang="en-GB"/>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rtlCol="0"/>
          <a:lstStyle>
            <a:lvl1pPr>
              <a:defRPr>
                <a:effectLst>
                  <a:outerShdw blurRad="50800" dist="38100" dir="240000" algn="ctr" rotWithShape="0">
                    <a:schemeClr val="tx1">
                      <a:alpha val="43000"/>
                    </a:schemeClr>
                  </a:outerShdw>
                </a:effectLst>
              </a:defRPr>
            </a:lvl1pPr>
          </a:lstStyle>
          <a:p>
            <a:pPr rtl="0"/>
            <a:r>
              <a:rPr lang="en-GB"/>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rtlCol="0"/>
          <a:lstStyle>
            <a:lvl1pPr>
              <a:defRPr>
                <a:effectLst/>
              </a:defRPr>
            </a:lvl1pPr>
          </a:lstStyle>
          <a:p>
            <a:pPr rtl="0"/>
            <a:r>
              <a:rPr lang="en-GB">
                <a:solidFill>
                  <a:schemeClr val="tx2"/>
                </a:solidFill>
              </a:rPr>
              <a:t>2/1/20XX</a:t>
            </a:r>
            <a:endParaRPr lang="en-GB"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348522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rtlCol="0" anchor="b"/>
          <a:lstStyle>
            <a:lvl1pPr>
              <a:lnSpc>
                <a:spcPct val="100000"/>
              </a:lnSpc>
              <a:defRPr/>
            </a:lvl1pPr>
          </a:lstStyle>
          <a:p>
            <a:pPr rtl="0"/>
            <a:r>
              <a:rPr lang="en-GB" sz="3600" b="1" cap="none">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rtlCol="0" anchor="t">
            <a:normAutofit/>
          </a:bodyPr>
          <a:lstStyle>
            <a:lvl1pPr>
              <a:defRPr sz="1600" b="0"/>
            </a:lvl1pPr>
          </a:lstStyle>
          <a:p>
            <a:pPr rtl="0"/>
            <a:r>
              <a:rPr lang="en-GB" sz="200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rtlCol="0" anchor="t"/>
          <a:lstStyle>
            <a:lvl1pPr algn="ctr">
              <a:defRPr/>
            </a:lvl1pPr>
          </a:lstStyle>
          <a:p>
            <a:pPr rtl="0"/>
            <a:r>
              <a:rPr lang="en-GB"/>
              <a:t>Click to add photo</a:t>
            </a:r>
          </a:p>
        </p:txBody>
      </p:sp>
    </p:spTree>
    <p:extLst>
      <p:ext uri="{BB962C8B-B14F-4D97-AF65-F5344CB8AC3E}">
        <p14:creationId xmlns:p14="http://schemas.microsoft.com/office/powerpoint/2010/main" val="3640490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60435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8456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rtlCol="0" anchor="t">
            <a:noAutofit/>
          </a:bodyPr>
          <a:lstStyle>
            <a:lvl1pPr algn="ctr">
              <a:defRPr/>
            </a:lvl1pPr>
          </a:lstStyle>
          <a:p>
            <a:pPr rtl="0"/>
            <a:r>
              <a:rPr lang="en-GB"/>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rtlCol="0" anchor="b"/>
          <a:lstStyle>
            <a:lvl1pPr marL="365760">
              <a:lnSpc>
                <a:spcPct val="100000"/>
              </a:lnSpc>
              <a:spcBef>
                <a:spcPts val="1000"/>
              </a:spcBef>
              <a:defRPr sz="3600">
                <a:solidFill>
                  <a:schemeClr val="bg1"/>
                </a:solidFill>
              </a:defRPr>
            </a:lvl1pPr>
          </a:lstStyle>
          <a:p>
            <a:pPr rtl="0"/>
            <a:r>
              <a:rPr lang="en-GB"/>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rtlCol="0"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a:t>Click to edit Master text styles</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2/1/20XX</a:t>
            </a:r>
            <a:endParaRPr lang="en-GB"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74793158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7259975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0668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2A19A957-1FB5-43F8-B325-BBD9FEF23E88}"/>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Rectangle 19">
            <a:extLst>
              <a:ext uri="{FF2B5EF4-FFF2-40B4-BE49-F238E27FC236}">
                <a16:creationId xmlns:a16="http://schemas.microsoft.com/office/drawing/2014/main" id="{3FA5410A-92A6-4C0B-9D89-186B7DDB20BD}"/>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CD8F3F22-19C9-4C61-8202-3220217D2938}"/>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21A26073-23A2-4B91-A128-79AA1BE93523}"/>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C14D5DFA-0CEA-43F0-98EE-6C9F741F7C96}"/>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Content Placeholder 2">
            <a:extLst>
              <a:ext uri="{FF2B5EF4-FFF2-40B4-BE49-F238E27FC236}">
                <a16:creationId xmlns:a16="http://schemas.microsoft.com/office/drawing/2014/main" id="{0F94B471-6707-4251-8230-A51AED0767C9}"/>
              </a:ext>
            </a:extLst>
          </p:cNvPr>
          <p:cNvSpPr>
            <a:spLocks noGrp="1"/>
          </p:cNvSpPr>
          <p:nvPr>
            <p:ph idx="14" hasCustomPrompt="1"/>
          </p:nvPr>
        </p:nvSpPr>
        <p:spPr>
          <a:xfrm>
            <a:off x="648934" y="1834005"/>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8" name="Content Placeholder 2">
            <a:extLst>
              <a:ext uri="{FF2B5EF4-FFF2-40B4-BE49-F238E27FC236}">
                <a16:creationId xmlns:a16="http://schemas.microsoft.com/office/drawing/2014/main" id="{ED986D97-E6F1-49E8-977A-C802B4E41B73}"/>
              </a:ext>
            </a:extLst>
          </p:cNvPr>
          <p:cNvSpPr>
            <a:spLocks noGrp="1"/>
          </p:cNvSpPr>
          <p:nvPr>
            <p:ph idx="1" hasCustomPrompt="1"/>
          </p:nvPr>
        </p:nvSpPr>
        <p:spPr>
          <a:xfrm>
            <a:off x="648934"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6" name="Content Placeholder 2">
            <a:extLst>
              <a:ext uri="{FF2B5EF4-FFF2-40B4-BE49-F238E27FC236}">
                <a16:creationId xmlns:a16="http://schemas.microsoft.com/office/drawing/2014/main" id="{762163C0-B07F-43E4-B17C-2E6A96553B98}"/>
              </a:ext>
            </a:extLst>
          </p:cNvPr>
          <p:cNvSpPr>
            <a:spLocks noGrp="1"/>
          </p:cNvSpPr>
          <p:nvPr>
            <p:ph idx="15" hasCustomPrompt="1"/>
          </p:nvPr>
        </p:nvSpPr>
        <p:spPr>
          <a:xfrm>
            <a:off x="6095999" y="1834004"/>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4" name="Content Placeholder 2">
            <a:extLst>
              <a:ext uri="{FF2B5EF4-FFF2-40B4-BE49-F238E27FC236}">
                <a16:creationId xmlns:a16="http://schemas.microsoft.com/office/drawing/2014/main" id="{9098FA6D-3C80-4FE1-B248-1CA2B6862F6D}"/>
              </a:ext>
            </a:extLst>
          </p:cNvPr>
          <p:cNvSpPr>
            <a:spLocks noGrp="1"/>
          </p:cNvSpPr>
          <p:nvPr>
            <p:ph idx="13" hasCustomPrompt="1"/>
          </p:nvPr>
        </p:nvSpPr>
        <p:spPr>
          <a:xfrm>
            <a:off x="6095999"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9" name="Rectangle 8">
            <a:extLst>
              <a:ext uri="{FF2B5EF4-FFF2-40B4-BE49-F238E27FC236}">
                <a16:creationId xmlns:a16="http://schemas.microsoft.com/office/drawing/2014/main" id="{8352712D-F957-4B22-8B50-BE10410FF895}"/>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Footer Placeholder 29">
            <a:extLst>
              <a:ext uri="{FF2B5EF4-FFF2-40B4-BE49-F238E27FC236}">
                <a16:creationId xmlns:a16="http://schemas.microsoft.com/office/drawing/2014/main" id="{26FD74F8-42BB-4CB4-ABF1-5F149743B464}"/>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10" name="Date Placeholder 28">
            <a:extLst>
              <a:ext uri="{FF2B5EF4-FFF2-40B4-BE49-F238E27FC236}">
                <a16:creationId xmlns:a16="http://schemas.microsoft.com/office/drawing/2014/main" id="{5B031752-6400-4BFB-979F-E2EE795E4B90}"/>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2" name="Slide Number Placeholder 30">
            <a:extLst>
              <a:ext uri="{FF2B5EF4-FFF2-40B4-BE49-F238E27FC236}">
                <a16:creationId xmlns:a16="http://schemas.microsoft.com/office/drawing/2014/main" id="{6A5CAEAF-7DEC-4B20-8B1E-301A9D0E684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
        <p:nvSpPr>
          <p:cNvPr id="13" name="Rectangle 12">
            <a:extLst>
              <a:ext uri="{FF2B5EF4-FFF2-40B4-BE49-F238E27FC236}">
                <a16:creationId xmlns:a16="http://schemas.microsoft.com/office/drawing/2014/main" id="{70B696A3-EA34-4924-9037-E330B1CB890E}"/>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3629103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725A2F16-8CE0-4F2E-933C-EFDFB1E196A3}"/>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Rectangle 2">
            <a:extLst>
              <a:ext uri="{FF2B5EF4-FFF2-40B4-BE49-F238E27FC236}">
                <a16:creationId xmlns:a16="http://schemas.microsoft.com/office/drawing/2014/main" id="{18C70705-E2EE-4992-AE78-FDBE1285C809}"/>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21C428A7-7771-4474-8BB4-8A6F0FEF8766}"/>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B98730F6-0DF6-48BC-86CC-00BE18350199}"/>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12D31104-1E19-4E17-A3FE-2B2C551344DF}"/>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Content Placeholder 2">
            <a:extLst>
              <a:ext uri="{FF2B5EF4-FFF2-40B4-BE49-F238E27FC236}">
                <a16:creationId xmlns:a16="http://schemas.microsoft.com/office/drawing/2014/main" id="{02CEB59E-1776-4FF1-BF4D-A33B618FD59F}"/>
              </a:ext>
            </a:extLst>
          </p:cNvPr>
          <p:cNvSpPr>
            <a:spLocks noGrp="1"/>
          </p:cNvSpPr>
          <p:nvPr>
            <p:ph idx="14" hasCustomPrompt="1"/>
          </p:nvPr>
        </p:nvSpPr>
        <p:spPr>
          <a:xfrm>
            <a:off x="648935"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7" name="Content Placeholder 2">
            <a:extLst>
              <a:ext uri="{FF2B5EF4-FFF2-40B4-BE49-F238E27FC236}">
                <a16:creationId xmlns:a16="http://schemas.microsoft.com/office/drawing/2014/main" id="{26B55E76-BA79-44AC-B206-DA13D60FDA2E}"/>
              </a:ext>
            </a:extLst>
          </p:cNvPr>
          <p:cNvSpPr>
            <a:spLocks noGrp="1"/>
          </p:cNvSpPr>
          <p:nvPr>
            <p:ph idx="1" hasCustomPrompt="1"/>
          </p:nvPr>
        </p:nvSpPr>
        <p:spPr>
          <a:xfrm>
            <a:off x="648935"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21" name="Content Placeholder 2">
            <a:extLst>
              <a:ext uri="{FF2B5EF4-FFF2-40B4-BE49-F238E27FC236}">
                <a16:creationId xmlns:a16="http://schemas.microsoft.com/office/drawing/2014/main" id="{60518C4D-71E5-4211-A191-A8ED7185DED2}"/>
              </a:ext>
            </a:extLst>
          </p:cNvPr>
          <p:cNvSpPr>
            <a:spLocks noGrp="1"/>
          </p:cNvSpPr>
          <p:nvPr>
            <p:ph idx="18" hasCustomPrompt="1"/>
          </p:nvPr>
        </p:nvSpPr>
        <p:spPr>
          <a:xfrm>
            <a:off x="4336486" y="1828356"/>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20" name="Content Placeholder 2">
            <a:extLst>
              <a:ext uri="{FF2B5EF4-FFF2-40B4-BE49-F238E27FC236}">
                <a16:creationId xmlns:a16="http://schemas.microsoft.com/office/drawing/2014/main" id="{D7EF9B63-4443-4EE5-A88B-2F1FA4CC4043}"/>
              </a:ext>
            </a:extLst>
          </p:cNvPr>
          <p:cNvSpPr>
            <a:spLocks noGrp="1"/>
          </p:cNvSpPr>
          <p:nvPr>
            <p:ph idx="17" hasCustomPrompt="1"/>
          </p:nvPr>
        </p:nvSpPr>
        <p:spPr>
          <a:xfrm>
            <a:off x="4336486"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9" name="Content Placeholder 2">
            <a:extLst>
              <a:ext uri="{FF2B5EF4-FFF2-40B4-BE49-F238E27FC236}">
                <a16:creationId xmlns:a16="http://schemas.microsoft.com/office/drawing/2014/main" id="{E54FF8D9-50D3-4515-B896-B127F664C1E1}"/>
              </a:ext>
            </a:extLst>
          </p:cNvPr>
          <p:cNvSpPr>
            <a:spLocks noGrp="1"/>
          </p:cNvSpPr>
          <p:nvPr>
            <p:ph idx="16" hasCustomPrompt="1"/>
          </p:nvPr>
        </p:nvSpPr>
        <p:spPr>
          <a:xfrm>
            <a:off x="8024037"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8" name="Content Placeholder 2">
            <a:extLst>
              <a:ext uri="{FF2B5EF4-FFF2-40B4-BE49-F238E27FC236}">
                <a16:creationId xmlns:a16="http://schemas.microsoft.com/office/drawing/2014/main" id="{E95B62E8-2D9A-443A-8560-D347C4703894}"/>
              </a:ext>
            </a:extLst>
          </p:cNvPr>
          <p:cNvSpPr>
            <a:spLocks noGrp="1"/>
          </p:cNvSpPr>
          <p:nvPr>
            <p:ph idx="15" hasCustomPrompt="1"/>
          </p:nvPr>
        </p:nvSpPr>
        <p:spPr>
          <a:xfrm>
            <a:off x="8024037"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8" name="Rectangle 7">
            <a:extLst>
              <a:ext uri="{FF2B5EF4-FFF2-40B4-BE49-F238E27FC236}">
                <a16:creationId xmlns:a16="http://schemas.microsoft.com/office/drawing/2014/main" id="{2DA7A17E-1562-4B10-9BC8-AB6B45E6BD6C}"/>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Rectangle 11">
            <a:extLst>
              <a:ext uri="{FF2B5EF4-FFF2-40B4-BE49-F238E27FC236}">
                <a16:creationId xmlns:a16="http://schemas.microsoft.com/office/drawing/2014/main" id="{CD37258C-9B58-4DC0-BC98-826A38D4B6B1}"/>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Footer Placeholder 29">
            <a:extLst>
              <a:ext uri="{FF2B5EF4-FFF2-40B4-BE49-F238E27FC236}">
                <a16:creationId xmlns:a16="http://schemas.microsoft.com/office/drawing/2014/main" id="{2F8E2987-7F65-44D5-B3AD-776ECF8D85CC}"/>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22" name="Date Placeholder 28">
            <a:extLst>
              <a:ext uri="{FF2B5EF4-FFF2-40B4-BE49-F238E27FC236}">
                <a16:creationId xmlns:a16="http://schemas.microsoft.com/office/drawing/2014/main" id="{08BD4E48-A35B-4475-BC85-E58DA2920FE4}"/>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1" name="Slide Number Placeholder 30">
            <a:extLst>
              <a:ext uri="{FF2B5EF4-FFF2-40B4-BE49-F238E27FC236}">
                <a16:creationId xmlns:a16="http://schemas.microsoft.com/office/drawing/2014/main" id="{FBDAEBAB-F3AA-4DB3-96B7-6387085C1E0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563755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rtlCol="0"/>
          <a:lstStyle>
            <a:lvl1pPr>
              <a:defRPr/>
            </a:lvl1pPr>
          </a:lstStyle>
          <a:p>
            <a:pPr rtl="0"/>
            <a:r>
              <a:rPr lang="en-GB"/>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rtlCol="0" anchor="t"/>
          <a:lstStyle>
            <a:lvl1pPr algn="ctr">
              <a:defRPr/>
            </a:lvl1pPr>
          </a:lstStyle>
          <a:p>
            <a:pPr rtl="0"/>
            <a:r>
              <a:rPr lang="en-GB"/>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rtlCol="0" anchor="t"/>
          <a:lstStyle>
            <a:lvl1pPr algn="ctr">
              <a:defRPr/>
            </a:lvl1pPr>
          </a:lstStyle>
          <a:p>
            <a:pPr rtl="0"/>
            <a:r>
              <a:rPr lang="en-GB"/>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rtlCol="0" anchor="t"/>
          <a:lstStyle>
            <a:lvl1pPr algn="ctr">
              <a:defRPr/>
            </a:lvl1pPr>
          </a:lstStyle>
          <a:p>
            <a:pPr rtl="0"/>
            <a:r>
              <a:rPr lang="en-GB"/>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rtlCol="0" anchor="t">
            <a:normAutofit/>
          </a:bodyPr>
          <a:lstStyle>
            <a:lvl1pPr>
              <a:buFont typeface="Arial" panose="020B0604020202020204" pitchFamily="34" charset="0"/>
              <a:buNone/>
              <a:defRPr sz="1600" b="0"/>
            </a:lvl1pPr>
          </a:lstStyle>
          <a:p>
            <a:pPr rtl="0"/>
            <a:r>
              <a:rPr lang="en-GB"/>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rtlCol="0"/>
          <a:lstStyle>
            <a:lvl1pPr>
              <a:defRPr>
                <a:solidFill>
                  <a:schemeClr val="bg1"/>
                </a:solidFill>
                <a:effectLst>
                  <a:outerShdw blurRad="50800" dist="38100" dir="2700000" algn="tl" rotWithShape="0">
                    <a:prstClr val="black">
                      <a:alpha val="43000"/>
                    </a:prstClr>
                  </a:outerShdw>
                </a:effectLst>
              </a:defRPr>
            </a:lvl1pPr>
          </a:lstStyle>
          <a:p>
            <a:pPr rtl="0"/>
            <a:r>
              <a:rPr lang="en-GB"/>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rtlCol="0"/>
          <a:lstStyle>
            <a:lvl1pPr>
              <a:defRPr>
                <a:solidFill>
                  <a:schemeClr val="tx2"/>
                </a:solidFill>
                <a:effectLst/>
              </a:defRPr>
            </a:lvl1pPr>
          </a:lstStyle>
          <a:p>
            <a:pPr rtl="0"/>
            <a:r>
              <a:rPr lang="en-GB"/>
              <a:t>2/1/20XX</a:t>
            </a:r>
            <a:endParaRPr lang="en-GB"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95845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rtlCol="0"/>
          <a:lstStyle>
            <a:lvl1pPr>
              <a:lnSpc>
                <a:spcPct val="100000"/>
              </a:lnSpc>
              <a:defRPr>
                <a:solidFill>
                  <a:schemeClr val="bg1"/>
                </a:solidFill>
              </a:defRPr>
            </a:lvl1pPr>
          </a:lstStyle>
          <a:p>
            <a:pPr rtl="0"/>
            <a:r>
              <a:rPr lang="en-GB">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rtlCol="0" anchor="t"/>
          <a:lstStyle>
            <a:lvl1pPr algn="ctr">
              <a:defRPr/>
            </a:lvl1pPr>
          </a:lstStyle>
          <a:p>
            <a:pPr rtl="0"/>
            <a:r>
              <a:rPr lang="en-GB"/>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rtlCol="0" anchor="t"/>
          <a:lstStyle>
            <a:lvl1pPr algn="ctr">
              <a:defRPr/>
            </a:lvl1pPr>
          </a:lstStyle>
          <a:p>
            <a:pPr rtl="0"/>
            <a:r>
              <a:rPr lang="en-GB"/>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rtlCol="0" anchor="t">
            <a:normAutofit/>
          </a:bodyPr>
          <a:lstStyle>
            <a:lvl1pPr>
              <a:lnSpc>
                <a:spcPct val="100000"/>
              </a:lnSpc>
              <a:defRPr sz="2400" b="0"/>
            </a:lvl1pPr>
          </a:lstStyle>
          <a:p>
            <a:pPr rtl="0"/>
            <a:r>
              <a:rPr lang="en-GB"/>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rtlCol="0"/>
          <a:lstStyle/>
          <a:p>
            <a:pPr rtl="0"/>
            <a:r>
              <a:rPr lang="en-GB"/>
              <a:t>2/1/20XX</a:t>
            </a:r>
            <a:endParaRPr lang="en-GB"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42197670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76594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pPr rtl="0"/>
            <a:r>
              <a:rPr lang="en-US"/>
              <a:t>Click to edit Master title style</a:t>
            </a:r>
            <a:endParaRPr lang="en-GB"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p:cNvSpPr>
            <a:spLocks noGrp="1"/>
          </p:cNvSpPr>
          <p:nvPr>
            <p:ph type="dt" sz="half" idx="2"/>
          </p:nvPr>
        </p:nvSpPr>
        <p:spPr>
          <a:xfrm>
            <a:off x="5376671" y="6309360"/>
            <a:ext cx="454961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2/1/20XX</a:t>
            </a:r>
            <a:endParaRPr lang="en-GB" dirty="0"/>
          </a:p>
        </p:txBody>
      </p:sp>
      <p:sp>
        <p:nvSpPr>
          <p:cNvPr id="5" name="Footer Placeholder 4"/>
          <p:cNvSpPr>
            <a:spLocks noGrp="1"/>
          </p:cNvSpPr>
          <p:nvPr>
            <p:ph type="ftr" sz="quarter" idx="3"/>
          </p:nvPr>
        </p:nvSpPr>
        <p:spPr>
          <a:xfrm>
            <a:off x="642918"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Presentation Title</a:t>
            </a:r>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pPr rtl="0"/>
            <a:fld id="{FAEF9944-A4F6-4C59-AEBD-678D6480B8EA}" type="slidenum">
              <a:rPr lang="en-GB" smtClean="0"/>
              <a:pPr/>
              <a:t>‹#›</a:t>
            </a:fld>
            <a:endParaRPr lang="en-GB"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2201293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 id="2147483675" r:id="rId14"/>
  </p:sldLayoutIdLst>
  <p:hf hdr="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uk.images.search.yahoo.com/yhs/view;_ylt=AwrFGxi2arNnKLcI0WWe3olQ;_ylu=c2VjA3NyBHNsawNpbWcEb2lkAzUzMmQ0ZjEzZTIwZWE0Y2I0ZDBiNjUxNjM3NmM4YzA3BGdwb3MDNjc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67&amp;w=800&amp;h=480&amp;imgurl=media.designrush.com%2Fagency_photos_and_videos%2F500804%2Fconversions%2FFuturistic-Hotel-Room-by-AI-Hotel-Marketing-thumb.jpg&amp;rurl=https%3A%2F%2Fwww.designrush.com%2Fagency%2Fprofile%2Fai-hotel-marketing&amp;size=157KB&amp;p=AI+images+of+hospitality+or+hotels&amp;oid=532d4f13e20ea4cb4d0b6516376c8c07&amp;fr2=&amp;fr=yhs-fc-1_15&amp;tt=AI+Hotel+Marketing+Reviews+and+Clients+%7C+DesignRush&amp;b=61&amp;ni=250&amp;no=67&amp;ts=&amp;tab=organic&amp;sigr=CNOh6.Z1Di5Q&amp;sigb=FUmXkGXQb5Jv&amp;sigi=HAZ1SB7GvtUS&amp;sigt=5KYA9Lk8LB9I&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3" Type="http://schemas.openxmlformats.org/officeDocument/2006/relationships/image" Target="../media/image2.jpeg"/><Relationship Id="rId7"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hyperlink" Target="https://uk.images.search.yahoo.com/yhs/view;_ylt=AwrNZXj4aLNn714uNCGe3olQ;_ylu=c2VjA3NyBHNsawNpbWcEb2lkA2IzYWNkYzIzYTUyY2JhODk2ZDhkYjZhMDkwZmU1ODRmBGdwb3MDNgRpdANiaW5n?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6&amp;w=1344&amp;h=896&amp;imgurl=lybra.tech%2Fwp-content%2Fuploads%2F2024%2F03%2FArtificial-Intelligence-in-Hospitality.png&amp;rurl=https%3A%2F%2Flybra.tech%2Fthe-future-of-hospitality-how-ai-will-shape-the-hotel-experience%2F&amp;size=1518KB&amp;p=AI+images+of+hospitality+or+hotels&amp;oid=b3acdc23a52cba896d8db6a090fe584f&amp;fr2=&amp;fr=yhs-fc-1_15&amp;tt=The+Future+of+Hospitality%3A+How+AI+Will+Shape+the+Hotel+Experience+...&amp;b=0&amp;ni=190&amp;no=6&amp;ts=&amp;tab=organic&amp;sigr=Zq6rHYA.1Ml2&amp;sigb=DO2xI.JKmqmr&amp;sigi=vvc00ZZ1oPSJ&amp;sigt=HT8POxQBTTjL&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5" Type="http://schemas.openxmlformats.org/officeDocument/2006/relationships/image" Target="../media/image3.jpeg"/><Relationship Id="rId4" Type="http://schemas.openxmlformats.org/officeDocument/2006/relationships/hyperlink" Target="https://uk.images.search.yahoo.com/yhs/view;_ylt=AwrNZXj4aLNn714uNSGe3olQ;_ylu=c2VjA3NyBHNsawNpbWcEb2lkAzkwY2U0YjFkZjc3MDAxZjZiZTliMTY5MTcxODI0MzNkBGdwb3MDNwRpdANiaW5n?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7&amp;w=964&amp;h=482&amp;imgurl=www.softqubes.com%2Fwp-content%2Fuploads%2F2023%2F02%2FWhat-Impact-AIML-Has-Created-So-Far-in-the-Hotel-Industry.webp&amp;rurl=https%3A%2F%2Fwww.softqubes.com%2Fblog%2Frevolutionizing-guest-experiences-with-ai-ml-in-the-hotel-industry%2F&amp;size=46KB&amp;p=AI+images+of+hospitality+or+hotels&amp;oid=90ce4b1df77001f6be9b16917182433d&amp;fr2=&amp;fr=yhs-fc-1_15&amp;tt=Revolutionizing+Guest+Experiences+with+AI%2FML+in+the+Hotel+Industry&amp;b=0&amp;ni=190&amp;no=7&amp;ts=&amp;tab=organic&amp;sigr=gFKD5DvHMlq_&amp;sigb=jTocU3PiULYs&amp;sigi=r5.9Ezp1Idzl&amp;sigt=Hlgmym4diqBA&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9"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uk.images.search.yahoo.com/yhs/view;_ylt=AwrFGxi2arNnKLcI0WWe3olQ;_ylu=c2VjA3NyBHNsawNpbWcEb2lkAzUzMmQ0ZjEzZTIwZWE0Y2I0ZDBiNjUxNjM3NmM4YzA3BGdwb3MDNjc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67&amp;w=800&amp;h=480&amp;imgurl=media.designrush.com%2Fagency_photos_and_videos%2F500804%2Fconversions%2FFuturistic-Hotel-Room-by-AI-Hotel-Marketing-thumb.jpg&amp;rurl=https%3A%2F%2Fwww.designrush.com%2Fagency%2Fprofile%2Fai-hotel-marketing&amp;size=157KB&amp;p=AI+images+of+hospitality+or+hotels&amp;oid=532d4f13e20ea4cb4d0b6516376c8c07&amp;fr2=&amp;fr=yhs-fc-1_15&amp;tt=AI+Hotel+Marketing+Reviews+and+Clients+%7C+DesignRush&amp;b=61&amp;ni=250&amp;no=67&amp;ts=&amp;tab=organic&amp;sigr=CNOh6.Z1Di5Q&amp;sigb=FUmXkGXQb5Jv&amp;sigi=HAZ1SB7GvtUS&amp;sigt=5KYA9Lk8LB9I&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5" Type="http://schemas.openxmlformats.org/officeDocument/2006/relationships/image" Target="../media/image8.jpeg"/><Relationship Id="rId4" Type="http://schemas.openxmlformats.org/officeDocument/2006/relationships/hyperlink" Target="https://uk.images.search.yahoo.com/yhs/view;_ylt=AwrFGxi2arNnKLcIBWae3olQ;_ylu=c2VjA3NyBHNsawNpbWcEb2lkAzhkZjExOGUyYWMwM2M3ZTYwZGZlZWJhMTg1YWU4YTk1BGdwb3MDMTE5BGl0A2Jpbmc-?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119&amp;w=1600&amp;h=900&amp;imgurl=www.flexsin.com%2Fblog%2Fwp-content%2Fuploads%2F2018%2F05%2Fhospitality_IoT.jpg&amp;rurl=https%3A%2F%2Fwww.flexsin.com%2Fblog%2Fhow-can-hospitality-sector-leverage-the-iot-advantage%2F&amp;size=290KB&amp;p=AI+images+of+hospitality+or+hotels&amp;oid=8df118e2ac03c7e60dfeeba185ae8a95&amp;fr2=&amp;fr=yhs-fc-1_15&amp;tt=Leveraging+IoT+in+the+Hospitality+Sector+%7C+Flexsin+Blog&amp;b=61&amp;ni=250&amp;no=119&amp;ts=&amp;tab=organic&amp;sigr=rEufjmyM97l2&amp;sigb=FaC9D4QH69Au&amp;sigi=.SSrzk_clxDM&amp;sigt=VaHTCt9b9Kma&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9.png"/><Relationship Id="rId7" Type="http://schemas.openxmlformats.org/officeDocument/2006/relationships/hyperlink" Target="https://uk.images.search.yahoo.com/yhs/view;_ylt=AwrFGxi2arNnKLcI2WWe3olQ;_ylu=c2VjA3NyBHNsawNpbWcEb2lkAzY4NTY1NDMwOWM0NzdiNzA2OTljOWQ3ZGQxNjA4ODhmBGdwb3MDNzU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75&amp;w=950&amp;h=500&amp;imgurl=s3.amazonaws.com%2Fs3-biz4intellia%2Fimages%2Fiot-smart-hotels-enabling-innovation-in-the-hospitality-industry.jpg&amp;rurl=https%3A%2F%2Fwww.biz4intellia.com%2Fblog%2Fiot-smart-hotels-enabling-innovation-in-the-hospitality-industry%2F&amp;size=74KB&amp;p=AI+images+of+hospitality+or+hotels&amp;oid=685654309c477b70699c9d7dd160888f&amp;fr2=&amp;fr=yhs-fc-1_15&amp;tt=IoT+Smart+Hotels+are+Enabling+Innovation+in+the+Hospitality+Industry.+How%3F&amp;b=61&amp;ni=250&amp;no=75&amp;ts=&amp;tab=organic&amp;sigr=28H5_zuwWE0N&amp;sigb=8pTD2GqpOp3X&amp;sigi=baTnmHmRAu.P&amp;sigt=0m5ouDeKj_dL&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1.jpeg"/><Relationship Id="rId5" Type="http://schemas.openxmlformats.org/officeDocument/2006/relationships/hyperlink" Target="https://uk.images.search.yahoo.com/yhs/view;_ylt=AwrFGxi2arNnKLcI4GWe3olQ;_ylu=c2VjA3NyBHNsawNpbWcEb2lkAzk4ZWExYTc3MjkwNjBkOTJiMTkwNzRjMTA1NDUwNDE4BGdwb3MDODI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82&amp;w=1024&amp;h=538&amp;imgurl=www.datategy.net%2Fwp-content%2Fuploads%2F2023%2F01%2FArticles-Website-copy-5.jpg&amp;rurl=https%3A%2F%2Fwww.datategy.net%2F2023%2F01%2F25%2Fai-powered-predictive-maintenance-in-hotels-reducing-costs-and-improving-efficiency%2F&amp;size=151KB&amp;p=AI+images+of+hospitality+or+hotels&amp;oid=98ea1a7729060d92b19074c105450418&amp;fr2=&amp;fr=yhs-fc-1_15&amp;tt=AI-Powered+Predictive+Maintenance+in+Hotels%3A+Reducing+Costs+and+...&amp;b=61&amp;ni=250&amp;no=82&amp;ts=&amp;tab=organic&amp;sigr=RnGhLIlk7dW1&amp;sigb=WZH1zU.aueMd&amp;sigi=mEbzkJjuQSLs&amp;sigt=51KO2U0xRP0U&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hyperlink" Target="https://uk.images.search.yahoo.com/yhs/view;_ylt=AwrNZXj4aLNn714uXCGe3olQ;_ylu=c2VjA3NyBHNsawNpbWcEb2lkAzAzZDgzOWQ0ZjVhY2NkNjhhNDRiM2Y0MWIwY2Y5Y2QxBGdwb3MDNDY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46&amp;w=1280&amp;h=657&amp;imgurl=blog.advhtech.com%2Fwp-content%2Fuploads%2F2022%2F09%2FTechnologies-that-every-new-hotel-must-implement.jpg&amp;rurl=https%3A%2F%2Fblog.advhtech.com%2Ftechnologies-that-every-new-hotel-must-implement%2F&amp;size=1088KB&amp;p=AI+images+of+hospitality+or+hotels&amp;oid=03d839d4f5accd68a44b3f41b0cf9cd1&amp;fr2=&amp;fr=yhs-fc-1_15&amp;tt=Exploring+the+Technology+in+hospitality+industry+for+New+Hotels+in+2022&amp;b=0&amp;ni=190&amp;no=46&amp;ts=&amp;tab=organic&amp;sigr=rq5Fpb..Fwlh&amp;sigb=yLYrQPqXJ0WC&amp;sigi=T8dVnGdKUXHJ&amp;sigt=H0csr4_WymNG&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4.jpeg"/><Relationship Id="rId5" Type="http://schemas.openxmlformats.org/officeDocument/2006/relationships/hyperlink" Target="https://uk.images.search.yahoo.com/yhs/view;_ylt=AwrNZXj4aLNn714uYiGe3olQ;_ylu=c2VjA3NyBHNsawNpbWcEb2lkA2IxZjAzYTg5NDgyNDExMjk5YzFiZmE5ZWMzOTVhMWM4BGdwb3MDNTI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52&amp;w=1024&amp;h=555&amp;imgurl=hotelstaffhub.com%2Fwp-content%2Fuploads%2F2023%2F03%2Fgyu-1024x555.png&amp;rurl=https%3A%2F%2Fhotelstaffhub.com%2Ffuture-of-ai-in-hospitality-industry%2F&amp;size=23KB&amp;p=AI+images+of+hospitality+or+hotels&amp;oid=b1f03a89482411299c1bfa9ec395a1c8&amp;fr2=&amp;fr=yhs-fc-1_15&amp;tt=What+Is+The+Future+Of+AI+In+Hospitality+Industry%3F&amp;b=0&amp;ni=190&amp;no=52&amp;ts=&amp;tab=organic&amp;sigr=YNdy.Pa33.sM&amp;sigb=rY5TWiqF7bSm&amp;sigi=b6WYh7zF3Ork&amp;sigt=z3u7SyO9zUrC&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hyperlink" Target="https://uk.images.search.yahoo.com/yhs/view;_ylt=AwrNZXj4aLNn714uYiGe3olQ;_ylu=c2VjA3NyBHNsawNpbWcEb2lkA2IxZjAzYTg5NDgyNDExMjk5YzFiZmE5ZWMzOTVhMWM4BGdwb3MDNTI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52&amp;w=1024&amp;h=555&amp;imgurl=hotelstaffhub.com%2Fwp-content%2Fuploads%2F2023%2F03%2Fgyu-1024x555.png&amp;rurl=https%3A%2F%2Fhotelstaffhub.com%2Ffuture-of-ai-in-hospitality-industry%2F&amp;size=23KB&amp;p=AI+images+of+hospitality+or+hotels&amp;oid=b1f03a89482411299c1bfa9ec395a1c8&amp;fr2=&amp;fr=yhs-fc-1_15&amp;tt=What+Is+The+Future+Of+AI+In+Hospitality+Industry%3F&amp;b=0&amp;ni=190&amp;no=52&amp;ts=&amp;tab=organic&amp;sigr=YNdy.Pa33.sM&amp;sigb=rY5TWiqF7bSm&amp;sigi=b6WYh7zF3Ork&amp;sigt=z3u7SyO9zUrC&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7" Type="http://schemas.openxmlformats.org/officeDocument/2006/relationships/hyperlink" Target="https://uk.images.search.yahoo.com/yhs/view;_ylt=Awriid7ntrNngusT6iye3olQ;_ylu=c2VjA3NyBHNsawNpbWcEb2lkA2MyMWEzZTNmNWM5YmJjNjM1NWM1MWVhMTY2NjVlZjZmBGdwb3MDMjQyBGl0A2Jpbmc-?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242&amp;w=1000&amp;h=750&amp;imgurl=howtorobot.com%2Fsites%2Fdefault%2Ffiles%2F2023-12%2Fshutterstock_1390598021.jpg&amp;rurl=https%3A%2F%2Fhowtorobot.com%2Fexpert-insight%2Fservice-and-hospitality-robots-new-face-customer-service&amp;size=674KB&amp;p=AI+images+of+hospitality+or+hotels&amp;oid=c21a3e3f5c9bbc6355c51ea16665ef6f&amp;fr2=&amp;fr=yhs-fc-1_15&amp;tt=Service+and+hospitality+robots%3A+A+new+face+in+customer+service+%7C+HowToRobot&amp;b=241&amp;ni=250&amp;no=242&amp;ts=&amp;tab=organic&amp;sigr=HXshZ1NHf5u2&amp;sigb=5riquObA8.4t&amp;sigi=e0gSdaDxWd1j&amp;sigt=TaPbGFwCC0qi&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8.jpeg"/><Relationship Id="rId5" Type="http://schemas.openxmlformats.org/officeDocument/2006/relationships/hyperlink" Target="https://uk.images.search.yahoo.com/yhs/view;_ylt=AwrFGxi2arNnKLcIBWae3olQ;_ylu=c2VjA3NyBHNsawNpbWcEb2lkAzhkZjExOGUyYWMwM2M3ZTYwZGZlZWJhMTg1YWU4YTk1BGdwb3MDMTE5BGl0A2Jpbmc-?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119&amp;w=1600&amp;h=900&amp;imgurl=www.flexsin.com%2Fblog%2Fwp-content%2Fuploads%2F2018%2F05%2Fhospitality_IoT.jpg&amp;rurl=https%3A%2F%2Fwww.flexsin.com%2Fblog%2Fhow-can-hospitality-sector-leverage-the-iot-advantage%2F&amp;size=290KB&amp;p=AI+images+of+hospitality+or+hotels&amp;oid=8df118e2ac03c7e60dfeeba185ae8a95&amp;fr2=&amp;fr=yhs-fc-1_15&amp;tt=Leveraging+IoT+in+the+Hospitality+Sector+%7C+Flexsin+Blog&amp;b=61&amp;ni=250&amp;no=119&amp;ts=&amp;tab=organic&amp;sigr=rEufjmyM97l2&amp;sigb=FaC9D4QH69Au&amp;sigi=.SSrzk_clxDM&amp;sigt=VaHTCt9b9Kma&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10" Type="http://schemas.openxmlformats.org/officeDocument/2006/relationships/image" Target="../media/image16.jpeg"/><Relationship Id="rId4" Type="http://schemas.openxmlformats.org/officeDocument/2006/relationships/image" Target="../media/image14.jpeg"/><Relationship Id="rId9" Type="http://schemas.openxmlformats.org/officeDocument/2006/relationships/hyperlink" Target="https://uk.images.search.yahoo.com/yhs/view;_ylt=AwrigJjmtrNnJ7kzqKee3olQ;_ylu=c2VjA3NyBHNsawNpbWcEb2lkAzkxZWMzMjBjZmYxOTkyMzU3ODZlMzg0ZThkZmRkMTBkBGdwb3MDMTk3BGl0A2Jpbmc-?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197&amp;w=960&amp;h=650&amp;imgurl=servreality.com%2Fwp-content%2Fuploads%2F2020%2F07%2Fchb3.png&amp;rurl=https%3A%2F%2Fservreality.com%2Fcase-studies%2Fhotel-chatbot-chatbotai%2F&amp;size=86KB&amp;p=AI+images+of+hospitality+or+hotels&amp;oid=91ec320cff199235786e384e8dfdd10d&amp;fr2=&amp;fr=yhs-fc-1_15&amp;tt=HOTEL+CHATBOT%2F+CHATBOT%2BAI+-+Case+Study+-+ServReality&amp;b=181&amp;ni=250&amp;no=197&amp;ts=&amp;tab=organic&amp;sigr=9ZCdnbP1stLm&amp;sigb=2D5AEa21_7uZ&amp;sigi=oQPqUsIuAYLq&amp;sigt=RlV9Q0b.8YJa&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uk.images.search.yahoo.com/yhs/view;_ylt=AwrNZXgBtbNncHo8KgKe3olQ;_ylu=c2VjA3NyBHNsawNpbWcEb2lkA2ExYmQ2MmVkN2E4OWE1MWYzZWI1YmViNGNkNTVhY2UwBGdwb3MDNzA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70&amp;w=1080&amp;h=720&amp;imgurl=www.hotel-online.com%2Fwp-content%2Fuploads%2F2019%2F09%2FHiltons-Connie-Robot-Concierge-09182019.png&amp;rurl=https%3A%2F%2Fthehospitalitydaily.com%2Fartificial-intelligence-in-the-hospitality%2F&amp;size=1327KB&amp;p=AI+images+of+hospitality+or+hotels&amp;oid=a1bd62ed7a89a51f3eb5beb4cd55ace0&amp;fr2=&amp;fr=yhs-fc-1_15&amp;tt=The+Role+of+Artificial+Intelligence+in+the+Hospitality+Industry+-+The+...&amp;b=61&amp;ni=250&amp;no=70&amp;ts=&amp;tab=organic&amp;sigr=FactbP6tpcXQ&amp;sigb=5z9NlY97An6M&amp;sigi=KfMeZtkDj6Z0&amp;sigt=GG8ZjNyk0wEP&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4.jpeg"/><Relationship Id="rId5" Type="http://schemas.openxmlformats.org/officeDocument/2006/relationships/hyperlink" Target="https://uk.images.search.yahoo.com/yhs/view;_ylt=Awriid4KkLNnyF0LnYee3olQ;_ylu=c2VjA3NyBHNsawNpbWcEb2lkA2IzYWNkYzIzYTUyY2JhODk2ZDhkYjZhMDkwZmU1ODRmBGdwb3MDNgRpdANiaW5n?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6&amp;w=1344&amp;h=896&amp;imgurl=lybra.tech%2Fwp-content%2Fuploads%2F2024%2F03%2FArtificial-Intelligence-in-Hospitality.png&amp;rurl=https%3A%2F%2Flybra.tech%2Fthe-future-of-hospitality-how-ai-will-shape-the-hotel-experience%2F&amp;size=1518KB&amp;p=AI+images+of+hospitality+or+hotels&amp;oid=b3acdc23a52cba896d8db6a090fe584f&amp;fr2=&amp;fr=yhs-fc-1_15&amp;tt=The+Future+of+Hospitality%3A+How+AI+Will+Shape+the+Hotel+Experience+...&amp;b=0&amp;ni=250&amp;no=6&amp;ts=&amp;tab=organic&amp;sigr=Zq6rHYA.1Ml2&amp;sigb=DO2xI.JKmqmr&amp;sigi=vvc00ZZ1oPSJ&amp;sigt=HT8POxQBTTjL&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8" Type="http://schemas.openxmlformats.org/officeDocument/2006/relationships/hyperlink" Target="https://uk.images.search.yahoo.com/yhs/view;_ylt=Awriid4KkLNnyF0Lt4ee3olQ;_ylu=c2VjA3NyBHNsawNpbWcEb2lkAzA1ZTBiY2MwNzBkMTEyNjljYzQ0ZWZkOTI1ZjAxMzcxBGdwb3MDMzI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32&amp;w=1024&amp;h=662&amp;imgurl=www.rinf.tech%2Fwp-content%2Fuploads%2F2022%2F01%2FSmart-Hotel-Room-Diagram-1-1024x662-1.jpg&amp;rurl=https%3A%2F%2Fwww.rinf.tech%2Fiot-in-hospitality-hotel-automation-trends-and-use-cases%2F&amp;size=80KB&amp;p=AI+images+of+hospitality+or+hotels&amp;oid=05e0bcc070d11269cc44efd925f01371&amp;fr2=&amp;fr=yhs-fc-1_15&amp;tt=IoT+in+Hospitality%3A+Hotel+Automation+Trends+and+Use+Cases&amp;b=0&amp;ni=250&amp;no=32&amp;ts=&amp;tab=organic&amp;sigr=WuAfgcjWXIyt&amp;sigb=bHXzEhSiwbd9&amp;sigi=93_FO7b62.vM&amp;sigt=N4SguhrWWOX9&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3" Type="http://schemas.openxmlformats.org/officeDocument/2006/relationships/image" Target="../media/image19.jpeg"/><Relationship Id="rId7"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hyperlink" Target="https://uk.images.search.yahoo.com/yhs/view;_ylt=Awriid4KkLNnyF0LxYee3olQ;_ylu=c2VjA3NyBHNsawNpbWcEb2lkAzAzZDgzOWQ0ZjVhY2NkNjhhNDRiM2Y0MWIwY2Y5Y2QxBGdwb3MDNDY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46&amp;w=1280&amp;h=657&amp;imgurl=blog.advhtech.com%2Fwp-content%2Fuploads%2F2022%2F09%2FTechnologies-that-every-new-hotel-must-implement.jpg&amp;rurl=https%3A%2F%2Fblog.advhtech.com%2Ftechnologies-that-every-new-hotel-must-implement%2F&amp;size=1088KB&amp;p=AI+images+of+hospitality+or+hotels&amp;oid=03d839d4f5accd68a44b3f41b0cf9cd1&amp;fr2=&amp;fr=yhs-fc-1_15&amp;tt=Exploring+the+Technology+in+hospitality+industry+for+New+Hotels+in+2022&amp;b=0&amp;ni=250&amp;no=46&amp;ts=&amp;tab=organic&amp;sigr=rq5Fpb..Fwlh&amp;sigb=yLYrQPqXJ0WC&amp;sigi=T8dVnGdKUXHJ&amp;sigt=H0csr4_WymNG&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5" Type="http://schemas.openxmlformats.org/officeDocument/2006/relationships/image" Target="../media/image20.jpeg"/><Relationship Id="rId4" Type="http://schemas.openxmlformats.org/officeDocument/2006/relationships/hyperlink" Target="https://uk.images.search.yahoo.com/yhs/view;_ylt=Awriid4KkLNnyF0Lvoee3olQ;_ylu=c2VjA3NyBHNsawNpbWcEb2lkAzBjYzY5NzY5OGVlODU1MWVjMmNmNTcxMWUxOGZjZTJiBGdwb3MDMzk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39&amp;w=1024&amp;h=576&amp;imgurl=webmobtechcdn.nyc3.cdn.digitaloceanspaces.com%2Fwmt_v4%2F2021%2F06%2FAI-Hotel-Industry-Services-Cover.jpg&amp;rurl=https%3A%2F%2Fwebmobtech.com%2Fblog%2Fartificial-intelligence-for-hotel-industry%2F&amp;size=73KB&amp;p=AI+images+of+hospitality+or+hotels&amp;oid=0cc697698ee8551ec2cf5711e18fce2b&amp;fr2=&amp;fr=yhs-fc-1_15&amp;tt=Artificial+Intelligence+in+Hotel+Industry%3A+5+Potential+Impacts&amp;b=0&amp;ni=250&amp;no=39&amp;ts=&amp;tab=organic&amp;sigr=6pBvQk.2xvmE&amp;sigb=OIErz9jQ73_x&amp;sigi=rNWdsCMvVagm&amp;sigt=bU8Ne4.xsfEl&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9"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hyperlink" Target="https://uk.images.search.yahoo.com/yhs/view;_ylt=Awriid4KkLNnyF0LmIee3olQ;_ylu=c2VjA3NyBHNsawNpbWcEb2lkAzQ3MzRhNmNlM2NlZWI1NmU5YzJkZmZkYmRkMWMxMjhlBGdwb3MDMQRpdANiaW5n?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1&amp;w=1024&amp;h=1024&amp;imgurl=www.employ.com%2Fwp-content%2Fuploads%2F2024%2F01%2FDALL%25C2%25B7E-2024-01-21-15.08.32-A-representation-of-AI-in-hospitality-management-with-a-focus-on-simplicity-and-elegance-showing-a-modern-hotel-lobby.-The-image-should-feature-AI-el.png&amp;rurl=https%3A%2F%2Fwww.employ.com%2Farticles%2Frevolutionizing-hotels-with-ai-the-new-frontier-in-hospitality-tech%2F&amp;size=1715KB&amp;p=AI+images+of+hospitality+or+hotels&amp;oid=4734a6ce3ceeb56e9c2dffdbdd1c128e&amp;fr2=&amp;fr=yhs-fc-1_15&amp;tt=Revolutionizing+Hotels+with+AI%3A+The+New+Frontier+in+Hospitality+Tech+...&amp;b=0&amp;ni=250&amp;no=1&amp;ts=&amp;tab=organic&amp;sigr=uA35hTsktkqa&amp;sigb=biGHFhpgh.N4&amp;sigi=yUmiqkWxDbJz&amp;sigt=a2jphi3AuWxz&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image" Target="../media/image23.jpeg"/><Relationship Id="rId5" Type="http://schemas.openxmlformats.org/officeDocument/2006/relationships/hyperlink" Target="https://uk.images.search.yahoo.com/yhs/view;_ylt=AwrNZXgBtbNncHo8KwKe3olQ;_ylu=c2VjA3NyBHNsawNpbWcEb2lkAzg3ZTY3ZjgxMjMxZjc2Y2E2OTY2NjVhMTI3ZDgxZDJkBGdwb3MDNzE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71&amp;w=1200&amp;h=686&amp;imgurl=miro.medium.com%2Fv2%2Fresize%3Afit%3A1200%2F1%2AFxAa39ieweOXHXO70ep3bA.png&amp;rurl=https%3A%2F%2Fmedium.com%2Fhotel-tech%2Fthe-impact-of-ai-on-hotel-employment-and-training-3fe19eb1afbe&amp;size=1729KB&amp;p=AI+images+of+hospitality+or+hotels&amp;oid=87e67f81231f76ca696665a127d81d2d&amp;fr2=&amp;fr=yhs-fc-1_15&amp;tt=The+Impact+of+AI+on+Hotel+Employment+and+Training+%7C+by+Manos+...&amp;b=61&amp;ni=250&amp;no=71&amp;ts=&amp;tab=organic&amp;sigr=eId7ypNASIH.&amp;sigb=vA8UULCxPX1I&amp;sigi=GC3Yp2fwHi6J&amp;sigt=upLiQAdmWQkg&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4" Type="http://schemas.openxmlformats.org/officeDocument/2006/relationships/image" Target="../media/image22.jpe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hyperlink" Target="https://uk.images.search.yahoo.com/yhs/view;_ylt=Awriid4KkLNnyF0Looee3olQ;_ylu=c2VjA3NyBHNsawNpbWcEb2lkA2E5ZDE2ZTI2NGU0ODlhNzgyZDU5NDgyMjI1MjQ5ZDg5BGdwb3MDMTE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11&amp;w=1500&amp;h=841&amp;imgurl=www.vendfun.com%2Fwp-content%2Fuploads%2F2023%2F10%2F06-how-AI-Is-Changing-The-Hotel-Industry_3.jpg&amp;rurl=https%3A%2F%2Fwww.vendfun.com%2Fhow-ai-is-changing-the-hotel-industry-worldwide%2F&amp;size=1011KB&amp;p=AI+images+of+hospitality+or+hotels&amp;oid=a9d16e264e489a782d59482225249d89&amp;fr2=&amp;fr=yhs-fc-1_15&amp;tt=How+AI+Is+Changing+The+Hotel+Industry+Worldwide+%E2%80%93+Vendfun+Smart+Hybrid+...&amp;b=0&amp;ni=250&amp;no=11&amp;ts=&amp;tab=organic&amp;sigr=SEF3kH10Ev3I&amp;sigb=Smb0JRaP5Lr1&amp;sigi=aaQgAKMYu21q&amp;sigt=8BRGm.AOcDXU&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5" Type="http://schemas.openxmlformats.org/officeDocument/2006/relationships/image" Target="../media/image26.jpeg"/><Relationship Id="rId4" Type="http://schemas.openxmlformats.org/officeDocument/2006/relationships/hyperlink" Target="https://uk.images.search.yahoo.com/yhs/view;_ylt=Awriid4KkLNnyF0LnIee3olQ;_ylu=c2VjA3NyBHNsawNpbWcEb2lkAzhhMzIwZjYwNjdlOTNiMmQ0YmQxOGM1OTYxN2NiNWE3BGdwb3MDNQRpdANiaW5n?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5&amp;w=750&amp;h=500&amp;imgurl=www.hirum.com.au%2Fwp-content%2Fuploads%2F2023%2F05%2Fai-in-hotel.jpg&amp;rurl=https%3A%2F%2Fwww.hirum.com.au%2Fblog%2Fartificial-intelligence-in-the-hospitality-industry%2F&amp;size=27KB&amp;p=AI+images+of+hospitality+or+hotels&amp;oid=8a320f6067e93b2d4bd18c59617cb5a7&amp;fr2=&amp;fr=yhs-fc-1_15&amp;tt=Artificial+Intelligence+In+Hospitality+Industry%3A+AI+For+Hotels+%7C+HiRUM&amp;b=0&amp;ni=250&amp;no=5&amp;ts=&amp;tab=organic&amp;sigr=2c9J4iBuaPmw&amp;sigb=3gOrvcj9Y0b2&amp;sigi=KyQ7PkRO4EcF&amp;sigt=xZ9tQfQO3LHr&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uk.images.search.yahoo.com/yhs/view;_ylt=Awriid4KkLNnyF0Lpoee3olQ;_ylu=c2VjA3NyBHNsawNpbWcEb2lkAzg2Njg2MDU2Nzg3NjNiOTRhNWU4ZTE5ZGI4M2FiNGNhBGdwb3MDMTUEaXQDYmluZw--?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tab%3Dorganic%26ri%3D15&amp;w=1792&amp;h=1024&amp;imgurl=assets.hyscaler.com%2Fwp-content%2Fuploads-webpc%2Fuploads%2F2024%2F01%2Fui87.png.webp&amp;rurl=https%3A%2F%2Fhyscaler.com%2Finsights%2Fculinary-fusion-leveraging-ai-in-hotel-dining%2F&amp;size=99KB&amp;p=AI+images+of+hospitality+or+hotels&amp;oid=8668605678763b94a5e8e19db83ab4ca&amp;fr2=&amp;fr=yhs-fc-1_15&amp;tt=Leveraging+AI+in+Hotel+Dining%3A+5+Dynamic+Ways+for+Excellence&amp;b=0&amp;ni=250&amp;no=15&amp;ts=&amp;tab=organic&amp;sigr=jtq9TATtaPH7&amp;sigb=pQo6yozdWniB&amp;sigi=hE.RNQC3hYQe&amp;sigt=tAqCjAjuNOFl&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16.jpeg"/><Relationship Id="rId5" Type="http://schemas.openxmlformats.org/officeDocument/2006/relationships/hyperlink" Target="https://uk.images.search.yahoo.com/yhs/view;_ylt=AwrigJjmtrNnJ7kzqKee3olQ;_ylu=c2VjA3NyBHNsawNpbWcEb2lkAzkxZWMzMjBjZmYxOTkyMzU3ODZlMzg0ZThkZmRkMTBkBGdwb3MDMTk3BGl0A2Jpbmc-?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197&amp;w=960&amp;h=650&amp;imgurl=servreality.com%2Fwp-content%2Fuploads%2F2020%2F07%2Fchb3.png&amp;rurl=https%3A%2F%2Fservreality.com%2Fcase-studies%2Fhotel-chatbot-chatbotai%2F&amp;size=86KB&amp;p=AI+images+of+hospitality+or+hotels&amp;oid=91ec320cff199235786e384e8dfdd10d&amp;fr2=&amp;fr=yhs-fc-1_15&amp;tt=HOTEL+CHATBOT%2F+CHATBOT%2BAI+-+Case+Study+-+ServReality&amp;b=181&amp;ni=250&amp;no=197&amp;ts=&amp;tab=organic&amp;sigr=9ZCdnbP1stLm&amp;sigb=2D5AEa21_7uZ&amp;sigi=oQPqUsIuAYLq&amp;sigt=RlV9Q0b.8YJa&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4" Type="http://schemas.openxmlformats.org/officeDocument/2006/relationships/image" Target="../media/image28.jpeg"/></Relationships>
</file>

<file path=ppt/slides/_rels/slide14.xml.rels><?xml version="1.0" encoding="UTF-8" standalone="yes"?>
<Relationships xmlns="http://schemas.openxmlformats.org/package/2006/relationships"><Relationship Id="rId3" Type="http://schemas.openxmlformats.org/officeDocument/2006/relationships/hyperlink" Target="https://uk.images.search.yahoo.com/yhs/view;_ylt=AwrigJjmtrNnJ7kzrqee3olQ;_ylu=c2VjA3NyBHNsawNpbWcEb2lkAzhlOWM5M2JkNGM4ZjEwYTBhNDFlYTBmMWIxMzAzMGE3BGdwb3MDMjAzBGl0A2Jpbmc-?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203&amp;w=1000&amp;h=600&amp;imgurl=vandoagency.com%2Fwp-content%2Fuploads%2F2023%2F04%2Fartificial-intelligence-AI-Hospitality.webp&amp;rurl=https%3A%2F%2Fvandoagency.com%2Fartificial-intelligence-revolutionizing-industries-and-simplifying-our-lives%2F&amp;size=178KB&amp;p=AI+images+of+hospitality+or+hotels&amp;oid=8e9c93bd4c8f10a0a41ea0f1b13030a7&amp;fr2=&amp;fr=yhs-fc-1_15&amp;tt=Artificial+Intelligence+Revolutionizing+Industries+and+Simplifying+Our+...&amp;b=181&amp;ni=250&amp;no=203&amp;ts=&amp;tab=organic&amp;sigr=ZKBtWD7XCkdN&amp;sigb=Cai67KI_1PEU&amp;sigi=.CMEZzfnCGnD&amp;sigt=llLyZmywB9N6&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image" Target="../media/image30.jpeg"/><Relationship Id="rId5" Type="http://schemas.openxmlformats.org/officeDocument/2006/relationships/hyperlink" Target="https://uk.images.search.yahoo.com/yhs/view;_ylt=AwrigJgEtbNnU8QzB0me3olQ;_ylu=c2VjA3NyBHNsawNpbWcEb2lkA2U0NDgwZWUxNWJmZjIzZmE0ZDVjYzY0OTk0MzI0NjViBGdwb3MDMTU5BGl0A2Jpbmc-?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159&amp;w=1000&amp;h=562&amp;imgurl=blog.scaleflex.com%2Fcontent%2Fimages%2Fsize%2Fw1000%2F2023%2F10%2Fai-in-tourism-industry.png&amp;rurl=https%3A%2F%2Fblog.scaleflex.com%2Fai-in-hospitality-industry%2F&amp;size=169KB&amp;p=AI+images+of+hospitality+or+hotels&amp;oid=e4480ee15bff23fa4d5cc6499432465b&amp;fr2=&amp;fr=yhs-fc-1_15&amp;tt=6+Benefits+of+Visual+AI+in+Hospitality+Industry+%7C+Scaleflex+Blog&amp;b=121&amp;ni=250&amp;no=159&amp;ts=&amp;tab=organic&amp;sigr=kW9uai.vjGwn&amp;sigb=lXrZYzJsPUVJ&amp;sigi=QeYFEmYP.G4a&amp;sigt=d.r_D9n9uUDi&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4" Type="http://schemas.openxmlformats.org/officeDocument/2006/relationships/image" Target="../media/image29.jpeg"/></Relationships>
</file>

<file path=ppt/slides/_rels/slide15.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31.jpeg"/><Relationship Id="rId7" Type="http://schemas.openxmlformats.org/officeDocument/2006/relationships/hyperlink" Target="https://uk.images.search.yahoo.com/yhs/view;_ylt=AwrNZXgBtbNncHo8UwKe3olQ;_ylu=c2VjA3NyBHNsawNpbWcEb2lkA2IwMTA0NDA4MjI2ODE1OGUyYmJiOGMxNzVlOTczNjY5BGdwb3MDMTExBGl0A2Jpbmc-?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111&amp;w=2000&amp;h=1231&amp;imgurl=img.freepik.com%2Fpremium-photo%2Ffuturistic-hotel-architecture-tomorrow-concept_268722-7410.jpg%3Fw%3D2000&amp;rurl=https%3A%2F%2Fwww.freepik.com%2Fpremium-ai-image%2Ffuturistic-hotel-architecture-tomorrow-concept_92526740.htm&amp;size=326KB&amp;p=AI+images+of+hospitality+or+hotels&amp;oid=b01044082268158e2bbb8c175e973669&amp;fr2=&amp;fr=yhs-fc-1_15&amp;tt=Premium+AI+Image+%7C+A+futuristic+hotel+architecture+of+tomorrow+concept&amp;b=61&amp;ni=250&amp;no=111&amp;ts=&amp;tab=organic&amp;sigr=sVzja5dmVe6p&amp;sigb=ir0HznJdUUcT&amp;sigi=U8qsOmEckR1X&amp;sigt=LB.bkoMfMIz8&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33.jpeg"/><Relationship Id="rId5" Type="http://schemas.openxmlformats.org/officeDocument/2006/relationships/hyperlink" Target="https://uk.images.search.yahoo.com/yhs/view;_ylt=AwrNZXgBtbNncHo8UQKe3olQ;_ylu=c2VjA3NyBHNsawNpbWcEb2lkA2ZhZWFkNmY0Y2UzODQyYjJlNWZhOTM5MjAyZjE3MWE1BGdwb3MDMTA5BGl0A2Jpbmc-?back=https%3A%2F%2Fuk.images.search.yahoo.com%2Fyhs%2Fsearch%3Fp%3DAI%2Bimages%2Bof%2Bhospitality%2Bor%2Bhotels%26ei%3DUTF-8%26type%3Dfc_A23B324045A_s69_g_e_d_n_c999%26fr%3Dyhs-fc-1_15%26hsimp%3Dyhs-1_15%26hspart%3Dfc%26param1%3D7%26param2%3DeJwtT81uwyAYexWOrRTSDwhEwCldlgeYdhriQAlJUX6VH2Xa00%252FZKh9sWbZkt7E22n6UBIADkyaxo9HWJLb%252BJ2%252B0lfL042y0pQ5AUeaFcsQ1KgBRDCRVtGmYktJ5xesmN4ltw2S0bR8msbsz2g7TT%252Bx7d%252BMpoMsRx3o6VjRuiEAKGh1xFJlG3yK7IjfPfTjCo4vbjbM8ZQJduuc29AnqYxdQG3w3XZF%252FLtMQboTRFE6g1TVuia%252FKuXeNrw%252F7GpY%252FTe65YMUb4DIvCkzIe4WlKCmu7oxWAiqosnP77s8wBcoxEEzJJzCVcQV5KiT9%252BgXHXFiA%26nost%3D1%26tab%3Dorganic%26ri%3D109&amp;w=1456&amp;h=816&amp;imgurl=www.uniqhotels.com%2Fmedia%2Fcurrent_blog%2F14._modern_glass_treehouse.jpg&amp;rurl=https%3A%2F%2Fwww.uniqhotels.com%2Fblog%2Fartificial-intelligence-hotels%2F&amp;size=428KB&amp;p=AI+images+of+hospitality+or+hotels&amp;oid=faead6f4ce3842b2e5fa939202f171a5&amp;fr2=&amp;fr=yhs-fc-1_15&amp;tt=Artificial+Intelligence+Hotels+-+AI+Generated+Pictures&amp;b=61&amp;ni=250&amp;no=109&amp;ts=&amp;tab=organic&amp;sigr=Ldukuz4cUoIL&amp;sigb=2p4YyzBT2M_y&amp;sigi=eYOpnJ4w6LTN&amp;sigt=uSYvy0tczIsa&amp;.crumb=GRBEspIo0mK&amp;fr=yhs-fc-1_15&amp;hsimp=yhs-1_15&amp;hspart=fc&amp;type=fc_A23B324045A_s69_g_e_d_n_c999&amp;param1=7&amp;param2=eJwtT81uwyAYexWOrRTSDwhEwCldlgeYdhriQAlJUX6VH2Xa00%2FZKh9sWbZkt7E22n6UBIADkyaxo9HWJLb%2BJ2%2B0lfL042y0pQ5AUeaFcsQ1KgBRDCRVtGmYktJ5xesmN4ltw2S0bR8msbsz2g7TT%2Bx7d%2BMpoMsRx3o6VjRuiEAKGh1xFJlG3yK7IjfPfTjCo4vbjbM8ZQJduuc29AnqYxdQG3w3XZF%2FLtMQboTRFE6g1TVuia%2FKuXeNrw%2F7GpY%2FTe65YMUb4DIvCkzIe4WlKCmu7oxWAiqosnP77s8wBcoxEEzJJzCVcQV5KiT9%2BgXHXFiA" TargetMode="External"/><Relationship Id="rId4" Type="http://schemas.openxmlformats.org/officeDocument/2006/relationships/image" Target="../media/image32.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ABE2CCA0-CB2F-4B96-9807-E5D4A34CF107}"/>
              </a:ext>
            </a:extLst>
          </p:cNvPr>
          <p:cNvSpPr>
            <a:spLocks noGrp="1"/>
          </p:cNvSpPr>
          <p:nvPr>
            <p:ph type="ftr" sz="quarter" idx="11"/>
          </p:nvPr>
        </p:nvSpPr>
        <p:spPr>
          <a:xfrm>
            <a:off x="0" y="6156356"/>
            <a:ext cx="8057585" cy="610204"/>
          </a:xfrm>
        </p:spPr>
        <p:txBody>
          <a:bodyPr/>
          <a:lstStyle/>
          <a:p>
            <a:pPr algn="ctr" rtl="0"/>
            <a:r>
              <a:rPr lang="en-GB" sz="1000" dirty="0"/>
              <a:t>[Presentation Title]</a:t>
            </a:r>
          </a:p>
          <a:p>
            <a:pPr rtl="0"/>
            <a:endParaRPr lang="en-GB" sz="1000" b="1" strike="noStrike" spc="-1" dirty="0">
              <a:latin typeface="Times New Roman"/>
            </a:endParaRPr>
          </a:p>
          <a:p>
            <a:pPr algn="ctr" rtl="0"/>
            <a:r>
              <a:rPr lang="en-GB" sz="1000" b="1" strike="noStrike" spc="-1" dirty="0">
                <a:latin typeface="Times New Roman"/>
              </a:rPr>
              <a:t>Artificial Intelligence in Hospitality and Tourism: Enhancing Guest Experiences and Operational Efficiency</a:t>
            </a:r>
            <a:endParaRPr lang="en-GB" sz="1000" dirty="0"/>
          </a:p>
        </p:txBody>
      </p:sp>
      <p:sp>
        <p:nvSpPr>
          <p:cNvPr id="7" name="Slide Number Placeholder 6">
            <a:extLst>
              <a:ext uri="{FF2B5EF4-FFF2-40B4-BE49-F238E27FC236}">
                <a16:creationId xmlns:a16="http://schemas.microsoft.com/office/drawing/2014/main" id="{9942D234-5D34-5EAA-0B2B-38CE260FCD2F}"/>
              </a:ext>
            </a:extLst>
          </p:cNvPr>
          <p:cNvSpPr>
            <a:spLocks noGrp="1"/>
          </p:cNvSpPr>
          <p:nvPr>
            <p:ph type="sldNum" sz="quarter" idx="12"/>
          </p:nvPr>
        </p:nvSpPr>
        <p:spPr>
          <a:xfrm>
            <a:off x="11130517" y="6309360"/>
            <a:ext cx="979879" cy="457200"/>
          </a:xfrm>
        </p:spPr>
        <p:txBody>
          <a:bodyPr/>
          <a:lstStyle/>
          <a:p>
            <a:pPr rtl="0"/>
            <a:fld id="{FAEF9944-A4F6-4C59-AEBD-678D6480B8EA}" type="slidenum">
              <a:rPr lang="en-GB" smtClean="0"/>
              <a:t>1</a:t>
            </a:fld>
            <a:endParaRPr lang="en-GB" dirty="0"/>
          </a:p>
        </p:txBody>
      </p:sp>
      <p:sp>
        <p:nvSpPr>
          <p:cNvPr id="9" name="TextBox 8">
            <a:extLst>
              <a:ext uri="{FF2B5EF4-FFF2-40B4-BE49-F238E27FC236}">
                <a16:creationId xmlns:a16="http://schemas.microsoft.com/office/drawing/2014/main" id="{0E5D2354-53F0-EECC-07CA-2C5C6AA8B510}"/>
              </a:ext>
            </a:extLst>
          </p:cNvPr>
          <p:cNvSpPr txBox="1"/>
          <p:nvPr/>
        </p:nvSpPr>
        <p:spPr>
          <a:xfrm>
            <a:off x="142334" y="563913"/>
            <a:ext cx="7915251" cy="4981877"/>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Assessment</a:t>
            </a:r>
            <a:r>
              <a:rPr lang="en-GB" kern="100" dirty="0">
                <a:latin typeface="Calibri" panose="020F0502020204030204" pitchFamily="34" charset="0"/>
                <a:ea typeface="Calibri" panose="020F0502020204030204" pitchFamily="34" charset="0"/>
                <a:cs typeface="Times New Roman" panose="02020603050405020304" pitchFamily="18" charset="0"/>
              </a:rPr>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Entitled</a:t>
            </a:r>
          </a:p>
          <a:p>
            <a:pPr algn="r">
              <a:lnSpc>
                <a:spcPct val="107000"/>
              </a:lnSpc>
              <a:spcAft>
                <a:spcPts val="800"/>
              </a:spcAft>
            </a:pPr>
            <a:r>
              <a:rPr lang="en-GB" sz="1200" b="1" kern="100" dirty="0">
                <a:latin typeface="Calibri" panose="020F0502020204030204" pitchFamily="34" charset="0"/>
                <a:ea typeface="Calibri" panose="020F0502020204030204" pitchFamily="34" charset="0"/>
                <a:cs typeface="Times New Roman" panose="02020603050405020304" pitchFamily="18" charset="0"/>
              </a:rPr>
              <a:t>Conference Presentation</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algn="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Module</a:t>
            </a:r>
          </a:p>
          <a:p>
            <a:pPr algn="r">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BMIH 6001 – </a:t>
            </a:r>
            <a:r>
              <a:rPr lang="en-GB" sz="1200" b="1" kern="100" dirty="0">
                <a:latin typeface="Calibri" panose="020F0502020204030204" pitchFamily="34" charset="0"/>
                <a:ea typeface="Calibri" panose="020F0502020204030204" pitchFamily="34" charset="0"/>
                <a:cs typeface="Times New Roman" panose="02020603050405020304" pitchFamily="18" charset="0"/>
              </a:rPr>
              <a:t>Contemporary Themes In The Hospitality &amp; Hotel Sector</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algn="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Student Name</a:t>
            </a:r>
          </a:p>
          <a:p>
            <a:pPr algn="r">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Rukhsana Kousar</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algn="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Student Number </a:t>
            </a:r>
          </a:p>
          <a:p>
            <a:pPr algn="r">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2128265</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algn="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Lecturer</a:t>
            </a:r>
          </a:p>
          <a:p>
            <a:pPr algn="r">
              <a:lnSpc>
                <a:spcPct val="107000"/>
              </a:lnSpc>
              <a:spcAft>
                <a:spcPts val="800"/>
              </a:spcAft>
            </a:pPr>
            <a:r>
              <a:rPr lang="en-GB" sz="1200" b="1" kern="100" dirty="0">
                <a:latin typeface="Calibri" panose="020F0502020204030204" pitchFamily="34" charset="0"/>
                <a:ea typeface="Calibri" panose="020F0502020204030204" pitchFamily="34" charset="0"/>
                <a:cs typeface="Times New Roman" panose="02020603050405020304" pitchFamily="18" charset="0"/>
              </a:rPr>
              <a:t>Dr Ernest </a:t>
            </a:r>
            <a:r>
              <a:rPr lang="en-GB" sz="1200" b="1" kern="100" dirty="0" err="1">
                <a:latin typeface="Calibri" panose="020F0502020204030204" pitchFamily="34" charset="0"/>
                <a:ea typeface="Calibri" panose="020F0502020204030204" pitchFamily="34" charset="0"/>
                <a:cs typeface="Times New Roman" panose="02020603050405020304" pitchFamily="18" charset="0"/>
              </a:rPr>
              <a:t>Balutie</a:t>
            </a:r>
            <a:r>
              <a:rPr lang="en-GB" sz="1200" b="1" kern="100" dirty="0">
                <a:latin typeface="Calibri" panose="020F0502020204030204" pitchFamily="34" charset="0"/>
                <a:ea typeface="Calibri" panose="020F0502020204030204" pitchFamily="34" charset="0"/>
                <a:cs typeface="Times New Roman" panose="02020603050405020304" pitchFamily="18" charset="0"/>
              </a:rPr>
              <a:t> </a:t>
            </a:r>
            <a:r>
              <a:rPr lang="en-GB" sz="1200" b="1" kern="100" dirty="0" err="1">
                <a:latin typeface="Calibri" panose="020F0502020204030204" pitchFamily="34" charset="0"/>
                <a:ea typeface="Calibri" panose="020F0502020204030204" pitchFamily="34" charset="0"/>
                <a:cs typeface="Times New Roman" panose="02020603050405020304" pitchFamily="18" charset="0"/>
              </a:rPr>
              <a:t>Wavei</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 name="Picture Placeholder 9" descr="A coat of arms with red dragons&#10;&#10;AI-generated content may be incorrect.">
            <a:hlinkClick r:id="" action="ppaction://noaction" tgtFrame="&quot;_blank&quot;"/>
            <a:extLst>
              <a:ext uri="{FF2B5EF4-FFF2-40B4-BE49-F238E27FC236}">
                <a16:creationId xmlns:a16="http://schemas.microsoft.com/office/drawing/2014/main" id="{9649EA2A-AF2F-55EF-230C-BDF65C8DDA2C}"/>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0321" r="10321"/>
          <a:stretch>
            <a:fillRect/>
          </a:stretch>
        </p:blipFill>
        <p:spPr bwMode="auto">
          <a:xfrm>
            <a:off x="9496601" y="2644800"/>
            <a:ext cx="1752600" cy="1568399"/>
          </a:xfrm>
          <a:prstGeom prst="rect">
            <a:avLst/>
          </a:prstGeom>
          <a:noFill/>
          <a:ln>
            <a:noFill/>
          </a:ln>
        </p:spPr>
      </p:pic>
      <p:sp>
        <p:nvSpPr>
          <p:cNvPr id="11" name="Date Placeholder 5">
            <a:extLst>
              <a:ext uri="{FF2B5EF4-FFF2-40B4-BE49-F238E27FC236}">
                <a16:creationId xmlns:a16="http://schemas.microsoft.com/office/drawing/2014/main" id="{79212625-8B39-6C13-9531-E29C175A6742}"/>
              </a:ext>
            </a:extLst>
          </p:cNvPr>
          <p:cNvSpPr txBox="1">
            <a:spLocks/>
          </p:cNvSpPr>
          <p:nvPr/>
        </p:nvSpPr>
        <p:spPr>
          <a:xfrm>
            <a:off x="10306402" y="671770"/>
            <a:ext cx="1885598" cy="457200"/>
          </a:xfrm>
          <a:prstGeom prst="rect">
            <a:avLst/>
          </a:prstGeom>
        </p:spPr>
        <p:txBody>
          <a:bodyPr vert="horz" lIns="109728" tIns="109728" rIns="109728" bIns="91440" rtlCol="0" anchor="ctr"/>
          <a:lstStyle>
            <a:defPPr rtl="0">
              <a:defRPr lang="en-GB"/>
            </a:defPPr>
            <a:lvl1pPr marL="0" algn="l" defTabSz="914400" rtl="0" eaLnBrk="1" latinLnBrk="0" hangingPunct="1">
              <a:defRPr sz="1200" kern="1200" spc="150" baseline="0">
                <a:solidFill>
                  <a:schemeClr val="tx1">
                    <a:lumMod val="75000"/>
                    <a:lumOff val="25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dirty="0">
                <a:solidFill>
                  <a:schemeClr val="bg1"/>
                </a:solidFill>
              </a:rPr>
              <a:t>12/02/2025</a:t>
            </a:r>
          </a:p>
        </p:txBody>
      </p:sp>
    </p:spTree>
    <p:extLst>
      <p:ext uri="{BB962C8B-B14F-4D97-AF65-F5344CB8AC3E}">
        <p14:creationId xmlns:p14="http://schemas.microsoft.com/office/powerpoint/2010/main" val="225107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title"/>
          </p:nvPr>
        </p:nvSpPr>
        <p:spPr>
          <a:xfrm>
            <a:off x="4894127" y="2469484"/>
            <a:ext cx="7061703" cy="1727017"/>
          </a:xfrm>
        </p:spPr>
        <p:txBody>
          <a:bodyPr vert="horz" lIns="109728" tIns="109728" rIns="109728" bIns="91440" rtlCol="0" anchor="ctr">
            <a:noAutofit/>
          </a:bodyPr>
          <a:lstStyle/>
          <a:p>
            <a:pPr algn="ctr"/>
            <a:r>
              <a:rPr lang="en-GB" sz="2000" b="1" strike="noStrike" spc="-1" dirty="0">
                <a:solidFill>
                  <a:srgbClr val="002060"/>
                </a:solidFill>
                <a:latin typeface="Times New Roman"/>
              </a:rPr>
              <a:t>Artificial Intelligence in Hospitality and Tourism: </a:t>
            </a:r>
            <a:br>
              <a:rPr lang="en-GB" sz="2000" b="1" strike="noStrike" spc="-1" dirty="0">
                <a:solidFill>
                  <a:srgbClr val="002060"/>
                </a:solidFill>
                <a:latin typeface="Times New Roman"/>
              </a:rPr>
            </a:br>
            <a:br>
              <a:rPr lang="en-GB" sz="2000" b="1" strike="noStrike" spc="-1" dirty="0">
                <a:solidFill>
                  <a:srgbClr val="002060"/>
                </a:solidFill>
                <a:latin typeface="Times New Roman"/>
              </a:rPr>
            </a:br>
            <a:br>
              <a:rPr lang="en-GB" sz="2000" b="1" strike="noStrike" spc="-1" dirty="0">
                <a:solidFill>
                  <a:srgbClr val="002060"/>
                </a:solidFill>
                <a:latin typeface="Times New Roman"/>
              </a:rPr>
            </a:br>
            <a:br>
              <a:rPr lang="en-GB" sz="2000" b="1" strike="noStrike" spc="-1" dirty="0">
                <a:solidFill>
                  <a:srgbClr val="002060"/>
                </a:solidFill>
                <a:latin typeface="Times New Roman"/>
              </a:rPr>
            </a:br>
            <a:br>
              <a:rPr lang="en-GB" sz="2000" b="1" strike="noStrike" spc="-1" dirty="0">
                <a:solidFill>
                  <a:srgbClr val="002060"/>
                </a:solidFill>
                <a:latin typeface="Times New Roman"/>
              </a:rPr>
            </a:br>
            <a:br>
              <a:rPr lang="en-GB" sz="2000" b="1" strike="noStrike" spc="-1" dirty="0">
                <a:solidFill>
                  <a:srgbClr val="002060"/>
                </a:solidFill>
                <a:latin typeface="Times New Roman"/>
              </a:rPr>
            </a:br>
            <a:br>
              <a:rPr lang="en-GB" sz="2000" b="1" strike="noStrike" spc="-1" dirty="0">
                <a:solidFill>
                  <a:srgbClr val="002060"/>
                </a:solidFill>
                <a:latin typeface="Times New Roman"/>
              </a:rPr>
            </a:br>
            <a:br>
              <a:rPr lang="en-GB" sz="2000" b="1" strike="noStrike" spc="-1" dirty="0">
                <a:solidFill>
                  <a:srgbClr val="002060"/>
                </a:solidFill>
                <a:latin typeface="Times New Roman"/>
              </a:rPr>
            </a:br>
            <a:br>
              <a:rPr lang="en-GB" sz="2000" b="1" strike="noStrike" spc="-1" dirty="0">
                <a:solidFill>
                  <a:srgbClr val="002060"/>
                </a:solidFill>
                <a:latin typeface="Times New Roman"/>
              </a:rPr>
            </a:br>
            <a:br>
              <a:rPr lang="en-GB" sz="2000" b="1" strike="noStrike" spc="-1" dirty="0">
                <a:solidFill>
                  <a:srgbClr val="002060"/>
                </a:solidFill>
                <a:latin typeface="Times New Roman"/>
              </a:rPr>
            </a:br>
            <a:r>
              <a:rPr lang="en-GB" sz="2000" b="1" strike="noStrike" spc="-1" dirty="0">
                <a:solidFill>
                  <a:srgbClr val="002060"/>
                </a:solidFill>
                <a:latin typeface="Times New Roman"/>
              </a:rPr>
              <a:t>Enhancing Guest Experiences and Operational Efficiency</a:t>
            </a:r>
            <a:endParaRPr lang="en-GB" sz="2000" dirty="0"/>
          </a:p>
        </p:txBody>
      </p:sp>
      <p:pic>
        <p:nvPicPr>
          <p:cNvPr id="41" name="Picture Placeholder 40" descr="A large room with glass walls&#10;">
            <a:extLst>
              <a:ext uri="{FF2B5EF4-FFF2-40B4-BE49-F238E27FC236}">
                <a16:creationId xmlns:a16="http://schemas.microsoft.com/office/drawing/2014/main" id="{9FB4A3D7-302B-4FAB-B9BD-5F75A796AC7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33512" r="3" b="28583"/>
          <a:stretch/>
        </p:blipFill>
        <p:spPr>
          <a:xfrm>
            <a:off x="-1" y="-3"/>
            <a:ext cx="4613544" cy="2249321"/>
          </a:xfrm>
          <a:noFill/>
        </p:spPr>
      </p:pic>
      <p:pic>
        <p:nvPicPr>
          <p:cNvPr id="2" name="Picture 1" descr="A hand holding a computer chip&#10;&#10;AI-generated content may be incorrect.">
            <a:hlinkClick r:id="rId4" tgtFrame="&quot;_blank&quot;"/>
            <a:extLst>
              <a:ext uri="{FF2B5EF4-FFF2-40B4-BE49-F238E27FC236}">
                <a16:creationId xmlns:a16="http://schemas.microsoft.com/office/drawing/2014/main" id="{BA4BBF7B-DA34-E1A6-9126-E86073660239}"/>
              </a:ext>
            </a:extLst>
          </p:cNvPr>
          <p:cNvPicPr>
            <a:picLocks noChangeAspect="1"/>
          </p:cNvPicPr>
          <p:nvPr/>
        </p:nvPicPr>
        <p:blipFill>
          <a:blip r:embed="rId5">
            <a:extLst>
              <a:ext uri="{28A0092B-C50C-407E-A947-70E740481C1C}">
                <a14:useLocalDpi xmlns:a14="http://schemas.microsoft.com/office/drawing/2010/main" val="0"/>
              </a:ext>
            </a:extLst>
          </a:blip>
          <a:srcRect t="1380" r="-3" b="1446"/>
          <a:stretch/>
        </p:blipFill>
        <p:spPr bwMode="auto">
          <a:xfrm>
            <a:off x="5316437" y="1590946"/>
            <a:ext cx="6217081" cy="3484091"/>
          </a:xfrm>
          <a:prstGeom prst="rect">
            <a:avLst/>
          </a:prstGeom>
          <a:noFill/>
          <a:ln>
            <a:noFill/>
          </a:ln>
        </p:spPr>
      </p:pic>
      <p:sp>
        <p:nvSpPr>
          <p:cNvPr id="46" name="Picture Placeholder 4">
            <a:extLst>
              <a:ext uri="{FF2B5EF4-FFF2-40B4-BE49-F238E27FC236}">
                <a16:creationId xmlns:a16="http://schemas.microsoft.com/office/drawing/2014/main" id="{73C3B235-C2D6-F351-B4AD-CD3E16819FCD}"/>
              </a:ext>
            </a:extLst>
          </p:cNvPr>
          <p:cNvSpPr>
            <a:spLocks noGrp="1"/>
          </p:cNvSpPr>
          <p:nvPr>
            <p:ph type="pic" sz="quarter" idx="15"/>
          </p:nvPr>
        </p:nvSpPr>
        <p:spPr>
          <a:xfrm>
            <a:off x="-1" y="4613572"/>
            <a:ext cx="4613544" cy="2241520"/>
          </a:xfrm>
        </p:spPr>
        <p:txBody>
          <a:bodyPr/>
          <a:lstStyle/>
          <a:p>
            <a:endParaRPr lang="en-GB"/>
          </a:p>
        </p:txBody>
      </p:sp>
      <p:sp>
        <p:nvSpPr>
          <p:cNvPr id="8" name="Subtitle 7">
            <a:extLst>
              <a:ext uri="{FF2B5EF4-FFF2-40B4-BE49-F238E27FC236}">
                <a16:creationId xmlns:a16="http://schemas.microsoft.com/office/drawing/2014/main" id="{4B0552E2-3F84-4A73-A16B-C54043C663D5}"/>
              </a:ext>
            </a:extLst>
          </p:cNvPr>
          <p:cNvSpPr>
            <a:spLocks noGrp="1"/>
          </p:cNvSpPr>
          <p:nvPr>
            <p:ph idx="1"/>
          </p:nvPr>
        </p:nvSpPr>
        <p:spPr>
          <a:xfrm>
            <a:off x="306573" y="3041090"/>
            <a:ext cx="4085010" cy="780709"/>
          </a:xfrm>
        </p:spPr>
        <p:txBody>
          <a:bodyPr vert="horz" lIns="109728" tIns="109728" rIns="109728" bIns="91440" rtlCol="0" anchor="t">
            <a:normAutofit fontScale="62500" lnSpcReduction="20000"/>
          </a:bodyPr>
          <a:lstStyle/>
          <a:p>
            <a:pPr algn="ctr" rtl="0"/>
            <a:r>
              <a:rPr lang="en-GB" sz="5100" dirty="0">
                <a:solidFill>
                  <a:srgbClr val="002060"/>
                </a:solidFill>
                <a:latin typeface="Times New Roman" panose="02020603050405020304" pitchFamily="18" charset="0"/>
                <a:ea typeface="MingLiU-ExtB" panose="02020500000000000000" pitchFamily="18" charset="-120"/>
                <a:cs typeface="Times New Roman" panose="02020603050405020304" pitchFamily="18" charset="0"/>
              </a:rPr>
              <a:t>Rukhsana Kousar</a:t>
            </a:r>
          </a:p>
        </p:txBody>
      </p:sp>
      <p:sp>
        <p:nvSpPr>
          <p:cNvPr id="6" name="Footer Placeholder 5">
            <a:extLst>
              <a:ext uri="{FF2B5EF4-FFF2-40B4-BE49-F238E27FC236}">
                <a16:creationId xmlns:a16="http://schemas.microsoft.com/office/drawing/2014/main" id="{112A0352-7A16-48F0-9C66-57C647D319F8}"/>
              </a:ext>
            </a:extLst>
          </p:cNvPr>
          <p:cNvSpPr>
            <a:spLocks noGrp="1"/>
          </p:cNvSpPr>
          <p:nvPr>
            <p:ph type="ftr" sz="quarter" idx="11"/>
          </p:nvPr>
        </p:nvSpPr>
        <p:spPr>
          <a:xfrm>
            <a:off x="642917" y="6309360"/>
            <a:ext cx="3271516" cy="457200"/>
          </a:xfrm>
        </p:spPr>
        <p:txBody>
          <a:bodyPr rtlCol="0" anchor="ctr">
            <a:normAutofit/>
          </a:bodyPr>
          <a:lstStyle/>
          <a:p>
            <a:pPr rtl="0">
              <a:spcAft>
                <a:spcPts val="600"/>
              </a:spcAft>
            </a:pPr>
            <a:r>
              <a:rPr lang="en-GB"/>
              <a:t>Presentation Title</a:t>
            </a:r>
          </a:p>
        </p:txBody>
      </p:sp>
      <p:sp>
        <p:nvSpPr>
          <p:cNvPr id="9" name="Slide Number Placeholder 8">
            <a:extLst>
              <a:ext uri="{FF2B5EF4-FFF2-40B4-BE49-F238E27FC236}">
                <a16:creationId xmlns:a16="http://schemas.microsoft.com/office/drawing/2014/main" id="{8933138F-06C1-46B9-8F23-C4B5783F6C5F}"/>
              </a:ext>
            </a:extLst>
          </p:cNvPr>
          <p:cNvSpPr>
            <a:spLocks noGrp="1"/>
          </p:cNvSpPr>
          <p:nvPr>
            <p:ph type="sldNum" sz="quarter" idx="12"/>
          </p:nvPr>
        </p:nvSpPr>
        <p:spPr>
          <a:xfrm>
            <a:off x="10569202" y="6309360"/>
            <a:ext cx="979879" cy="457200"/>
          </a:xfrm>
        </p:spPr>
        <p:txBody>
          <a:bodyPr rtlCol="0" anchor="b">
            <a:normAutofit/>
          </a:bodyPr>
          <a:lstStyle/>
          <a:p>
            <a:pPr rtl="0">
              <a:spcAft>
                <a:spcPts val="600"/>
              </a:spcAft>
            </a:pPr>
            <a:fld id="{FAEF9944-A4F6-4C59-AEBD-678D6480B8EA}" type="slidenum">
              <a:rPr lang="en-GB" smtClean="0">
                <a:effectLst>
                  <a:outerShdw blurRad="50800" dist="38100" dir="2700000" algn="tl" rotWithShape="0">
                    <a:prstClr val="black">
                      <a:alpha val="43000"/>
                    </a:prstClr>
                  </a:outerShdw>
                </a:effectLst>
              </a:rPr>
              <a:pPr rtl="0">
                <a:spcAft>
                  <a:spcPts val="600"/>
                </a:spcAft>
              </a:pPr>
              <a:t>2</a:t>
            </a:fld>
            <a:endParaRPr lang="en-GB">
              <a:effectLst>
                <a:outerShdw blurRad="50800" dist="38100" dir="2700000" algn="tl" rotWithShape="0">
                  <a:prstClr val="black">
                    <a:alpha val="43000"/>
                  </a:prstClr>
                </a:outerShdw>
              </a:effectLst>
            </a:endParaRPr>
          </a:p>
        </p:txBody>
      </p:sp>
      <p:pic>
        <p:nvPicPr>
          <p:cNvPr id="3" name="Picture 2" descr="A robot standing on a counter&#10;&#10;AI-generated content may be incorrect.">
            <a:hlinkClick r:id="rId6" tgtFrame="&quot;_blank&quot;"/>
            <a:extLst>
              <a:ext uri="{FF2B5EF4-FFF2-40B4-BE49-F238E27FC236}">
                <a16:creationId xmlns:a16="http://schemas.microsoft.com/office/drawing/2014/main" id="{77DD7B83-118C-D2EB-9850-2A7E8320890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 y="270182"/>
            <a:ext cx="4311349" cy="1979135"/>
          </a:xfrm>
          <a:prstGeom prst="rect">
            <a:avLst/>
          </a:prstGeom>
          <a:noFill/>
          <a:ln>
            <a:noFill/>
          </a:ln>
        </p:spPr>
      </p:pic>
      <p:pic>
        <p:nvPicPr>
          <p:cNvPr id="4" name="Picture 3">
            <a:hlinkClick r:id="rId8" tgtFrame="&quot;_blank&quot;"/>
            <a:extLst>
              <a:ext uri="{FF2B5EF4-FFF2-40B4-BE49-F238E27FC236}">
                <a16:creationId xmlns:a16="http://schemas.microsoft.com/office/drawing/2014/main" id="{673645FD-9852-5597-8443-C22C24664115}"/>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0" y="4613572"/>
            <a:ext cx="4613543" cy="2244428"/>
          </a:xfrm>
          <a:prstGeom prst="rect">
            <a:avLst/>
          </a:prstGeom>
          <a:noFill/>
          <a:ln>
            <a:noFill/>
          </a:ln>
        </p:spPr>
      </p:pic>
      <p:sp>
        <p:nvSpPr>
          <p:cNvPr id="11" name="TextBox 10">
            <a:extLst>
              <a:ext uri="{FF2B5EF4-FFF2-40B4-BE49-F238E27FC236}">
                <a16:creationId xmlns:a16="http://schemas.microsoft.com/office/drawing/2014/main" id="{0ED4A48B-A53A-E653-3499-9BD55C50511D}"/>
              </a:ext>
            </a:extLst>
          </p:cNvPr>
          <p:cNvSpPr txBox="1"/>
          <p:nvPr/>
        </p:nvSpPr>
        <p:spPr>
          <a:xfrm>
            <a:off x="5332000" y="356623"/>
            <a:ext cx="6217081" cy="369332"/>
          </a:xfrm>
          <a:prstGeom prst="rect">
            <a:avLst/>
          </a:prstGeom>
          <a:noFill/>
        </p:spPr>
        <p:txBody>
          <a:bodyPr wrap="square" rtlCol="0">
            <a:spAutoFit/>
          </a:bodyPr>
          <a:lstStyle/>
          <a:p>
            <a:pPr algn="ctr"/>
            <a:r>
              <a:rPr lang="en-GB" dirty="0">
                <a:solidFill>
                  <a:srgbClr val="0070C0"/>
                </a:solidFill>
                <a:latin typeface="Times New Roman" panose="02020603050405020304" pitchFamily="18" charset="0"/>
                <a:cs typeface="Times New Roman" panose="02020603050405020304" pitchFamily="18" charset="0"/>
              </a:rPr>
              <a:t>-: [Entitled] :-</a:t>
            </a:r>
          </a:p>
        </p:txBody>
      </p:sp>
      <p:sp>
        <p:nvSpPr>
          <p:cNvPr id="12" name="TextBox 11">
            <a:extLst>
              <a:ext uri="{FF2B5EF4-FFF2-40B4-BE49-F238E27FC236}">
                <a16:creationId xmlns:a16="http://schemas.microsoft.com/office/drawing/2014/main" id="{8E8520DB-C8D6-50EF-0E9C-19CCD5786828}"/>
              </a:ext>
            </a:extLst>
          </p:cNvPr>
          <p:cNvSpPr txBox="1"/>
          <p:nvPr/>
        </p:nvSpPr>
        <p:spPr>
          <a:xfrm>
            <a:off x="-1745266" y="2829698"/>
            <a:ext cx="6217081" cy="738664"/>
          </a:xfrm>
          <a:prstGeom prst="rect">
            <a:avLst/>
          </a:prstGeom>
          <a:noFill/>
        </p:spPr>
        <p:txBody>
          <a:bodyPr wrap="square" rtlCol="0">
            <a:spAutoFit/>
          </a:bodyPr>
          <a:lstStyle/>
          <a:p>
            <a:pPr algn="ctr"/>
            <a:r>
              <a:rPr lang="en-GB" sz="2400" dirty="0">
                <a:solidFill>
                  <a:srgbClr val="002060"/>
                </a:solidFill>
                <a:latin typeface="Edwardian Script ITC" panose="030303020407070D0804" pitchFamily="66" charset="0"/>
                <a:cs typeface="Aharoni" panose="02010803020104030203" pitchFamily="2" charset="-79"/>
              </a:rPr>
              <a:t>Presented By</a:t>
            </a:r>
          </a:p>
          <a:p>
            <a:pPr algn="ctr"/>
            <a:endParaRPr lang="en-GB"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1549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D2141-F7C3-503C-0921-4EEBE20B9B0D}"/>
              </a:ext>
            </a:extLst>
          </p:cNvPr>
          <p:cNvSpPr>
            <a:spLocks noGrp="1"/>
          </p:cNvSpPr>
          <p:nvPr>
            <p:ph type="title"/>
          </p:nvPr>
        </p:nvSpPr>
        <p:spPr>
          <a:xfrm>
            <a:off x="0" y="147640"/>
            <a:ext cx="5804453" cy="791861"/>
          </a:xfrm>
        </p:spPr>
        <p:txBody>
          <a:bodyPr>
            <a:normAutofit/>
          </a:bodyPr>
          <a:lstStyle/>
          <a:p>
            <a:pPr algn="ctr"/>
            <a:r>
              <a:rPr lang="en-GB" sz="2000" dirty="0"/>
              <a:t>AI ACKNOWLEDGEMENT</a:t>
            </a:r>
          </a:p>
        </p:txBody>
      </p:sp>
      <p:sp>
        <p:nvSpPr>
          <p:cNvPr id="4" name="Picture Placeholder 3">
            <a:extLst>
              <a:ext uri="{FF2B5EF4-FFF2-40B4-BE49-F238E27FC236}">
                <a16:creationId xmlns:a16="http://schemas.microsoft.com/office/drawing/2014/main" id="{0B965BD6-7DC3-9632-E740-A8AE0787C426}"/>
              </a:ext>
            </a:extLst>
          </p:cNvPr>
          <p:cNvSpPr>
            <a:spLocks noGrp="1"/>
          </p:cNvSpPr>
          <p:nvPr>
            <p:ph type="pic" sz="quarter" idx="13"/>
          </p:nvPr>
        </p:nvSpPr>
        <p:spPr>
          <a:xfrm>
            <a:off x="13498113" y="1389153"/>
            <a:ext cx="1377147" cy="4360503"/>
          </a:xfrm>
        </p:spPr>
        <p:txBody>
          <a:bodyPr/>
          <a:lstStyle/>
          <a:p>
            <a:endParaRPr lang="en-GB" dirty="0"/>
          </a:p>
          <a:p>
            <a:endParaRPr lang="en-GB" dirty="0"/>
          </a:p>
          <a:p>
            <a:endParaRPr lang="en-GB" dirty="0"/>
          </a:p>
          <a:p>
            <a:endParaRPr lang="en-GB" dirty="0"/>
          </a:p>
        </p:txBody>
      </p:sp>
      <p:sp>
        <p:nvSpPr>
          <p:cNvPr id="6" name="Date Placeholder 5">
            <a:extLst>
              <a:ext uri="{FF2B5EF4-FFF2-40B4-BE49-F238E27FC236}">
                <a16:creationId xmlns:a16="http://schemas.microsoft.com/office/drawing/2014/main" id="{94204C49-B402-B505-F467-3C0BFF63F118}"/>
              </a:ext>
            </a:extLst>
          </p:cNvPr>
          <p:cNvSpPr>
            <a:spLocks noGrp="1"/>
          </p:cNvSpPr>
          <p:nvPr>
            <p:ph type="dt" sz="half" idx="10"/>
          </p:nvPr>
        </p:nvSpPr>
        <p:spPr/>
        <p:txBody>
          <a:bodyPr/>
          <a:lstStyle/>
          <a:p>
            <a:pPr rtl="0"/>
            <a:r>
              <a:rPr lang="en-GB"/>
              <a:t>2/1/20XX</a:t>
            </a:r>
            <a:endParaRPr lang="en-GB" dirty="0"/>
          </a:p>
        </p:txBody>
      </p:sp>
      <p:pic>
        <p:nvPicPr>
          <p:cNvPr id="1026" name="Picture 2" descr="Artificial Intelligence by Kena Chikani on Dribbble">
            <a:extLst>
              <a:ext uri="{FF2B5EF4-FFF2-40B4-BE49-F238E27FC236}">
                <a16:creationId xmlns:a16="http://schemas.microsoft.com/office/drawing/2014/main" id="{2ABAAC29-F03D-E882-CE89-71CC388F87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4453" y="1"/>
            <a:ext cx="6387548"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29E25A0-F02E-039C-A81D-E9996F5EEFCA}"/>
              </a:ext>
            </a:extLst>
          </p:cNvPr>
          <p:cNvSpPr txBox="1"/>
          <p:nvPr/>
        </p:nvSpPr>
        <p:spPr>
          <a:xfrm>
            <a:off x="300626" y="1855304"/>
            <a:ext cx="4947236" cy="3347070"/>
          </a:xfrm>
          <a:prstGeom prst="rect">
            <a:avLst/>
          </a:prstGeom>
          <a:noFill/>
        </p:spPr>
        <p:txBody>
          <a:bodyPr wrap="square" rtlCol="0">
            <a:spAutoFit/>
          </a:bodyPr>
          <a:lstStyle/>
          <a:p>
            <a:pPr algn="ctr">
              <a:lnSpc>
                <a:spcPct val="200000"/>
              </a:lnSpc>
            </a:pPr>
            <a:r>
              <a:rPr lang="en-GB" dirty="0"/>
              <a:t>I confirm that I have not presented any AI generated text as my own work. I confirm I have copies of my drafts, notes, and other resources I used before, and after the use of AI tools which I may be asked to provide in evidence.</a:t>
            </a:r>
          </a:p>
        </p:txBody>
      </p:sp>
    </p:spTree>
    <p:extLst>
      <p:ext uri="{BB962C8B-B14F-4D97-AF65-F5344CB8AC3E}">
        <p14:creationId xmlns:p14="http://schemas.microsoft.com/office/powerpoint/2010/main" val="4067096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E6B89-9484-4E50-8387-C55E031D8549}"/>
              </a:ext>
            </a:extLst>
          </p:cNvPr>
          <p:cNvSpPr>
            <a:spLocks noGrp="1"/>
          </p:cNvSpPr>
          <p:nvPr>
            <p:ph type="title"/>
          </p:nvPr>
        </p:nvSpPr>
        <p:spPr>
          <a:xfrm>
            <a:off x="144382" y="83006"/>
            <a:ext cx="6623040" cy="791861"/>
          </a:xfrm>
        </p:spPr>
        <p:txBody>
          <a:bodyPr rtlCol="0">
            <a:normAutofit fontScale="90000"/>
          </a:bodyPr>
          <a:lstStyle/>
          <a:p>
            <a:pPr rtl="0"/>
            <a:r>
              <a:rPr lang="en-GB" dirty="0"/>
              <a:t>Table of Contents</a:t>
            </a:r>
          </a:p>
        </p:txBody>
      </p:sp>
      <p:pic>
        <p:nvPicPr>
          <p:cNvPr id="29" name="Picture Placeholder 28" descr="Dashboard Digital Finance">
            <a:extLst>
              <a:ext uri="{FF2B5EF4-FFF2-40B4-BE49-F238E27FC236}">
                <a16:creationId xmlns:a16="http://schemas.microsoft.com/office/drawing/2014/main" id="{5924239E-C490-438F-B9C9-111D931D084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8194348" y="1085431"/>
            <a:ext cx="3997652" cy="5037857"/>
          </a:xfrm>
        </p:spPr>
      </p:pic>
      <p:sp>
        <p:nvSpPr>
          <p:cNvPr id="23" name="Footer Placeholder 22">
            <a:extLst>
              <a:ext uri="{FF2B5EF4-FFF2-40B4-BE49-F238E27FC236}">
                <a16:creationId xmlns:a16="http://schemas.microsoft.com/office/drawing/2014/main" id="{C50BB1C4-223C-42B9-AF6A-F40E305B1A0E}"/>
              </a:ext>
            </a:extLst>
          </p:cNvPr>
          <p:cNvSpPr>
            <a:spLocks noGrp="1"/>
          </p:cNvSpPr>
          <p:nvPr>
            <p:ph type="ftr" sz="quarter" idx="11"/>
          </p:nvPr>
        </p:nvSpPr>
        <p:spPr>
          <a:xfrm>
            <a:off x="144382" y="6168553"/>
            <a:ext cx="7265836" cy="563209"/>
          </a:xfrm>
        </p:spPr>
        <p:txBody>
          <a:bodyPr rtlCol="0"/>
          <a:lstStyle/>
          <a:p>
            <a:pPr rtl="0"/>
            <a:r>
              <a:rPr lang="en-GB" dirty="0"/>
              <a:t>Presentation Title</a:t>
            </a:r>
          </a:p>
          <a:p>
            <a:pPr algn="r" rtl="0"/>
            <a:r>
              <a:rPr lang="en-GB" sz="1200" b="1" strike="noStrike" spc="-1" dirty="0">
                <a:latin typeface="Times New Roman"/>
              </a:rPr>
              <a:t>Artificial Intelligence in Hospitality and Tourism: </a:t>
            </a:r>
            <a:br>
              <a:rPr lang="en-GB" sz="1200" b="1" strike="noStrike" spc="-1" dirty="0">
                <a:latin typeface="Times New Roman"/>
              </a:rPr>
            </a:br>
            <a:r>
              <a:rPr lang="en-GB" sz="1200" b="1" strike="noStrike" spc="-1" dirty="0">
                <a:latin typeface="Times New Roman"/>
              </a:rPr>
              <a:t>Enhancing Guest Experiences and Operational Efficiency</a:t>
            </a:r>
            <a:endParaRPr lang="en-GB" dirty="0"/>
          </a:p>
        </p:txBody>
      </p:sp>
      <p:sp>
        <p:nvSpPr>
          <p:cNvPr id="24" name="Slide Number Placeholder 23">
            <a:extLst>
              <a:ext uri="{FF2B5EF4-FFF2-40B4-BE49-F238E27FC236}">
                <a16:creationId xmlns:a16="http://schemas.microsoft.com/office/drawing/2014/main" id="{29B547D4-09F9-49AB-B5C7-2EDDB233C78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4</a:t>
            </a:fld>
            <a:endParaRPr lang="en-GB" dirty="0"/>
          </a:p>
        </p:txBody>
      </p:sp>
      <p:pic>
        <p:nvPicPr>
          <p:cNvPr id="2" name="Picture 1">
            <a:hlinkClick r:id="rId4" tgtFrame="&quot;_blank&quot;"/>
            <a:extLst>
              <a:ext uri="{FF2B5EF4-FFF2-40B4-BE49-F238E27FC236}">
                <a16:creationId xmlns:a16="http://schemas.microsoft.com/office/drawing/2014/main" id="{79485D0E-AEAB-83F9-038D-7752934D3B0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0157755">
            <a:off x="288466" y="3457072"/>
            <a:ext cx="2447776" cy="1937488"/>
          </a:xfrm>
          <a:prstGeom prst="rect">
            <a:avLst/>
          </a:prstGeom>
          <a:noFill/>
          <a:ln>
            <a:noFill/>
          </a:ln>
        </p:spPr>
      </p:pic>
      <p:sp>
        <p:nvSpPr>
          <p:cNvPr id="8" name="TextBox 7">
            <a:extLst>
              <a:ext uri="{FF2B5EF4-FFF2-40B4-BE49-F238E27FC236}">
                <a16:creationId xmlns:a16="http://schemas.microsoft.com/office/drawing/2014/main" id="{1EFE88ED-589C-3215-70A3-CE9D9EEE6DE4}"/>
              </a:ext>
            </a:extLst>
          </p:cNvPr>
          <p:cNvSpPr/>
          <p:nvPr/>
        </p:nvSpPr>
        <p:spPr>
          <a:xfrm>
            <a:off x="2088123" y="1465791"/>
            <a:ext cx="3572393" cy="364394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lvl="1" algn="ctr">
              <a:lnSpc>
                <a:spcPct val="150000"/>
              </a:lnSpc>
              <a:buClr>
                <a:srgbClr val="FFFFFF"/>
              </a:buClr>
            </a:pPr>
            <a:r>
              <a:rPr lang="en-US" sz="2000" b="1" strike="noStrike" spc="-1" dirty="0">
                <a:latin typeface="Times New Roman"/>
                <a:ea typeface="Montserrat"/>
              </a:rPr>
              <a:t>Introduction</a:t>
            </a:r>
            <a:endParaRPr lang="en-US" sz="2000" b="1" strike="noStrike" spc="-1" dirty="0">
              <a:latin typeface="Calibri"/>
            </a:endParaRPr>
          </a:p>
          <a:p>
            <a:pPr algn="ctr" defTabSz="914400">
              <a:lnSpc>
                <a:spcPct val="150000"/>
              </a:lnSpc>
              <a:buClr>
                <a:srgbClr val="FFFFFF"/>
              </a:buClr>
            </a:pPr>
            <a:r>
              <a:rPr lang="en-US" sz="2000" b="1" strike="noStrike" spc="-1" dirty="0">
                <a:latin typeface="Times New Roman"/>
                <a:ea typeface="Montserrat"/>
              </a:rPr>
              <a:t>       Literature Review </a:t>
            </a:r>
            <a:endParaRPr lang="en-US" sz="2000" b="1" strike="noStrike" spc="-1" dirty="0">
              <a:latin typeface="Calibri"/>
            </a:endParaRPr>
          </a:p>
          <a:p>
            <a:pPr lvl="1" algn="ctr">
              <a:lnSpc>
                <a:spcPct val="150000"/>
              </a:lnSpc>
              <a:buClr>
                <a:srgbClr val="FFFFFF"/>
              </a:buClr>
            </a:pPr>
            <a:r>
              <a:rPr lang="en-US" sz="2000" b="1" strike="noStrike" spc="-1" dirty="0">
                <a:latin typeface="Times New Roman"/>
                <a:ea typeface="Montserrat"/>
              </a:rPr>
              <a:t>Methodology</a:t>
            </a:r>
            <a:endParaRPr lang="en-US" sz="2000" b="1" strike="noStrike" spc="-1" dirty="0">
              <a:latin typeface="Calibri"/>
            </a:endParaRPr>
          </a:p>
          <a:p>
            <a:pPr algn="ctr" defTabSz="914400">
              <a:lnSpc>
                <a:spcPct val="150000"/>
              </a:lnSpc>
              <a:buClr>
                <a:srgbClr val="FFFFFF"/>
              </a:buClr>
            </a:pPr>
            <a:r>
              <a:rPr lang="en-US" sz="2000" b="1" strike="noStrike" spc="-1" dirty="0">
                <a:latin typeface="Times New Roman"/>
                <a:ea typeface="Montserrat"/>
              </a:rPr>
              <a:t>       PEST Framework</a:t>
            </a:r>
            <a:endParaRPr lang="en-US" sz="2000" b="1" strike="noStrike" spc="-1" dirty="0">
              <a:latin typeface="Calibri"/>
            </a:endParaRPr>
          </a:p>
          <a:p>
            <a:pPr algn="ctr" defTabSz="914400">
              <a:lnSpc>
                <a:spcPct val="150000"/>
              </a:lnSpc>
              <a:buClr>
                <a:srgbClr val="FFFFFF"/>
              </a:buClr>
            </a:pPr>
            <a:r>
              <a:rPr lang="en-US" sz="2000" b="1" strike="noStrike" spc="-1" dirty="0">
                <a:latin typeface="Times New Roman"/>
                <a:ea typeface="Montserrat"/>
              </a:rPr>
              <a:t>       Industry Responses to AI </a:t>
            </a:r>
            <a:endParaRPr lang="en-US" sz="2000" b="1" strike="noStrike" spc="-1" dirty="0">
              <a:latin typeface="Calibri"/>
            </a:endParaRPr>
          </a:p>
          <a:p>
            <a:pPr algn="ctr" defTabSz="914400">
              <a:lnSpc>
                <a:spcPct val="150000"/>
              </a:lnSpc>
              <a:buClr>
                <a:srgbClr val="FFFFFF"/>
              </a:buClr>
            </a:pPr>
            <a:r>
              <a:rPr lang="en-US" sz="2000" b="1" strike="noStrike" spc="-1" dirty="0">
                <a:latin typeface="Times New Roman"/>
                <a:ea typeface="Montserrat"/>
              </a:rPr>
              <a:t>       Conclusion </a:t>
            </a:r>
            <a:endParaRPr lang="en-US" sz="2000" b="1" strike="noStrike" spc="-1" dirty="0">
              <a:latin typeface="Calibri"/>
            </a:endParaRPr>
          </a:p>
          <a:p>
            <a:pPr algn="ctr" defTabSz="914400">
              <a:lnSpc>
                <a:spcPct val="150000"/>
              </a:lnSpc>
              <a:buClr>
                <a:srgbClr val="FFFFFF"/>
              </a:buClr>
            </a:pPr>
            <a:r>
              <a:rPr lang="en-US" sz="2000" b="1" strike="noStrike" spc="-1" dirty="0">
                <a:latin typeface="Times New Roman"/>
                <a:ea typeface="Montserrat"/>
              </a:rPr>
              <a:t>       Recommendation</a:t>
            </a:r>
            <a:endParaRPr lang="en-US" sz="2000" b="1" strike="noStrike" spc="-1" dirty="0">
              <a:latin typeface="Calibri"/>
            </a:endParaRPr>
          </a:p>
          <a:p>
            <a:pPr algn="ctr" defTabSz="914400">
              <a:lnSpc>
                <a:spcPct val="150000"/>
              </a:lnSpc>
              <a:buClr>
                <a:srgbClr val="FFFFFF"/>
              </a:buClr>
            </a:pPr>
            <a:r>
              <a:rPr lang="en-US" sz="2000" b="1" strike="noStrike" spc="-1" dirty="0">
                <a:latin typeface="Times New Roman"/>
                <a:ea typeface="Montserrat"/>
              </a:rPr>
              <a:t>       References </a:t>
            </a:r>
            <a:endParaRPr lang="en-US" sz="2000" b="1" strike="noStrike" spc="-1" dirty="0">
              <a:latin typeface="Calibri"/>
            </a:endParaRPr>
          </a:p>
        </p:txBody>
      </p:sp>
      <p:pic>
        <p:nvPicPr>
          <p:cNvPr id="9" name="Picture 8" descr="A room with a large window and a large table&#10;&#10;AI-generated content may be incorrect.">
            <a:hlinkClick r:id="rId6" tgtFrame="&quot;_blank&quot;"/>
            <a:extLst>
              <a:ext uri="{FF2B5EF4-FFF2-40B4-BE49-F238E27FC236}">
                <a16:creationId xmlns:a16="http://schemas.microsoft.com/office/drawing/2014/main" id="{DBF1E87D-7017-C738-DD3C-38B8D23E4131}"/>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rot="878679">
            <a:off x="5289200" y="1308484"/>
            <a:ext cx="2594009" cy="2006263"/>
          </a:xfrm>
          <a:prstGeom prst="rect">
            <a:avLst/>
          </a:prstGeom>
          <a:noFill/>
          <a:ln>
            <a:noFill/>
          </a:ln>
        </p:spPr>
      </p:pic>
    </p:spTree>
    <p:extLst>
      <p:ext uri="{BB962C8B-B14F-4D97-AF65-F5344CB8AC3E}">
        <p14:creationId xmlns:p14="http://schemas.microsoft.com/office/powerpoint/2010/main" val="3318299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4" descr="7 Real-world Applications of AI - 360DigiTMG">
            <a:extLst>
              <a:ext uri="{FF2B5EF4-FFF2-40B4-BE49-F238E27FC236}">
                <a16:creationId xmlns:a16="http://schemas.microsoft.com/office/drawing/2014/main" id="{8ECFC3E0-BE0F-80EC-7B93-2DFD8D52D4C4}"/>
              </a:ext>
            </a:extLst>
          </p:cNvPr>
          <p:cNvPicPr/>
          <p:nvPr/>
        </p:nvPicPr>
        <p:blipFill>
          <a:blip r:embed="rId3"/>
          <a:srcRect t="7976" b="3303"/>
          <a:stretch/>
        </p:blipFill>
        <p:spPr>
          <a:xfrm>
            <a:off x="6984871" y="1213259"/>
            <a:ext cx="4704661" cy="4431482"/>
          </a:xfrm>
          <a:prstGeom prst="rect">
            <a:avLst/>
          </a:prstGeom>
          <a:ln w="0">
            <a:noFill/>
          </a:ln>
        </p:spPr>
      </p:pic>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734283" y="0"/>
            <a:ext cx="6457717" cy="621338"/>
          </a:xfrm>
        </p:spPr>
        <p:txBody>
          <a:bodyPr rtlCol="0">
            <a:noAutofit/>
          </a:bodyPr>
          <a:lstStyle/>
          <a:p>
            <a:pPr algn="r" rtl="0"/>
            <a:r>
              <a:rPr lang="en-GB" sz="2800" dirty="0"/>
              <a:t>Introduction</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0" y="3461004"/>
            <a:ext cx="4613547" cy="3396996"/>
          </a:xfrm>
        </p:spPr>
      </p:pic>
      <p:sp>
        <p:nvSpPr>
          <p:cNvPr id="22" name="Footer Placeholder 21">
            <a:extLst>
              <a:ext uri="{FF2B5EF4-FFF2-40B4-BE49-F238E27FC236}">
                <a16:creationId xmlns:a16="http://schemas.microsoft.com/office/drawing/2014/main" id="{A0C89215-7880-40F7-A389-2C9A09EE3692}"/>
              </a:ext>
            </a:extLst>
          </p:cNvPr>
          <p:cNvSpPr>
            <a:spLocks noGrp="1"/>
          </p:cNvSpPr>
          <p:nvPr>
            <p:ph type="ftr" sz="quarter" idx="11"/>
          </p:nvPr>
        </p:nvSpPr>
        <p:spPr>
          <a:xfrm>
            <a:off x="261906" y="6309360"/>
            <a:ext cx="4097030" cy="457200"/>
          </a:xfrm>
        </p:spPr>
        <p:txBody>
          <a:bodyPr rtlCol="0"/>
          <a:lstStyle/>
          <a:p>
            <a:pPr rtl="0"/>
            <a:r>
              <a:rPr lang="en-GB"/>
              <a:t>Presentation Title</a:t>
            </a:r>
          </a:p>
        </p:txBody>
      </p:sp>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5</a:t>
            </a:fld>
            <a:endParaRPr lang="en-GB" dirty="0"/>
          </a:p>
        </p:txBody>
      </p:sp>
      <p:pic>
        <p:nvPicPr>
          <p:cNvPr id="5" name="Picture 4" descr="A person folding a bed&#10;&#10;AI-generated content may be incorrect.">
            <a:hlinkClick r:id="rId5" tgtFrame="&quot;_blank&quot;"/>
            <a:extLst>
              <a:ext uri="{FF2B5EF4-FFF2-40B4-BE49-F238E27FC236}">
                <a16:creationId xmlns:a16="http://schemas.microsoft.com/office/drawing/2014/main" id="{FD20BA52-D967-AC6B-50FE-F554315B6818}"/>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023492" y="169787"/>
            <a:ext cx="2541965" cy="1495023"/>
          </a:xfrm>
          <a:prstGeom prst="rect">
            <a:avLst/>
          </a:prstGeom>
          <a:noFill/>
          <a:ln>
            <a:noFill/>
          </a:ln>
        </p:spPr>
      </p:pic>
      <p:pic>
        <p:nvPicPr>
          <p:cNvPr id="6" name="Picture 5" descr="A screenshot of a hotel&#10;&#10;AI-generated content may be incorrect.">
            <a:hlinkClick r:id="rId7" tgtFrame="&quot;_blank&quot;"/>
            <a:extLst>
              <a:ext uri="{FF2B5EF4-FFF2-40B4-BE49-F238E27FC236}">
                <a16:creationId xmlns:a16="http://schemas.microsoft.com/office/drawing/2014/main" id="{1985FC8B-9797-4684-4A82-E5871CC4B22F}"/>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 y="3444138"/>
            <a:ext cx="4613546" cy="3413861"/>
          </a:xfrm>
          <a:prstGeom prst="rect">
            <a:avLst/>
          </a:prstGeom>
          <a:noFill/>
          <a:ln>
            <a:noFill/>
          </a:ln>
        </p:spPr>
      </p:pic>
      <p:sp>
        <p:nvSpPr>
          <p:cNvPr id="21" name="TextBox 20">
            <a:extLst>
              <a:ext uri="{FF2B5EF4-FFF2-40B4-BE49-F238E27FC236}">
                <a16:creationId xmlns:a16="http://schemas.microsoft.com/office/drawing/2014/main" id="{4AE3FA38-1F67-933E-2A1B-14D6AE769BA3}"/>
              </a:ext>
            </a:extLst>
          </p:cNvPr>
          <p:cNvSpPr txBox="1"/>
          <p:nvPr/>
        </p:nvSpPr>
        <p:spPr>
          <a:xfrm>
            <a:off x="502468" y="621338"/>
            <a:ext cx="3553484" cy="1763431"/>
          </a:xfrm>
          <a:prstGeom prst="rect">
            <a:avLst/>
          </a:prstGeom>
          <a:noFill/>
        </p:spPr>
        <p:txBody>
          <a:bodyPr wrap="square">
            <a:spAutoFit/>
          </a:bodyPr>
          <a:lstStyle/>
          <a:p>
            <a:pPr marL="342900" indent="-342900" algn="just">
              <a:lnSpc>
                <a:spcPct val="150000"/>
              </a:lnSpc>
              <a:buFont typeface="Wingdings" panose="05000000000000000000" pitchFamily="2" charset="2"/>
              <a:buChar char="§"/>
            </a:pPr>
            <a:r>
              <a:rPr lang="en-US" sz="1050" dirty="0">
                <a:solidFill>
                  <a:srgbClr val="002060"/>
                </a:solidFill>
                <a:latin typeface="Biome" panose="020B0503030204020804" pitchFamily="34" charset="0"/>
                <a:cs typeface="Biome" panose="020B0503030204020804" pitchFamily="34" charset="0"/>
              </a:rPr>
              <a:t>"Artificial Intelligence (AI) is at the forefront of innovation in the hospitality and tourism industry</a:t>
            </a:r>
          </a:p>
          <a:p>
            <a:pPr marL="342900" indent="-342900" algn="just">
              <a:lnSpc>
                <a:spcPct val="150000"/>
              </a:lnSpc>
              <a:buFont typeface="Wingdings" panose="05000000000000000000" pitchFamily="2" charset="2"/>
              <a:buChar char="§"/>
            </a:pPr>
            <a:endParaRPr lang="en-US" sz="1050" dirty="0">
              <a:solidFill>
                <a:srgbClr val="002060"/>
              </a:solidFill>
              <a:latin typeface="Biome" panose="020B0503030204020804" pitchFamily="34" charset="0"/>
              <a:cs typeface="Biome" panose="020B0503030204020804" pitchFamily="34" charset="0"/>
            </a:endParaRPr>
          </a:p>
          <a:p>
            <a:pPr marL="342900" indent="-342900" algn="just">
              <a:lnSpc>
                <a:spcPct val="150000"/>
              </a:lnSpc>
              <a:buFont typeface="Wingdings" panose="05000000000000000000" pitchFamily="2" charset="2"/>
              <a:buChar char="§"/>
            </a:pPr>
            <a:r>
              <a:rPr lang="en-US" sz="1050" dirty="0">
                <a:solidFill>
                  <a:srgbClr val="0099CC"/>
                </a:solidFill>
                <a:latin typeface="Biome" panose="020B0503030204020804" pitchFamily="34" charset="0"/>
                <a:cs typeface="Biome" panose="020B0503030204020804" pitchFamily="34" charset="0"/>
              </a:rPr>
              <a:t>AI enables personalized guest experiences, streamlines work processes, and helps achieve better business outcomes.“</a:t>
            </a:r>
          </a:p>
        </p:txBody>
      </p:sp>
    </p:spTree>
    <p:extLst>
      <p:ext uri="{BB962C8B-B14F-4D97-AF65-F5344CB8AC3E}">
        <p14:creationId xmlns:p14="http://schemas.microsoft.com/office/powerpoint/2010/main" val="1109332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F3D45C-95F2-D4A0-784B-FECBED826F55}"/>
            </a:ext>
          </a:extLst>
        </p:cNvPr>
        <p:cNvGrpSpPr/>
        <p:nvPr/>
      </p:nvGrpSpPr>
      <p:grpSpPr>
        <a:xfrm>
          <a:off x="0" y="0"/>
          <a:ext cx="0" cy="0"/>
          <a:chOff x="0" y="0"/>
          <a:chExt cx="0" cy="0"/>
        </a:xfrm>
      </p:grpSpPr>
      <p:sp>
        <p:nvSpPr>
          <p:cNvPr id="3" name="TextBox 11">
            <a:extLst>
              <a:ext uri="{FF2B5EF4-FFF2-40B4-BE49-F238E27FC236}">
                <a16:creationId xmlns:a16="http://schemas.microsoft.com/office/drawing/2014/main" id="{76BEE6BD-9094-5798-0C44-BC65F0D2FD43}"/>
              </a:ext>
            </a:extLst>
          </p:cNvPr>
          <p:cNvSpPr/>
          <p:nvPr/>
        </p:nvSpPr>
        <p:spPr>
          <a:xfrm>
            <a:off x="17280" y="1560001"/>
            <a:ext cx="6816202" cy="4442113"/>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algn="r" defTabSz="914400">
              <a:lnSpc>
                <a:spcPct val="100000"/>
              </a:lnSpc>
            </a:pPr>
            <a:r>
              <a:rPr lang="en-US" sz="1400" b="1" strike="noStrike" spc="-1" dirty="0">
                <a:solidFill>
                  <a:srgbClr val="7030A0"/>
                </a:solidFill>
                <a:latin typeface="Biome" panose="020B0503030204020804" pitchFamily="34" charset="0"/>
                <a:cs typeface="Biome" panose="020B0503030204020804" pitchFamily="34" charset="0"/>
              </a:rPr>
              <a:t>AI in Guest Services and Management Operations</a:t>
            </a:r>
          </a:p>
          <a:p>
            <a:pPr marL="457200" indent="-457200" algn="just" defTabSz="914400">
              <a:lnSpc>
                <a:spcPct val="150000"/>
              </a:lnSpc>
              <a:buClr>
                <a:srgbClr val="FFFFFF"/>
              </a:buClr>
              <a:buFont typeface="Wingdings" charset="2"/>
              <a:buChar char=""/>
            </a:pPr>
            <a:r>
              <a:rPr lang="en-US" sz="1200" strike="noStrike" spc="-1" dirty="0">
                <a:solidFill>
                  <a:srgbClr val="7030A0"/>
                </a:solidFill>
                <a:latin typeface="Biome" panose="020B0503030204020804" pitchFamily="34" charset="0"/>
                <a:cs typeface="Biome" panose="020B0503030204020804" pitchFamily="34" charset="0"/>
              </a:rPr>
              <a:t>Machine intelligence is a critical driver of development in the hospitality industry, influencing multiple aspects of business operations and guest services (Ford, 2020) whilst, of course, AI adoption varies significantly between the larger international hotel chains and independent hotels, for the sole purpose  to enhance the guest experience</a:t>
            </a:r>
          </a:p>
          <a:p>
            <a:pPr algn="just" defTabSz="914400">
              <a:lnSpc>
                <a:spcPct val="150000"/>
              </a:lnSpc>
              <a:buClr>
                <a:srgbClr val="FFFFFF"/>
              </a:buClr>
            </a:pPr>
            <a:endParaRPr lang="en-US" sz="1400" strike="noStrike" spc="-1" dirty="0">
              <a:solidFill>
                <a:srgbClr val="FFFFFF"/>
              </a:solidFill>
              <a:highlight>
                <a:srgbClr val="00FF00"/>
              </a:highlight>
              <a:latin typeface="Biome" panose="020B0503030204020804" pitchFamily="34" charset="0"/>
              <a:cs typeface="Biome" panose="020B0503030204020804" pitchFamily="34" charset="0"/>
            </a:endParaRPr>
          </a:p>
          <a:p>
            <a:pPr algn="r" defTabSz="914400">
              <a:lnSpc>
                <a:spcPct val="150000"/>
              </a:lnSpc>
            </a:pPr>
            <a:r>
              <a:rPr lang="en-US" sz="1400" b="1" strike="noStrike" spc="-1" dirty="0">
                <a:solidFill>
                  <a:srgbClr val="0070C0"/>
                </a:solidFill>
                <a:latin typeface="Biome" panose="020B0503030204020804" pitchFamily="34" charset="0"/>
                <a:cs typeface="Biome" panose="020B0503030204020804" pitchFamily="34" charset="0"/>
              </a:rPr>
              <a:t>AI Usage in the Industry: The Present Position</a:t>
            </a:r>
          </a:p>
          <a:p>
            <a:pPr marL="457200" indent="-457200" algn="just" defTabSz="914400">
              <a:lnSpc>
                <a:spcPct val="150000"/>
              </a:lnSpc>
              <a:buClr>
                <a:srgbClr val="FFFFFF"/>
              </a:buClr>
              <a:buFont typeface="Wingdings" charset="2"/>
              <a:buChar char=""/>
            </a:pPr>
            <a:r>
              <a:rPr lang="en-US" sz="1400" strike="noStrike" spc="-1" dirty="0">
                <a:solidFill>
                  <a:srgbClr val="0070C0"/>
                </a:solidFill>
                <a:latin typeface="Biome" panose="020B0503030204020804" pitchFamily="34" charset="0"/>
                <a:cs typeface="Biome" panose="020B0503030204020804" pitchFamily="34" charset="0"/>
              </a:rPr>
              <a:t>AI adoption in hospitality is rapidly advancing with 58% of hotel chains worldwide </a:t>
            </a:r>
            <a:r>
              <a:rPr lang="en-US" sz="1400" strike="noStrike" spc="-1" dirty="0" err="1">
                <a:solidFill>
                  <a:srgbClr val="0070C0"/>
                </a:solidFill>
                <a:latin typeface="Biome" panose="020B0503030204020804" pitchFamily="34" charset="0"/>
                <a:cs typeface="Biome" panose="020B0503030204020804" pitchFamily="34" charset="0"/>
              </a:rPr>
              <a:t>utilise</a:t>
            </a:r>
            <a:r>
              <a:rPr lang="en-US" sz="1400" strike="noStrike" spc="-1" dirty="0">
                <a:solidFill>
                  <a:srgbClr val="0070C0"/>
                </a:solidFill>
                <a:latin typeface="Biome" panose="020B0503030204020804" pitchFamily="34" charset="0"/>
                <a:cs typeface="Biome" panose="020B0503030204020804" pitchFamily="34" charset="0"/>
              </a:rPr>
              <a:t> AI-based solutions to better serve the guest in more </a:t>
            </a:r>
            <a:r>
              <a:rPr lang="en-US" sz="1400" strike="noStrike" spc="-1" dirty="0" err="1">
                <a:solidFill>
                  <a:srgbClr val="0070C0"/>
                </a:solidFill>
                <a:latin typeface="Biome" panose="020B0503030204020804" pitchFamily="34" charset="0"/>
                <a:cs typeface="Biome" panose="020B0503030204020804" pitchFamily="34" charset="0"/>
              </a:rPr>
              <a:t>personalised</a:t>
            </a:r>
            <a:r>
              <a:rPr lang="en-US" sz="1400" strike="noStrike" spc="-1" dirty="0">
                <a:solidFill>
                  <a:srgbClr val="0070C0"/>
                </a:solidFill>
                <a:latin typeface="Biome" panose="020B0503030204020804" pitchFamily="34" charset="0"/>
                <a:cs typeface="Biome" panose="020B0503030204020804" pitchFamily="34" charset="0"/>
              </a:rPr>
              <a:t> ways to individually suit the guest needs and satisfaction, as AI initiatives tailored for a better working environment seek to monitor performance levels of staff engagement (Statista, 2023).</a:t>
            </a:r>
          </a:p>
          <a:p>
            <a:pPr defTabSz="914400">
              <a:lnSpc>
                <a:spcPct val="150000"/>
              </a:lnSpc>
            </a:pPr>
            <a:endParaRPr lang="en-US" sz="2800" b="0" strike="noStrike" spc="-1" dirty="0">
              <a:solidFill>
                <a:srgbClr val="00B050"/>
              </a:solidFill>
              <a:latin typeface="Calibri"/>
            </a:endParaRPr>
          </a:p>
        </p:txBody>
      </p:sp>
      <p:pic>
        <p:nvPicPr>
          <p:cNvPr id="7" name="Picture Placeholder 6" descr="A person holding a tablet with a cityscape and icons&#10;&#10;AI-generated content may be incorrect.">
            <a:hlinkClick r:id="rId3" tgtFrame="&quot;_blank&quot;"/>
            <a:extLst>
              <a:ext uri="{FF2B5EF4-FFF2-40B4-BE49-F238E27FC236}">
                <a16:creationId xmlns:a16="http://schemas.microsoft.com/office/drawing/2014/main" id="{5ED7C373-2AC8-60DC-A393-788F0FBF81DF}"/>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11563" r="11563"/>
          <a:stretch>
            <a:fillRect/>
          </a:stretch>
        </p:blipFill>
        <p:spPr bwMode="auto">
          <a:xfrm>
            <a:off x="7588433" y="4848225"/>
            <a:ext cx="4586287" cy="2009775"/>
          </a:xfrm>
          <a:prstGeom prst="rect">
            <a:avLst/>
          </a:prstGeom>
          <a:noFill/>
          <a:ln>
            <a:noFill/>
          </a:ln>
        </p:spPr>
      </p:pic>
      <p:sp>
        <p:nvSpPr>
          <p:cNvPr id="8" name="TextBox 5">
            <a:extLst>
              <a:ext uri="{FF2B5EF4-FFF2-40B4-BE49-F238E27FC236}">
                <a16:creationId xmlns:a16="http://schemas.microsoft.com/office/drawing/2014/main" id="{2A405D9B-2242-F7E9-41E6-16EC909EF896}"/>
              </a:ext>
            </a:extLst>
          </p:cNvPr>
          <p:cNvSpPr/>
          <p:nvPr/>
        </p:nvSpPr>
        <p:spPr>
          <a:xfrm>
            <a:off x="1512664" y="-57776"/>
            <a:ext cx="10161036" cy="1062663"/>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defTabSz="914400">
              <a:lnSpc>
                <a:spcPts val="9380"/>
              </a:lnSpc>
            </a:pPr>
            <a:r>
              <a:rPr lang="en-US" sz="4800" b="0" strike="noStrike" spc="-1" dirty="0">
                <a:solidFill>
                  <a:srgbClr val="0070C0"/>
                </a:solidFill>
                <a:latin typeface="Times New Roman"/>
                <a:ea typeface="DM Serif Display"/>
              </a:rPr>
              <a:t>Literature Review </a:t>
            </a:r>
            <a:endParaRPr lang="en-US" sz="4800" b="0" strike="noStrike" spc="-1" dirty="0">
              <a:solidFill>
                <a:srgbClr val="0070C0"/>
              </a:solidFill>
              <a:latin typeface="Calibri"/>
            </a:endParaRPr>
          </a:p>
        </p:txBody>
      </p:sp>
      <p:pic>
        <p:nvPicPr>
          <p:cNvPr id="18" name="Picture 17" descr="A close-up of a reception desk&#10;&#10;AI-generated content may be incorrect.">
            <a:hlinkClick r:id="rId5" tgtFrame="&quot;_blank&quot;"/>
            <a:extLst>
              <a:ext uri="{FF2B5EF4-FFF2-40B4-BE49-F238E27FC236}">
                <a16:creationId xmlns:a16="http://schemas.microsoft.com/office/drawing/2014/main" id="{B809F149-989D-949E-E832-244172F0EADC}"/>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588432" y="0"/>
            <a:ext cx="4586287" cy="2009775"/>
          </a:xfrm>
          <a:prstGeom prst="rect">
            <a:avLst/>
          </a:prstGeom>
          <a:noFill/>
          <a:ln>
            <a:noFill/>
          </a:ln>
        </p:spPr>
      </p:pic>
      <p:sp>
        <p:nvSpPr>
          <p:cNvPr id="2" name="TextBox 1">
            <a:extLst>
              <a:ext uri="{FF2B5EF4-FFF2-40B4-BE49-F238E27FC236}">
                <a16:creationId xmlns:a16="http://schemas.microsoft.com/office/drawing/2014/main" id="{2AF0B7DC-E1C4-BF7E-CC7F-93BBAB6F5BDF}"/>
              </a:ext>
            </a:extLst>
          </p:cNvPr>
          <p:cNvSpPr txBox="1"/>
          <p:nvPr/>
        </p:nvSpPr>
        <p:spPr>
          <a:xfrm>
            <a:off x="8657923" y="2425566"/>
            <a:ext cx="2594009" cy="1680845"/>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dirty="0">
                <a:solidFill>
                  <a:srgbClr val="FF0000"/>
                </a:solidFill>
              </a:rPr>
              <a:t>Key Concepts</a:t>
            </a:r>
          </a:p>
          <a:p>
            <a:pPr marL="285750" indent="-285750">
              <a:lnSpc>
                <a:spcPct val="200000"/>
              </a:lnSpc>
              <a:buFont typeface="Arial" panose="020B0604020202020204" pitchFamily="34" charset="0"/>
              <a:buChar char="•"/>
            </a:pPr>
            <a:r>
              <a:rPr lang="en-GB" dirty="0">
                <a:solidFill>
                  <a:srgbClr val="3333FF"/>
                </a:solidFill>
              </a:rPr>
              <a:t>Relevant Theorie</a:t>
            </a:r>
            <a:r>
              <a:rPr lang="en-GB" dirty="0">
                <a:solidFill>
                  <a:srgbClr val="00B050"/>
                </a:solidFill>
              </a:rPr>
              <a:t>s</a:t>
            </a:r>
          </a:p>
          <a:p>
            <a:pPr marL="285750" indent="-285750">
              <a:lnSpc>
                <a:spcPct val="200000"/>
              </a:lnSpc>
              <a:buFont typeface="Arial" panose="020B0604020202020204" pitchFamily="34" charset="0"/>
              <a:buChar char="•"/>
            </a:pPr>
            <a:r>
              <a:rPr lang="en-GB" dirty="0">
                <a:solidFill>
                  <a:srgbClr val="00B050"/>
                </a:solidFill>
              </a:rPr>
              <a:t>Existing Theories</a:t>
            </a:r>
          </a:p>
        </p:txBody>
      </p:sp>
    </p:spTree>
    <p:extLst>
      <p:ext uri="{BB962C8B-B14F-4D97-AF65-F5344CB8AC3E}">
        <p14:creationId xmlns:p14="http://schemas.microsoft.com/office/powerpoint/2010/main" val="2396209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1">
            <a:extLst>
              <a:ext uri="{FF2B5EF4-FFF2-40B4-BE49-F238E27FC236}">
                <a16:creationId xmlns:a16="http://schemas.microsoft.com/office/drawing/2014/main" id="{458C8820-5A05-5CD2-0724-075B43A058F6}"/>
              </a:ext>
            </a:extLst>
          </p:cNvPr>
          <p:cNvSpPr/>
          <p:nvPr/>
        </p:nvSpPr>
        <p:spPr>
          <a:xfrm>
            <a:off x="624689" y="1415692"/>
            <a:ext cx="6147302" cy="4149726"/>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algn="ctr" defTabSz="914400">
              <a:lnSpc>
                <a:spcPct val="100000"/>
              </a:lnSpc>
            </a:pPr>
            <a:r>
              <a:rPr lang="en-US" sz="2000" b="1" strike="noStrike" spc="-1" dirty="0">
                <a:solidFill>
                  <a:srgbClr val="FF0000"/>
                </a:solidFill>
                <a:latin typeface="Times New Roman"/>
              </a:rPr>
              <a:t>Subskills of AI-initiated Applications</a:t>
            </a:r>
          </a:p>
          <a:p>
            <a:pPr algn="ctr" defTabSz="914400">
              <a:lnSpc>
                <a:spcPct val="100000"/>
              </a:lnSpc>
            </a:pPr>
            <a:endParaRPr lang="en-US" sz="2000" b="1" strike="noStrike" spc="-1" dirty="0">
              <a:solidFill>
                <a:srgbClr val="FF0000"/>
              </a:solidFill>
              <a:latin typeface="Times New Roman"/>
            </a:endParaRPr>
          </a:p>
          <a:p>
            <a:pPr defTabSz="914400">
              <a:lnSpc>
                <a:spcPct val="100000"/>
              </a:lnSpc>
            </a:pPr>
            <a:endParaRPr lang="en-US" sz="1000" b="0" strike="noStrike" spc="-1" dirty="0">
              <a:latin typeface="Calibri"/>
            </a:endParaRPr>
          </a:p>
          <a:p>
            <a:pPr algn="ctr" defTabSz="914400">
              <a:lnSpc>
                <a:spcPct val="200000"/>
              </a:lnSpc>
              <a:buClr>
                <a:srgbClr val="FFFFFF"/>
              </a:buClr>
            </a:pPr>
            <a:r>
              <a:rPr lang="en-US" sz="1200" b="1" strike="noStrike" spc="-1" dirty="0">
                <a:solidFill>
                  <a:srgbClr val="00B050"/>
                </a:solidFill>
                <a:latin typeface="Times New Roman"/>
              </a:rPr>
              <a:t>AI-Powered Tools like IBM Watson &amp; </a:t>
            </a:r>
            <a:r>
              <a:rPr lang="en-US" sz="1200" b="1" strike="noStrike" spc="-1" dirty="0" err="1">
                <a:solidFill>
                  <a:srgbClr val="00B050"/>
                </a:solidFill>
                <a:latin typeface="Times New Roman"/>
              </a:rPr>
              <a:t>Booking.com’s</a:t>
            </a:r>
            <a:r>
              <a:rPr lang="en-US" sz="1200" b="1" strike="noStrike" spc="-1" dirty="0">
                <a:solidFill>
                  <a:srgbClr val="00B050"/>
                </a:solidFill>
                <a:latin typeface="Times New Roman"/>
              </a:rPr>
              <a:t> Assistant</a:t>
            </a:r>
            <a:r>
              <a:rPr lang="en-US" sz="1200" b="0" strike="noStrike" spc="-1" dirty="0">
                <a:solidFill>
                  <a:srgbClr val="00B050"/>
                </a:solidFill>
                <a:latin typeface="Times New Roman"/>
              </a:rPr>
              <a:t> </a:t>
            </a:r>
          </a:p>
          <a:p>
            <a:pPr algn="ctr" defTabSz="914400">
              <a:lnSpc>
                <a:spcPct val="200000"/>
              </a:lnSpc>
              <a:buClr>
                <a:srgbClr val="FFFFFF"/>
              </a:buClr>
            </a:pPr>
            <a:r>
              <a:rPr lang="en-US" sz="1200" b="0" strike="noStrike" spc="-1" dirty="0">
                <a:solidFill>
                  <a:srgbClr val="00B050"/>
                </a:solidFill>
                <a:latin typeface="Times New Roman"/>
              </a:rPr>
              <a:t>enhance guest services by offering 24/7 multilingual support and personalized travel recommendations, improving customer satisfaction and engagement (</a:t>
            </a:r>
            <a:r>
              <a:rPr lang="en-US" sz="1200" b="0" strike="noStrike" spc="-1" dirty="0" err="1">
                <a:solidFill>
                  <a:srgbClr val="00B050"/>
                </a:solidFill>
                <a:latin typeface="Times New Roman"/>
              </a:rPr>
              <a:t>Batabyal</a:t>
            </a:r>
            <a:r>
              <a:rPr lang="en-US" sz="1200" b="0" strike="noStrike" spc="-1" dirty="0">
                <a:solidFill>
                  <a:srgbClr val="00B050"/>
                </a:solidFill>
                <a:latin typeface="Times New Roman"/>
              </a:rPr>
              <a:t> and Das, 2019)</a:t>
            </a:r>
          </a:p>
          <a:p>
            <a:pPr algn="ctr" defTabSz="914400">
              <a:lnSpc>
                <a:spcPct val="200000"/>
              </a:lnSpc>
              <a:buClr>
                <a:srgbClr val="FFFFFF"/>
              </a:buClr>
            </a:pPr>
            <a:endParaRPr lang="en-US" sz="1000" b="0" strike="noStrike" spc="-1" dirty="0">
              <a:latin typeface="Calibri"/>
            </a:endParaRPr>
          </a:p>
          <a:p>
            <a:pPr marL="457200" indent="-457200" algn="ctr" defTabSz="914400">
              <a:lnSpc>
                <a:spcPct val="150000"/>
              </a:lnSpc>
              <a:buClr>
                <a:srgbClr val="FFFFFF"/>
              </a:buClr>
              <a:buFont typeface="Wingdings" charset="2"/>
              <a:buChar char=""/>
            </a:pPr>
            <a:endParaRPr lang="en-US" sz="1200" b="0" strike="noStrike" spc="-1" dirty="0">
              <a:solidFill>
                <a:srgbClr val="FF3399"/>
              </a:solidFill>
              <a:latin typeface="Calibri"/>
            </a:endParaRPr>
          </a:p>
          <a:p>
            <a:pPr algn="ctr" defTabSz="914400">
              <a:lnSpc>
                <a:spcPct val="200000"/>
              </a:lnSpc>
            </a:pPr>
            <a:r>
              <a:rPr lang="en-US" sz="1200" b="1" strike="noStrike" spc="-1" dirty="0">
                <a:solidFill>
                  <a:srgbClr val="6600FF"/>
                </a:solidFill>
                <a:latin typeface="Times New Roman"/>
              </a:rPr>
              <a:t>Benefits of AI in Hospitality </a:t>
            </a:r>
          </a:p>
          <a:p>
            <a:pPr algn="ctr" defTabSz="914400">
              <a:lnSpc>
                <a:spcPct val="200000"/>
              </a:lnSpc>
            </a:pPr>
            <a:r>
              <a:rPr lang="en-US" sz="1200" b="0" strike="noStrike" spc="-1" dirty="0">
                <a:solidFill>
                  <a:srgbClr val="6600FF"/>
                </a:solidFill>
                <a:latin typeface="Times New Roman"/>
              </a:rPr>
              <a:t>AI in hospitality enhances personalization, streamlines operations, and reduces costs by leveraging data for tailored guest experiences, error reduction, and energy-efficient solutions.</a:t>
            </a:r>
            <a:endParaRPr lang="en-US" sz="1200" b="0" strike="noStrike" spc="-1" dirty="0">
              <a:solidFill>
                <a:srgbClr val="6600FF"/>
              </a:solidFill>
              <a:latin typeface="Calibri"/>
            </a:endParaRPr>
          </a:p>
          <a:p>
            <a:pPr defTabSz="914400">
              <a:lnSpc>
                <a:spcPct val="150000"/>
              </a:lnSpc>
            </a:pPr>
            <a:endParaRPr lang="en-US" sz="2800" b="0" strike="noStrike" spc="-1" dirty="0">
              <a:solidFill>
                <a:srgbClr val="00B050"/>
              </a:solidFill>
              <a:latin typeface="Calibri"/>
            </a:endParaRPr>
          </a:p>
        </p:txBody>
      </p:sp>
      <p:sp>
        <p:nvSpPr>
          <p:cNvPr id="8" name="TextBox 5">
            <a:extLst>
              <a:ext uri="{FF2B5EF4-FFF2-40B4-BE49-F238E27FC236}">
                <a16:creationId xmlns:a16="http://schemas.microsoft.com/office/drawing/2014/main" id="{1A8CC5D1-D2ED-A812-2B69-A1BA8FC74F51}"/>
              </a:ext>
            </a:extLst>
          </p:cNvPr>
          <p:cNvSpPr/>
          <p:nvPr/>
        </p:nvSpPr>
        <p:spPr>
          <a:xfrm>
            <a:off x="190123" y="-57776"/>
            <a:ext cx="11483577" cy="1062663"/>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defTabSz="914400">
              <a:lnSpc>
                <a:spcPts val="9380"/>
              </a:lnSpc>
            </a:pPr>
            <a:r>
              <a:rPr lang="en-US" sz="4800" b="0" strike="noStrike" spc="-1" dirty="0">
                <a:solidFill>
                  <a:srgbClr val="7030A0"/>
                </a:solidFill>
                <a:latin typeface="Times New Roman"/>
                <a:ea typeface="DM Serif Display"/>
              </a:rPr>
              <a:t>Literature Review </a:t>
            </a:r>
            <a:endParaRPr lang="en-US" sz="4800" b="0" strike="noStrike" spc="-1" dirty="0">
              <a:solidFill>
                <a:srgbClr val="7030A0"/>
              </a:solidFill>
              <a:latin typeface="Calibri"/>
            </a:endParaRPr>
          </a:p>
        </p:txBody>
      </p:sp>
      <p:pic>
        <p:nvPicPr>
          <p:cNvPr id="18" name="Picture 17" descr="A close-up of a reception desk&#10;&#10;AI-generated content may be incorrect.">
            <a:hlinkClick r:id="rId3" tgtFrame="&quot;_blank&quot;"/>
            <a:extLst>
              <a:ext uri="{FF2B5EF4-FFF2-40B4-BE49-F238E27FC236}">
                <a16:creationId xmlns:a16="http://schemas.microsoft.com/office/drawing/2014/main" id="{83BC8154-651E-1390-B684-CABF3C8C455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588432" y="0"/>
            <a:ext cx="4586287" cy="2100097"/>
          </a:xfrm>
          <a:prstGeom prst="rect">
            <a:avLst/>
          </a:prstGeom>
          <a:noFill/>
          <a:ln>
            <a:noFill/>
          </a:ln>
        </p:spPr>
      </p:pic>
      <p:sp>
        <p:nvSpPr>
          <p:cNvPr id="20" name="TextBox 19">
            <a:extLst>
              <a:ext uri="{FF2B5EF4-FFF2-40B4-BE49-F238E27FC236}">
                <a16:creationId xmlns:a16="http://schemas.microsoft.com/office/drawing/2014/main" id="{6B2F342B-EB2E-3C86-38EF-E5EEEB30EA1D}"/>
              </a:ext>
            </a:extLst>
          </p:cNvPr>
          <p:cNvSpPr txBox="1"/>
          <p:nvPr/>
        </p:nvSpPr>
        <p:spPr>
          <a:xfrm>
            <a:off x="7588432" y="2172202"/>
            <a:ext cx="4603568" cy="1721112"/>
          </a:xfrm>
          <a:prstGeom prst="rect">
            <a:avLst/>
          </a:prstGeom>
          <a:noFill/>
        </p:spPr>
        <p:txBody>
          <a:bodyPr wrap="square">
            <a:spAutoFit/>
          </a:bodyPr>
          <a:lstStyle/>
          <a:p>
            <a:pPr algn="ctr" defTabSz="914400">
              <a:lnSpc>
                <a:spcPct val="150000"/>
              </a:lnSpc>
              <a:buClr>
                <a:srgbClr val="FFFFFF"/>
              </a:buClr>
            </a:pPr>
            <a:r>
              <a:rPr lang="en-US" sz="1200" b="1" strike="noStrike" spc="-1" dirty="0">
                <a:solidFill>
                  <a:srgbClr val="FF3399"/>
                </a:solidFill>
                <a:latin typeface="Times New Roman"/>
              </a:rPr>
              <a:t>Innovative Technologies : </a:t>
            </a:r>
          </a:p>
          <a:p>
            <a:pPr algn="ctr" defTabSz="914400">
              <a:lnSpc>
                <a:spcPct val="150000"/>
              </a:lnSpc>
              <a:buClr>
                <a:srgbClr val="FFFFFF"/>
              </a:buClr>
            </a:pPr>
            <a:r>
              <a:rPr lang="en-US" sz="1200" b="1" strike="noStrike" spc="-1" dirty="0">
                <a:solidFill>
                  <a:srgbClr val="FF3399"/>
                </a:solidFill>
                <a:latin typeface="Times New Roman"/>
              </a:rPr>
              <a:t>Smart locks -</a:t>
            </a:r>
            <a:r>
              <a:rPr lang="en-US" sz="1200" b="1" spc="-1" dirty="0">
                <a:solidFill>
                  <a:srgbClr val="FF3399"/>
                </a:solidFill>
                <a:latin typeface="Times New Roman"/>
              </a:rPr>
              <a:t> M</a:t>
            </a:r>
            <a:r>
              <a:rPr lang="en-US" sz="1200" b="1" strike="noStrike" spc="-1" dirty="0">
                <a:solidFill>
                  <a:srgbClr val="FF3399"/>
                </a:solidFill>
                <a:latin typeface="Times New Roman"/>
              </a:rPr>
              <a:t>obile applications -</a:t>
            </a:r>
            <a:r>
              <a:rPr lang="en-US" sz="1200" b="1" spc="-1" dirty="0">
                <a:solidFill>
                  <a:srgbClr val="FF3399"/>
                </a:solidFill>
                <a:latin typeface="Times New Roman"/>
              </a:rPr>
              <a:t> R</a:t>
            </a:r>
            <a:r>
              <a:rPr lang="en-US" sz="1200" b="1" strike="noStrike" spc="-1" dirty="0">
                <a:solidFill>
                  <a:srgbClr val="FF3399"/>
                </a:solidFill>
                <a:latin typeface="Times New Roman"/>
              </a:rPr>
              <a:t>obotics</a:t>
            </a:r>
            <a:r>
              <a:rPr lang="en-US" sz="1200" b="0" strike="noStrike" spc="-1" dirty="0">
                <a:solidFill>
                  <a:srgbClr val="FF3399"/>
                </a:solidFill>
                <a:latin typeface="Times New Roman"/>
              </a:rPr>
              <a:t> </a:t>
            </a:r>
          </a:p>
          <a:p>
            <a:pPr algn="ctr" defTabSz="914400">
              <a:lnSpc>
                <a:spcPct val="150000"/>
              </a:lnSpc>
              <a:buClr>
                <a:srgbClr val="FFFFFF"/>
              </a:buClr>
            </a:pPr>
            <a:r>
              <a:rPr lang="en-US" sz="1200" b="0" strike="noStrike" spc="-1" dirty="0">
                <a:solidFill>
                  <a:srgbClr val="FF3399"/>
                </a:solidFill>
                <a:latin typeface="Times New Roman"/>
              </a:rPr>
              <a:t>streamline operations and elevate guest experiences, enabling features such as smartphone-controlled access, automated check-ins, and tailored service recommendations, as seen in hotels like the Ritz-Carlton and Henn-</a:t>
            </a:r>
            <a:r>
              <a:rPr lang="en-US" sz="1200" b="0" strike="noStrike" spc="-1" dirty="0" err="1">
                <a:solidFill>
                  <a:srgbClr val="FF3399"/>
                </a:solidFill>
                <a:latin typeface="Times New Roman"/>
              </a:rPr>
              <a:t>na</a:t>
            </a:r>
            <a:r>
              <a:rPr lang="en-US" sz="1200" b="0" strike="noStrike" spc="-1" dirty="0">
                <a:solidFill>
                  <a:srgbClr val="FF3399"/>
                </a:solidFill>
                <a:latin typeface="Times New Roman"/>
              </a:rPr>
              <a:t> in Japan (Tribe, 2009)</a:t>
            </a:r>
          </a:p>
        </p:txBody>
      </p:sp>
      <p:pic>
        <p:nvPicPr>
          <p:cNvPr id="23" name="Picture 22">
            <a:hlinkClick r:id="rId5" tgtFrame="&quot;_blank&quot;"/>
            <a:extLst>
              <a:ext uri="{FF2B5EF4-FFF2-40B4-BE49-F238E27FC236}">
                <a16:creationId xmlns:a16="http://schemas.microsoft.com/office/drawing/2014/main" id="{D6084F29-04F3-DCC1-E466-8B2AB383587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588432" y="4372823"/>
            <a:ext cx="4603568" cy="2485177"/>
          </a:xfrm>
          <a:prstGeom prst="rect">
            <a:avLst/>
          </a:prstGeom>
          <a:noFill/>
          <a:ln>
            <a:noFill/>
          </a:ln>
        </p:spPr>
      </p:pic>
      <p:pic>
        <p:nvPicPr>
          <p:cNvPr id="24" name="Picture Placeholder 23">
            <a:hlinkClick r:id="rId7" tgtFrame="&quot;_blank&quot;"/>
            <a:extLst>
              <a:ext uri="{FF2B5EF4-FFF2-40B4-BE49-F238E27FC236}">
                <a16:creationId xmlns:a16="http://schemas.microsoft.com/office/drawing/2014/main" id="{7C5673B3-98B9-D536-D993-1C95C7DC4F17}"/>
              </a:ext>
            </a:extLst>
          </p:cNvPr>
          <p:cNvPicPr>
            <a:picLocks noGrp="1" noChangeAspect="1"/>
          </p:cNvPicPr>
          <p:nvPr>
            <p:ph type="pic" sz="quarter" idx="13"/>
          </p:nvPr>
        </p:nvPicPr>
        <p:blipFill>
          <a:blip r:embed="rId8">
            <a:extLst>
              <a:ext uri="{28A0092B-C50C-407E-A947-70E740481C1C}">
                <a14:useLocalDpi xmlns:a14="http://schemas.microsoft.com/office/drawing/2010/main" val="0"/>
              </a:ext>
            </a:extLst>
          </a:blip>
          <a:srcRect t="5527" b="5527"/>
          <a:stretch>
            <a:fillRect/>
          </a:stretch>
        </p:blipFill>
        <p:spPr bwMode="auto">
          <a:xfrm rot="20743266" flipH="1">
            <a:off x="234453" y="5224064"/>
            <a:ext cx="1987015" cy="1325629"/>
          </a:xfrm>
          <a:prstGeom prst="rect">
            <a:avLst/>
          </a:prstGeom>
          <a:noFill/>
          <a:ln>
            <a:noFill/>
          </a:ln>
        </p:spPr>
      </p:pic>
      <p:pic>
        <p:nvPicPr>
          <p:cNvPr id="25" name="Picture 24" descr="A white robot next to a cell phone&#10;&#10;AI-generated content may be incorrect.">
            <a:hlinkClick r:id="rId9" tgtFrame="&quot;_blank&quot;"/>
            <a:extLst>
              <a:ext uri="{FF2B5EF4-FFF2-40B4-BE49-F238E27FC236}">
                <a16:creationId xmlns:a16="http://schemas.microsoft.com/office/drawing/2014/main" id="{734D50E4-8F02-231A-693A-7B9CAB5056F0}"/>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rot="1214154">
            <a:off x="6084589" y="1536641"/>
            <a:ext cx="1771882" cy="1199018"/>
          </a:xfrm>
          <a:prstGeom prst="rect">
            <a:avLst/>
          </a:prstGeom>
          <a:noFill/>
          <a:ln>
            <a:noFill/>
          </a:ln>
        </p:spPr>
      </p:pic>
    </p:spTree>
    <p:extLst>
      <p:ext uri="{BB962C8B-B14F-4D97-AF65-F5344CB8AC3E}">
        <p14:creationId xmlns:p14="http://schemas.microsoft.com/office/powerpoint/2010/main" val="2779792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F9EEC-A770-0A5D-3C32-50A985F07E3A}"/>
            </a:ext>
          </a:extLst>
        </p:cNvPr>
        <p:cNvGrpSpPr/>
        <p:nvPr/>
      </p:nvGrpSpPr>
      <p:grpSpPr>
        <a:xfrm>
          <a:off x="0" y="0"/>
          <a:ext cx="0" cy="0"/>
          <a:chOff x="0" y="0"/>
          <a:chExt cx="0" cy="0"/>
        </a:xfrm>
      </p:grpSpPr>
      <p:sp>
        <p:nvSpPr>
          <p:cNvPr id="8" name="TextBox 5">
            <a:extLst>
              <a:ext uri="{FF2B5EF4-FFF2-40B4-BE49-F238E27FC236}">
                <a16:creationId xmlns:a16="http://schemas.microsoft.com/office/drawing/2014/main" id="{7CC9194C-FE85-CBDF-A139-278642B418F2}"/>
              </a:ext>
            </a:extLst>
          </p:cNvPr>
          <p:cNvSpPr/>
          <p:nvPr/>
        </p:nvSpPr>
        <p:spPr>
          <a:xfrm>
            <a:off x="190123" y="-57776"/>
            <a:ext cx="11483577" cy="1062663"/>
          </a:xfrm>
          <a:prstGeom prst="rect">
            <a:avLst/>
          </a:prstGeom>
          <a:noFill/>
          <a:ln w="0">
            <a:noFill/>
          </a:ln>
        </p:spPr>
        <p:style>
          <a:lnRef idx="0">
            <a:scrgbClr r="0" g="0" b="0"/>
          </a:lnRef>
          <a:fillRef idx="0">
            <a:scrgbClr r="0" g="0" b="0"/>
          </a:fillRef>
          <a:effectRef idx="0">
            <a:scrgbClr r="0" g="0" b="0"/>
          </a:effectRef>
          <a:fontRef idx="minor"/>
        </p:style>
        <p:txBody>
          <a:bodyPr wrap="square" lIns="0" tIns="0" rIns="0" bIns="0" anchor="t">
            <a:spAutoFit/>
          </a:bodyPr>
          <a:lstStyle/>
          <a:p>
            <a:pPr defTabSz="914400">
              <a:lnSpc>
                <a:spcPts val="9380"/>
              </a:lnSpc>
            </a:pPr>
            <a:r>
              <a:rPr lang="en-US" sz="4800" b="0" strike="noStrike" spc="-1" dirty="0">
                <a:solidFill>
                  <a:srgbClr val="FF3399"/>
                </a:solidFill>
                <a:latin typeface="Times New Roman"/>
                <a:ea typeface="DM Serif Display"/>
              </a:rPr>
              <a:t>Literature Review – </a:t>
            </a:r>
            <a:r>
              <a:rPr lang="en-US" sz="2000" b="1" strike="noStrike" spc="-1" dirty="0">
                <a:solidFill>
                  <a:srgbClr val="002060"/>
                </a:solidFill>
                <a:latin typeface="Times New Roman"/>
                <a:ea typeface="DM Serif Display"/>
              </a:rPr>
              <a:t>Pros &amp; Cons</a:t>
            </a:r>
            <a:endParaRPr lang="en-US" sz="2000" b="1" strike="noStrike" spc="-1" dirty="0">
              <a:solidFill>
                <a:srgbClr val="002060"/>
              </a:solidFill>
              <a:latin typeface="Calibri"/>
            </a:endParaRPr>
          </a:p>
        </p:txBody>
      </p:sp>
      <p:sp>
        <p:nvSpPr>
          <p:cNvPr id="6" name="TextBox 5">
            <a:extLst>
              <a:ext uri="{FF2B5EF4-FFF2-40B4-BE49-F238E27FC236}">
                <a16:creationId xmlns:a16="http://schemas.microsoft.com/office/drawing/2014/main" id="{B688014D-4A2B-7C91-1C85-A98F75CF3BC5}"/>
              </a:ext>
            </a:extLst>
          </p:cNvPr>
          <p:cNvSpPr txBox="1"/>
          <p:nvPr/>
        </p:nvSpPr>
        <p:spPr>
          <a:xfrm>
            <a:off x="615636" y="1267210"/>
            <a:ext cx="6337425" cy="4751557"/>
          </a:xfrm>
          <a:prstGeom prst="rect">
            <a:avLst/>
          </a:prstGeom>
          <a:noFill/>
        </p:spPr>
        <p:txBody>
          <a:bodyPr wrap="square">
            <a:spAutoFit/>
          </a:bodyPr>
          <a:lstStyle/>
          <a:p>
            <a:pPr algn="just" defTabSz="914400">
              <a:lnSpc>
                <a:spcPct val="150000"/>
              </a:lnSpc>
            </a:pPr>
            <a:r>
              <a:rPr lang="en-US" sz="1100" b="1" strike="noStrike" spc="-1" dirty="0">
                <a:solidFill>
                  <a:srgbClr val="800080"/>
                </a:solidFill>
                <a:latin typeface="Biome" panose="020B0503030204020804" pitchFamily="34" charset="0"/>
                <a:cs typeface="Biome" panose="020B0503030204020804" pitchFamily="34" charset="0"/>
              </a:rPr>
              <a:t>Challenges and Risks of AI Adaptation </a:t>
            </a:r>
            <a:endParaRPr lang="en-US" sz="1100" b="0" strike="noStrike"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r>
              <a:rPr lang="en-US" sz="1100" b="0" strike="noStrike" spc="-1" dirty="0">
                <a:solidFill>
                  <a:srgbClr val="800080"/>
                </a:solidFill>
                <a:latin typeface="Biome" panose="020B0503030204020804" pitchFamily="34" charset="0"/>
                <a:cs typeface="Biome" panose="020B0503030204020804" pitchFamily="34" charset="0"/>
              </a:rPr>
              <a:t>Privacy issues (e.g., GDPR compliance), high implementation costs, reliance on AI leading to system failures, and reduced human interaction in luxury settings</a:t>
            </a:r>
          </a:p>
          <a:p>
            <a:pPr algn="just" defTabSz="914400">
              <a:lnSpc>
                <a:spcPct val="150000"/>
              </a:lnSpc>
              <a:buClr>
                <a:srgbClr val="FFFFFF"/>
              </a:buClr>
            </a:pPr>
            <a:endParaRPr lang="en-US" sz="1000"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endParaRPr lang="en-US" sz="1000" b="0" strike="noStrike"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endParaRPr lang="en-US" sz="1000" b="0" strike="noStrike"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endParaRPr lang="en-US" sz="1000"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endParaRPr lang="en-US" sz="1000" b="0" strike="noStrike"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endParaRPr lang="en-US" sz="1000"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endParaRPr lang="en-US" sz="1000" b="0" strike="noStrike"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endParaRPr lang="en-US" sz="1000"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endParaRPr lang="en-US" sz="1000" b="0" strike="noStrike"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endParaRPr lang="en-US" sz="1000"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endParaRPr lang="en-US" sz="1000" b="0" strike="noStrike"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endParaRPr lang="en-US" sz="1600" b="0" strike="noStrike" spc="-1" dirty="0">
              <a:solidFill>
                <a:srgbClr val="800080"/>
              </a:solidFill>
              <a:latin typeface="Biome" panose="020B0503030204020804" pitchFamily="34" charset="0"/>
              <a:cs typeface="Biome" panose="020B0503030204020804" pitchFamily="34" charset="0"/>
            </a:endParaRPr>
          </a:p>
          <a:p>
            <a:pPr algn="just" defTabSz="914400">
              <a:lnSpc>
                <a:spcPct val="150000"/>
              </a:lnSpc>
              <a:buClr>
                <a:srgbClr val="FFFFFF"/>
              </a:buClr>
            </a:pPr>
            <a:r>
              <a:rPr lang="en-US" sz="1100" spc="-1" dirty="0">
                <a:solidFill>
                  <a:srgbClr val="009900"/>
                </a:solidFill>
                <a:latin typeface="Biome" panose="020B0503030204020804" pitchFamily="34" charset="0"/>
                <a:cs typeface="Biome" panose="020B0503030204020804" pitchFamily="34" charset="0"/>
              </a:rPr>
              <a:t>Academic &amp; Industry Heights</a:t>
            </a:r>
          </a:p>
          <a:p>
            <a:pPr algn="just" defTabSz="914400">
              <a:lnSpc>
                <a:spcPct val="150000"/>
              </a:lnSpc>
              <a:buClr>
                <a:srgbClr val="FFFFFF"/>
              </a:buClr>
            </a:pPr>
            <a:r>
              <a:rPr lang="en-US" sz="1100" b="0" strike="noStrike" spc="-1" dirty="0">
                <a:solidFill>
                  <a:srgbClr val="009900"/>
                </a:solidFill>
                <a:latin typeface="Biome" panose="020B0503030204020804" pitchFamily="34" charset="0"/>
                <a:cs typeface="Biome" panose="020B0503030204020804" pitchFamily="34" charset="0"/>
              </a:rPr>
              <a:t>Recent studies reveal AIO’s transformative potential in hospitality with 72% of </a:t>
            </a:r>
            <a:r>
              <a:rPr lang="en-US" sz="1100" b="0" strike="noStrike" spc="-1" dirty="0" err="1">
                <a:solidFill>
                  <a:srgbClr val="009900"/>
                </a:solidFill>
                <a:latin typeface="Biome" panose="020B0503030204020804" pitchFamily="34" charset="0"/>
                <a:cs typeface="Biome" panose="020B0503030204020804" pitchFamily="34" charset="0"/>
              </a:rPr>
              <a:t>travellers</a:t>
            </a:r>
            <a:r>
              <a:rPr lang="en-US" sz="1100" b="0" strike="noStrike" spc="-1" dirty="0">
                <a:solidFill>
                  <a:srgbClr val="009900"/>
                </a:solidFill>
                <a:latin typeface="Biome" panose="020B0503030204020804" pitchFamily="34" charset="0"/>
                <a:cs typeface="Biome" panose="020B0503030204020804" pitchFamily="34" charset="0"/>
              </a:rPr>
              <a:t> preferring AI supported check-ins (Journal of Hospitality &amp; Tourism Technology, 2022)</a:t>
            </a:r>
          </a:p>
        </p:txBody>
      </p:sp>
      <p:sp>
        <p:nvSpPr>
          <p:cNvPr id="11" name="TextBox 10">
            <a:extLst>
              <a:ext uri="{FF2B5EF4-FFF2-40B4-BE49-F238E27FC236}">
                <a16:creationId xmlns:a16="http://schemas.microsoft.com/office/drawing/2014/main" id="{28064E3C-63E8-9660-A761-601CB3D01886}"/>
              </a:ext>
            </a:extLst>
          </p:cNvPr>
          <p:cNvSpPr txBox="1"/>
          <p:nvPr/>
        </p:nvSpPr>
        <p:spPr>
          <a:xfrm>
            <a:off x="7536581" y="2067343"/>
            <a:ext cx="4655419" cy="2414379"/>
          </a:xfrm>
          <a:prstGeom prst="rect">
            <a:avLst/>
          </a:prstGeom>
          <a:noFill/>
        </p:spPr>
        <p:txBody>
          <a:bodyPr wrap="square">
            <a:spAutoFit/>
          </a:bodyPr>
          <a:lstStyle/>
          <a:p>
            <a:pPr algn="ctr" defTabSz="914400">
              <a:lnSpc>
                <a:spcPct val="200000"/>
              </a:lnSpc>
            </a:pPr>
            <a:r>
              <a:rPr lang="en-US" sz="1100" b="1" strike="noStrike" spc="-1" dirty="0">
                <a:solidFill>
                  <a:srgbClr val="C00000"/>
                </a:solidFill>
                <a:latin typeface="Biome" panose="020B0503030204020804" pitchFamily="34" charset="0"/>
                <a:cs typeface="Biome" panose="020B0503030204020804" pitchFamily="34" charset="0"/>
              </a:rPr>
              <a:t>Comparative Analysis: </a:t>
            </a:r>
          </a:p>
          <a:p>
            <a:pPr algn="ctr" defTabSz="914400">
              <a:lnSpc>
                <a:spcPct val="200000"/>
              </a:lnSpc>
            </a:pPr>
            <a:r>
              <a:rPr lang="en-US" sz="1100" b="1" strike="noStrike" spc="-1" dirty="0">
                <a:solidFill>
                  <a:srgbClr val="C00000"/>
                </a:solidFill>
                <a:latin typeface="Biome" panose="020B0503030204020804" pitchFamily="34" charset="0"/>
                <a:cs typeface="Biome" panose="020B0503030204020804" pitchFamily="34" charset="0"/>
              </a:rPr>
              <a:t>AI in Global Chains vs. Small Establishments</a:t>
            </a:r>
            <a:endParaRPr lang="en-US" sz="1100" spc="-1" dirty="0">
              <a:solidFill>
                <a:srgbClr val="C00000"/>
              </a:solidFill>
              <a:latin typeface="Biome" panose="020B0503030204020804" pitchFamily="34" charset="0"/>
              <a:cs typeface="Biome" panose="020B0503030204020804" pitchFamily="34" charset="0"/>
            </a:endParaRPr>
          </a:p>
          <a:p>
            <a:pPr algn="ctr" defTabSz="914400">
              <a:lnSpc>
                <a:spcPct val="200000"/>
              </a:lnSpc>
            </a:pPr>
            <a:r>
              <a:rPr lang="en-US" sz="1100" b="0" strike="noStrike" spc="-1" dirty="0">
                <a:solidFill>
                  <a:srgbClr val="C00000"/>
                </a:solidFill>
                <a:latin typeface="Biome" panose="020B0503030204020804" pitchFamily="34" charset="0"/>
                <a:cs typeface="Biome" panose="020B0503030204020804" pitchFamily="34" charset="0"/>
              </a:rPr>
              <a:t>Global hotel chains like Marriott, Hilton,  Accor Hotels</a:t>
            </a:r>
          </a:p>
          <a:p>
            <a:pPr algn="ctr" defTabSz="914400">
              <a:lnSpc>
                <a:spcPct val="200000"/>
              </a:lnSpc>
            </a:pPr>
            <a:r>
              <a:rPr lang="en-US" sz="1100" b="0" strike="noStrike" spc="-1" dirty="0">
                <a:solidFill>
                  <a:srgbClr val="C00000"/>
                </a:solidFill>
                <a:latin typeface="Biome" panose="020B0503030204020804" pitchFamily="34" charset="0"/>
                <a:cs typeface="Biome" panose="020B0503030204020804" pitchFamily="34" charset="0"/>
              </a:rPr>
              <a:t>Leverage advanced AI technologies, including revenue</a:t>
            </a:r>
          </a:p>
          <a:p>
            <a:pPr algn="ctr" defTabSz="914400">
              <a:lnSpc>
                <a:spcPct val="200000"/>
              </a:lnSpc>
            </a:pPr>
            <a:r>
              <a:rPr lang="en-US" sz="1100" b="0" strike="noStrike" spc="-1" dirty="0">
                <a:solidFill>
                  <a:srgbClr val="C00000"/>
                </a:solidFill>
                <a:latin typeface="Biome" panose="020B0503030204020804" pitchFamily="34" charset="0"/>
                <a:cs typeface="Biome" panose="020B0503030204020804" pitchFamily="34" charset="0"/>
              </a:rPr>
              <a:t>Management, Predictive </a:t>
            </a:r>
            <a:r>
              <a:rPr lang="en-US" sz="1100" spc="-1" dirty="0">
                <a:solidFill>
                  <a:srgbClr val="C00000"/>
                </a:solidFill>
                <a:latin typeface="Biome" panose="020B0503030204020804" pitchFamily="34" charset="0"/>
                <a:cs typeface="Biome" panose="020B0503030204020804" pitchFamily="34" charset="0"/>
              </a:rPr>
              <a:t>A</a:t>
            </a:r>
            <a:r>
              <a:rPr lang="en-US" sz="1100" b="0" strike="noStrike" spc="-1" dirty="0">
                <a:solidFill>
                  <a:srgbClr val="C00000"/>
                </a:solidFill>
                <a:latin typeface="Biome" panose="020B0503030204020804" pitchFamily="34" charset="0"/>
                <a:cs typeface="Biome" panose="020B0503030204020804" pitchFamily="34" charset="0"/>
              </a:rPr>
              <a:t>nalytics</a:t>
            </a:r>
            <a:r>
              <a:rPr lang="en-US" sz="1100" spc="-1" dirty="0">
                <a:solidFill>
                  <a:srgbClr val="C00000"/>
                </a:solidFill>
                <a:latin typeface="Biome" panose="020B0503030204020804" pitchFamily="34" charset="0"/>
                <a:cs typeface="Biome" panose="020B0503030204020804" pitchFamily="34" charset="0"/>
              </a:rPr>
              <a:t> &amp;</a:t>
            </a:r>
            <a:r>
              <a:rPr lang="en-US" sz="1100" b="0" strike="noStrike" spc="-1" dirty="0">
                <a:solidFill>
                  <a:srgbClr val="C00000"/>
                </a:solidFill>
                <a:latin typeface="Biome" panose="020B0503030204020804" pitchFamily="34" charset="0"/>
                <a:cs typeface="Biome" panose="020B0503030204020804" pitchFamily="34" charset="0"/>
              </a:rPr>
              <a:t> </a:t>
            </a:r>
            <a:r>
              <a:rPr lang="en-US" sz="1100" spc="-1" dirty="0">
                <a:solidFill>
                  <a:srgbClr val="C00000"/>
                </a:solidFill>
                <a:latin typeface="Biome" panose="020B0503030204020804" pitchFamily="34" charset="0"/>
                <a:cs typeface="Biome" panose="020B0503030204020804" pitchFamily="34" charset="0"/>
              </a:rPr>
              <a:t>V</a:t>
            </a:r>
            <a:r>
              <a:rPr lang="en-US" sz="1100" b="0" strike="noStrike" spc="-1" dirty="0">
                <a:solidFill>
                  <a:srgbClr val="C00000"/>
                </a:solidFill>
                <a:latin typeface="Biome" panose="020B0503030204020804" pitchFamily="34" charset="0"/>
                <a:cs typeface="Biome" panose="020B0503030204020804" pitchFamily="34" charset="0"/>
              </a:rPr>
              <a:t>irtual </a:t>
            </a:r>
            <a:r>
              <a:rPr lang="en-US" sz="1100" spc="-1" dirty="0">
                <a:solidFill>
                  <a:srgbClr val="C00000"/>
                </a:solidFill>
                <a:latin typeface="Biome" panose="020B0503030204020804" pitchFamily="34" charset="0"/>
                <a:cs typeface="Biome" panose="020B0503030204020804" pitchFamily="34" charset="0"/>
              </a:rPr>
              <a:t>C</a:t>
            </a:r>
            <a:r>
              <a:rPr lang="en-US" sz="1100" b="0" strike="noStrike" spc="-1" dirty="0">
                <a:solidFill>
                  <a:srgbClr val="C00000"/>
                </a:solidFill>
                <a:latin typeface="Biome" panose="020B0503030204020804" pitchFamily="34" charset="0"/>
                <a:cs typeface="Biome" panose="020B0503030204020804" pitchFamily="34" charset="0"/>
              </a:rPr>
              <a:t>oncierge </a:t>
            </a:r>
            <a:r>
              <a:rPr lang="en-US" sz="1100" spc="-1" dirty="0">
                <a:solidFill>
                  <a:srgbClr val="C00000"/>
                </a:solidFill>
                <a:latin typeface="Biome" panose="020B0503030204020804" pitchFamily="34" charset="0"/>
                <a:cs typeface="Biome" panose="020B0503030204020804" pitchFamily="34" charset="0"/>
              </a:rPr>
              <a:t>S</a:t>
            </a:r>
            <a:r>
              <a:rPr lang="en-US" sz="1100" b="0" strike="noStrike" spc="-1" dirty="0">
                <a:solidFill>
                  <a:srgbClr val="C00000"/>
                </a:solidFill>
                <a:latin typeface="Biome" panose="020B0503030204020804" pitchFamily="34" charset="0"/>
                <a:cs typeface="Biome" panose="020B0503030204020804" pitchFamily="34" charset="0"/>
              </a:rPr>
              <a:t>ervices</a:t>
            </a:r>
          </a:p>
          <a:p>
            <a:pPr algn="ctr" defTabSz="914400">
              <a:lnSpc>
                <a:spcPct val="200000"/>
              </a:lnSpc>
            </a:pPr>
            <a:r>
              <a:rPr lang="en-US" sz="1100" b="0" strike="noStrike" spc="-1" dirty="0">
                <a:solidFill>
                  <a:srgbClr val="C00000"/>
                </a:solidFill>
                <a:latin typeface="Biome" panose="020B0503030204020804" pitchFamily="34" charset="0"/>
                <a:cs typeface="Biome" panose="020B0503030204020804" pitchFamily="34" charset="0"/>
              </a:rPr>
              <a:t>Small </a:t>
            </a:r>
            <a:r>
              <a:rPr lang="en-US" sz="1100" b="0" strike="noStrike" spc="-1" dirty="0" err="1">
                <a:solidFill>
                  <a:srgbClr val="C00000"/>
                </a:solidFill>
                <a:latin typeface="Biome" panose="020B0503030204020804" pitchFamily="34" charset="0"/>
                <a:cs typeface="Biome" panose="020B0503030204020804" pitchFamily="34" charset="0"/>
              </a:rPr>
              <a:t>Iindependant</a:t>
            </a:r>
            <a:r>
              <a:rPr lang="en-US" sz="1100" b="0" strike="noStrike" spc="-1" dirty="0">
                <a:solidFill>
                  <a:srgbClr val="C00000"/>
                </a:solidFill>
                <a:latin typeface="Biome" panose="020B0503030204020804" pitchFamily="34" charset="0"/>
                <a:cs typeface="Biome" panose="020B0503030204020804" pitchFamily="34" charset="0"/>
              </a:rPr>
              <a:t> </a:t>
            </a:r>
            <a:r>
              <a:rPr lang="en-US" sz="1100" spc="-1" dirty="0">
                <a:solidFill>
                  <a:srgbClr val="C00000"/>
                </a:solidFill>
                <a:latin typeface="Biome" panose="020B0503030204020804" pitchFamily="34" charset="0"/>
                <a:cs typeface="Biome" panose="020B0503030204020804" pitchFamily="34" charset="0"/>
              </a:rPr>
              <a:t>P</a:t>
            </a:r>
            <a:r>
              <a:rPr lang="en-US" sz="1100" b="0" strike="noStrike" spc="-1" dirty="0">
                <a:solidFill>
                  <a:srgbClr val="C00000"/>
                </a:solidFill>
                <a:latin typeface="Biome" panose="020B0503030204020804" pitchFamily="34" charset="0"/>
                <a:cs typeface="Biome" panose="020B0503030204020804" pitchFamily="34" charset="0"/>
              </a:rPr>
              <a:t>roviders </a:t>
            </a:r>
            <a:r>
              <a:rPr lang="en-US" sz="1100" spc="-1" dirty="0">
                <a:solidFill>
                  <a:srgbClr val="C00000"/>
                </a:solidFill>
                <a:latin typeface="Biome" panose="020B0503030204020804" pitchFamily="34" charset="0"/>
                <a:cs typeface="Biome" panose="020B0503030204020804" pitchFamily="34" charset="0"/>
              </a:rPr>
              <a:t>A</a:t>
            </a:r>
            <a:r>
              <a:rPr lang="en-US" sz="1100" b="0" strike="noStrike" spc="-1" dirty="0">
                <a:solidFill>
                  <a:srgbClr val="C00000"/>
                </a:solidFill>
                <a:latin typeface="Biome" panose="020B0503030204020804" pitchFamily="34" charset="0"/>
                <a:cs typeface="Biome" panose="020B0503030204020804" pitchFamily="34" charset="0"/>
              </a:rPr>
              <a:t>dopt </a:t>
            </a:r>
            <a:r>
              <a:rPr lang="en-US" sz="1100" spc="-1" dirty="0">
                <a:solidFill>
                  <a:srgbClr val="C00000"/>
                </a:solidFill>
                <a:latin typeface="Biome" panose="020B0503030204020804" pitchFamily="34" charset="0"/>
                <a:cs typeface="Biome" panose="020B0503030204020804" pitchFamily="34" charset="0"/>
              </a:rPr>
              <a:t>A</a:t>
            </a:r>
            <a:r>
              <a:rPr lang="en-US" sz="1100" b="0" strike="noStrike" spc="-1" dirty="0">
                <a:solidFill>
                  <a:srgbClr val="C00000"/>
                </a:solidFill>
                <a:latin typeface="Biome" panose="020B0503030204020804" pitchFamily="34" charset="0"/>
                <a:cs typeface="Biome" panose="020B0503030204020804" pitchFamily="34" charset="0"/>
              </a:rPr>
              <a:t>ffordable AI Solutions: Cloud-Based </a:t>
            </a:r>
            <a:r>
              <a:rPr lang="en-US" sz="1100" spc="-1" dirty="0">
                <a:solidFill>
                  <a:srgbClr val="C00000"/>
                </a:solidFill>
                <a:latin typeface="Biome" panose="020B0503030204020804" pitchFamily="34" charset="0"/>
                <a:cs typeface="Biome" panose="020B0503030204020804" pitchFamily="34" charset="0"/>
              </a:rPr>
              <a:t>P</a:t>
            </a:r>
            <a:r>
              <a:rPr lang="en-US" sz="1100" b="0" strike="noStrike" spc="-1" dirty="0">
                <a:solidFill>
                  <a:srgbClr val="C00000"/>
                </a:solidFill>
                <a:latin typeface="Biome" panose="020B0503030204020804" pitchFamily="34" charset="0"/>
                <a:cs typeface="Biome" panose="020B0503030204020804" pitchFamily="34" charset="0"/>
              </a:rPr>
              <a:t>roperty </a:t>
            </a:r>
            <a:r>
              <a:rPr lang="en-US" sz="1100" spc="-1" dirty="0">
                <a:solidFill>
                  <a:srgbClr val="C00000"/>
                </a:solidFill>
                <a:latin typeface="Biome" panose="020B0503030204020804" pitchFamily="34" charset="0"/>
                <a:cs typeface="Biome" panose="020B0503030204020804" pitchFamily="34" charset="0"/>
              </a:rPr>
              <a:t>M</a:t>
            </a:r>
            <a:r>
              <a:rPr lang="en-US" sz="1100" b="0" strike="noStrike" spc="-1" dirty="0">
                <a:solidFill>
                  <a:srgbClr val="C00000"/>
                </a:solidFill>
                <a:latin typeface="Biome" panose="020B0503030204020804" pitchFamily="34" charset="0"/>
                <a:cs typeface="Biome" panose="020B0503030204020804" pitchFamily="34" charset="0"/>
              </a:rPr>
              <a:t>anagement </a:t>
            </a:r>
            <a:r>
              <a:rPr lang="en-US" sz="1100" spc="-1" dirty="0">
                <a:solidFill>
                  <a:srgbClr val="C00000"/>
                </a:solidFill>
                <a:latin typeface="Biome" panose="020B0503030204020804" pitchFamily="34" charset="0"/>
                <a:cs typeface="Biome" panose="020B0503030204020804" pitchFamily="34" charset="0"/>
              </a:rPr>
              <a:t>S</a:t>
            </a:r>
            <a:r>
              <a:rPr lang="en-US" sz="1100" b="0" strike="noStrike" spc="-1" dirty="0">
                <a:solidFill>
                  <a:srgbClr val="C00000"/>
                </a:solidFill>
                <a:latin typeface="Biome" panose="020B0503030204020804" pitchFamily="34" charset="0"/>
                <a:cs typeface="Biome" panose="020B0503030204020804" pitchFamily="34" charset="0"/>
              </a:rPr>
              <a:t>ystems, Chatbots</a:t>
            </a:r>
          </a:p>
        </p:txBody>
      </p:sp>
      <p:pic>
        <p:nvPicPr>
          <p:cNvPr id="12" name="Picture 11">
            <a:hlinkClick r:id="rId3" tgtFrame="&quot;_blank&quot;"/>
            <a:extLst>
              <a:ext uri="{FF2B5EF4-FFF2-40B4-BE49-F238E27FC236}">
                <a16:creationId xmlns:a16="http://schemas.microsoft.com/office/drawing/2014/main" id="{D68016B5-A413-7570-79D4-278631FE7DD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715988" y="167111"/>
            <a:ext cx="2259305" cy="1506203"/>
          </a:xfrm>
          <a:prstGeom prst="rect">
            <a:avLst/>
          </a:prstGeom>
          <a:noFill/>
          <a:ln>
            <a:noFill/>
          </a:ln>
        </p:spPr>
      </p:pic>
      <p:pic>
        <p:nvPicPr>
          <p:cNvPr id="14" name="Picture 13">
            <a:hlinkClick r:id="rId5" tgtFrame="&quot;_blank&quot;"/>
            <a:extLst>
              <a:ext uri="{FF2B5EF4-FFF2-40B4-BE49-F238E27FC236}">
                <a16:creationId xmlns:a16="http://schemas.microsoft.com/office/drawing/2014/main" id="{44BB3FB1-F650-FB3C-E0D1-D30898DA144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331443" y="4858204"/>
            <a:ext cx="3208709" cy="1832685"/>
          </a:xfrm>
          <a:prstGeom prst="rect">
            <a:avLst/>
          </a:prstGeom>
          <a:noFill/>
          <a:ln>
            <a:noFill/>
          </a:ln>
        </p:spPr>
      </p:pic>
      <p:pic>
        <p:nvPicPr>
          <p:cNvPr id="10" name="Picture 9">
            <a:extLst>
              <a:ext uri="{FF2B5EF4-FFF2-40B4-BE49-F238E27FC236}">
                <a16:creationId xmlns:a16="http://schemas.microsoft.com/office/drawing/2014/main" id="{479D426F-171C-A37F-0CFB-7076763B2C63}"/>
              </a:ext>
            </a:extLst>
          </p:cNvPr>
          <p:cNvPicPr>
            <a:picLocks noChangeAspect="1"/>
          </p:cNvPicPr>
          <p:nvPr/>
        </p:nvPicPr>
        <p:blipFill>
          <a:blip r:embed="rId7"/>
          <a:stretch>
            <a:fillRect/>
          </a:stretch>
        </p:blipFill>
        <p:spPr>
          <a:xfrm>
            <a:off x="683394" y="2204184"/>
            <a:ext cx="6198669" cy="2654019"/>
          </a:xfrm>
          <a:prstGeom prst="rect">
            <a:avLst/>
          </a:prstGeom>
        </p:spPr>
      </p:pic>
    </p:spTree>
    <p:extLst>
      <p:ext uri="{BB962C8B-B14F-4D97-AF65-F5344CB8AC3E}">
        <p14:creationId xmlns:p14="http://schemas.microsoft.com/office/powerpoint/2010/main" val="1052542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9D457-2813-4E22-F382-6DE91005D62D}"/>
              </a:ext>
            </a:extLst>
          </p:cNvPr>
          <p:cNvSpPr>
            <a:spLocks noGrp="1"/>
          </p:cNvSpPr>
          <p:nvPr>
            <p:ph type="title"/>
          </p:nvPr>
        </p:nvSpPr>
        <p:spPr/>
        <p:txBody>
          <a:bodyPr/>
          <a:lstStyle/>
          <a:p>
            <a:endParaRPr lang="en-GB" dirty="0"/>
          </a:p>
        </p:txBody>
      </p:sp>
      <p:sp>
        <p:nvSpPr>
          <p:cNvPr id="3" name="Footer Placeholder 2">
            <a:extLst>
              <a:ext uri="{FF2B5EF4-FFF2-40B4-BE49-F238E27FC236}">
                <a16:creationId xmlns:a16="http://schemas.microsoft.com/office/drawing/2014/main" id="{C207DB50-B6BF-4D41-0DE3-FEB590ACA186}"/>
              </a:ext>
            </a:extLst>
          </p:cNvPr>
          <p:cNvSpPr>
            <a:spLocks noGrp="1"/>
          </p:cNvSpPr>
          <p:nvPr>
            <p:ph type="ftr" sz="quarter" idx="11"/>
          </p:nvPr>
        </p:nvSpPr>
        <p:spPr/>
        <p:txBody>
          <a:bodyPr/>
          <a:lstStyle/>
          <a:p>
            <a:pPr rtl="0"/>
            <a:r>
              <a:rPr lang="en-GB"/>
              <a:t>Presentation Title</a:t>
            </a:r>
          </a:p>
        </p:txBody>
      </p:sp>
      <p:sp>
        <p:nvSpPr>
          <p:cNvPr id="4" name="Date Placeholder 3">
            <a:extLst>
              <a:ext uri="{FF2B5EF4-FFF2-40B4-BE49-F238E27FC236}">
                <a16:creationId xmlns:a16="http://schemas.microsoft.com/office/drawing/2014/main" id="{8F5E6F32-39AF-16DF-6411-E61418FC9FA1}"/>
              </a:ext>
            </a:extLst>
          </p:cNvPr>
          <p:cNvSpPr>
            <a:spLocks noGrp="1"/>
          </p:cNvSpPr>
          <p:nvPr>
            <p:ph type="dt" sz="half" idx="10"/>
          </p:nvPr>
        </p:nvSpPr>
        <p:spPr/>
        <p:txBody>
          <a:bodyPr/>
          <a:lstStyle/>
          <a:p>
            <a:pPr rtl="0"/>
            <a:r>
              <a:rPr lang="en-GB"/>
              <a:t>2/1/20XX</a:t>
            </a:r>
            <a:endParaRPr lang="en-GB" dirty="0"/>
          </a:p>
        </p:txBody>
      </p:sp>
      <p:sp>
        <p:nvSpPr>
          <p:cNvPr id="5" name="Slide Number Placeholder 4">
            <a:extLst>
              <a:ext uri="{FF2B5EF4-FFF2-40B4-BE49-F238E27FC236}">
                <a16:creationId xmlns:a16="http://schemas.microsoft.com/office/drawing/2014/main" id="{27CB3C1E-8478-AD9F-DA5E-D88A8C81BD7E}"/>
              </a:ext>
            </a:extLst>
          </p:cNvPr>
          <p:cNvSpPr>
            <a:spLocks noGrp="1"/>
          </p:cNvSpPr>
          <p:nvPr>
            <p:ph type="sldNum" sz="quarter" idx="12"/>
          </p:nvPr>
        </p:nvSpPr>
        <p:spPr/>
        <p:txBody>
          <a:bodyPr/>
          <a:lstStyle/>
          <a:p>
            <a:pPr rtl="0"/>
            <a:fld id="{FAEF9944-A4F6-4C59-AEBD-678D6480B8EA}" type="slidenum">
              <a:rPr lang="en-GB" smtClean="0"/>
              <a:t>9</a:t>
            </a:fld>
            <a:endParaRPr lang="en-GB" dirty="0"/>
          </a:p>
        </p:txBody>
      </p:sp>
      <p:pic>
        <p:nvPicPr>
          <p:cNvPr id="6" name="Picture 2" descr="The Future Of AI: How Artificial Intelligence Will Change The World -  TekRevol">
            <a:extLst>
              <a:ext uri="{FF2B5EF4-FFF2-40B4-BE49-F238E27FC236}">
                <a16:creationId xmlns:a16="http://schemas.microsoft.com/office/drawing/2014/main" id="{8CD63FCD-109A-3AD5-5DBF-A74645542506}"/>
              </a:ext>
            </a:extLst>
          </p:cNvPr>
          <p:cNvPicPr/>
          <p:nvPr/>
        </p:nvPicPr>
        <p:blipFill>
          <a:blip r:embed="rId3"/>
          <a:stretch/>
        </p:blipFill>
        <p:spPr>
          <a:xfrm>
            <a:off x="0" y="0"/>
            <a:ext cx="12192000" cy="6858000"/>
          </a:xfrm>
          <a:prstGeom prst="rect">
            <a:avLst/>
          </a:prstGeom>
          <a:ln w="0">
            <a:noFill/>
          </a:ln>
        </p:spPr>
      </p:pic>
      <p:sp>
        <p:nvSpPr>
          <p:cNvPr id="7" name="TextBox 6">
            <a:extLst>
              <a:ext uri="{FF2B5EF4-FFF2-40B4-BE49-F238E27FC236}">
                <a16:creationId xmlns:a16="http://schemas.microsoft.com/office/drawing/2014/main" id="{E82B1B6D-7E56-845B-6ECC-22752A22CDFF}"/>
              </a:ext>
            </a:extLst>
          </p:cNvPr>
          <p:cNvSpPr txBox="1"/>
          <p:nvPr/>
        </p:nvSpPr>
        <p:spPr>
          <a:xfrm>
            <a:off x="11188390" y="6159575"/>
            <a:ext cx="721380" cy="369332"/>
          </a:xfrm>
          <a:prstGeom prst="rect">
            <a:avLst/>
          </a:prstGeom>
          <a:noFill/>
        </p:spPr>
        <p:txBody>
          <a:bodyPr wrap="square" rtlCol="0">
            <a:spAutoFit/>
          </a:bodyPr>
          <a:lstStyle/>
          <a:p>
            <a:r>
              <a:rPr lang="en-GB" dirty="0"/>
              <a:t>9</a:t>
            </a:r>
          </a:p>
        </p:txBody>
      </p:sp>
      <p:pic>
        <p:nvPicPr>
          <p:cNvPr id="8" name="Picture 7">
            <a:hlinkClick r:id="rId4" tgtFrame="&quot;_blank&quot;"/>
            <a:extLst>
              <a:ext uri="{FF2B5EF4-FFF2-40B4-BE49-F238E27FC236}">
                <a16:creationId xmlns:a16="http://schemas.microsoft.com/office/drawing/2014/main" id="{5C72DA49-9D85-4DFE-9034-05AD82BD716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247473" y="952824"/>
            <a:ext cx="2643457" cy="1534856"/>
          </a:xfrm>
          <a:prstGeom prst="rect">
            <a:avLst/>
          </a:prstGeom>
          <a:noFill/>
          <a:ln>
            <a:noFill/>
          </a:ln>
        </p:spPr>
      </p:pic>
      <p:pic>
        <p:nvPicPr>
          <p:cNvPr id="10" name="Picture 9">
            <a:hlinkClick r:id="rId6" tgtFrame="&quot;_blank&quot;"/>
            <a:extLst>
              <a:ext uri="{FF2B5EF4-FFF2-40B4-BE49-F238E27FC236}">
                <a16:creationId xmlns:a16="http://schemas.microsoft.com/office/drawing/2014/main" id="{67935A09-4ACF-BD39-B7F3-60DD52361ED6}"/>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130182" y="2300640"/>
            <a:ext cx="1936128" cy="1553697"/>
          </a:xfrm>
          <a:prstGeom prst="rect">
            <a:avLst/>
          </a:prstGeom>
          <a:noFill/>
          <a:ln>
            <a:noFill/>
          </a:ln>
        </p:spPr>
      </p:pic>
      <p:pic>
        <p:nvPicPr>
          <p:cNvPr id="11" name="Picture 10">
            <a:hlinkClick r:id="rId8" tgtFrame="&quot;_blank&quot;"/>
            <a:extLst>
              <a:ext uri="{FF2B5EF4-FFF2-40B4-BE49-F238E27FC236}">
                <a16:creationId xmlns:a16="http://schemas.microsoft.com/office/drawing/2014/main" id="{FF8D4A6F-ECDD-F1EC-3EC2-D9DB27621B00}"/>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01070" y="863002"/>
            <a:ext cx="2647950" cy="1714500"/>
          </a:xfrm>
          <a:prstGeom prst="rect">
            <a:avLst/>
          </a:prstGeom>
          <a:noFill/>
          <a:ln>
            <a:noFill/>
          </a:ln>
        </p:spPr>
      </p:pic>
    </p:spTree>
    <p:extLst>
      <p:ext uri="{BB962C8B-B14F-4D97-AF65-F5344CB8AC3E}">
        <p14:creationId xmlns:p14="http://schemas.microsoft.com/office/powerpoint/2010/main" val="672580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B341F-34E4-B0F4-C456-7148EB92F681}"/>
              </a:ext>
            </a:extLst>
          </p:cNvPr>
          <p:cNvSpPr>
            <a:spLocks noGrp="1"/>
          </p:cNvSpPr>
          <p:nvPr>
            <p:ph type="title"/>
          </p:nvPr>
        </p:nvSpPr>
        <p:spPr/>
        <p:txBody>
          <a:bodyPr/>
          <a:lstStyle/>
          <a:p>
            <a:r>
              <a:rPr lang="en-GB" dirty="0"/>
              <a:t>Methodology</a:t>
            </a:r>
          </a:p>
        </p:txBody>
      </p:sp>
      <p:sp>
        <p:nvSpPr>
          <p:cNvPr id="5" name="Slide Number Placeholder 4">
            <a:extLst>
              <a:ext uri="{FF2B5EF4-FFF2-40B4-BE49-F238E27FC236}">
                <a16:creationId xmlns:a16="http://schemas.microsoft.com/office/drawing/2014/main" id="{25CC8D16-008A-7976-0DD6-51ABAA926642}"/>
              </a:ext>
            </a:extLst>
          </p:cNvPr>
          <p:cNvSpPr>
            <a:spLocks noGrp="1"/>
          </p:cNvSpPr>
          <p:nvPr>
            <p:ph type="sldNum" sz="quarter" idx="12"/>
          </p:nvPr>
        </p:nvSpPr>
        <p:spPr/>
        <p:txBody>
          <a:bodyPr/>
          <a:lstStyle/>
          <a:p>
            <a:pPr rtl="0"/>
            <a:fld id="{FAEF9944-A4F6-4C59-AEBD-678D6480B8EA}" type="slidenum">
              <a:rPr lang="en-GB" smtClean="0"/>
              <a:t>10</a:t>
            </a:fld>
            <a:endParaRPr lang="en-GB" dirty="0"/>
          </a:p>
        </p:txBody>
      </p:sp>
      <p:sp>
        <p:nvSpPr>
          <p:cNvPr id="7" name="TextBox 6">
            <a:extLst>
              <a:ext uri="{FF2B5EF4-FFF2-40B4-BE49-F238E27FC236}">
                <a16:creationId xmlns:a16="http://schemas.microsoft.com/office/drawing/2014/main" id="{65147D07-B2EF-FFBC-8FD9-957C2F00C47A}"/>
              </a:ext>
            </a:extLst>
          </p:cNvPr>
          <p:cNvSpPr txBox="1"/>
          <p:nvPr/>
        </p:nvSpPr>
        <p:spPr>
          <a:xfrm>
            <a:off x="5205742" y="2809236"/>
            <a:ext cx="5106154" cy="3077766"/>
          </a:xfrm>
          <a:prstGeom prst="rect">
            <a:avLst/>
          </a:prstGeom>
          <a:noFill/>
        </p:spPr>
        <p:txBody>
          <a:bodyPr wrap="square">
            <a:spAutoFit/>
          </a:bodyPr>
          <a:lstStyle/>
          <a:p>
            <a:pPr marL="285750" indent="-285750" algn="ctr" defTabSz="914400">
              <a:lnSpc>
                <a:spcPct val="100000"/>
              </a:lnSpc>
              <a:buClr>
                <a:srgbClr val="FFFFFF"/>
              </a:buClr>
              <a:buFont typeface="Wingdings" panose="05000000000000000000" pitchFamily="2" charset="2"/>
              <a:buChar char="v"/>
            </a:pPr>
            <a:endParaRPr lang="en-US" sz="1400" b="0" strike="noStrike" spc="-1" dirty="0">
              <a:solidFill>
                <a:srgbClr val="00B050"/>
              </a:solidFill>
              <a:latin typeface="Times New Roman"/>
            </a:endParaRPr>
          </a:p>
          <a:p>
            <a:pPr marL="285750" indent="-285750" algn="ctr" defTabSz="914400">
              <a:buClr>
                <a:srgbClr val="FFFFFF"/>
              </a:buClr>
              <a:buFont typeface="Wingdings" panose="05000000000000000000" pitchFamily="2" charset="2"/>
              <a:buChar char="v"/>
            </a:pPr>
            <a:r>
              <a:rPr lang="en-US" sz="1000" b="1" strike="noStrike" spc="-1" dirty="0">
                <a:solidFill>
                  <a:schemeClr val="accent4">
                    <a:lumMod val="50000"/>
                  </a:schemeClr>
                </a:solidFill>
                <a:latin typeface="Times New Roman"/>
              </a:rPr>
              <a:t>Utilizes literature reviews, case analyses, and reports to explore AI's impact in the hospitality industry.</a:t>
            </a:r>
          </a:p>
          <a:p>
            <a:pPr marL="285750" indent="-285750" algn="ctr" defTabSz="914400">
              <a:buClr>
                <a:srgbClr val="FFFFFF"/>
              </a:buClr>
              <a:buFont typeface="Wingdings" panose="05000000000000000000" pitchFamily="2" charset="2"/>
              <a:buChar char="v"/>
            </a:pPr>
            <a:endParaRPr lang="en-US" sz="1000" b="1" strike="noStrike" spc="-1" dirty="0">
              <a:solidFill>
                <a:schemeClr val="accent4">
                  <a:lumMod val="50000"/>
                </a:schemeClr>
              </a:solidFill>
              <a:latin typeface="Calibri"/>
            </a:endParaRPr>
          </a:p>
          <a:p>
            <a:pPr marL="285750" indent="-285750" algn="ctr" defTabSz="914400">
              <a:buClr>
                <a:srgbClr val="FFFFFF"/>
              </a:buClr>
              <a:buFont typeface="Wingdings" panose="05000000000000000000" pitchFamily="2" charset="2"/>
              <a:buChar char="v"/>
            </a:pPr>
            <a:endParaRPr lang="en-US" sz="1000" b="1" strike="noStrike" spc="-1" dirty="0">
              <a:solidFill>
                <a:schemeClr val="accent4">
                  <a:lumMod val="50000"/>
                </a:schemeClr>
              </a:solidFill>
              <a:latin typeface="Calibri"/>
            </a:endParaRPr>
          </a:p>
          <a:p>
            <a:pPr marL="457200" indent="-457200" algn="ctr" defTabSz="914400">
              <a:buClr>
                <a:srgbClr val="FFFFFF"/>
              </a:buClr>
              <a:buFont typeface="Wingdings" charset="2"/>
              <a:buChar char=""/>
            </a:pPr>
            <a:r>
              <a:rPr lang="en-US" sz="1000" b="1" strike="noStrike" spc="-1" dirty="0">
                <a:solidFill>
                  <a:srgbClr val="FF3300"/>
                </a:solidFill>
                <a:latin typeface="Times New Roman"/>
              </a:rPr>
              <a:t>Focuses on peer-reviewed journals, academic research articles, and industry reports published in the last five years.</a:t>
            </a:r>
          </a:p>
          <a:p>
            <a:pPr marL="457200" indent="-457200" algn="ctr" defTabSz="914400">
              <a:buClr>
                <a:srgbClr val="FFFFFF"/>
              </a:buClr>
              <a:buFont typeface="Wingdings" charset="2"/>
              <a:buChar char=""/>
            </a:pPr>
            <a:endParaRPr lang="en-US" sz="1000" b="1" spc="-1" dirty="0">
              <a:solidFill>
                <a:srgbClr val="00B050"/>
              </a:solidFill>
              <a:latin typeface="Times New Roman"/>
            </a:endParaRPr>
          </a:p>
          <a:p>
            <a:pPr marL="457200" indent="-457200" algn="ctr" defTabSz="914400">
              <a:buClr>
                <a:srgbClr val="FFFFFF"/>
              </a:buClr>
              <a:buFont typeface="Wingdings" charset="2"/>
              <a:buChar char=""/>
            </a:pPr>
            <a:endParaRPr lang="en-US" sz="1000" b="1" strike="noStrike" spc="-1" dirty="0">
              <a:solidFill>
                <a:srgbClr val="00B050"/>
              </a:solidFill>
              <a:latin typeface="Calibri"/>
            </a:endParaRPr>
          </a:p>
          <a:p>
            <a:pPr marL="457200" indent="-457200" algn="ctr" defTabSz="914400">
              <a:buClr>
                <a:srgbClr val="FFFFFF"/>
              </a:buClr>
              <a:buFont typeface="Wingdings" charset="2"/>
              <a:buChar char=""/>
            </a:pPr>
            <a:r>
              <a:rPr lang="en-US" sz="1000" b="1" strike="noStrike" spc="-1" dirty="0">
                <a:solidFill>
                  <a:srgbClr val="00B050"/>
                </a:solidFill>
                <a:latin typeface="Times New Roman"/>
              </a:rPr>
              <a:t>Examines current uses, opportunities, challenges, and future advancements of AI in hospitality.</a:t>
            </a:r>
          </a:p>
          <a:p>
            <a:pPr marL="457200" indent="-457200" algn="ctr" defTabSz="914400">
              <a:buClr>
                <a:srgbClr val="FFFFFF"/>
              </a:buClr>
              <a:buFont typeface="Wingdings" charset="2"/>
              <a:buChar char=""/>
            </a:pPr>
            <a:endParaRPr lang="en-US" sz="1000" b="1" strike="noStrike" spc="-1" dirty="0">
              <a:solidFill>
                <a:srgbClr val="00B050"/>
              </a:solidFill>
              <a:latin typeface="Calibri"/>
            </a:endParaRPr>
          </a:p>
          <a:p>
            <a:pPr marL="457200" indent="-457200" algn="ctr" defTabSz="914400">
              <a:buClr>
                <a:srgbClr val="FFFFFF"/>
              </a:buClr>
              <a:buFont typeface="Wingdings" charset="2"/>
              <a:buChar char=""/>
            </a:pPr>
            <a:endParaRPr lang="en-US" sz="1000" b="1" strike="noStrike" spc="-1" dirty="0">
              <a:solidFill>
                <a:srgbClr val="00B050"/>
              </a:solidFill>
              <a:latin typeface="Calibri"/>
            </a:endParaRPr>
          </a:p>
          <a:p>
            <a:pPr marL="457200" indent="-457200" algn="ctr" defTabSz="914400">
              <a:buClr>
                <a:srgbClr val="FFFFFF"/>
              </a:buClr>
              <a:buFont typeface="Wingdings" charset="2"/>
              <a:buChar char=""/>
            </a:pPr>
            <a:r>
              <a:rPr lang="en-US" sz="1000" b="1" strike="noStrike" spc="-1" dirty="0">
                <a:solidFill>
                  <a:srgbClr val="6600FF"/>
                </a:solidFill>
                <a:latin typeface="Times New Roman"/>
              </a:rPr>
              <a:t>Employs PEST analysis to assess Political, Economic, Social, and Technological factors influencing AI adoption in the sector.</a:t>
            </a:r>
            <a:endParaRPr lang="en-US" sz="1000" b="1" strike="noStrike" spc="-1" dirty="0">
              <a:solidFill>
                <a:srgbClr val="6600FF"/>
              </a:solidFill>
              <a:latin typeface="Calibri"/>
            </a:endParaRPr>
          </a:p>
          <a:p>
            <a:pPr marL="457200" indent="-457200" algn="ctr" defTabSz="914400">
              <a:buClr>
                <a:srgbClr val="FFFFFF"/>
              </a:buClr>
              <a:buFont typeface="Wingdings" charset="2"/>
              <a:buChar char=""/>
            </a:pPr>
            <a:endParaRPr lang="en-US" sz="1000" b="1" strike="noStrike" spc="-1" dirty="0">
              <a:solidFill>
                <a:srgbClr val="6600FF"/>
              </a:solidFill>
              <a:latin typeface="Times New Roman"/>
            </a:endParaRPr>
          </a:p>
          <a:p>
            <a:pPr marL="457200" indent="-457200" algn="ctr" defTabSz="914400">
              <a:buClr>
                <a:srgbClr val="FFFFFF"/>
              </a:buClr>
              <a:buFont typeface="Wingdings" charset="2"/>
              <a:buChar char=""/>
            </a:pPr>
            <a:endParaRPr lang="en-US" sz="1000" b="1" strike="noStrike" spc="-1" dirty="0">
              <a:solidFill>
                <a:srgbClr val="6600FF"/>
              </a:solidFill>
              <a:latin typeface="Times New Roman"/>
            </a:endParaRPr>
          </a:p>
          <a:p>
            <a:pPr marL="457200" indent="-457200" algn="ctr" defTabSz="914400">
              <a:buClr>
                <a:srgbClr val="FFFFFF"/>
              </a:buClr>
              <a:buFont typeface="Wingdings" charset="2"/>
              <a:buChar char=""/>
            </a:pPr>
            <a:r>
              <a:rPr lang="en-US" sz="1000" b="1" strike="noStrike" spc="-1" dirty="0">
                <a:solidFill>
                  <a:srgbClr val="00B0F0"/>
                </a:solidFill>
                <a:latin typeface="Times New Roman"/>
              </a:rPr>
              <a:t>PEST analysis aids in understanding external factors affecting AI integration in the industry (Dawson et al., 2012).</a:t>
            </a:r>
            <a:endParaRPr lang="en-US" sz="1000" b="1" strike="noStrike" spc="-1" dirty="0">
              <a:solidFill>
                <a:srgbClr val="00B0F0"/>
              </a:solidFill>
              <a:latin typeface="Calibri"/>
            </a:endParaRPr>
          </a:p>
        </p:txBody>
      </p:sp>
      <p:pic>
        <p:nvPicPr>
          <p:cNvPr id="9" name="Picture 8">
            <a:hlinkClick r:id="rId3" tgtFrame="&quot;_blank&quot;"/>
            <a:extLst>
              <a:ext uri="{FF2B5EF4-FFF2-40B4-BE49-F238E27FC236}">
                <a16:creationId xmlns:a16="http://schemas.microsoft.com/office/drawing/2014/main" id="{B53E97D4-88AD-B777-EB46-67BB0F11BD8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80104" y="3772750"/>
            <a:ext cx="2468737" cy="2047704"/>
          </a:xfrm>
          <a:prstGeom prst="rect">
            <a:avLst/>
          </a:prstGeom>
          <a:noFill/>
          <a:ln>
            <a:noFill/>
          </a:ln>
        </p:spPr>
      </p:pic>
      <p:pic>
        <p:nvPicPr>
          <p:cNvPr id="10" name="Picture 9">
            <a:hlinkClick r:id="rId5" tgtFrame="&quot;_blank&quot;"/>
            <a:extLst>
              <a:ext uri="{FF2B5EF4-FFF2-40B4-BE49-F238E27FC236}">
                <a16:creationId xmlns:a16="http://schemas.microsoft.com/office/drawing/2014/main" id="{E0D9FAE2-88A1-8188-D744-7184C9C8C221}"/>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356476" y="727325"/>
            <a:ext cx="3009900" cy="1714500"/>
          </a:xfrm>
          <a:prstGeom prst="rect">
            <a:avLst/>
          </a:prstGeom>
          <a:noFill/>
          <a:ln>
            <a:noFill/>
          </a:ln>
        </p:spPr>
      </p:pic>
      <p:sp>
        <p:nvSpPr>
          <p:cNvPr id="11" name="TextBox 10">
            <a:extLst>
              <a:ext uri="{FF2B5EF4-FFF2-40B4-BE49-F238E27FC236}">
                <a16:creationId xmlns:a16="http://schemas.microsoft.com/office/drawing/2014/main" id="{403217B2-D9C4-FE9A-B20D-A083ECD043AD}"/>
              </a:ext>
            </a:extLst>
          </p:cNvPr>
          <p:cNvSpPr txBox="1"/>
          <p:nvPr/>
        </p:nvSpPr>
        <p:spPr>
          <a:xfrm>
            <a:off x="-208106" y="959028"/>
            <a:ext cx="760491" cy="307777"/>
          </a:xfrm>
          <a:prstGeom prst="rect">
            <a:avLst/>
          </a:prstGeom>
          <a:noFill/>
        </p:spPr>
        <p:txBody>
          <a:bodyPr wrap="square" rtlCol="0">
            <a:spAutoFit/>
          </a:bodyPr>
          <a:lstStyle/>
          <a:p>
            <a:pPr algn="ctr"/>
            <a:r>
              <a:rPr lang="en-GB" sz="1400" b="1" dirty="0">
                <a:solidFill>
                  <a:schemeClr val="tx1">
                    <a:lumMod val="95000"/>
                    <a:lumOff val="5000"/>
                  </a:schemeClr>
                </a:solidFill>
              </a:rPr>
              <a:t>AI</a:t>
            </a:r>
          </a:p>
        </p:txBody>
      </p:sp>
      <p:sp>
        <p:nvSpPr>
          <p:cNvPr id="12" name="TextBox 11">
            <a:extLst>
              <a:ext uri="{FF2B5EF4-FFF2-40B4-BE49-F238E27FC236}">
                <a16:creationId xmlns:a16="http://schemas.microsoft.com/office/drawing/2014/main" id="{5E810DA5-B310-665A-DB62-7E817953FDB4}"/>
              </a:ext>
            </a:extLst>
          </p:cNvPr>
          <p:cNvSpPr txBox="1"/>
          <p:nvPr/>
        </p:nvSpPr>
        <p:spPr>
          <a:xfrm>
            <a:off x="442235" y="1920525"/>
            <a:ext cx="760491" cy="307777"/>
          </a:xfrm>
          <a:prstGeom prst="rect">
            <a:avLst/>
          </a:prstGeom>
          <a:noFill/>
        </p:spPr>
        <p:txBody>
          <a:bodyPr wrap="square" rtlCol="0">
            <a:spAutoFit/>
          </a:bodyPr>
          <a:lstStyle/>
          <a:p>
            <a:pPr algn="ctr"/>
            <a:r>
              <a:rPr lang="en-GB" sz="1400" b="1" dirty="0">
                <a:solidFill>
                  <a:schemeClr val="tx1">
                    <a:lumMod val="95000"/>
                    <a:lumOff val="5000"/>
                  </a:schemeClr>
                </a:solidFill>
              </a:rPr>
              <a:t>AI</a:t>
            </a:r>
          </a:p>
        </p:txBody>
      </p:sp>
      <p:sp>
        <p:nvSpPr>
          <p:cNvPr id="13" name="TextBox 12">
            <a:extLst>
              <a:ext uri="{FF2B5EF4-FFF2-40B4-BE49-F238E27FC236}">
                <a16:creationId xmlns:a16="http://schemas.microsoft.com/office/drawing/2014/main" id="{8E33627B-10A4-D0A3-56E1-8CC59CB77FE4}"/>
              </a:ext>
            </a:extLst>
          </p:cNvPr>
          <p:cNvSpPr txBox="1"/>
          <p:nvPr/>
        </p:nvSpPr>
        <p:spPr>
          <a:xfrm>
            <a:off x="129601" y="1242391"/>
            <a:ext cx="760491" cy="646331"/>
          </a:xfrm>
          <a:prstGeom prst="rect">
            <a:avLst/>
          </a:prstGeom>
          <a:noFill/>
        </p:spPr>
        <p:txBody>
          <a:bodyPr wrap="square" rtlCol="0">
            <a:spAutoFit/>
          </a:bodyPr>
          <a:lstStyle/>
          <a:p>
            <a:pPr algn="ctr"/>
            <a:r>
              <a:rPr lang="en-GB" sz="3600" b="1" dirty="0">
                <a:solidFill>
                  <a:srgbClr val="800080"/>
                </a:solidFill>
              </a:rPr>
              <a:t>AI</a:t>
            </a:r>
          </a:p>
        </p:txBody>
      </p:sp>
    </p:spTree>
    <p:extLst>
      <p:ext uri="{BB962C8B-B14F-4D97-AF65-F5344CB8AC3E}">
        <p14:creationId xmlns:p14="http://schemas.microsoft.com/office/powerpoint/2010/main" val="2587583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E90863B-F703-7B42-A6D6-59CBB3053A0B}"/>
              </a:ext>
            </a:extLst>
          </p:cNvPr>
          <p:cNvSpPr>
            <a:spLocks noGrp="1"/>
          </p:cNvSpPr>
          <p:nvPr>
            <p:ph type="sldNum" sz="quarter" idx="12"/>
          </p:nvPr>
        </p:nvSpPr>
        <p:spPr/>
        <p:txBody>
          <a:bodyPr/>
          <a:lstStyle/>
          <a:p>
            <a:pPr rtl="0"/>
            <a:fld id="{FAEF9944-A4F6-4C59-AEBD-678D6480B8EA}" type="slidenum">
              <a:rPr lang="en-GB" smtClean="0"/>
              <a:t>11</a:t>
            </a:fld>
            <a:endParaRPr lang="en-GB" dirty="0"/>
          </a:p>
        </p:txBody>
      </p:sp>
      <p:sp>
        <p:nvSpPr>
          <p:cNvPr id="6" name="TextBox 4">
            <a:extLst>
              <a:ext uri="{FF2B5EF4-FFF2-40B4-BE49-F238E27FC236}">
                <a16:creationId xmlns:a16="http://schemas.microsoft.com/office/drawing/2014/main" id="{0F1398DE-8A17-7925-BE40-F6B5BCD9D90B}"/>
              </a:ext>
            </a:extLst>
          </p:cNvPr>
          <p:cNvSpPr txBox="1"/>
          <p:nvPr/>
        </p:nvSpPr>
        <p:spPr>
          <a:xfrm>
            <a:off x="1626108" y="2614181"/>
            <a:ext cx="5943600" cy="1231106"/>
          </a:xfrm>
          <a:prstGeom prst="rect">
            <a:avLst/>
          </a:prstGeom>
        </p:spPr>
        <p:txBody>
          <a:bodyPr wrap="square" lIns="0" tIns="0" rIns="0" bIns="0" rtlCol="0" anchor="t">
            <a:spAutoFit/>
          </a:bodyPr>
          <a:lstStyle/>
          <a:p>
            <a:r>
              <a:rPr lang="en-US" sz="1600" b="1" dirty="0">
                <a:solidFill>
                  <a:srgbClr val="0070C0"/>
                </a:solidFill>
                <a:latin typeface="Times New Roman" panose="02020603050405020304" pitchFamily="18" charset="0"/>
                <a:cs typeface="Times New Roman" panose="02020603050405020304" pitchFamily="18" charset="0"/>
              </a:rPr>
              <a:t>Political</a:t>
            </a:r>
          </a:p>
          <a:p>
            <a:r>
              <a:rPr lang="en-US" sz="1600" dirty="0">
                <a:solidFill>
                  <a:srgbClr val="0070C0"/>
                </a:solidFill>
                <a:latin typeface="Times New Roman" panose="02020603050405020304" pitchFamily="18" charset="0"/>
                <a:cs typeface="Times New Roman" panose="02020603050405020304" pitchFamily="18" charset="0"/>
              </a:rPr>
              <a:t>• Data protection regulations (GDPR)</a:t>
            </a:r>
          </a:p>
          <a:p>
            <a:r>
              <a:rPr lang="en-US" sz="1600" dirty="0">
                <a:solidFill>
                  <a:srgbClr val="0070C0"/>
                </a:solidFill>
                <a:latin typeface="Times New Roman" panose="02020603050405020304" pitchFamily="18" charset="0"/>
                <a:cs typeface="Times New Roman" panose="02020603050405020304" pitchFamily="18" charset="0"/>
              </a:rPr>
              <a:t>• Privacy compliance requirements</a:t>
            </a:r>
          </a:p>
          <a:p>
            <a:r>
              <a:rPr lang="en-US" sz="1600" dirty="0">
                <a:solidFill>
                  <a:srgbClr val="0070C0"/>
                </a:solidFill>
                <a:latin typeface="Times New Roman" panose="02020603050405020304" pitchFamily="18" charset="0"/>
                <a:cs typeface="Times New Roman" panose="02020603050405020304" pitchFamily="18" charset="0"/>
              </a:rPr>
              <a:t>• Cross-border data regulations</a:t>
            </a:r>
          </a:p>
          <a:p>
            <a:r>
              <a:rPr lang="en-US" sz="1600" dirty="0">
                <a:solidFill>
                  <a:srgbClr val="0070C0"/>
                </a:solidFill>
                <a:latin typeface="Times New Roman" panose="02020603050405020304" pitchFamily="18" charset="0"/>
                <a:cs typeface="Times New Roman" panose="02020603050405020304" pitchFamily="18" charset="0"/>
              </a:rPr>
              <a:t>• Brand reputation concerns</a:t>
            </a:r>
          </a:p>
        </p:txBody>
      </p:sp>
      <p:sp>
        <p:nvSpPr>
          <p:cNvPr id="7" name="TextBox 6">
            <a:extLst>
              <a:ext uri="{FF2B5EF4-FFF2-40B4-BE49-F238E27FC236}">
                <a16:creationId xmlns:a16="http://schemas.microsoft.com/office/drawing/2014/main" id="{A7B4A48C-85F8-A006-1532-23F8C3EA7527}"/>
              </a:ext>
            </a:extLst>
          </p:cNvPr>
          <p:cNvSpPr txBox="1"/>
          <p:nvPr/>
        </p:nvSpPr>
        <p:spPr>
          <a:xfrm>
            <a:off x="7908201" y="2614181"/>
            <a:ext cx="5791200" cy="1231106"/>
          </a:xfrm>
          <a:prstGeom prst="rect">
            <a:avLst/>
          </a:prstGeom>
        </p:spPr>
        <p:txBody>
          <a:bodyPr wrap="square" lIns="0" tIns="0" rIns="0" bIns="0" rtlCol="0" anchor="t">
            <a:spAutoFit/>
          </a:bodyPr>
          <a:lstStyle/>
          <a:p>
            <a:pPr algn="just"/>
            <a:r>
              <a:rPr lang="en-US" sz="1600" b="1" dirty="0">
                <a:solidFill>
                  <a:srgbClr val="002060"/>
                </a:solidFill>
                <a:latin typeface="Times New Roman" panose="02020603050405020304" pitchFamily="18" charset="0"/>
                <a:cs typeface="Times New Roman" panose="02020603050405020304" pitchFamily="18" charset="0"/>
              </a:rPr>
              <a:t>Social</a:t>
            </a:r>
          </a:p>
          <a:p>
            <a:pPr algn="just"/>
            <a:r>
              <a:rPr lang="en-US" sz="1600" dirty="0">
                <a:solidFill>
                  <a:srgbClr val="002060"/>
                </a:solidFill>
                <a:latin typeface="Times New Roman" panose="02020603050405020304" pitchFamily="18" charset="0"/>
                <a:cs typeface="Times New Roman" panose="02020603050405020304" pitchFamily="18" charset="0"/>
              </a:rPr>
              <a:t>• Personalized guest experiences</a:t>
            </a:r>
          </a:p>
          <a:p>
            <a:pPr algn="just"/>
            <a:r>
              <a:rPr lang="en-US" sz="1600" dirty="0">
                <a:solidFill>
                  <a:srgbClr val="002060"/>
                </a:solidFill>
                <a:latin typeface="Times New Roman" panose="02020603050405020304" pitchFamily="18" charset="0"/>
                <a:cs typeface="Times New Roman" panose="02020603050405020304" pitchFamily="18" charset="0"/>
              </a:rPr>
              <a:t>• Improved accessibility features</a:t>
            </a:r>
          </a:p>
          <a:p>
            <a:pPr algn="just"/>
            <a:r>
              <a:rPr lang="en-US" sz="1600" dirty="0">
                <a:solidFill>
                  <a:srgbClr val="002060"/>
                </a:solidFill>
                <a:latin typeface="Times New Roman" panose="02020603050405020304" pitchFamily="18" charset="0"/>
                <a:cs typeface="Times New Roman" panose="02020603050405020304" pitchFamily="18" charset="0"/>
              </a:rPr>
              <a:t>• Quick response to guest needs</a:t>
            </a:r>
          </a:p>
          <a:p>
            <a:pPr algn="just"/>
            <a:r>
              <a:rPr lang="en-US" sz="1600" dirty="0">
                <a:solidFill>
                  <a:srgbClr val="002060"/>
                </a:solidFill>
                <a:latin typeface="Times New Roman" panose="02020603050405020304" pitchFamily="18" charset="0"/>
                <a:cs typeface="Times New Roman" panose="02020603050405020304" pitchFamily="18" charset="0"/>
              </a:rPr>
              <a:t>• Inclusive service delivery</a:t>
            </a:r>
          </a:p>
        </p:txBody>
      </p:sp>
      <p:sp>
        <p:nvSpPr>
          <p:cNvPr id="9" name="TextBox 8">
            <a:extLst>
              <a:ext uri="{FF2B5EF4-FFF2-40B4-BE49-F238E27FC236}">
                <a16:creationId xmlns:a16="http://schemas.microsoft.com/office/drawing/2014/main" id="{029C724C-FFCB-51BB-155B-FA49BC2E01AE}"/>
              </a:ext>
            </a:extLst>
          </p:cNvPr>
          <p:cNvSpPr txBox="1"/>
          <p:nvPr/>
        </p:nvSpPr>
        <p:spPr>
          <a:xfrm>
            <a:off x="1535371" y="4383896"/>
            <a:ext cx="3881673" cy="1323439"/>
          </a:xfrm>
          <a:prstGeom prst="rect">
            <a:avLst/>
          </a:prstGeom>
          <a:noFill/>
        </p:spPr>
        <p:txBody>
          <a:bodyPr wrap="square">
            <a:spAutoFit/>
          </a:bodyPr>
          <a:lstStyle/>
          <a:p>
            <a:r>
              <a:rPr lang="en-US" sz="1600" b="1" dirty="0">
                <a:solidFill>
                  <a:srgbClr val="3333FF"/>
                </a:solidFill>
                <a:latin typeface="Times New Roman" panose="02020603050405020304" pitchFamily="18" charset="0"/>
                <a:cs typeface="Times New Roman" panose="02020603050405020304" pitchFamily="18" charset="0"/>
              </a:rPr>
              <a:t>Economic</a:t>
            </a:r>
          </a:p>
          <a:p>
            <a:r>
              <a:rPr lang="en-US" sz="1600" dirty="0">
                <a:solidFill>
                  <a:srgbClr val="3333FF"/>
                </a:solidFill>
                <a:latin typeface="Times New Roman" panose="02020603050405020304" pitchFamily="18" charset="0"/>
                <a:cs typeface="Times New Roman" panose="02020603050405020304" pitchFamily="18" charset="0"/>
              </a:rPr>
              <a:t>• Cost efficiencies through automation</a:t>
            </a:r>
          </a:p>
          <a:p>
            <a:r>
              <a:rPr lang="en-US" sz="1600" dirty="0">
                <a:solidFill>
                  <a:srgbClr val="3333FF"/>
                </a:solidFill>
                <a:latin typeface="Times New Roman" panose="02020603050405020304" pitchFamily="18" charset="0"/>
                <a:cs typeface="Times New Roman" panose="02020603050405020304" pitchFamily="18" charset="0"/>
              </a:rPr>
              <a:t>• Reduced labor costs</a:t>
            </a:r>
          </a:p>
          <a:p>
            <a:r>
              <a:rPr lang="en-US" sz="1600" dirty="0">
                <a:solidFill>
                  <a:srgbClr val="3333FF"/>
                </a:solidFill>
                <a:latin typeface="Times New Roman" panose="02020603050405020304" pitchFamily="18" charset="0"/>
                <a:cs typeface="Times New Roman" panose="02020603050405020304" pitchFamily="18" charset="0"/>
              </a:rPr>
              <a:t>• Intelligent pricing optimization</a:t>
            </a:r>
          </a:p>
          <a:p>
            <a:r>
              <a:rPr lang="en-US" sz="1600" dirty="0">
                <a:solidFill>
                  <a:srgbClr val="3333FF"/>
                </a:solidFill>
                <a:latin typeface="Times New Roman" panose="02020603050405020304" pitchFamily="18" charset="0"/>
                <a:cs typeface="Times New Roman" panose="02020603050405020304" pitchFamily="18" charset="0"/>
              </a:rPr>
              <a:t>• Focus on ROI and loyalty</a:t>
            </a:r>
          </a:p>
        </p:txBody>
      </p:sp>
      <p:sp>
        <p:nvSpPr>
          <p:cNvPr id="10" name="TextBox 9">
            <a:extLst>
              <a:ext uri="{FF2B5EF4-FFF2-40B4-BE49-F238E27FC236}">
                <a16:creationId xmlns:a16="http://schemas.microsoft.com/office/drawing/2014/main" id="{8BDEDA53-6E2F-BF2C-9151-E73990B2C63B}"/>
              </a:ext>
            </a:extLst>
          </p:cNvPr>
          <p:cNvSpPr txBox="1"/>
          <p:nvPr/>
        </p:nvSpPr>
        <p:spPr>
          <a:xfrm>
            <a:off x="7787902" y="4400215"/>
            <a:ext cx="5562600" cy="1323439"/>
          </a:xfrm>
          <a:prstGeom prst="rect">
            <a:avLst/>
          </a:prstGeom>
          <a:noFill/>
        </p:spPr>
        <p:txBody>
          <a:bodyPr wrap="square" rtlCol="0">
            <a:spAutoFit/>
          </a:bodyPr>
          <a:lstStyle/>
          <a:p>
            <a:pPr algn="just"/>
            <a:r>
              <a:rPr lang="en-US" sz="1600" b="1" dirty="0">
                <a:solidFill>
                  <a:srgbClr val="0099CC"/>
                </a:solidFill>
                <a:latin typeface="Times New Roman" panose="02020603050405020304" pitchFamily="18" charset="0"/>
                <a:cs typeface="Times New Roman" panose="02020603050405020304" pitchFamily="18" charset="0"/>
              </a:rPr>
              <a:t>Technological</a:t>
            </a:r>
          </a:p>
          <a:p>
            <a:pPr algn="just"/>
            <a:r>
              <a:rPr lang="en-US" sz="1600" dirty="0">
                <a:solidFill>
                  <a:srgbClr val="0099CC"/>
                </a:solidFill>
                <a:latin typeface="Times New Roman" panose="02020603050405020304" pitchFamily="18" charset="0"/>
                <a:cs typeface="Times New Roman" panose="02020603050405020304" pitchFamily="18" charset="0"/>
              </a:rPr>
              <a:t>• Smart room controls</a:t>
            </a:r>
          </a:p>
          <a:p>
            <a:pPr algn="just"/>
            <a:r>
              <a:rPr lang="en-US" sz="1600" dirty="0">
                <a:solidFill>
                  <a:srgbClr val="0099CC"/>
                </a:solidFill>
                <a:latin typeface="Times New Roman" panose="02020603050405020304" pitchFamily="18" charset="0"/>
                <a:cs typeface="Times New Roman" panose="02020603050405020304" pitchFamily="18" charset="0"/>
              </a:rPr>
              <a:t>• Predictive analytics</a:t>
            </a:r>
          </a:p>
          <a:p>
            <a:pPr algn="just"/>
            <a:r>
              <a:rPr lang="en-US" sz="1600" dirty="0">
                <a:solidFill>
                  <a:srgbClr val="0099CC"/>
                </a:solidFill>
                <a:latin typeface="Times New Roman" panose="02020603050405020304" pitchFamily="18" charset="0"/>
                <a:cs typeface="Times New Roman" panose="02020603050405020304" pitchFamily="18" charset="0"/>
              </a:rPr>
              <a:t>• Integration challenges</a:t>
            </a:r>
          </a:p>
          <a:p>
            <a:pPr algn="just"/>
            <a:r>
              <a:rPr lang="en-US" sz="1600" dirty="0">
                <a:solidFill>
                  <a:srgbClr val="0099CC"/>
                </a:solidFill>
                <a:latin typeface="Times New Roman" panose="02020603050405020304" pitchFamily="18" charset="0"/>
                <a:cs typeface="Times New Roman" panose="02020603050405020304" pitchFamily="18" charset="0"/>
              </a:rPr>
              <a:t>• Implementation costs</a:t>
            </a:r>
          </a:p>
        </p:txBody>
      </p:sp>
      <p:pic>
        <p:nvPicPr>
          <p:cNvPr id="11" name="Picture 2" descr="PEST Analysis | Creately">
            <a:extLst>
              <a:ext uri="{FF2B5EF4-FFF2-40B4-BE49-F238E27FC236}">
                <a16:creationId xmlns:a16="http://schemas.microsoft.com/office/drawing/2014/main" id="{D910321C-0797-47FA-307E-1B56C775EF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7394" y="2474104"/>
            <a:ext cx="2369135" cy="409004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3">
            <a:extLst>
              <a:ext uri="{FF2B5EF4-FFF2-40B4-BE49-F238E27FC236}">
                <a16:creationId xmlns:a16="http://schemas.microsoft.com/office/drawing/2014/main" id="{E0AB1223-9E70-35CA-42D9-71325B1A3A61}"/>
              </a:ext>
            </a:extLst>
          </p:cNvPr>
          <p:cNvSpPr txBox="1"/>
          <p:nvPr/>
        </p:nvSpPr>
        <p:spPr>
          <a:xfrm>
            <a:off x="-90536" y="886339"/>
            <a:ext cx="1182287" cy="1292662"/>
          </a:xfrm>
          <a:prstGeom prst="rect">
            <a:avLst/>
          </a:prstGeom>
        </p:spPr>
        <p:txBody>
          <a:bodyPr wrap="square" lIns="0" tIns="0" rIns="0" bIns="0" rtlCol="0" anchor="t">
            <a:spAutoFit/>
          </a:bodyPr>
          <a:lstStyle/>
          <a:p>
            <a:pPr algn="ctr"/>
            <a:r>
              <a:rPr lang="en-US" sz="2800" b="1" dirty="0">
                <a:latin typeface="Times New Roman" panose="02020603050405020304" pitchFamily="18" charset="0"/>
                <a:cs typeface="Times New Roman" panose="02020603050405020304" pitchFamily="18" charset="0"/>
              </a:rPr>
              <a:t>PEST</a:t>
            </a:r>
          </a:p>
          <a:p>
            <a:pPr algn="ctr"/>
            <a:endParaRPr lang="en-US" sz="1400" b="1" dirty="0">
              <a:latin typeface="Times New Roman" panose="02020603050405020304" pitchFamily="18" charset="0"/>
              <a:cs typeface="Times New Roman" panose="02020603050405020304" pitchFamily="18" charset="0"/>
            </a:endParaRPr>
          </a:p>
          <a:p>
            <a:pPr algn="ctr"/>
            <a:endParaRPr lang="en-US" sz="1400" b="1" dirty="0">
              <a:latin typeface="Times New Roman" panose="02020603050405020304" pitchFamily="18" charset="0"/>
              <a:cs typeface="Times New Roman" panose="02020603050405020304" pitchFamily="18" charset="0"/>
            </a:endParaRPr>
          </a:p>
          <a:p>
            <a:pPr algn="ctr"/>
            <a:endParaRPr lang="en-US" sz="1400" b="1" dirty="0">
              <a:latin typeface="Times New Roman" panose="02020603050405020304" pitchFamily="18" charset="0"/>
              <a:cs typeface="Times New Roman" panose="02020603050405020304" pitchFamily="18" charset="0"/>
            </a:endParaRPr>
          </a:p>
          <a:p>
            <a:pPr algn="ctr"/>
            <a:r>
              <a:rPr lang="en-US" sz="1400" b="1" dirty="0">
                <a:latin typeface="Times New Roman" panose="02020603050405020304" pitchFamily="18" charset="0"/>
                <a:cs typeface="Times New Roman" panose="02020603050405020304" pitchFamily="18" charset="0"/>
              </a:rPr>
              <a:t>Framework</a:t>
            </a:r>
          </a:p>
        </p:txBody>
      </p:sp>
      <p:sp>
        <p:nvSpPr>
          <p:cNvPr id="13" name="TextBox 12">
            <a:extLst>
              <a:ext uri="{FF2B5EF4-FFF2-40B4-BE49-F238E27FC236}">
                <a16:creationId xmlns:a16="http://schemas.microsoft.com/office/drawing/2014/main" id="{4DAE5E80-FAD2-988B-26A2-5B44CD57CA6E}"/>
              </a:ext>
            </a:extLst>
          </p:cNvPr>
          <p:cNvSpPr txBox="1"/>
          <p:nvPr/>
        </p:nvSpPr>
        <p:spPr>
          <a:xfrm>
            <a:off x="139801" y="1370648"/>
            <a:ext cx="721611" cy="523220"/>
          </a:xfrm>
          <a:prstGeom prst="rect">
            <a:avLst/>
          </a:prstGeom>
          <a:noFill/>
        </p:spPr>
        <p:txBody>
          <a:bodyPr wrap="square" rtlCol="0">
            <a:spAutoFit/>
          </a:bodyPr>
          <a:lstStyle/>
          <a:p>
            <a:pPr algn="ctr"/>
            <a:r>
              <a:rPr lang="en-US" sz="2800" b="1" dirty="0">
                <a:solidFill>
                  <a:srgbClr val="FFFF00"/>
                </a:solidFill>
                <a:latin typeface="Times New Roman" panose="02020603050405020304" pitchFamily="18" charset="0"/>
                <a:cs typeface="Times New Roman" panose="02020603050405020304" pitchFamily="18" charset="0"/>
              </a:rPr>
              <a:t>AI </a:t>
            </a:r>
          </a:p>
        </p:txBody>
      </p:sp>
    </p:spTree>
    <p:extLst>
      <p:ext uri="{BB962C8B-B14F-4D97-AF65-F5344CB8AC3E}">
        <p14:creationId xmlns:p14="http://schemas.microsoft.com/office/powerpoint/2010/main" val="3077671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58A79-4606-109A-CF31-4C7F4F57AA5D}"/>
            </a:ext>
          </a:extLst>
        </p:cNvPr>
        <p:cNvGrpSpPr/>
        <p:nvPr/>
      </p:nvGrpSpPr>
      <p:grpSpPr>
        <a:xfrm>
          <a:off x="0" y="0"/>
          <a:ext cx="0" cy="0"/>
          <a:chOff x="0" y="0"/>
          <a:chExt cx="0" cy="0"/>
        </a:xfrm>
      </p:grpSpPr>
      <p:sp>
        <p:nvSpPr>
          <p:cNvPr id="10" name="TextBox 10">
            <a:extLst>
              <a:ext uri="{FF2B5EF4-FFF2-40B4-BE49-F238E27FC236}">
                <a16:creationId xmlns:a16="http://schemas.microsoft.com/office/drawing/2014/main" id="{BB236A76-F336-48B2-7034-96BCBF43F1AF}"/>
              </a:ext>
            </a:extLst>
          </p:cNvPr>
          <p:cNvSpPr txBox="1"/>
          <p:nvPr/>
        </p:nvSpPr>
        <p:spPr>
          <a:xfrm>
            <a:off x="207223" y="149108"/>
            <a:ext cx="5384800" cy="451342"/>
          </a:xfrm>
          <a:prstGeom prst="rect">
            <a:avLst/>
          </a:prstGeom>
        </p:spPr>
        <p:txBody>
          <a:bodyPr wrap="square" lIns="0" tIns="0" rIns="0" bIns="0" rtlCol="0" anchor="t">
            <a:spAutoFit/>
          </a:bodyPr>
          <a:lstStyle/>
          <a:p>
            <a:r>
              <a:rPr lang="en-US" sz="2933" b="1" dirty="0">
                <a:latin typeface="Times New Roman" panose="02020603050405020304" pitchFamily="18" charset="0"/>
                <a:cs typeface="Times New Roman" panose="02020603050405020304" pitchFamily="18" charset="0"/>
              </a:rPr>
              <a:t>Industry Responses to AI</a:t>
            </a:r>
          </a:p>
        </p:txBody>
      </p:sp>
      <p:sp>
        <p:nvSpPr>
          <p:cNvPr id="12" name="TextBox 12">
            <a:extLst>
              <a:ext uri="{FF2B5EF4-FFF2-40B4-BE49-F238E27FC236}">
                <a16:creationId xmlns:a16="http://schemas.microsoft.com/office/drawing/2014/main" id="{29D11BEB-B4E4-B017-5004-6CED421F6A5A}"/>
              </a:ext>
            </a:extLst>
          </p:cNvPr>
          <p:cNvSpPr txBox="1"/>
          <p:nvPr/>
        </p:nvSpPr>
        <p:spPr>
          <a:xfrm>
            <a:off x="361132" y="1249002"/>
            <a:ext cx="4160122" cy="1077218"/>
          </a:xfrm>
          <a:prstGeom prst="rect">
            <a:avLst/>
          </a:prstGeom>
        </p:spPr>
        <p:txBody>
          <a:bodyPr wrap="square" lIns="0" tIns="0" rIns="0" bIns="0" rtlCol="0" anchor="t">
            <a:spAutoFit/>
          </a:bodyPr>
          <a:lstStyle/>
          <a:p>
            <a:r>
              <a:rPr lang="en-US" sz="1400" b="1" dirty="0">
                <a:solidFill>
                  <a:srgbClr val="00B050"/>
                </a:solidFill>
                <a:latin typeface="Times New Roman" panose="02020603050405020304" pitchFamily="18" charset="0"/>
                <a:cs typeface="Times New Roman" panose="02020603050405020304" pitchFamily="18" charset="0"/>
              </a:rPr>
              <a:t>Marriott</a:t>
            </a:r>
          </a:p>
          <a:p>
            <a:r>
              <a:rPr lang="en-US" sz="1400" dirty="0">
                <a:solidFill>
                  <a:srgbClr val="00B050"/>
                </a:solidFill>
                <a:latin typeface="Times New Roman" panose="02020603050405020304" pitchFamily="18" charset="0"/>
                <a:cs typeface="Times New Roman" panose="02020603050405020304" pitchFamily="18" charset="0"/>
              </a:rPr>
              <a:t>Implemented "</a:t>
            </a:r>
            <a:r>
              <a:rPr lang="en-US" sz="1400" dirty="0" err="1">
                <a:solidFill>
                  <a:srgbClr val="00B050"/>
                </a:solidFill>
                <a:latin typeface="Times New Roman" panose="02020603050405020304" pitchFamily="18" charset="0"/>
                <a:cs typeface="Times New Roman" panose="02020603050405020304" pitchFamily="18" charset="0"/>
              </a:rPr>
              <a:t>Chatbot</a:t>
            </a:r>
            <a:r>
              <a:rPr lang="en-US" sz="1400" dirty="0">
                <a:solidFill>
                  <a:srgbClr val="00B050"/>
                </a:solidFill>
                <a:latin typeface="Times New Roman" panose="02020603050405020304" pitchFamily="18" charset="0"/>
                <a:cs typeface="Times New Roman" panose="02020603050405020304" pitchFamily="18" charset="0"/>
              </a:rPr>
              <a:t>" for:</a:t>
            </a:r>
          </a:p>
          <a:p>
            <a:pPr marL="304815" indent="-304815">
              <a:buFont typeface="Arial" panose="020B0604020202020204" pitchFamily="34" charset="0"/>
              <a:buChar char="•"/>
            </a:pPr>
            <a:r>
              <a:rPr lang="en-US" sz="1400" dirty="0">
                <a:solidFill>
                  <a:srgbClr val="00B050"/>
                </a:solidFill>
                <a:latin typeface="Times New Roman" panose="02020603050405020304" pitchFamily="18" charset="0"/>
                <a:cs typeface="Times New Roman" panose="02020603050405020304" pitchFamily="18" charset="0"/>
              </a:rPr>
              <a:t>Immediate customer responses</a:t>
            </a:r>
          </a:p>
          <a:p>
            <a:pPr marL="304815" indent="-304815">
              <a:buFont typeface="Arial" panose="020B0604020202020204" pitchFamily="34" charset="0"/>
              <a:buChar char="•"/>
            </a:pPr>
            <a:r>
              <a:rPr lang="en-US" sz="1400" dirty="0">
                <a:solidFill>
                  <a:srgbClr val="00B050"/>
                </a:solidFill>
                <a:latin typeface="Times New Roman" panose="02020603050405020304" pitchFamily="18" charset="0"/>
                <a:cs typeface="Times New Roman" panose="02020603050405020304" pitchFamily="18" charset="0"/>
              </a:rPr>
              <a:t>Stay recommendations</a:t>
            </a:r>
          </a:p>
          <a:p>
            <a:pPr marL="304815" indent="-304815">
              <a:buFont typeface="Arial" panose="020B0604020202020204" pitchFamily="34" charset="0"/>
              <a:buChar char="•"/>
            </a:pPr>
            <a:r>
              <a:rPr lang="en-US" sz="1400" dirty="0">
                <a:solidFill>
                  <a:srgbClr val="00B050"/>
                </a:solidFill>
                <a:latin typeface="Times New Roman" panose="02020603050405020304" pitchFamily="18" charset="0"/>
                <a:cs typeface="Times New Roman" panose="02020603050405020304" pitchFamily="18" charset="0"/>
              </a:rPr>
              <a:t>Enhanced communication</a:t>
            </a:r>
          </a:p>
        </p:txBody>
      </p:sp>
      <p:sp>
        <p:nvSpPr>
          <p:cNvPr id="22" name="TextBox 21">
            <a:extLst>
              <a:ext uri="{FF2B5EF4-FFF2-40B4-BE49-F238E27FC236}">
                <a16:creationId xmlns:a16="http://schemas.microsoft.com/office/drawing/2014/main" id="{E80C7066-4540-EBD4-9989-0B083EC701FC}"/>
              </a:ext>
            </a:extLst>
          </p:cNvPr>
          <p:cNvSpPr txBox="1"/>
          <p:nvPr/>
        </p:nvSpPr>
        <p:spPr>
          <a:xfrm>
            <a:off x="289713" y="4794332"/>
            <a:ext cx="4142067" cy="1169551"/>
          </a:xfrm>
          <a:prstGeom prst="rect">
            <a:avLst/>
          </a:prstGeom>
          <a:noFill/>
        </p:spPr>
        <p:txBody>
          <a:bodyPr wrap="square" rtlCol="0">
            <a:spAutoFit/>
          </a:bodyPr>
          <a:lstStyle/>
          <a:p>
            <a:r>
              <a:rPr lang="en-US" sz="1400" b="1" dirty="0">
                <a:solidFill>
                  <a:srgbClr val="669900"/>
                </a:solidFill>
                <a:latin typeface="Times New Roman" panose="02020603050405020304" pitchFamily="18" charset="0"/>
                <a:cs typeface="Times New Roman" panose="02020603050405020304" pitchFamily="18" charset="0"/>
              </a:rPr>
              <a:t>Hilton</a:t>
            </a:r>
          </a:p>
          <a:p>
            <a:r>
              <a:rPr lang="en-US" sz="1400" dirty="0">
                <a:solidFill>
                  <a:srgbClr val="669900"/>
                </a:solidFill>
                <a:latin typeface="Times New Roman" panose="02020603050405020304" pitchFamily="18" charset="0"/>
                <a:cs typeface="Times New Roman" panose="02020603050405020304" pitchFamily="18" charset="0"/>
              </a:rPr>
              <a:t>Developed "Connie" robot concierge for:</a:t>
            </a:r>
          </a:p>
          <a:p>
            <a:pPr marL="304815" indent="-304815">
              <a:buFont typeface="Arial" panose="020B0604020202020204" pitchFamily="34" charset="0"/>
              <a:buChar char="•"/>
            </a:pPr>
            <a:r>
              <a:rPr lang="en-US" sz="1400" dirty="0">
                <a:solidFill>
                  <a:srgbClr val="669900"/>
                </a:solidFill>
                <a:latin typeface="Times New Roman" panose="02020603050405020304" pitchFamily="18" charset="0"/>
                <a:cs typeface="Times New Roman" panose="02020603050405020304" pitchFamily="18" charset="0"/>
              </a:rPr>
              <a:t>Local activity information</a:t>
            </a:r>
          </a:p>
          <a:p>
            <a:pPr marL="304815" indent="-304815">
              <a:buFont typeface="Arial" panose="020B0604020202020204" pitchFamily="34" charset="0"/>
              <a:buChar char="•"/>
            </a:pPr>
            <a:r>
              <a:rPr lang="en-US" sz="1400" dirty="0">
                <a:solidFill>
                  <a:srgbClr val="669900"/>
                </a:solidFill>
                <a:latin typeface="Times New Roman" panose="02020603050405020304" pitchFamily="18" charset="0"/>
                <a:cs typeface="Times New Roman" panose="02020603050405020304" pitchFamily="18" charset="0"/>
              </a:rPr>
              <a:t>Hotel service guidance</a:t>
            </a:r>
          </a:p>
          <a:p>
            <a:pPr marL="304815" indent="-304815">
              <a:buFont typeface="Arial" panose="020B0604020202020204" pitchFamily="34" charset="0"/>
              <a:buChar char="•"/>
            </a:pPr>
            <a:r>
              <a:rPr lang="en-US" sz="1400" dirty="0">
                <a:solidFill>
                  <a:srgbClr val="669900"/>
                </a:solidFill>
                <a:latin typeface="Times New Roman" panose="02020603050405020304" pitchFamily="18" charset="0"/>
                <a:cs typeface="Times New Roman" panose="02020603050405020304" pitchFamily="18" charset="0"/>
              </a:rPr>
              <a:t>Check-in assistance</a:t>
            </a:r>
          </a:p>
        </p:txBody>
      </p:sp>
      <p:sp>
        <p:nvSpPr>
          <p:cNvPr id="23" name="TextBox 22">
            <a:extLst>
              <a:ext uri="{FF2B5EF4-FFF2-40B4-BE49-F238E27FC236}">
                <a16:creationId xmlns:a16="http://schemas.microsoft.com/office/drawing/2014/main" id="{7F75D6E8-9BDE-C0AE-40CA-0C1B490AE5CE}"/>
              </a:ext>
            </a:extLst>
          </p:cNvPr>
          <p:cNvSpPr txBox="1"/>
          <p:nvPr/>
        </p:nvSpPr>
        <p:spPr>
          <a:xfrm>
            <a:off x="7969685" y="914023"/>
            <a:ext cx="3700232" cy="5478423"/>
          </a:xfrm>
          <a:prstGeom prst="rect">
            <a:avLst/>
          </a:prstGeom>
          <a:noFill/>
        </p:spPr>
        <p:txBody>
          <a:bodyPr wrap="square" rtlCol="0">
            <a:spAutoFit/>
          </a:bodyPr>
          <a:lstStyle/>
          <a:p>
            <a:pPr algn="r"/>
            <a:r>
              <a:rPr lang="en-US" sz="1400" b="1" dirty="0">
                <a:solidFill>
                  <a:srgbClr val="3333FF"/>
                </a:solidFill>
                <a:latin typeface="Times New Roman" panose="02020603050405020304" pitchFamily="18" charset="0"/>
                <a:cs typeface="Times New Roman" panose="02020603050405020304" pitchFamily="18" charset="0"/>
              </a:rPr>
              <a:t>Key Strengths</a:t>
            </a:r>
          </a:p>
          <a:p>
            <a:pPr algn="r"/>
            <a:r>
              <a:rPr lang="en-US" sz="1400" b="1" dirty="0">
                <a:solidFill>
                  <a:srgbClr val="3333FF"/>
                </a:solidFill>
                <a:latin typeface="Times New Roman" panose="02020603050405020304" pitchFamily="18" charset="0"/>
                <a:cs typeface="Times New Roman" panose="02020603050405020304" pitchFamily="18" charset="0"/>
              </a:rPr>
              <a:t>•</a:t>
            </a:r>
            <a:r>
              <a:rPr lang="en-US" sz="1400" dirty="0">
                <a:solidFill>
                  <a:srgbClr val="3333FF"/>
                </a:solidFill>
                <a:latin typeface="Times New Roman" panose="02020603050405020304" pitchFamily="18" charset="0"/>
                <a:cs typeface="Times New Roman" panose="02020603050405020304" pitchFamily="18" charset="0"/>
              </a:rPr>
              <a:t>Enhanced service quality through efficient handling of repetitive tasks</a:t>
            </a:r>
          </a:p>
          <a:p>
            <a:pPr algn="r"/>
            <a:r>
              <a:rPr lang="en-US" sz="1400" b="1" dirty="0">
                <a:solidFill>
                  <a:srgbClr val="3333FF"/>
                </a:solidFill>
                <a:latin typeface="Times New Roman" panose="02020603050405020304" pitchFamily="18" charset="0"/>
                <a:cs typeface="Times New Roman" panose="02020603050405020304" pitchFamily="18" charset="0"/>
              </a:rPr>
              <a:t>•</a:t>
            </a:r>
            <a:r>
              <a:rPr lang="en-US" sz="1400" dirty="0">
                <a:solidFill>
                  <a:srgbClr val="3333FF"/>
                </a:solidFill>
                <a:latin typeface="Times New Roman" panose="02020603050405020304" pitchFamily="18" charset="0"/>
                <a:cs typeface="Times New Roman" panose="02020603050405020304" pitchFamily="18" charset="0"/>
              </a:rPr>
              <a:t>Higher-value output compared to human staff for routine operations</a:t>
            </a:r>
          </a:p>
          <a:p>
            <a:pPr algn="r"/>
            <a:r>
              <a:rPr lang="en-US" sz="1400" b="1" dirty="0">
                <a:solidFill>
                  <a:srgbClr val="3333FF"/>
                </a:solidFill>
                <a:latin typeface="Times New Roman" panose="02020603050405020304" pitchFamily="18" charset="0"/>
                <a:cs typeface="Times New Roman" panose="02020603050405020304" pitchFamily="18" charset="0"/>
              </a:rPr>
              <a:t>•</a:t>
            </a:r>
            <a:r>
              <a:rPr lang="en-US" sz="1400" dirty="0">
                <a:solidFill>
                  <a:srgbClr val="3333FF"/>
                </a:solidFill>
                <a:latin typeface="Times New Roman" panose="02020603050405020304" pitchFamily="18" charset="0"/>
                <a:cs typeface="Times New Roman" panose="02020603050405020304" pitchFamily="18" charset="0"/>
              </a:rPr>
              <a:t>Brand differentiation through unique and personalized services</a:t>
            </a:r>
          </a:p>
          <a:p>
            <a:pPr algn="r"/>
            <a:endParaRPr lang="en-US" sz="1400" dirty="0">
              <a:solidFill>
                <a:srgbClr val="3333FF"/>
              </a:solidFill>
              <a:latin typeface="Times New Roman" panose="02020603050405020304" pitchFamily="18" charset="0"/>
              <a:cs typeface="Times New Roman" panose="02020603050405020304" pitchFamily="18" charset="0"/>
            </a:endParaRPr>
          </a:p>
          <a:p>
            <a:pPr algn="r"/>
            <a:endParaRPr lang="en-US" sz="1400" dirty="0">
              <a:solidFill>
                <a:srgbClr val="3333FF"/>
              </a:solidFill>
              <a:latin typeface="Times New Roman" panose="02020603050405020304" pitchFamily="18" charset="0"/>
              <a:cs typeface="Times New Roman" panose="02020603050405020304" pitchFamily="18" charset="0"/>
            </a:endParaRPr>
          </a:p>
          <a:p>
            <a:pPr algn="r"/>
            <a:endParaRPr lang="en-US" sz="1400" dirty="0">
              <a:solidFill>
                <a:srgbClr val="3333FF"/>
              </a:solidFill>
              <a:latin typeface="Times New Roman" panose="02020603050405020304" pitchFamily="18" charset="0"/>
              <a:cs typeface="Times New Roman" panose="02020603050405020304" pitchFamily="18" charset="0"/>
            </a:endParaRPr>
          </a:p>
          <a:p>
            <a:pPr algn="r"/>
            <a:endParaRPr lang="en-US" sz="1400" dirty="0">
              <a:solidFill>
                <a:srgbClr val="3333FF"/>
              </a:solidFill>
              <a:latin typeface="Times New Roman" panose="02020603050405020304" pitchFamily="18" charset="0"/>
              <a:cs typeface="Times New Roman" panose="02020603050405020304" pitchFamily="18" charset="0"/>
            </a:endParaRPr>
          </a:p>
          <a:p>
            <a:pPr algn="r"/>
            <a:endParaRPr lang="en-US" sz="1400" dirty="0">
              <a:solidFill>
                <a:srgbClr val="3333FF"/>
              </a:solidFill>
              <a:latin typeface="Times New Roman" panose="02020603050405020304" pitchFamily="18" charset="0"/>
              <a:cs typeface="Times New Roman" panose="02020603050405020304" pitchFamily="18" charset="0"/>
            </a:endParaRPr>
          </a:p>
          <a:p>
            <a:pPr algn="r"/>
            <a:endParaRPr lang="en-US" sz="1400" dirty="0">
              <a:solidFill>
                <a:srgbClr val="3333FF"/>
              </a:solidFill>
              <a:latin typeface="Times New Roman" panose="02020603050405020304" pitchFamily="18" charset="0"/>
              <a:cs typeface="Times New Roman" panose="02020603050405020304" pitchFamily="18" charset="0"/>
            </a:endParaRPr>
          </a:p>
          <a:p>
            <a:pPr algn="r"/>
            <a:endParaRPr lang="en-US" sz="1400" dirty="0">
              <a:solidFill>
                <a:srgbClr val="3333FF"/>
              </a:solidFill>
              <a:latin typeface="Times New Roman" panose="02020603050405020304" pitchFamily="18" charset="0"/>
              <a:cs typeface="Times New Roman" panose="02020603050405020304" pitchFamily="18" charset="0"/>
            </a:endParaRPr>
          </a:p>
          <a:p>
            <a:pPr algn="r"/>
            <a:endParaRPr lang="en-US" sz="1400" dirty="0">
              <a:solidFill>
                <a:srgbClr val="3333FF"/>
              </a:solidFill>
              <a:latin typeface="Times New Roman" panose="02020603050405020304" pitchFamily="18" charset="0"/>
              <a:cs typeface="Times New Roman" panose="02020603050405020304" pitchFamily="18" charset="0"/>
            </a:endParaRPr>
          </a:p>
          <a:p>
            <a:pPr algn="r"/>
            <a:endParaRPr lang="en-US" sz="1400" dirty="0">
              <a:solidFill>
                <a:srgbClr val="3333FF"/>
              </a:solidFill>
              <a:latin typeface="Times New Roman" panose="02020603050405020304" pitchFamily="18" charset="0"/>
              <a:cs typeface="Times New Roman" panose="02020603050405020304" pitchFamily="18" charset="0"/>
            </a:endParaRPr>
          </a:p>
          <a:p>
            <a:pPr algn="r"/>
            <a:endParaRPr lang="en-US" sz="1400" dirty="0">
              <a:solidFill>
                <a:srgbClr val="3333FF"/>
              </a:solidFill>
              <a:latin typeface="Times New Roman" panose="02020603050405020304" pitchFamily="18" charset="0"/>
              <a:cs typeface="Times New Roman" panose="02020603050405020304" pitchFamily="18" charset="0"/>
            </a:endParaRPr>
          </a:p>
          <a:p>
            <a:pPr algn="r"/>
            <a:endParaRPr lang="en-US" sz="1400" dirty="0">
              <a:solidFill>
                <a:srgbClr val="3333FF"/>
              </a:solidFill>
              <a:latin typeface="Times New Roman" panose="02020603050405020304" pitchFamily="18" charset="0"/>
              <a:cs typeface="Times New Roman" panose="02020603050405020304" pitchFamily="18" charset="0"/>
            </a:endParaRPr>
          </a:p>
          <a:p>
            <a:pPr algn="r"/>
            <a:r>
              <a:rPr lang="en-US" sz="1400" b="1" dirty="0">
                <a:solidFill>
                  <a:srgbClr val="3333FF"/>
                </a:solidFill>
                <a:latin typeface="Times New Roman" panose="02020603050405020304" pitchFamily="18" charset="0"/>
                <a:cs typeface="Times New Roman" panose="02020603050405020304" pitchFamily="18" charset="0"/>
              </a:rPr>
              <a:t>Key Limitations</a:t>
            </a:r>
          </a:p>
          <a:p>
            <a:pPr algn="r"/>
            <a:r>
              <a:rPr lang="en-US" sz="1400" b="1" dirty="0">
                <a:solidFill>
                  <a:srgbClr val="3333FF"/>
                </a:solidFill>
                <a:latin typeface="Times New Roman" panose="02020603050405020304" pitchFamily="18" charset="0"/>
                <a:cs typeface="Times New Roman" panose="02020603050405020304" pitchFamily="18" charset="0"/>
              </a:rPr>
              <a:t>•</a:t>
            </a:r>
            <a:r>
              <a:rPr lang="en-US" sz="1400" dirty="0">
                <a:solidFill>
                  <a:srgbClr val="3333FF"/>
                </a:solidFill>
                <a:latin typeface="Times New Roman" panose="02020603050405020304" pitchFamily="18" charset="0"/>
                <a:cs typeface="Times New Roman" panose="02020603050405020304" pitchFamily="18" charset="0"/>
              </a:rPr>
              <a:t>High initial setup and implementation costs</a:t>
            </a:r>
          </a:p>
          <a:p>
            <a:pPr algn="r"/>
            <a:r>
              <a:rPr lang="en-US" sz="1400" b="1" dirty="0">
                <a:solidFill>
                  <a:srgbClr val="3333FF"/>
                </a:solidFill>
                <a:latin typeface="Times New Roman" panose="02020603050405020304" pitchFamily="18" charset="0"/>
                <a:cs typeface="Times New Roman" panose="02020603050405020304" pitchFamily="18" charset="0"/>
              </a:rPr>
              <a:t>•</a:t>
            </a:r>
            <a:r>
              <a:rPr lang="en-US" sz="1400" dirty="0">
                <a:solidFill>
                  <a:srgbClr val="3333FF"/>
                </a:solidFill>
                <a:latin typeface="Times New Roman" panose="02020603050405020304" pitchFamily="18" charset="0"/>
                <a:cs typeface="Times New Roman" panose="02020603050405020304" pitchFamily="18" charset="0"/>
              </a:rPr>
              <a:t>Organizational resistance and employee concerns</a:t>
            </a:r>
          </a:p>
          <a:p>
            <a:pPr algn="r"/>
            <a:r>
              <a:rPr lang="en-US" sz="1400" b="1" dirty="0">
                <a:solidFill>
                  <a:srgbClr val="3333FF"/>
                </a:solidFill>
                <a:latin typeface="Times New Roman" panose="02020603050405020304" pitchFamily="18" charset="0"/>
                <a:cs typeface="Times New Roman" panose="02020603050405020304" pitchFamily="18" charset="0"/>
              </a:rPr>
              <a:t>•</a:t>
            </a:r>
            <a:r>
              <a:rPr lang="en-US" sz="1400" dirty="0">
                <a:solidFill>
                  <a:srgbClr val="3333FF"/>
                </a:solidFill>
                <a:latin typeface="Times New Roman" panose="02020603050405020304" pitchFamily="18" charset="0"/>
                <a:cs typeface="Times New Roman" panose="02020603050405020304" pitchFamily="18" charset="0"/>
              </a:rPr>
              <a:t>Training requirements and system maintenance challenges</a:t>
            </a:r>
          </a:p>
          <a:p>
            <a:pPr algn="r"/>
            <a:r>
              <a:rPr lang="en-US" sz="1400" b="1" dirty="0">
                <a:solidFill>
                  <a:srgbClr val="3333FF"/>
                </a:solidFill>
                <a:latin typeface="Times New Roman" panose="02020603050405020304" pitchFamily="18" charset="0"/>
                <a:cs typeface="Times New Roman" panose="02020603050405020304" pitchFamily="18" charset="0"/>
              </a:rPr>
              <a:t>•</a:t>
            </a:r>
            <a:r>
              <a:rPr lang="en-US" sz="1400" dirty="0">
                <a:solidFill>
                  <a:srgbClr val="3333FF"/>
                </a:solidFill>
                <a:latin typeface="Times New Roman" panose="02020603050405020304" pitchFamily="18" charset="0"/>
                <a:cs typeface="Times New Roman" panose="02020603050405020304" pitchFamily="18" charset="0"/>
              </a:rPr>
              <a:t>Customer preference for human interaction</a:t>
            </a:r>
          </a:p>
        </p:txBody>
      </p:sp>
      <p:pic>
        <p:nvPicPr>
          <p:cNvPr id="2050" name="Picture 2" descr="Research: The Decision-Making Mystery of AI Chatbots | Cornell SC Johnson">
            <a:extLst>
              <a:ext uri="{FF2B5EF4-FFF2-40B4-BE49-F238E27FC236}">
                <a16:creationId xmlns:a16="http://schemas.microsoft.com/office/drawing/2014/main" id="{4CE826D2-B071-8BAE-F6C5-2729A22386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3522" y="1626782"/>
            <a:ext cx="3174599" cy="436899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hlinkClick r:id="rId4" tgtFrame="&quot;_blank&quot;"/>
            <a:extLst>
              <a:ext uri="{FF2B5EF4-FFF2-40B4-BE49-F238E27FC236}">
                <a16:creationId xmlns:a16="http://schemas.microsoft.com/office/drawing/2014/main" id="{9460AA43-B2D0-9561-B1E8-49D6A76076A2}"/>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61132" y="2788467"/>
            <a:ext cx="2571750" cy="1743314"/>
          </a:xfrm>
          <a:prstGeom prst="rect">
            <a:avLst/>
          </a:prstGeom>
          <a:noFill/>
          <a:ln>
            <a:noFill/>
          </a:ln>
        </p:spPr>
      </p:pic>
      <p:pic>
        <p:nvPicPr>
          <p:cNvPr id="3" name="Picture 2">
            <a:hlinkClick r:id="rId6" tgtFrame="&quot;_blank&quot;"/>
            <a:extLst>
              <a:ext uri="{FF2B5EF4-FFF2-40B4-BE49-F238E27FC236}">
                <a16:creationId xmlns:a16="http://schemas.microsoft.com/office/drawing/2014/main" id="{CC565F0E-7BB9-5684-145D-556DEDD8F64D}"/>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193387" y="2779414"/>
            <a:ext cx="3410140" cy="1714500"/>
          </a:xfrm>
          <a:prstGeom prst="rect">
            <a:avLst/>
          </a:prstGeom>
          <a:noFill/>
          <a:ln>
            <a:noFill/>
          </a:ln>
        </p:spPr>
      </p:pic>
    </p:spTree>
    <p:extLst>
      <p:ext uri="{BB962C8B-B14F-4D97-AF65-F5344CB8AC3E}">
        <p14:creationId xmlns:p14="http://schemas.microsoft.com/office/powerpoint/2010/main" val="1264742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D6FF6B1-B40D-03B8-B908-9C0D5C1028AE}"/>
              </a:ext>
            </a:extLst>
          </p:cNvPr>
          <p:cNvSpPr>
            <a:spLocks noGrp="1"/>
          </p:cNvSpPr>
          <p:nvPr>
            <p:ph type="sldNum" sz="quarter" idx="12"/>
          </p:nvPr>
        </p:nvSpPr>
        <p:spPr/>
        <p:txBody>
          <a:bodyPr/>
          <a:lstStyle/>
          <a:p>
            <a:fld id="{B6F15528-21DE-4FAA-801E-634DDDAF4B2B}" type="slidenum">
              <a:rPr lang="en-US" smtClean="0"/>
              <a:pPr/>
              <a:t>13</a:t>
            </a:fld>
            <a:endParaRPr lang="en-US"/>
          </a:p>
        </p:txBody>
      </p:sp>
      <p:sp>
        <p:nvSpPr>
          <p:cNvPr id="6" name="TextBox 19">
            <a:extLst>
              <a:ext uri="{FF2B5EF4-FFF2-40B4-BE49-F238E27FC236}">
                <a16:creationId xmlns:a16="http://schemas.microsoft.com/office/drawing/2014/main" id="{D4F2C1EF-8B83-59F5-9789-EB9EDFD33723}"/>
              </a:ext>
            </a:extLst>
          </p:cNvPr>
          <p:cNvSpPr txBox="1"/>
          <p:nvPr/>
        </p:nvSpPr>
        <p:spPr>
          <a:xfrm>
            <a:off x="5069939" y="3945422"/>
            <a:ext cx="5730845" cy="2550314"/>
          </a:xfrm>
          <a:prstGeom prst="rect">
            <a:avLst/>
          </a:prstGeom>
        </p:spPr>
        <p:txBody>
          <a:bodyPr wrap="square" lIns="0" tIns="0" rIns="0" bIns="0" rtlCol="0" anchor="t">
            <a:spAutoFit/>
          </a:bodyPr>
          <a:lstStyle/>
          <a:p>
            <a:pPr lvl="0">
              <a:lnSpc>
                <a:spcPct val="150000"/>
              </a:lnSpc>
              <a:spcBef>
                <a:spcPct val="0"/>
              </a:spcBef>
            </a:pPr>
            <a:endParaRPr lang="en-US" sz="1400" dirty="0">
              <a:solidFill>
                <a:srgbClr val="0070C0"/>
              </a:solidFill>
              <a:latin typeface="Times New Roman" panose="02020603050405020304" pitchFamily="18" charset="0"/>
              <a:ea typeface="Montserrat"/>
              <a:cs typeface="Times New Roman" panose="02020603050405020304" pitchFamily="18" charset="0"/>
              <a:sym typeface="Montserrat"/>
            </a:endParaRPr>
          </a:p>
          <a:p>
            <a:pPr marL="342900" lvl="0" indent="-342900" algn="just">
              <a:lnSpc>
                <a:spcPct val="150000"/>
              </a:lnSpc>
              <a:spcBef>
                <a:spcPct val="0"/>
              </a:spcBef>
              <a:buFont typeface="Wingdings" panose="05000000000000000000" pitchFamily="2" charset="2"/>
              <a:buChar char="§"/>
            </a:pPr>
            <a:r>
              <a:rPr lang="en-US" sz="1300" dirty="0">
                <a:solidFill>
                  <a:srgbClr val="0070C0"/>
                </a:solidFill>
                <a:latin typeface="Times New Roman" panose="02020603050405020304" pitchFamily="18" charset="0"/>
                <a:ea typeface="Montserrat"/>
                <a:cs typeface="Times New Roman" panose="02020603050405020304" pitchFamily="18" charset="0"/>
                <a:sym typeface="Montserrat"/>
              </a:rPr>
              <a:t>AI significantly enhances guest experiences while improving hotel operations</a:t>
            </a:r>
          </a:p>
          <a:p>
            <a:pPr marL="342900" lvl="0" indent="-342900" algn="just">
              <a:lnSpc>
                <a:spcPct val="150000"/>
              </a:lnSpc>
              <a:spcBef>
                <a:spcPct val="0"/>
              </a:spcBef>
              <a:buFont typeface="Wingdings" panose="05000000000000000000" pitchFamily="2" charset="2"/>
              <a:buChar char="§"/>
            </a:pPr>
            <a:r>
              <a:rPr lang="en-US" sz="1300" dirty="0">
                <a:solidFill>
                  <a:srgbClr val="0070C0"/>
                </a:solidFill>
                <a:latin typeface="Times New Roman" panose="02020603050405020304" pitchFamily="18" charset="0"/>
                <a:ea typeface="Montserrat"/>
                <a:cs typeface="Times New Roman" panose="02020603050405020304" pitchFamily="18" charset="0"/>
                <a:sym typeface="Montserrat"/>
              </a:rPr>
              <a:t>Technologies like </a:t>
            </a:r>
            <a:r>
              <a:rPr lang="en-US" sz="1300" dirty="0" err="1">
                <a:solidFill>
                  <a:srgbClr val="0070C0"/>
                </a:solidFill>
                <a:latin typeface="Times New Roman" panose="02020603050405020304" pitchFamily="18" charset="0"/>
                <a:ea typeface="Montserrat"/>
                <a:cs typeface="Times New Roman" panose="02020603050405020304" pitchFamily="18" charset="0"/>
                <a:sym typeface="Montserrat"/>
              </a:rPr>
              <a:t>chatbots</a:t>
            </a:r>
            <a:r>
              <a:rPr lang="en-US" sz="1300" dirty="0">
                <a:solidFill>
                  <a:srgbClr val="0070C0"/>
                </a:solidFill>
                <a:latin typeface="Times New Roman" panose="02020603050405020304" pitchFamily="18" charset="0"/>
                <a:ea typeface="Montserrat"/>
                <a:cs typeface="Times New Roman" panose="02020603050405020304" pitchFamily="18" charset="0"/>
                <a:sym typeface="Montserrat"/>
              </a:rPr>
              <a:t>, keyless systems, and predictive analytics provide competitive advantages</a:t>
            </a:r>
          </a:p>
          <a:p>
            <a:pPr marL="342900" lvl="0" indent="-342900" algn="just">
              <a:lnSpc>
                <a:spcPct val="150000"/>
              </a:lnSpc>
              <a:spcBef>
                <a:spcPct val="0"/>
              </a:spcBef>
              <a:buFont typeface="Wingdings" panose="05000000000000000000" pitchFamily="2" charset="2"/>
              <a:buChar char="§"/>
            </a:pPr>
            <a:r>
              <a:rPr lang="en-US" sz="1300" dirty="0">
                <a:solidFill>
                  <a:srgbClr val="0070C0"/>
                </a:solidFill>
                <a:latin typeface="Times New Roman" panose="02020603050405020304" pitchFamily="18" charset="0"/>
                <a:ea typeface="Montserrat"/>
                <a:cs typeface="Times New Roman" panose="02020603050405020304" pitchFamily="18" charset="0"/>
                <a:sym typeface="Montserrat"/>
              </a:rPr>
              <a:t>Main challenges include data privacy, high costs, and maintaining personal touch</a:t>
            </a:r>
          </a:p>
          <a:p>
            <a:pPr marL="342900" lvl="0" indent="-342900" algn="just">
              <a:lnSpc>
                <a:spcPct val="150000"/>
              </a:lnSpc>
              <a:spcBef>
                <a:spcPct val="0"/>
              </a:spcBef>
              <a:buFont typeface="Wingdings" panose="05000000000000000000" pitchFamily="2" charset="2"/>
              <a:buChar char="§"/>
            </a:pPr>
            <a:r>
              <a:rPr lang="en-US" sz="1300" dirty="0">
                <a:solidFill>
                  <a:srgbClr val="0070C0"/>
                </a:solidFill>
                <a:latin typeface="Times New Roman" panose="02020603050405020304" pitchFamily="18" charset="0"/>
                <a:ea typeface="Montserrat"/>
                <a:cs typeface="Times New Roman" panose="02020603050405020304" pitchFamily="18" charset="0"/>
                <a:sym typeface="Montserrat"/>
              </a:rPr>
              <a:t>Future focus areas: reducing costs, improving staff training, and strengthening data protection</a:t>
            </a:r>
          </a:p>
          <a:p>
            <a:pPr lvl="0" algn="just">
              <a:lnSpc>
                <a:spcPct val="150000"/>
              </a:lnSpc>
              <a:spcBef>
                <a:spcPct val="0"/>
              </a:spcBef>
            </a:pPr>
            <a:endParaRPr lang="en-US" sz="2100" dirty="0">
              <a:latin typeface="Times New Roman" panose="02020603050405020304" pitchFamily="18" charset="0"/>
              <a:ea typeface="Montserrat"/>
              <a:cs typeface="Times New Roman" panose="02020603050405020304" pitchFamily="18" charset="0"/>
              <a:sym typeface="Montserrat"/>
            </a:endParaRPr>
          </a:p>
        </p:txBody>
      </p:sp>
      <p:sp>
        <p:nvSpPr>
          <p:cNvPr id="7" name="TextBox 13">
            <a:extLst>
              <a:ext uri="{FF2B5EF4-FFF2-40B4-BE49-F238E27FC236}">
                <a16:creationId xmlns:a16="http://schemas.microsoft.com/office/drawing/2014/main" id="{73E11F3D-3914-4F20-9D22-DF7EE473C382}"/>
              </a:ext>
            </a:extLst>
          </p:cNvPr>
          <p:cNvSpPr txBox="1"/>
          <p:nvPr/>
        </p:nvSpPr>
        <p:spPr>
          <a:xfrm>
            <a:off x="445128" y="754255"/>
            <a:ext cx="3959382" cy="1197444"/>
          </a:xfrm>
          <a:prstGeom prst="rect">
            <a:avLst/>
          </a:prstGeom>
        </p:spPr>
        <p:txBody>
          <a:bodyPr wrap="square" lIns="0" tIns="0" rIns="0" bIns="0" rtlCol="0" anchor="t">
            <a:spAutoFit/>
          </a:bodyPr>
          <a:lstStyle/>
          <a:p>
            <a:pPr algn="l">
              <a:lnSpc>
                <a:spcPts val="10248"/>
              </a:lnSpc>
            </a:pPr>
            <a:r>
              <a:rPr lang="en-US" sz="5400" b="1" dirty="0">
                <a:latin typeface="Times New Roman" panose="02020603050405020304" pitchFamily="18" charset="0"/>
                <a:ea typeface="DM Serif Display"/>
                <a:cs typeface="Times New Roman" panose="02020603050405020304" pitchFamily="18" charset="0"/>
                <a:sym typeface="DM Serif Display"/>
              </a:rPr>
              <a:t>Conclusion</a:t>
            </a:r>
            <a:r>
              <a:rPr lang="en-US" sz="7200" b="1" dirty="0">
                <a:latin typeface="Times New Roman" panose="02020603050405020304" pitchFamily="18" charset="0"/>
                <a:ea typeface="DM Serif Display"/>
                <a:cs typeface="Times New Roman" panose="02020603050405020304" pitchFamily="18" charset="0"/>
                <a:sym typeface="DM Serif Display"/>
              </a:rPr>
              <a:t> </a:t>
            </a:r>
          </a:p>
        </p:txBody>
      </p:sp>
      <p:pic>
        <p:nvPicPr>
          <p:cNvPr id="8" name="Picture 7">
            <a:hlinkClick r:id="rId3" tgtFrame="&quot;_blank&quot;"/>
            <a:extLst>
              <a:ext uri="{FF2B5EF4-FFF2-40B4-BE49-F238E27FC236}">
                <a16:creationId xmlns:a16="http://schemas.microsoft.com/office/drawing/2014/main" id="{B1DC202E-E43D-C230-F312-82343E76920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069939" y="1267485"/>
            <a:ext cx="5667470" cy="2743199"/>
          </a:xfrm>
          <a:prstGeom prst="rect">
            <a:avLst/>
          </a:prstGeom>
          <a:noFill/>
          <a:ln>
            <a:noFill/>
          </a:ln>
        </p:spPr>
      </p:pic>
      <p:pic>
        <p:nvPicPr>
          <p:cNvPr id="4147" name="Picture 4146" descr="A white robot next to a cell phone&#10;&#10;AI-generated content may be incorrect.">
            <a:hlinkClick r:id="rId5" tgtFrame="&quot;_blank&quot;"/>
            <a:extLst>
              <a:ext uri="{FF2B5EF4-FFF2-40B4-BE49-F238E27FC236}">
                <a16:creationId xmlns:a16="http://schemas.microsoft.com/office/drawing/2014/main" id="{2FE89D58-36E3-5955-01D6-BA9DABE461C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45128" y="2236206"/>
            <a:ext cx="3407120" cy="3094822"/>
          </a:xfrm>
          <a:prstGeom prst="rect">
            <a:avLst/>
          </a:prstGeom>
          <a:noFill/>
          <a:ln>
            <a:noFill/>
          </a:ln>
        </p:spPr>
      </p:pic>
    </p:spTree>
    <p:extLst>
      <p:ext uri="{BB962C8B-B14F-4D97-AF65-F5344CB8AC3E}">
        <p14:creationId xmlns:p14="http://schemas.microsoft.com/office/powerpoint/2010/main" val="876934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ED50973-1A91-2B27-4DD6-D397311C406A}"/>
              </a:ext>
            </a:extLst>
          </p:cNvPr>
          <p:cNvSpPr>
            <a:spLocks noGrp="1"/>
          </p:cNvSpPr>
          <p:nvPr>
            <p:ph type="sldNum" sz="quarter" idx="12"/>
          </p:nvPr>
        </p:nvSpPr>
        <p:spPr/>
        <p:txBody>
          <a:bodyPr/>
          <a:lstStyle/>
          <a:p>
            <a:fld id="{B6F15528-21DE-4FAA-801E-634DDDAF4B2B}" type="slidenum">
              <a:rPr lang="en-US" smtClean="0"/>
              <a:pPr/>
              <a:t>14</a:t>
            </a:fld>
            <a:endParaRPr lang="en-US"/>
          </a:p>
        </p:txBody>
      </p:sp>
      <p:sp>
        <p:nvSpPr>
          <p:cNvPr id="6" name="TextBox 5">
            <a:extLst>
              <a:ext uri="{FF2B5EF4-FFF2-40B4-BE49-F238E27FC236}">
                <a16:creationId xmlns:a16="http://schemas.microsoft.com/office/drawing/2014/main" id="{487ED465-D060-F9F5-9AB3-0BA8A3494A33}"/>
              </a:ext>
            </a:extLst>
          </p:cNvPr>
          <p:cNvSpPr txBox="1"/>
          <p:nvPr/>
        </p:nvSpPr>
        <p:spPr>
          <a:xfrm>
            <a:off x="4966580" y="428457"/>
            <a:ext cx="6314038" cy="3539430"/>
          </a:xfrm>
          <a:prstGeom prst="rect">
            <a:avLst/>
          </a:prstGeom>
          <a:noFill/>
        </p:spPr>
        <p:txBody>
          <a:bodyPr wrap="square">
            <a:spAutoFit/>
          </a:bodyPr>
          <a:lstStyle/>
          <a:p>
            <a:pPr algn="just"/>
            <a:r>
              <a:rPr lang="en-US" sz="1400" b="1" dirty="0">
                <a:solidFill>
                  <a:srgbClr val="6A453A"/>
                </a:solidFill>
                <a:latin typeface="Times New Roman" panose="02020603050405020304" pitchFamily="18" charset="0"/>
                <a:cs typeface="Times New Roman" panose="02020603050405020304" pitchFamily="18" charset="0"/>
              </a:rPr>
              <a:t>Scalable Implementation</a:t>
            </a:r>
          </a:p>
          <a:p>
            <a:pPr algn="just"/>
            <a:r>
              <a:rPr lang="en-US" sz="1400" dirty="0">
                <a:solidFill>
                  <a:srgbClr val="6A453A"/>
                </a:solidFill>
                <a:latin typeface="Times New Roman" panose="02020603050405020304" pitchFamily="18" charset="0"/>
                <a:cs typeface="Times New Roman" panose="02020603050405020304" pitchFamily="18" charset="0"/>
              </a:rPr>
              <a:t>• Start with basic AI solutions (chatbots, mobile unlocking)</a:t>
            </a:r>
          </a:p>
          <a:p>
            <a:pPr algn="just"/>
            <a:r>
              <a:rPr lang="en-US" sz="1400" dirty="0">
                <a:solidFill>
                  <a:srgbClr val="6A453A"/>
                </a:solidFill>
                <a:latin typeface="Times New Roman" panose="02020603050405020304" pitchFamily="18" charset="0"/>
                <a:cs typeface="Times New Roman" panose="02020603050405020304" pitchFamily="18" charset="0"/>
              </a:rPr>
              <a:t>• Gradually progress to advanced features (predictive analytics)</a:t>
            </a:r>
          </a:p>
          <a:p>
            <a:pPr algn="just"/>
            <a:r>
              <a:rPr lang="en-US" sz="1400" dirty="0">
                <a:solidFill>
                  <a:srgbClr val="6A453A"/>
                </a:solidFill>
                <a:latin typeface="Times New Roman" panose="02020603050405020304" pitchFamily="18" charset="0"/>
                <a:cs typeface="Times New Roman" panose="02020603050405020304" pitchFamily="18" charset="0"/>
              </a:rPr>
              <a:t>• Choose solutions that can grow with business needs</a:t>
            </a:r>
          </a:p>
          <a:p>
            <a:pPr algn="just"/>
            <a:endParaRPr lang="en-US" sz="1400" b="1" dirty="0">
              <a:solidFill>
                <a:schemeClr val="accent4">
                  <a:lumMod val="75000"/>
                </a:schemeClr>
              </a:solidFill>
              <a:latin typeface="Times New Roman" panose="02020603050405020304" pitchFamily="18" charset="0"/>
              <a:cs typeface="Times New Roman" panose="02020603050405020304" pitchFamily="18" charset="0"/>
            </a:endParaRPr>
          </a:p>
          <a:p>
            <a:pPr algn="just"/>
            <a:endParaRPr lang="en-US" sz="1400" b="1" dirty="0">
              <a:solidFill>
                <a:schemeClr val="accent4">
                  <a:lumMod val="75000"/>
                </a:schemeClr>
              </a:solidFill>
              <a:latin typeface="Times New Roman" panose="02020603050405020304" pitchFamily="18" charset="0"/>
              <a:cs typeface="Times New Roman" panose="02020603050405020304" pitchFamily="18" charset="0"/>
            </a:endParaRPr>
          </a:p>
          <a:p>
            <a:pPr algn="just"/>
            <a:r>
              <a:rPr lang="en-US" sz="1400" b="1" dirty="0">
                <a:solidFill>
                  <a:schemeClr val="accent4">
                    <a:lumMod val="75000"/>
                  </a:schemeClr>
                </a:solidFill>
                <a:latin typeface="Times New Roman" panose="02020603050405020304" pitchFamily="18" charset="0"/>
                <a:cs typeface="Times New Roman" panose="02020603050405020304" pitchFamily="18" charset="0"/>
              </a:rPr>
              <a:t>Staff Development</a:t>
            </a:r>
          </a:p>
          <a:p>
            <a:pPr algn="just"/>
            <a:r>
              <a:rPr lang="en-US" sz="1400" dirty="0">
                <a:solidFill>
                  <a:schemeClr val="accent4">
                    <a:lumMod val="75000"/>
                  </a:schemeClr>
                </a:solidFill>
                <a:latin typeface="Times New Roman" panose="02020603050405020304" pitchFamily="18" charset="0"/>
                <a:cs typeface="Times New Roman" panose="02020603050405020304" pitchFamily="18" charset="0"/>
              </a:rPr>
              <a:t>• Implement comprehensive training programs</a:t>
            </a:r>
          </a:p>
          <a:p>
            <a:pPr algn="just"/>
            <a:r>
              <a:rPr lang="en-US" sz="1400" dirty="0">
                <a:solidFill>
                  <a:schemeClr val="accent4">
                    <a:lumMod val="75000"/>
                  </a:schemeClr>
                </a:solidFill>
                <a:latin typeface="Times New Roman" panose="02020603050405020304" pitchFamily="18" charset="0"/>
                <a:cs typeface="Times New Roman" panose="02020603050405020304" pitchFamily="18" charset="0"/>
              </a:rPr>
              <a:t>• Develop cross-functional AI skills</a:t>
            </a:r>
          </a:p>
          <a:p>
            <a:pPr algn="just"/>
            <a:r>
              <a:rPr lang="en-US" sz="1400" dirty="0">
                <a:solidFill>
                  <a:schemeClr val="accent4">
                    <a:lumMod val="75000"/>
                  </a:schemeClr>
                </a:solidFill>
                <a:latin typeface="Times New Roman" panose="02020603050405020304" pitchFamily="18" charset="0"/>
                <a:cs typeface="Times New Roman" panose="02020603050405020304" pitchFamily="18" charset="0"/>
              </a:rPr>
              <a:t>• Regular seminars for technology updates</a:t>
            </a:r>
          </a:p>
          <a:p>
            <a:pPr algn="just"/>
            <a:endParaRPr lang="en-US" sz="1400" b="1" dirty="0">
              <a:solidFill>
                <a:schemeClr val="tx2"/>
              </a:solidFill>
              <a:latin typeface="Times New Roman" panose="02020603050405020304" pitchFamily="18" charset="0"/>
              <a:cs typeface="Times New Roman" panose="02020603050405020304" pitchFamily="18" charset="0"/>
            </a:endParaRPr>
          </a:p>
          <a:p>
            <a:pPr algn="just"/>
            <a:endParaRPr lang="en-US" sz="1400" b="1" dirty="0">
              <a:solidFill>
                <a:schemeClr val="accent6">
                  <a:lumMod val="75000"/>
                </a:schemeClr>
              </a:solidFill>
              <a:latin typeface="Times New Roman" panose="02020603050405020304" pitchFamily="18" charset="0"/>
              <a:cs typeface="Times New Roman" panose="02020603050405020304" pitchFamily="18" charset="0"/>
            </a:endParaRPr>
          </a:p>
          <a:p>
            <a:pPr algn="just"/>
            <a:r>
              <a:rPr lang="en-US" sz="1400" b="1" dirty="0">
                <a:solidFill>
                  <a:schemeClr val="accent6">
                    <a:lumMod val="75000"/>
                  </a:schemeClr>
                </a:solidFill>
                <a:latin typeface="Times New Roman" panose="02020603050405020304" pitchFamily="18" charset="0"/>
                <a:cs typeface="Times New Roman" panose="02020603050405020304" pitchFamily="18" charset="0"/>
              </a:rPr>
              <a:t>Data Protection &amp; Privacy</a:t>
            </a:r>
          </a:p>
          <a:p>
            <a:pPr algn="just"/>
            <a:r>
              <a:rPr lang="en-US" sz="1400" dirty="0">
                <a:solidFill>
                  <a:schemeClr val="accent6">
                    <a:lumMod val="75000"/>
                  </a:schemeClr>
                </a:solidFill>
                <a:latin typeface="Times New Roman" panose="02020603050405020304" pitchFamily="18" charset="0"/>
                <a:cs typeface="Times New Roman" panose="02020603050405020304" pitchFamily="18" charset="0"/>
              </a:rPr>
              <a:t>• Strict compliance with GDPR and regulations</a:t>
            </a:r>
          </a:p>
          <a:p>
            <a:pPr algn="just"/>
            <a:r>
              <a:rPr lang="en-US" sz="1400" dirty="0">
                <a:solidFill>
                  <a:schemeClr val="accent6">
                    <a:lumMod val="75000"/>
                  </a:schemeClr>
                </a:solidFill>
                <a:latin typeface="Times New Roman" panose="02020603050405020304" pitchFamily="18" charset="0"/>
                <a:cs typeface="Times New Roman" panose="02020603050405020304" pitchFamily="18" charset="0"/>
              </a:rPr>
              <a:t>• Implement encryption and access controls</a:t>
            </a:r>
          </a:p>
          <a:p>
            <a:pPr algn="just"/>
            <a:r>
              <a:rPr lang="en-US" sz="1400" dirty="0">
                <a:solidFill>
                  <a:schemeClr val="accent6">
                    <a:lumMod val="75000"/>
                  </a:schemeClr>
                </a:solidFill>
                <a:latin typeface="Times New Roman" panose="02020603050405020304" pitchFamily="18" charset="0"/>
                <a:cs typeface="Times New Roman" panose="02020603050405020304" pitchFamily="18" charset="0"/>
              </a:rPr>
              <a:t>• Maintain transparency in data usage</a:t>
            </a:r>
          </a:p>
        </p:txBody>
      </p:sp>
      <p:sp>
        <p:nvSpPr>
          <p:cNvPr id="7" name="TextBox 6">
            <a:extLst>
              <a:ext uri="{FF2B5EF4-FFF2-40B4-BE49-F238E27FC236}">
                <a16:creationId xmlns:a16="http://schemas.microsoft.com/office/drawing/2014/main" id="{88E1646C-AF3F-295C-1512-4B1ED2F4DD97}"/>
              </a:ext>
            </a:extLst>
          </p:cNvPr>
          <p:cNvSpPr txBox="1"/>
          <p:nvPr/>
        </p:nvSpPr>
        <p:spPr>
          <a:xfrm>
            <a:off x="4920744" y="4291191"/>
            <a:ext cx="7848600" cy="2246769"/>
          </a:xfrm>
          <a:prstGeom prst="rect">
            <a:avLst/>
          </a:prstGeom>
          <a:noFill/>
        </p:spPr>
        <p:txBody>
          <a:bodyPr wrap="square" rtlCol="0">
            <a:spAutoFit/>
          </a:bodyPr>
          <a:lstStyle/>
          <a:p>
            <a:pPr algn="just"/>
            <a:r>
              <a:rPr lang="en-US" sz="1400" b="1" dirty="0">
                <a:solidFill>
                  <a:srgbClr val="CC9900"/>
                </a:solidFill>
                <a:latin typeface="Times New Roman" panose="02020603050405020304" pitchFamily="18" charset="0"/>
                <a:cs typeface="Times New Roman" panose="02020603050405020304" pitchFamily="18" charset="0"/>
              </a:rPr>
              <a:t>Human-AI Balance</a:t>
            </a:r>
          </a:p>
          <a:p>
            <a:pPr algn="just"/>
            <a:r>
              <a:rPr lang="en-US" sz="1400" dirty="0">
                <a:solidFill>
                  <a:srgbClr val="CC9900"/>
                </a:solidFill>
                <a:latin typeface="Times New Roman" panose="02020603050405020304" pitchFamily="18" charset="0"/>
                <a:cs typeface="Times New Roman" panose="02020603050405020304" pitchFamily="18" charset="0"/>
              </a:rPr>
              <a:t>• Combine AI efficiency with human touch</a:t>
            </a:r>
          </a:p>
          <a:p>
            <a:pPr algn="just"/>
            <a:r>
              <a:rPr lang="en-US" sz="1400" dirty="0">
                <a:solidFill>
                  <a:srgbClr val="CC9900"/>
                </a:solidFill>
                <a:latin typeface="Times New Roman" panose="02020603050405020304" pitchFamily="18" charset="0"/>
                <a:cs typeface="Times New Roman" panose="02020603050405020304" pitchFamily="18" charset="0"/>
              </a:rPr>
              <a:t>• AI for task organization and workflow</a:t>
            </a:r>
          </a:p>
          <a:p>
            <a:pPr algn="just"/>
            <a:r>
              <a:rPr lang="en-US" sz="1400" dirty="0">
                <a:solidFill>
                  <a:srgbClr val="CC9900"/>
                </a:solidFill>
                <a:latin typeface="Times New Roman" panose="02020603050405020304" pitchFamily="18" charset="0"/>
                <a:cs typeface="Times New Roman" panose="02020603050405020304" pitchFamily="18" charset="0"/>
              </a:rPr>
              <a:t>• Human staff for personalized experiences</a:t>
            </a:r>
          </a:p>
          <a:p>
            <a:pPr algn="just"/>
            <a:endParaRPr lang="en-US" sz="1400" b="1" dirty="0">
              <a:solidFill>
                <a:srgbClr val="CC9900"/>
              </a:solidFill>
              <a:latin typeface="Times New Roman" panose="02020603050405020304" pitchFamily="18" charset="0"/>
              <a:cs typeface="Times New Roman" panose="02020603050405020304" pitchFamily="18" charset="0"/>
            </a:endParaRPr>
          </a:p>
          <a:p>
            <a:pPr algn="just"/>
            <a:endParaRPr lang="en-US" sz="1400" b="1" dirty="0">
              <a:solidFill>
                <a:srgbClr val="CC6600"/>
              </a:solidFill>
              <a:latin typeface="Times New Roman" panose="02020603050405020304" pitchFamily="18" charset="0"/>
              <a:cs typeface="Times New Roman" panose="02020603050405020304" pitchFamily="18" charset="0"/>
            </a:endParaRPr>
          </a:p>
          <a:p>
            <a:pPr algn="just"/>
            <a:r>
              <a:rPr lang="en-US" sz="1400" b="1" dirty="0">
                <a:solidFill>
                  <a:srgbClr val="CC6600"/>
                </a:solidFill>
                <a:latin typeface="Times New Roman" panose="02020603050405020304" pitchFamily="18" charset="0"/>
                <a:cs typeface="Times New Roman" panose="02020603050405020304" pitchFamily="18" charset="0"/>
              </a:rPr>
              <a:t>Long-term Strategy</a:t>
            </a:r>
          </a:p>
          <a:p>
            <a:pPr algn="just"/>
            <a:r>
              <a:rPr lang="en-US" sz="1400" dirty="0">
                <a:solidFill>
                  <a:srgbClr val="CC6600"/>
                </a:solidFill>
                <a:latin typeface="Times New Roman" panose="02020603050405020304" pitchFamily="18" charset="0"/>
                <a:cs typeface="Times New Roman" panose="02020603050405020304" pitchFamily="18" charset="0"/>
              </a:rPr>
              <a:t>• Continuous assessment of AI tools</a:t>
            </a:r>
          </a:p>
          <a:p>
            <a:pPr algn="just"/>
            <a:r>
              <a:rPr lang="en-US" sz="1400" dirty="0">
                <a:solidFill>
                  <a:srgbClr val="CC6600"/>
                </a:solidFill>
                <a:latin typeface="Times New Roman" panose="02020603050405020304" pitchFamily="18" charset="0"/>
                <a:cs typeface="Times New Roman" panose="02020603050405020304" pitchFamily="18" charset="0"/>
              </a:rPr>
              <a:t>• Stay updated with emerging technologies</a:t>
            </a:r>
          </a:p>
          <a:p>
            <a:pPr algn="just"/>
            <a:r>
              <a:rPr lang="en-US" sz="1400" dirty="0">
                <a:solidFill>
                  <a:srgbClr val="CC6600"/>
                </a:solidFill>
                <a:latin typeface="Times New Roman" panose="02020603050405020304" pitchFamily="18" charset="0"/>
                <a:cs typeface="Times New Roman" panose="02020603050405020304" pitchFamily="18" charset="0"/>
              </a:rPr>
              <a:t>• Maintain ongoing R&amp;D commitment</a:t>
            </a:r>
          </a:p>
        </p:txBody>
      </p:sp>
      <p:sp>
        <p:nvSpPr>
          <p:cNvPr id="8" name="TextBox 7">
            <a:extLst>
              <a:ext uri="{FF2B5EF4-FFF2-40B4-BE49-F238E27FC236}">
                <a16:creationId xmlns:a16="http://schemas.microsoft.com/office/drawing/2014/main" id="{64DFFC15-2098-9ABE-84C6-4B176F90FB5C}"/>
              </a:ext>
            </a:extLst>
          </p:cNvPr>
          <p:cNvSpPr txBox="1"/>
          <p:nvPr/>
        </p:nvSpPr>
        <p:spPr>
          <a:xfrm rot="16200000">
            <a:off x="-1869850" y="2618066"/>
            <a:ext cx="5210215" cy="830997"/>
          </a:xfrm>
          <a:prstGeom prst="rect">
            <a:avLst/>
          </a:prstGeom>
          <a:noFill/>
        </p:spPr>
        <p:txBody>
          <a:bodyPr wrap="square" rtlCol="0">
            <a:spAutoFit/>
          </a:bodyPr>
          <a:lstStyle/>
          <a:p>
            <a:pPr algn="ctr"/>
            <a:r>
              <a:rPr lang="en-US" sz="4800" b="1" dirty="0">
                <a:solidFill>
                  <a:srgbClr val="CCCC00"/>
                </a:solidFill>
                <a:latin typeface="Times New Roman" panose="02020603050405020304" pitchFamily="18" charset="0"/>
                <a:cs typeface="Times New Roman" panose="02020603050405020304" pitchFamily="18" charset="0"/>
              </a:rPr>
              <a:t>Recommendations</a:t>
            </a:r>
          </a:p>
        </p:txBody>
      </p:sp>
      <p:pic>
        <p:nvPicPr>
          <p:cNvPr id="9" name="Picture 8" descr="A group of robots in a dark room&#10;&#10;AI-generated content may be incorrect.">
            <a:hlinkClick r:id="rId3" tgtFrame="&quot;_blank&quot;"/>
            <a:extLst>
              <a:ext uri="{FF2B5EF4-FFF2-40B4-BE49-F238E27FC236}">
                <a16:creationId xmlns:a16="http://schemas.microsoft.com/office/drawing/2014/main" id="{4A84862C-750B-D8BB-5B4F-892F974C957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08230" y="1588460"/>
            <a:ext cx="2857500" cy="2890208"/>
          </a:xfrm>
          <a:prstGeom prst="rect">
            <a:avLst/>
          </a:prstGeom>
          <a:noFill/>
          <a:ln>
            <a:noFill/>
          </a:ln>
        </p:spPr>
      </p:pic>
      <p:pic>
        <p:nvPicPr>
          <p:cNvPr id="10" name="Picture 9">
            <a:hlinkClick r:id="rId5" tgtFrame="&quot;_blank&quot;"/>
            <a:extLst>
              <a:ext uri="{FF2B5EF4-FFF2-40B4-BE49-F238E27FC236}">
                <a16:creationId xmlns:a16="http://schemas.microsoft.com/office/drawing/2014/main" id="{F6988CCC-EA54-B256-4A3B-48A33FB6E9C8}"/>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045202" y="4128278"/>
            <a:ext cx="3048000" cy="1714500"/>
          </a:xfrm>
          <a:prstGeom prst="rect">
            <a:avLst/>
          </a:prstGeom>
          <a:noFill/>
          <a:ln>
            <a:noFill/>
          </a:ln>
        </p:spPr>
      </p:pic>
    </p:spTree>
    <p:extLst>
      <p:ext uri="{BB962C8B-B14F-4D97-AF65-F5344CB8AC3E}">
        <p14:creationId xmlns:p14="http://schemas.microsoft.com/office/powerpoint/2010/main" val="7261324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a:xfrm>
            <a:off x="1434622" y="1138041"/>
            <a:ext cx="4862811" cy="2019488"/>
          </a:xfrm>
        </p:spPr>
        <p:txBody>
          <a:bodyPr rtlCol="0"/>
          <a:lstStyle/>
          <a:p>
            <a:pPr algn="ctr" rtl="0"/>
            <a:r>
              <a:rPr lang="en-GB" dirty="0">
                <a:latin typeface="Edwardian Script ITC" panose="030303020407070D0804" pitchFamily="66" charset="0"/>
              </a:rPr>
              <a:t>Thank You</a:t>
            </a:r>
          </a:p>
        </p:txBody>
      </p:sp>
      <p:pic>
        <p:nvPicPr>
          <p:cNvPr id="30" name="Picture Placeholder 29" descr="Office Stairs, hanging lights">
            <a:extLst>
              <a:ext uri="{FF2B5EF4-FFF2-40B4-BE49-F238E27FC236}">
                <a16:creationId xmlns:a16="http://schemas.microsoft.com/office/drawing/2014/main" id="{C1CA27C7-F47D-4606-AAE8-32BD4D06983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162243" y="3623965"/>
            <a:ext cx="5728215" cy="3234036"/>
          </a:xfrm>
        </p:spPr>
      </p:pic>
      <p:sp>
        <p:nvSpPr>
          <p:cNvPr id="34" name="Footer Placeholder 33">
            <a:extLst>
              <a:ext uri="{FF2B5EF4-FFF2-40B4-BE49-F238E27FC236}">
                <a16:creationId xmlns:a16="http://schemas.microsoft.com/office/drawing/2014/main" id="{263FD36A-B869-46D7-A4E1-FAA91F31D1C3}"/>
              </a:ext>
            </a:extLst>
          </p:cNvPr>
          <p:cNvSpPr>
            <a:spLocks noGrp="1"/>
          </p:cNvSpPr>
          <p:nvPr>
            <p:ph type="ftr" sz="quarter" idx="11"/>
          </p:nvPr>
        </p:nvSpPr>
        <p:spPr>
          <a:xfrm>
            <a:off x="1525917" y="6309360"/>
            <a:ext cx="4946592" cy="457200"/>
          </a:xfrm>
        </p:spPr>
        <p:txBody>
          <a:bodyPr rtlCol="0"/>
          <a:lstStyle/>
          <a:p>
            <a:pPr rtl="0"/>
            <a:r>
              <a:rPr lang="en-GB"/>
              <a:t>Presentation Title</a:t>
            </a:r>
          </a:p>
        </p:txBody>
      </p:sp>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15</a:t>
            </a:fld>
            <a:endParaRPr lang="en-GB" dirty="0"/>
          </a:p>
        </p:txBody>
      </p:sp>
      <p:pic>
        <p:nvPicPr>
          <p:cNvPr id="32" name="Picture Placeholder 31" descr="Two people working on a laptop and tablet with graphs and tables ">
            <a:extLst>
              <a:ext uri="{FF2B5EF4-FFF2-40B4-BE49-F238E27FC236}">
                <a16:creationId xmlns:a16="http://schemas.microsoft.com/office/drawing/2014/main" id="{C4A8B214-180D-446B-9616-62B7371F3DDA}"/>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6858023" y="0"/>
            <a:ext cx="5333977" cy="3392053"/>
          </a:xfrm>
        </p:spPr>
      </p:pic>
      <p:pic>
        <p:nvPicPr>
          <p:cNvPr id="6" name="Picture 5">
            <a:hlinkClick r:id="rId5" tgtFrame="&quot;_blank&quot;"/>
            <a:extLst>
              <a:ext uri="{FF2B5EF4-FFF2-40B4-BE49-F238E27FC236}">
                <a16:creationId xmlns:a16="http://schemas.microsoft.com/office/drawing/2014/main" id="{54A4656A-6064-E71C-C782-92AF752F620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858023" y="0"/>
            <a:ext cx="5333977" cy="3428999"/>
          </a:xfrm>
          <a:prstGeom prst="rect">
            <a:avLst/>
          </a:prstGeom>
          <a:noFill/>
          <a:ln>
            <a:noFill/>
          </a:ln>
        </p:spPr>
      </p:pic>
      <p:pic>
        <p:nvPicPr>
          <p:cNvPr id="7" name="Picture 6">
            <a:hlinkClick r:id="rId7" tgtFrame="&quot;_blank&quot;"/>
            <a:extLst>
              <a:ext uri="{FF2B5EF4-FFF2-40B4-BE49-F238E27FC236}">
                <a16:creationId xmlns:a16="http://schemas.microsoft.com/office/drawing/2014/main" id="{E9E22B4F-72D9-7A9E-F9EF-12A0E3D02E0B}"/>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979612" y="3458871"/>
            <a:ext cx="5910846" cy="3428998"/>
          </a:xfrm>
          <a:prstGeom prst="rect">
            <a:avLst/>
          </a:prstGeom>
          <a:noFill/>
          <a:ln>
            <a:noFill/>
          </a:ln>
        </p:spPr>
      </p:pic>
      <p:sp>
        <p:nvSpPr>
          <p:cNvPr id="8" name="TextBox 7">
            <a:extLst>
              <a:ext uri="{FF2B5EF4-FFF2-40B4-BE49-F238E27FC236}">
                <a16:creationId xmlns:a16="http://schemas.microsoft.com/office/drawing/2014/main" id="{9107B4AE-C06F-8588-2A5D-D1F8959CE30D}"/>
              </a:ext>
            </a:extLst>
          </p:cNvPr>
          <p:cNvSpPr txBox="1"/>
          <p:nvPr/>
        </p:nvSpPr>
        <p:spPr>
          <a:xfrm>
            <a:off x="8076359" y="4308866"/>
            <a:ext cx="3449370" cy="1446550"/>
          </a:xfrm>
          <a:prstGeom prst="rect">
            <a:avLst/>
          </a:prstGeom>
          <a:noFill/>
        </p:spPr>
        <p:txBody>
          <a:bodyPr wrap="square" rtlCol="0">
            <a:spAutoFit/>
          </a:bodyPr>
          <a:lstStyle/>
          <a:p>
            <a:pPr algn="r"/>
            <a:r>
              <a:rPr lang="en-GB" sz="4400" dirty="0">
                <a:solidFill>
                  <a:srgbClr val="6600FF"/>
                </a:solidFill>
                <a:latin typeface="Edwardian Script ITC" panose="030303020407070D0804" pitchFamily="66" charset="0"/>
              </a:rPr>
              <a:t>Presented by</a:t>
            </a:r>
          </a:p>
          <a:p>
            <a:r>
              <a:rPr lang="en-GB" sz="4400" dirty="0">
                <a:solidFill>
                  <a:srgbClr val="6600FF"/>
                </a:solidFill>
                <a:latin typeface="Edwardian Script ITC" panose="030303020407070D0804" pitchFamily="66" charset="0"/>
              </a:rPr>
              <a:t>Rukhsana Kousar</a:t>
            </a:r>
          </a:p>
        </p:txBody>
      </p:sp>
    </p:spTree>
    <p:extLst>
      <p:ext uri="{BB962C8B-B14F-4D97-AF65-F5344CB8AC3E}">
        <p14:creationId xmlns:p14="http://schemas.microsoft.com/office/powerpoint/2010/main" val="798203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1C736D-8C83-4530-89CA-ACF018DD8A18}"/>
              </a:ext>
            </a:extLst>
          </p:cNvPr>
          <p:cNvSpPr/>
          <p:nvPr/>
        </p:nvSpPr>
        <p:spPr>
          <a:xfrm>
            <a:off x="-38496" y="-28877"/>
            <a:ext cx="12246276" cy="11198995"/>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FF00"/>
              </a:solidFill>
            </a:endParaRPr>
          </a:p>
        </p:txBody>
      </p:sp>
      <p:sp>
        <p:nvSpPr>
          <p:cNvPr id="23" name="TextBox 22"/>
          <p:cNvSpPr txBox="1"/>
          <p:nvPr/>
        </p:nvSpPr>
        <p:spPr>
          <a:xfrm>
            <a:off x="71120" y="519753"/>
            <a:ext cx="12146286" cy="2631490"/>
          </a:xfrm>
          <a:prstGeom prst="rect">
            <a:avLst/>
          </a:prstGeom>
          <a:noFill/>
        </p:spPr>
        <p:txBody>
          <a:bodyPr wrap="square" rtlCol="0">
            <a:spAutoFit/>
          </a:bodyPr>
          <a:lstStyle/>
          <a:p>
            <a:pPr algn="just"/>
            <a:r>
              <a:rPr lang="en-US" sz="1100" dirty="0" err="1">
                <a:latin typeface="Times New Roman" panose="02020603050405020304" pitchFamily="18" charset="0"/>
                <a:cs typeface="Times New Roman" panose="02020603050405020304" pitchFamily="18" charset="0"/>
              </a:rPr>
              <a:t>Alawamleh</a:t>
            </a:r>
            <a:r>
              <a:rPr lang="en-US" sz="1100" dirty="0">
                <a:latin typeface="Times New Roman" panose="02020603050405020304" pitchFamily="18" charset="0"/>
                <a:cs typeface="Times New Roman" panose="02020603050405020304" pitchFamily="18" charset="0"/>
              </a:rPr>
              <a:t>, M., </a:t>
            </a:r>
            <a:r>
              <a:rPr lang="en-US" sz="1100" dirty="0" err="1">
                <a:latin typeface="Times New Roman" panose="02020603050405020304" pitchFamily="18" charset="0"/>
                <a:cs typeface="Times New Roman" panose="02020603050405020304" pitchFamily="18" charset="0"/>
              </a:rPr>
              <a:t>Shammas</a:t>
            </a:r>
            <a:r>
              <a:rPr lang="en-US" sz="1100" dirty="0">
                <a:latin typeface="Times New Roman" panose="02020603050405020304" pitchFamily="18" charset="0"/>
                <a:cs typeface="Times New Roman" panose="02020603050405020304" pitchFamily="18" charset="0"/>
              </a:rPr>
              <a:t>, N., </a:t>
            </a:r>
            <a:r>
              <a:rPr lang="en-US" sz="1100" dirty="0" err="1">
                <a:latin typeface="Times New Roman" panose="02020603050405020304" pitchFamily="18" charset="0"/>
                <a:cs typeface="Times New Roman" panose="02020603050405020304" pitchFamily="18" charset="0"/>
              </a:rPr>
              <a:t>Alawamleh</a:t>
            </a:r>
            <a:r>
              <a:rPr lang="en-US" sz="1100" dirty="0">
                <a:latin typeface="Times New Roman" panose="02020603050405020304" pitchFamily="18" charset="0"/>
                <a:cs typeface="Times New Roman" panose="02020603050405020304" pitchFamily="18" charset="0"/>
              </a:rPr>
              <a:t>, K. and Ismail, L.B., (2024). Examining the limitations of AI in business and the need for human insights using Interpretive Structural Modelling. </a:t>
            </a:r>
            <a:r>
              <a:rPr lang="en-US" sz="1100" i="1" dirty="0">
                <a:latin typeface="Times New Roman" panose="02020603050405020304" pitchFamily="18" charset="0"/>
                <a:cs typeface="Times New Roman" panose="02020603050405020304" pitchFamily="18" charset="0"/>
              </a:rPr>
              <a:t>Journal of Open Innovation: Technology, Market, and Complexity</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10</a:t>
            </a:r>
            <a:r>
              <a:rPr lang="en-US" sz="1100" dirty="0">
                <a:latin typeface="Times New Roman" panose="02020603050405020304" pitchFamily="18" charset="0"/>
                <a:cs typeface="Times New Roman" panose="02020603050405020304" pitchFamily="18" charset="0"/>
              </a:rPr>
              <a:t>(3), p.100338.</a:t>
            </a:r>
          </a:p>
          <a:p>
            <a:pPr algn="just"/>
            <a:r>
              <a:rPr lang="en-US" sz="1100" dirty="0" err="1">
                <a:latin typeface="Times New Roman" panose="02020603050405020304" pitchFamily="18" charset="0"/>
                <a:cs typeface="Times New Roman" panose="02020603050405020304" pitchFamily="18" charset="0"/>
              </a:rPr>
              <a:t>Batabyal</a:t>
            </a:r>
            <a:r>
              <a:rPr lang="en-US" sz="1100" dirty="0">
                <a:latin typeface="Times New Roman" panose="02020603050405020304" pitchFamily="18" charset="0"/>
                <a:cs typeface="Times New Roman" panose="02020603050405020304" pitchFamily="18" charset="0"/>
              </a:rPr>
              <a:t>, D. and Das, D.K. (</a:t>
            </a:r>
            <a:r>
              <a:rPr lang="en-US" sz="1100" dirty="0" err="1">
                <a:latin typeface="Times New Roman" panose="02020603050405020304" pitchFamily="18" charset="0"/>
                <a:cs typeface="Times New Roman" panose="02020603050405020304" pitchFamily="18" charset="0"/>
              </a:rPr>
              <a:t>eds</a:t>
            </a:r>
            <a:r>
              <a:rPr lang="en-US" sz="1100" dirty="0">
                <a:latin typeface="Times New Roman" panose="02020603050405020304" pitchFamily="18" charset="0"/>
                <a:cs typeface="Times New Roman" panose="02020603050405020304" pitchFamily="18" charset="0"/>
              </a:rPr>
              <a:t>) (2019) </a:t>
            </a:r>
            <a:r>
              <a:rPr lang="en-US" sz="1100" i="1" dirty="0">
                <a:latin typeface="Times New Roman" panose="02020603050405020304" pitchFamily="18" charset="0"/>
                <a:cs typeface="Times New Roman" panose="02020603050405020304" pitchFamily="18" charset="0"/>
              </a:rPr>
              <a:t>Global trends, practices, and challenges in contemporary tourism and hospitality management.</a:t>
            </a:r>
            <a:r>
              <a:rPr lang="en-US" sz="1100" dirty="0">
                <a:latin typeface="Times New Roman" panose="02020603050405020304" pitchFamily="18" charset="0"/>
                <a:cs typeface="Times New Roman" panose="02020603050405020304" pitchFamily="18" charset="0"/>
              </a:rPr>
              <a:t> Hershey, Pennsylvania: Business Science Reference, imprint of IGI Global.</a:t>
            </a:r>
          </a:p>
          <a:p>
            <a:pPr algn="just"/>
            <a:r>
              <a:rPr lang="en-US" sz="1100" dirty="0" err="1">
                <a:latin typeface="Times New Roman" panose="02020603050405020304" pitchFamily="18" charset="0"/>
                <a:cs typeface="Times New Roman" panose="02020603050405020304" pitchFamily="18" charset="0"/>
              </a:rPr>
              <a:t>Brotherton</a:t>
            </a:r>
            <a:r>
              <a:rPr lang="en-US" sz="1100" dirty="0">
                <a:latin typeface="Times New Roman" panose="02020603050405020304" pitchFamily="18" charset="0"/>
                <a:cs typeface="Times New Roman" panose="02020603050405020304" pitchFamily="18" charset="0"/>
              </a:rPr>
              <a:t>. B (2015) Researching Hospitality &amp; Tourism 2 </a:t>
            </a:r>
            <a:r>
              <a:rPr lang="en-US" sz="1100" dirty="0" err="1">
                <a:latin typeface="Times New Roman" panose="02020603050405020304" pitchFamily="18" charset="0"/>
                <a:cs typeface="Times New Roman" panose="02020603050405020304" pitchFamily="18" charset="0"/>
              </a:rPr>
              <a:t>Edn</a:t>
            </a:r>
            <a:r>
              <a:rPr lang="en-US" sz="1100" dirty="0">
                <a:latin typeface="Times New Roman" panose="02020603050405020304" pitchFamily="18" charset="0"/>
                <a:cs typeface="Times New Roman" panose="02020603050405020304" pitchFamily="18" charset="0"/>
              </a:rPr>
              <a:t>. Sage. London</a:t>
            </a:r>
          </a:p>
          <a:p>
            <a:pPr algn="just"/>
            <a:r>
              <a:rPr lang="en-US" sz="1100" dirty="0">
                <a:latin typeface="Times New Roman" panose="02020603050405020304" pitchFamily="18" charset="0"/>
                <a:cs typeface="Times New Roman" panose="02020603050405020304" pitchFamily="18" charset="0"/>
              </a:rPr>
              <a:t>Clegg. S.R, </a:t>
            </a:r>
            <a:r>
              <a:rPr lang="en-US" sz="1100" dirty="0" err="1">
                <a:latin typeface="Times New Roman" panose="02020603050405020304" pitchFamily="18" charset="0"/>
                <a:cs typeface="Times New Roman" panose="02020603050405020304" pitchFamily="18" charset="0"/>
              </a:rPr>
              <a:t>Skyttermoen</a:t>
            </a:r>
            <a:r>
              <a:rPr lang="en-US" sz="1100" dirty="0">
                <a:latin typeface="Times New Roman" panose="02020603050405020304" pitchFamily="18" charset="0"/>
                <a:cs typeface="Times New Roman" panose="02020603050405020304" pitchFamily="18" charset="0"/>
              </a:rPr>
              <a:t>. T. </a:t>
            </a:r>
            <a:r>
              <a:rPr lang="en-US" sz="1100" dirty="0" err="1">
                <a:latin typeface="Times New Roman" panose="02020603050405020304" pitchFamily="18" charset="0"/>
                <a:cs typeface="Times New Roman" panose="02020603050405020304" pitchFamily="18" charset="0"/>
              </a:rPr>
              <a:t>Vaagaasar</a:t>
            </a:r>
            <a:r>
              <a:rPr lang="en-US" sz="1100" dirty="0">
                <a:latin typeface="Times New Roman" panose="02020603050405020304" pitchFamily="18" charset="0"/>
                <a:cs typeface="Times New Roman" panose="02020603050405020304" pitchFamily="18" charset="0"/>
              </a:rPr>
              <a:t>. A.L, (2021) Project Management: A Value Creation Approach. </a:t>
            </a:r>
            <a:r>
              <a:rPr lang="en-US" sz="1100" dirty="0" err="1">
                <a:latin typeface="Times New Roman" panose="02020603050405020304" pitchFamily="18" charset="0"/>
                <a:cs typeface="Times New Roman" panose="02020603050405020304" pitchFamily="18" charset="0"/>
              </a:rPr>
              <a:t>Sage,London</a:t>
            </a:r>
            <a:r>
              <a:rPr lang="en-US" sz="1100" dirty="0">
                <a:latin typeface="Times New Roman" panose="02020603050405020304" pitchFamily="18" charset="0"/>
                <a:cs typeface="Times New Roman" panose="02020603050405020304" pitchFamily="18" charset="0"/>
              </a:rPr>
              <a:t>.</a:t>
            </a:r>
          </a:p>
          <a:p>
            <a:pPr algn="just"/>
            <a:r>
              <a:rPr lang="en-US" sz="1100" dirty="0">
                <a:latin typeface="Times New Roman" panose="02020603050405020304" pitchFamily="18" charset="0"/>
                <a:cs typeface="Times New Roman" panose="02020603050405020304" pitchFamily="18" charset="0"/>
              </a:rPr>
              <a:t>Cooper, C. and Hall, M. (2019) Contemporary Tourism: An International Approach, 4th </a:t>
            </a:r>
            <a:r>
              <a:rPr lang="en-US" sz="1100" dirty="0" err="1">
                <a:latin typeface="Times New Roman" panose="02020603050405020304" pitchFamily="18" charset="0"/>
                <a:cs typeface="Times New Roman" panose="02020603050405020304" pitchFamily="18" charset="0"/>
              </a:rPr>
              <a:t>Edn</a:t>
            </a:r>
            <a:r>
              <a:rPr lang="en-US" sz="1100" dirty="0">
                <a:latin typeface="Times New Roman" panose="02020603050405020304" pitchFamily="18" charset="0"/>
                <a:cs typeface="Times New Roman" panose="02020603050405020304" pitchFamily="18" charset="0"/>
              </a:rPr>
              <a:t>. </a:t>
            </a:r>
            <a:r>
              <a:rPr lang="en-US" sz="1100" dirty="0" err="1">
                <a:latin typeface="Times New Roman" panose="02020603050405020304" pitchFamily="18" charset="0"/>
                <a:cs typeface="Times New Roman" panose="02020603050405020304" pitchFamily="18" charset="0"/>
              </a:rPr>
              <a:t>Goodfellows</a:t>
            </a:r>
            <a:r>
              <a:rPr lang="en-US" sz="1100" dirty="0">
                <a:latin typeface="Times New Roman" panose="02020603050405020304" pitchFamily="18" charset="0"/>
                <a:cs typeface="Times New Roman" panose="02020603050405020304" pitchFamily="18" charset="0"/>
              </a:rPr>
              <a:t>, Oxford.</a:t>
            </a:r>
          </a:p>
          <a:p>
            <a:pPr algn="just"/>
            <a:r>
              <a:rPr lang="en-US" sz="1100" dirty="0">
                <a:latin typeface="Times New Roman" panose="02020603050405020304" pitchFamily="18" charset="0"/>
                <a:cs typeface="Times New Roman" panose="02020603050405020304" pitchFamily="18" charset="0"/>
              </a:rPr>
              <a:t>Costa, V. and Costa, C. (</a:t>
            </a:r>
            <a:r>
              <a:rPr lang="en-US" sz="1100" dirty="0" err="1">
                <a:latin typeface="Times New Roman" panose="02020603050405020304" pitchFamily="18" charset="0"/>
                <a:cs typeface="Times New Roman" panose="02020603050405020304" pitchFamily="18" charset="0"/>
              </a:rPr>
              <a:t>eds</a:t>
            </a:r>
            <a:r>
              <a:rPr lang="en-US" sz="1100" dirty="0">
                <a:latin typeface="Times New Roman" panose="02020603050405020304" pitchFamily="18" charset="0"/>
                <a:cs typeface="Times New Roman" panose="02020603050405020304" pitchFamily="18" charset="0"/>
              </a:rPr>
              <a:t>) (2022) </a:t>
            </a:r>
            <a:r>
              <a:rPr lang="en-US" sz="1100" i="1" dirty="0">
                <a:latin typeface="Times New Roman" panose="02020603050405020304" pitchFamily="18" charset="0"/>
                <a:cs typeface="Times New Roman" panose="02020603050405020304" pitchFamily="18" charset="0"/>
              </a:rPr>
              <a:t>Sustainability and competitiveness in the hospitality industry</a:t>
            </a:r>
            <a:r>
              <a:rPr lang="en-US" sz="1100" dirty="0">
                <a:latin typeface="Times New Roman" panose="02020603050405020304" pitchFamily="18" charset="0"/>
                <a:cs typeface="Times New Roman" panose="02020603050405020304" pitchFamily="18" charset="0"/>
              </a:rPr>
              <a:t>. Hershey, Pennsylvania: Business Science Reference.</a:t>
            </a:r>
          </a:p>
          <a:p>
            <a:pPr algn="just"/>
            <a:r>
              <a:rPr lang="en-US" sz="1100" dirty="0">
                <a:latin typeface="Times New Roman" panose="02020603050405020304" pitchFamily="18" charset="0"/>
                <a:cs typeface="Times New Roman" panose="02020603050405020304" pitchFamily="18" charset="0"/>
              </a:rPr>
              <a:t>Darcy, S. Ambrose, J. </a:t>
            </a:r>
            <a:r>
              <a:rPr lang="en-US" sz="1100" dirty="0" err="1">
                <a:latin typeface="Times New Roman" panose="02020603050405020304" pitchFamily="18" charset="0"/>
                <a:cs typeface="Times New Roman" panose="02020603050405020304" pitchFamily="18" charset="0"/>
              </a:rPr>
              <a:t>Bulhalis</a:t>
            </a:r>
            <a:r>
              <a:rPr lang="en-US" sz="1100" dirty="0">
                <a:latin typeface="Times New Roman" panose="02020603050405020304" pitchFamily="18" charset="0"/>
                <a:cs typeface="Times New Roman" panose="02020603050405020304" pitchFamily="18" charset="0"/>
              </a:rPr>
              <a:t>, D. (2012) Best Practice in Accessible Tourism: Inclusion, Disability, Ageing Population and Tourism, Channel View, London</a:t>
            </a:r>
          </a:p>
          <a:p>
            <a:pPr algn="just"/>
            <a:r>
              <a:rPr lang="en-US" sz="1100" dirty="0">
                <a:latin typeface="Times New Roman" panose="02020603050405020304" pitchFamily="18" charset="0"/>
                <a:cs typeface="Times New Roman" panose="02020603050405020304" pitchFamily="18" charset="0"/>
              </a:rPr>
              <a:t>Dawson, J. </a:t>
            </a:r>
            <a:r>
              <a:rPr lang="en-US" sz="1100" dirty="0" err="1">
                <a:latin typeface="Times New Roman" panose="02020603050405020304" pitchFamily="18" charset="0"/>
                <a:cs typeface="Times New Roman" panose="02020603050405020304" pitchFamily="18" charset="0"/>
              </a:rPr>
              <a:t>Lemelin</a:t>
            </a:r>
            <a:r>
              <a:rPr lang="en-US" sz="1100" dirty="0">
                <a:latin typeface="Times New Roman" panose="02020603050405020304" pitchFamily="18" charset="0"/>
                <a:cs typeface="Times New Roman" panose="02020603050405020304" pitchFamily="18" charset="0"/>
              </a:rPr>
              <a:t>, H. Stewart, E. (2012) Last Chance Tourism: Adapting Tourism Opportunities in a Changing World, Routledge, London</a:t>
            </a:r>
          </a:p>
          <a:p>
            <a:pPr algn="just"/>
            <a:r>
              <a:rPr lang="en-US" sz="1100" dirty="0">
                <a:latin typeface="Times New Roman" panose="02020603050405020304" pitchFamily="18" charset="0"/>
                <a:cs typeface="Times New Roman" panose="02020603050405020304" pitchFamily="18" charset="0"/>
              </a:rPr>
              <a:t>Faulkner, B, </a:t>
            </a:r>
            <a:r>
              <a:rPr lang="en-US" sz="1100" dirty="0" err="1">
                <a:latin typeface="Times New Roman" panose="02020603050405020304" pitchFamily="18" charset="0"/>
                <a:cs typeface="Times New Roman" panose="02020603050405020304" pitchFamily="18" charset="0"/>
              </a:rPr>
              <a:t>Moscardo</a:t>
            </a:r>
            <a:r>
              <a:rPr lang="en-US" sz="1100" dirty="0">
                <a:latin typeface="Times New Roman" panose="02020603050405020304" pitchFamily="18" charset="0"/>
                <a:cs typeface="Times New Roman" panose="02020603050405020304" pitchFamily="18" charset="0"/>
              </a:rPr>
              <a:t>, G, Laws, E, 2001, Tourism in 21</a:t>
            </a:r>
            <a:r>
              <a:rPr lang="en-US" sz="1100" baseline="30000" dirty="0">
                <a:latin typeface="Times New Roman" panose="02020603050405020304" pitchFamily="18" charset="0"/>
                <a:cs typeface="Times New Roman" panose="02020603050405020304" pitchFamily="18" charset="0"/>
              </a:rPr>
              <a:t>st</a:t>
            </a:r>
            <a:r>
              <a:rPr lang="en-US" sz="1100" dirty="0">
                <a:latin typeface="Times New Roman" panose="02020603050405020304" pitchFamily="18" charset="0"/>
                <a:cs typeface="Times New Roman" panose="02020603050405020304" pitchFamily="18" charset="0"/>
              </a:rPr>
              <a:t> Century. Reflections on Experience. Continuum, London</a:t>
            </a:r>
          </a:p>
          <a:p>
            <a:pPr algn="just"/>
            <a:r>
              <a:rPr lang="en-US" sz="1100" dirty="0" err="1">
                <a:latin typeface="Times New Roman" panose="02020603050405020304" pitchFamily="18" charset="0"/>
                <a:cs typeface="Times New Roman" panose="02020603050405020304" pitchFamily="18" charset="0"/>
              </a:rPr>
              <a:t>Flavián</a:t>
            </a:r>
            <a:r>
              <a:rPr lang="en-US" sz="1100" dirty="0">
                <a:latin typeface="Times New Roman" panose="02020603050405020304" pitchFamily="18" charset="0"/>
                <a:cs typeface="Times New Roman" panose="02020603050405020304" pitchFamily="18" charset="0"/>
              </a:rPr>
              <a:t>, C., </a:t>
            </a:r>
            <a:r>
              <a:rPr lang="en-US" sz="1100" dirty="0" err="1">
                <a:latin typeface="Times New Roman" panose="02020603050405020304" pitchFamily="18" charset="0"/>
                <a:cs typeface="Times New Roman" panose="02020603050405020304" pitchFamily="18" charset="0"/>
              </a:rPr>
              <a:t>Casalo</a:t>
            </a:r>
            <a:r>
              <a:rPr lang="en-US" sz="1100" dirty="0">
                <a:latin typeface="Times New Roman" panose="02020603050405020304" pitchFamily="18" charset="0"/>
                <a:cs typeface="Times New Roman" panose="02020603050405020304" pitchFamily="18" charset="0"/>
              </a:rPr>
              <a:t>, L.V. and Wang, D. eds., (2021). Artificial intelligence in hospitality and tourism.</a:t>
            </a:r>
          </a:p>
          <a:p>
            <a:pPr algn="just"/>
            <a:r>
              <a:rPr lang="en-US" sz="1100" dirty="0" err="1">
                <a:latin typeface="Times New Roman" panose="02020603050405020304" pitchFamily="18" charset="0"/>
                <a:cs typeface="Times New Roman" panose="02020603050405020304" pitchFamily="18" charset="0"/>
              </a:rPr>
              <a:t>Ford.R.C</a:t>
            </a:r>
            <a:r>
              <a:rPr lang="en-US" sz="1100" dirty="0">
                <a:latin typeface="Times New Roman" panose="02020603050405020304" pitchFamily="18" charset="0"/>
                <a:cs typeface="Times New Roman" panose="02020603050405020304" pitchFamily="18" charset="0"/>
              </a:rPr>
              <a:t>, </a:t>
            </a:r>
            <a:r>
              <a:rPr lang="en-US" sz="1100" dirty="0" err="1">
                <a:latin typeface="Times New Roman" panose="02020603050405020304" pitchFamily="18" charset="0"/>
                <a:cs typeface="Times New Roman" panose="02020603050405020304" pitchFamily="18" charset="0"/>
              </a:rPr>
              <a:t>Sturman.M.C</a:t>
            </a:r>
            <a:r>
              <a:rPr lang="en-US" sz="1100" dirty="0">
                <a:latin typeface="Times New Roman" panose="02020603050405020304" pitchFamily="18" charset="0"/>
                <a:cs typeface="Times New Roman" panose="02020603050405020304" pitchFamily="18" charset="0"/>
              </a:rPr>
              <a:t> (2020) Managing Hospitality Organizations 2nd </a:t>
            </a:r>
            <a:r>
              <a:rPr lang="en-US" sz="1100" dirty="0" err="1">
                <a:latin typeface="Times New Roman" panose="02020603050405020304" pitchFamily="18" charset="0"/>
                <a:cs typeface="Times New Roman" panose="02020603050405020304" pitchFamily="18" charset="0"/>
              </a:rPr>
              <a:t>Edn</a:t>
            </a:r>
            <a:r>
              <a:rPr lang="en-US" sz="1100" dirty="0">
                <a:latin typeface="Times New Roman" panose="02020603050405020304" pitchFamily="18" charset="0"/>
                <a:cs typeface="Times New Roman" panose="02020603050405020304" pitchFamily="18" charset="0"/>
              </a:rPr>
              <a:t>. Sage, London.</a:t>
            </a:r>
          </a:p>
          <a:p>
            <a:pPr algn="just"/>
            <a:r>
              <a:rPr lang="en-US" sz="1100" dirty="0">
                <a:latin typeface="Times New Roman" panose="02020603050405020304" pitchFamily="18" charset="0"/>
                <a:cs typeface="Times New Roman" panose="02020603050405020304" pitchFamily="18" charset="0"/>
              </a:rPr>
              <a:t>Ivanov, S., &amp; Webster, C. (Eds.). (2019). </a:t>
            </a:r>
            <a:r>
              <a:rPr lang="en-US" sz="1100" i="1" dirty="0">
                <a:latin typeface="Times New Roman" panose="02020603050405020304" pitchFamily="18" charset="0"/>
                <a:cs typeface="Times New Roman" panose="02020603050405020304" pitchFamily="18" charset="0"/>
              </a:rPr>
              <a:t>Robots, artificial intelligence, and service automation in travel, tourism and hospitality (1st ed.).</a:t>
            </a:r>
            <a:r>
              <a:rPr lang="en-US" sz="1100" dirty="0">
                <a:latin typeface="Times New Roman" panose="02020603050405020304" pitchFamily="18" charset="0"/>
                <a:cs typeface="Times New Roman" panose="02020603050405020304" pitchFamily="18" charset="0"/>
              </a:rPr>
              <a:t> Emerald Publishing.</a:t>
            </a:r>
          </a:p>
          <a:p>
            <a:pPr algn="just"/>
            <a:r>
              <a:rPr lang="en-US" sz="1100" dirty="0">
                <a:latin typeface="Times New Roman" panose="02020603050405020304" pitchFamily="18" charset="0"/>
                <a:cs typeface="Times New Roman" panose="02020603050405020304" pitchFamily="18" charset="0"/>
              </a:rPr>
              <a:t>Jan, Z., </a:t>
            </a:r>
            <a:r>
              <a:rPr lang="en-US" sz="1100" dirty="0" err="1">
                <a:latin typeface="Times New Roman" panose="02020603050405020304" pitchFamily="18" charset="0"/>
                <a:cs typeface="Times New Roman" panose="02020603050405020304" pitchFamily="18" charset="0"/>
              </a:rPr>
              <a:t>Ahamed</a:t>
            </a:r>
            <a:r>
              <a:rPr lang="en-US" sz="1100" dirty="0">
                <a:latin typeface="Times New Roman" panose="02020603050405020304" pitchFamily="18" charset="0"/>
                <a:cs typeface="Times New Roman" panose="02020603050405020304" pitchFamily="18" charset="0"/>
              </a:rPr>
              <a:t>, F., Mayer, W., Patel, N., Grossmann, G., </a:t>
            </a:r>
            <a:r>
              <a:rPr lang="en-US" sz="1100" dirty="0" err="1">
                <a:latin typeface="Times New Roman" panose="02020603050405020304" pitchFamily="18" charset="0"/>
                <a:cs typeface="Times New Roman" panose="02020603050405020304" pitchFamily="18" charset="0"/>
              </a:rPr>
              <a:t>Stumptner</a:t>
            </a:r>
            <a:r>
              <a:rPr lang="en-US" sz="1100" dirty="0">
                <a:latin typeface="Times New Roman" panose="02020603050405020304" pitchFamily="18" charset="0"/>
                <a:cs typeface="Times New Roman" panose="02020603050405020304" pitchFamily="18" charset="0"/>
              </a:rPr>
              <a:t>, M. and </a:t>
            </a:r>
            <a:r>
              <a:rPr lang="en-US" sz="1100" dirty="0" err="1">
                <a:latin typeface="Times New Roman" panose="02020603050405020304" pitchFamily="18" charset="0"/>
                <a:cs typeface="Times New Roman" panose="02020603050405020304" pitchFamily="18" charset="0"/>
              </a:rPr>
              <a:t>Kuusk</a:t>
            </a:r>
            <a:r>
              <a:rPr lang="en-US" sz="1100" dirty="0">
                <a:latin typeface="Times New Roman" panose="02020603050405020304" pitchFamily="18" charset="0"/>
                <a:cs typeface="Times New Roman" panose="02020603050405020304" pitchFamily="18" charset="0"/>
              </a:rPr>
              <a:t>, A., (2023). Artificial intelligence for industry 4.0: Systematic review of applications, challenges, and opportunities. </a:t>
            </a:r>
            <a:r>
              <a:rPr lang="en-US" sz="1100" i="1" dirty="0">
                <a:latin typeface="Times New Roman" panose="02020603050405020304" pitchFamily="18" charset="0"/>
                <a:cs typeface="Times New Roman" panose="02020603050405020304" pitchFamily="18" charset="0"/>
              </a:rPr>
              <a:t>Expert Systems with Applications</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216</a:t>
            </a:r>
            <a:r>
              <a:rPr lang="en-US" sz="1100" dirty="0">
                <a:latin typeface="Times New Roman" panose="02020603050405020304" pitchFamily="18" charset="0"/>
                <a:cs typeface="Times New Roman" panose="02020603050405020304" pitchFamily="18" charset="0"/>
              </a:rPr>
              <a:t>, p.119456.</a:t>
            </a:r>
          </a:p>
        </p:txBody>
      </p:sp>
      <p:sp>
        <p:nvSpPr>
          <p:cNvPr id="4" name="TextBox 3">
            <a:extLst>
              <a:ext uri="{FF2B5EF4-FFF2-40B4-BE49-F238E27FC236}">
                <a16:creationId xmlns:a16="http://schemas.microsoft.com/office/drawing/2014/main" id="{86EF82CC-84C5-32D7-AFD9-5CCBC59A30CE}"/>
              </a:ext>
            </a:extLst>
          </p:cNvPr>
          <p:cNvSpPr txBox="1"/>
          <p:nvPr/>
        </p:nvSpPr>
        <p:spPr>
          <a:xfrm>
            <a:off x="-144376" y="198377"/>
            <a:ext cx="1511164" cy="276999"/>
          </a:xfrm>
          <a:prstGeom prst="rect">
            <a:avLst/>
          </a:prstGeom>
          <a:no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References</a:t>
            </a:r>
            <a:r>
              <a:rPr lang="en-US" sz="1200" b="1" dirty="0">
                <a:solidFill>
                  <a:schemeClr val="bg1"/>
                </a:solidFill>
                <a:latin typeface="Times New Roman" panose="02020603050405020304" pitchFamily="18" charset="0"/>
                <a:cs typeface="Times New Roman" panose="02020603050405020304" pitchFamily="18" charset="0"/>
              </a:rPr>
              <a:t> </a:t>
            </a:r>
          </a:p>
        </p:txBody>
      </p:sp>
      <p:sp>
        <p:nvSpPr>
          <p:cNvPr id="24" name="TextBox 23"/>
          <p:cNvSpPr txBox="1"/>
          <p:nvPr/>
        </p:nvSpPr>
        <p:spPr>
          <a:xfrm>
            <a:off x="73796" y="3046204"/>
            <a:ext cx="12133984" cy="2092881"/>
          </a:xfrm>
          <a:prstGeom prst="rect">
            <a:avLst/>
          </a:prstGeom>
          <a:noFill/>
        </p:spPr>
        <p:txBody>
          <a:bodyPr wrap="square" rtlCol="0">
            <a:spAutoFit/>
          </a:bodyPr>
          <a:lstStyle/>
          <a:p>
            <a:pPr algn="just"/>
            <a:r>
              <a:rPr lang="en-US" sz="1000" dirty="0">
                <a:latin typeface="Times New Roman" panose="02020603050405020304" pitchFamily="18" charset="0"/>
                <a:cs typeface="Times New Roman" panose="02020603050405020304" pitchFamily="18" charset="0"/>
              </a:rPr>
              <a:t>Kotler, P., Bowen, J.T., Makens, J.C. and </a:t>
            </a:r>
            <a:r>
              <a:rPr lang="en-US" sz="1000" dirty="0" err="1">
                <a:latin typeface="Times New Roman" panose="02020603050405020304" pitchFamily="18" charset="0"/>
                <a:cs typeface="Times New Roman" panose="02020603050405020304" pitchFamily="18" charset="0"/>
              </a:rPr>
              <a:t>Baloglu</a:t>
            </a:r>
            <a:r>
              <a:rPr lang="en-US" sz="1000" dirty="0">
                <a:latin typeface="Times New Roman" panose="02020603050405020304" pitchFamily="18" charset="0"/>
                <a:cs typeface="Times New Roman" panose="02020603050405020304" pitchFamily="18" charset="0"/>
              </a:rPr>
              <a:t>, S., (2017). </a:t>
            </a:r>
            <a:r>
              <a:rPr lang="en-US" sz="1000" i="1" dirty="0">
                <a:latin typeface="Times New Roman" panose="02020603050405020304" pitchFamily="18" charset="0"/>
                <a:cs typeface="Times New Roman" panose="02020603050405020304" pitchFamily="18" charset="0"/>
              </a:rPr>
              <a:t>Marketing for hospitality and tourism</a:t>
            </a:r>
            <a:r>
              <a:rPr lang="en-US" sz="1000" dirty="0">
                <a:latin typeface="Times New Roman" panose="02020603050405020304" pitchFamily="18" charset="0"/>
                <a:cs typeface="Times New Roman" panose="02020603050405020304" pitchFamily="18" charset="0"/>
              </a:rPr>
              <a:t>. Pearson.</a:t>
            </a:r>
          </a:p>
          <a:p>
            <a:pPr algn="just"/>
            <a:r>
              <a:rPr lang="en-US" sz="1000" dirty="0" err="1">
                <a:latin typeface="Times New Roman" panose="02020603050405020304" pitchFamily="18" charset="0"/>
                <a:cs typeface="Times New Roman" panose="02020603050405020304" pitchFamily="18" charset="0"/>
              </a:rPr>
              <a:t>Krippendorf</a:t>
            </a:r>
            <a:r>
              <a:rPr lang="en-US" sz="1000" dirty="0">
                <a:latin typeface="Times New Roman" panose="02020603050405020304" pitchFamily="18" charset="0"/>
                <a:cs typeface="Times New Roman" panose="02020603050405020304" pitchFamily="18" charset="0"/>
              </a:rPr>
              <a:t>, J, (2011), The Holiday Makers: Understanding the Impact of Leisure &amp; Travel;</a:t>
            </a:r>
          </a:p>
          <a:p>
            <a:pPr algn="just"/>
            <a:r>
              <a:rPr lang="en-US" sz="1000" dirty="0" err="1">
                <a:latin typeface="Times New Roman" panose="02020603050405020304" pitchFamily="18" charset="0"/>
                <a:cs typeface="Times New Roman" panose="02020603050405020304" pitchFamily="18" charset="0"/>
              </a:rPr>
              <a:t>Laws,E</a:t>
            </a:r>
            <a:r>
              <a:rPr lang="en-US" sz="1000" dirty="0">
                <a:latin typeface="Times New Roman" panose="02020603050405020304" pitchFamily="18" charset="0"/>
                <a:cs typeface="Times New Roman" panose="02020603050405020304" pitchFamily="18" charset="0"/>
              </a:rPr>
              <a:t>. </a:t>
            </a:r>
            <a:r>
              <a:rPr lang="en-US" sz="1000" dirty="0" err="1">
                <a:latin typeface="Times New Roman" panose="02020603050405020304" pitchFamily="18" charset="0"/>
                <a:cs typeface="Times New Roman" panose="02020603050405020304" pitchFamily="18" charset="0"/>
              </a:rPr>
              <a:t>Prideaux</a:t>
            </a:r>
            <a:r>
              <a:rPr lang="en-US" sz="1000" dirty="0">
                <a:latin typeface="Times New Roman" panose="02020603050405020304" pitchFamily="18" charset="0"/>
                <a:cs typeface="Times New Roman" panose="02020603050405020304" pitchFamily="18" charset="0"/>
              </a:rPr>
              <a:t>, B. Chon, K. (2007) Crisis Management in Tourism, CABI, Wallingford</a:t>
            </a:r>
          </a:p>
          <a:p>
            <a:pPr algn="just"/>
            <a:r>
              <a:rPr lang="en-US" sz="1000" dirty="0" err="1">
                <a:latin typeface="Times New Roman" panose="02020603050405020304" pitchFamily="18" charset="0"/>
                <a:cs typeface="Times New Roman" panose="02020603050405020304" pitchFamily="18" charset="0"/>
              </a:rPr>
              <a:t>Mariani</a:t>
            </a:r>
            <a:r>
              <a:rPr lang="en-US" sz="1000" dirty="0">
                <a:latin typeface="Times New Roman" panose="02020603050405020304" pitchFamily="18" charset="0"/>
                <a:cs typeface="Times New Roman" panose="02020603050405020304" pitchFamily="18" charset="0"/>
              </a:rPr>
              <a:t>, M.M. and </a:t>
            </a:r>
            <a:r>
              <a:rPr lang="en-US" sz="1000" dirty="0" err="1">
                <a:latin typeface="Times New Roman" panose="02020603050405020304" pitchFamily="18" charset="0"/>
                <a:cs typeface="Times New Roman" panose="02020603050405020304" pitchFamily="18" charset="0"/>
              </a:rPr>
              <a:t>Borghi</a:t>
            </a:r>
            <a:r>
              <a:rPr lang="en-US" sz="1000" dirty="0">
                <a:latin typeface="Times New Roman" panose="02020603050405020304" pitchFamily="18" charset="0"/>
                <a:cs typeface="Times New Roman" panose="02020603050405020304" pitchFamily="18" charset="0"/>
              </a:rPr>
              <a:t>, M., (2024). Artificial intelligence in service industries: customers’ assessment of service production and resilient service operations. </a:t>
            </a:r>
            <a:r>
              <a:rPr lang="en-US" sz="1000" i="1" dirty="0">
                <a:latin typeface="Times New Roman" panose="02020603050405020304" pitchFamily="18" charset="0"/>
                <a:cs typeface="Times New Roman" panose="02020603050405020304" pitchFamily="18" charset="0"/>
              </a:rPr>
              <a:t>International Journal of Production Research</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62</a:t>
            </a:r>
            <a:r>
              <a:rPr lang="en-US" sz="1000" dirty="0">
                <a:latin typeface="Times New Roman" panose="02020603050405020304" pitchFamily="18" charset="0"/>
                <a:cs typeface="Times New Roman" panose="02020603050405020304" pitchFamily="18" charset="0"/>
              </a:rPr>
              <a:t>(15), pp.5400-5416.</a:t>
            </a:r>
          </a:p>
          <a:p>
            <a:pPr algn="just"/>
            <a:r>
              <a:rPr lang="en-US" sz="1000" dirty="0">
                <a:latin typeface="Times New Roman" panose="02020603050405020304" pitchFamily="18" charset="0"/>
                <a:cs typeface="Times New Roman" panose="02020603050405020304" pitchFamily="18" charset="0"/>
              </a:rPr>
              <a:t>Mill, R. (2012) Resorts management and Operations (3rd Ed) Wiley, London</a:t>
            </a:r>
          </a:p>
          <a:p>
            <a:pPr algn="just"/>
            <a:r>
              <a:rPr lang="en-US" sz="1000" dirty="0">
                <a:latin typeface="Times New Roman" panose="02020603050405020304" pitchFamily="18" charset="0"/>
                <a:cs typeface="Times New Roman" panose="02020603050405020304" pitchFamily="18" charset="0"/>
              </a:rPr>
              <a:t>Mukherjee, A.N., (2022). Application of artificial intelligence: benefits and limitations for human potential and labor-intensive economy–an empirical investigation into pandemic ridden Indian industry. </a:t>
            </a:r>
            <a:r>
              <a:rPr lang="en-US" sz="1000" i="1" dirty="0">
                <a:latin typeface="Times New Roman" panose="02020603050405020304" pitchFamily="18" charset="0"/>
                <a:cs typeface="Times New Roman" panose="02020603050405020304" pitchFamily="18" charset="0"/>
              </a:rPr>
              <a:t>Management Matters</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19</a:t>
            </a:r>
            <a:r>
              <a:rPr lang="en-US" sz="1000" dirty="0">
                <a:latin typeface="Times New Roman" panose="02020603050405020304" pitchFamily="18" charset="0"/>
                <a:cs typeface="Times New Roman" panose="02020603050405020304" pitchFamily="18" charset="0"/>
              </a:rPr>
              <a:t>(2), pp.149-166.</a:t>
            </a:r>
          </a:p>
          <a:p>
            <a:pPr algn="just"/>
            <a:r>
              <a:rPr lang="en-US" sz="1000" dirty="0" err="1">
                <a:latin typeface="Times New Roman" panose="02020603050405020304" pitchFamily="18" charset="0"/>
                <a:cs typeface="Times New Roman" panose="02020603050405020304" pitchFamily="18" charset="0"/>
              </a:rPr>
              <a:t>Nannelli</a:t>
            </a:r>
            <a:r>
              <a:rPr lang="en-US" sz="1000" dirty="0">
                <a:latin typeface="Times New Roman" panose="02020603050405020304" pitchFamily="18" charset="0"/>
                <a:cs typeface="Times New Roman" panose="02020603050405020304" pitchFamily="18" charset="0"/>
              </a:rPr>
              <a:t>, M., Capone, F. and </a:t>
            </a:r>
            <a:r>
              <a:rPr lang="en-US" sz="1000" dirty="0" err="1">
                <a:latin typeface="Times New Roman" panose="02020603050405020304" pitchFamily="18" charset="0"/>
                <a:cs typeface="Times New Roman" panose="02020603050405020304" pitchFamily="18" charset="0"/>
              </a:rPr>
              <a:t>Lazzeretti</a:t>
            </a:r>
            <a:r>
              <a:rPr lang="en-US" sz="1000" dirty="0">
                <a:latin typeface="Times New Roman" panose="02020603050405020304" pitchFamily="18" charset="0"/>
                <a:cs typeface="Times New Roman" panose="02020603050405020304" pitchFamily="18" charset="0"/>
              </a:rPr>
              <a:t>, L., (2023). Artificial intelligence in hospitality and tourism. State of the art and future research avenues. </a:t>
            </a:r>
            <a:r>
              <a:rPr lang="en-US" sz="1000" i="1" dirty="0">
                <a:latin typeface="Times New Roman" panose="02020603050405020304" pitchFamily="18" charset="0"/>
                <a:cs typeface="Times New Roman" panose="02020603050405020304" pitchFamily="18" charset="0"/>
              </a:rPr>
              <a:t>European Planning Studies</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31</a:t>
            </a:r>
            <a:r>
              <a:rPr lang="en-US" sz="1000" dirty="0">
                <a:latin typeface="Times New Roman" panose="02020603050405020304" pitchFamily="18" charset="0"/>
                <a:cs typeface="Times New Roman" panose="02020603050405020304" pitchFamily="18" charset="0"/>
              </a:rPr>
              <a:t>(7), pp.1325-1344.</a:t>
            </a:r>
          </a:p>
          <a:p>
            <a:pPr algn="just"/>
            <a:r>
              <a:rPr lang="en-US" sz="1000" dirty="0">
                <a:latin typeface="Times New Roman" panose="02020603050405020304" pitchFamily="18" charset="0"/>
                <a:cs typeface="Times New Roman" panose="02020603050405020304" pitchFamily="18" charset="0"/>
              </a:rPr>
              <a:t>Robson, C. (2016) Real World Research, Wiley, </a:t>
            </a:r>
            <a:r>
              <a:rPr lang="en-US" sz="1000" dirty="0" err="1">
                <a:latin typeface="Times New Roman" panose="02020603050405020304" pitchFamily="18" charset="0"/>
                <a:cs typeface="Times New Roman" panose="02020603050405020304" pitchFamily="18" charset="0"/>
              </a:rPr>
              <a:t>Chichester</a:t>
            </a:r>
            <a:r>
              <a:rPr lang="en-US" sz="1000" dirty="0">
                <a:latin typeface="Times New Roman" panose="02020603050405020304" pitchFamily="18" charset="0"/>
                <a:cs typeface="Times New Roman" panose="02020603050405020304" pitchFamily="18" charset="0"/>
              </a:rPr>
              <a:t>.</a:t>
            </a:r>
          </a:p>
          <a:p>
            <a:pPr algn="just"/>
            <a:r>
              <a:rPr lang="en-US" sz="1000" dirty="0">
                <a:latin typeface="Times New Roman" panose="02020603050405020304" pitchFamily="18" charset="0"/>
                <a:cs typeface="Times New Roman" panose="02020603050405020304" pitchFamily="18" charset="0"/>
              </a:rPr>
              <a:t>Santos, J.D. and Silva, Ó.L. (2019) </a:t>
            </a:r>
            <a:r>
              <a:rPr lang="en-US" sz="1000" i="1" dirty="0">
                <a:latin typeface="Times New Roman" panose="02020603050405020304" pitchFamily="18" charset="0"/>
                <a:cs typeface="Times New Roman" panose="02020603050405020304" pitchFamily="18" charset="0"/>
              </a:rPr>
              <a:t>Digital Marketing Strategies for Tourism, Hospitality, and Airline Industries.</a:t>
            </a:r>
            <a:r>
              <a:rPr lang="en-US" sz="1000" dirty="0">
                <a:latin typeface="Times New Roman" panose="02020603050405020304" pitchFamily="18" charset="0"/>
                <a:cs typeface="Times New Roman" panose="02020603050405020304" pitchFamily="18" charset="0"/>
              </a:rPr>
              <a:t> 1st </a:t>
            </a:r>
            <a:r>
              <a:rPr lang="en-US" sz="1000" dirty="0" err="1">
                <a:latin typeface="Times New Roman" panose="02020603050405020304" pitchFamily="18" charset="0"/>
                <a:cs typeface="Times New Roman" panose="02020603050405020304" pitchFamily="18" charset="0"/>
              </a:rPr>
              <a:t>edn</a:t>
            </a:r>
            <a:r>
              <a:rPr lang="en-US" sz="1000" dirty="0">
                <a:latin typeface="Times New Roman" panose="02020603050405020304" pitchFamily="18" charset="0"/>
                <a:cs typeface="Times New Roman" panose="02020603050405020304" pitchFamily="18" charset="0"/>
              </a:rPr>
              <a:t>. Hershey: IGI Global.</a:t>
            </a:r>
          </a:p>
          <a:p>
            <a:pPr algn="just"/>
            <a:r>
              <a:rPr lang="en-US" sz="1000" dirty="0">
                <a:latin typeface="Times New Roman" panose="02020603050405020304" pitchFamily="18" charset="0"/>
                <a:cs typeface="Times New Roman" panose="02020603050405020304" pitchFamily="18" charset="0"/>
              </a:rPr>
              <a:t>Sharma, M., Singh, A.K. and </a:t>
            </a:r>
            <a:r>
              <a:rPr lang="en-US" sz="1000" dirty="0" err="1">
                <a:latin typeface="Times New Roman" panose="02020603050405020304" pitchFamily="18" charset="0"/>
                <a:cs typeface="Times New Roman" panose="02020603050405020304" pitchFamily="18" charset="0"/>
              </a:rPr>
              <a:t>Tyagi</a:t>
            </a:r>
            <a:r>
              <a:rPr lang="en-US" sz="1000" dirty="0">
                <a:latin typeface="Times New Roman" panose="02020603050405020304" pitchFamily="18" charset="0"/>
                <a:cs typeface="Times New Roman" panose="02020603050405020304" pitchFamily="18" charset="0"/>
              </a:rPr>
              <a:t>, P. (2024) </a:t>
            </a:r>
            <a:r>
              <a:rPr lang="en-US" sz="1000" i="1" dirty="0">
                <a:latin typeface="Times New Roman" panose="02020603050405020304" pitchFamily="18" charset="0"/>
                <a:cs typeface="Times New Roman" panose="02020603050405020304" pitchFamily="18" charset="0"/>
              </a:rPr>
              <a:t>Proceedings of the International Conference on Innovation and Regenerative Trends in Tourism and Hospitality Industry (IRTTHI 2024).</a:t>
            </a:r>
            <a:r>
              <a:rPr lang="en-US" sz="1000" dirty="0">
                <a:latin typeface="Times New Roman" panose="02020603050405020304" pitchFamily="18" charset="0"/>
                <a:cs typeface="Times New Roman" panose="02020603050405020304" pitchFamily="18" charset="0"/>
              </a:rPr>
              <a:t> 1st ed. Dordrecht: Atlantis Press </a:t>
            </a:r>
            <a:r>
              <a:rPr lang="en-US" sz="1000" dirty="0" err="1">
                <a:latin typeface="Times New Roman" panose="02020603050405020304" pitchFamily="18" charset="0"/>
                <a:cs typeface="Times New Roman" panose="02020603050405020304" pitchFamily="18" charset="0"/>
              </a:rPr>
              <a:t>Zeger</a:t>
            </a:r>
            <a:r>
              <a:rPr lang="en-US" sz="1000" dirty="0">
                <a:latin typeface="Times New Roman" panose="02020603050405020304" pitchFamily="18" charset="0"/>
                <a:cs typeface="Times New Roman" panose="02020603050405020304" pitchFamily="18" charset="0"/>
              </a:rPr>
              <a:t> </a:t>
            </a:r>
            <a:r>
              <a:rPr lang="en-US" sz="1000" dirty="0" err="1">
                <a:latin typeface="Times New Roman" panose="02020603050405020304" pitchFamily="18" charset="0"/>
                <a:cs typeface="Times New Roman" panose="02020603050405020304" pitchFamily="18" charset="0"/>
              </a:rPr>
              <a:t>Karssen</a:t>
            </a:r>
            <a:r>
              <a:rPr lang="en-US" sz="1000" dirty="0">
                <a:latin typeface="Times New Roman" panose="02020603050405020304" pitchFamily="18" charset="0"/>
                <a:cs typeface="Times New Roman" panose="02020603050405020304" pitchFamily="18" charset="0"/>
              </a:rPr>
              <a:t>.</a:t>
            </a:r>
          </a:p>
          <a:p>
            <a:pPr algn="just"/>
            <a:r>
              <a:rPr lang="en-US" sz="1000" dirty="0">
                <a:latin typeface="Times New Roman" panose="02020603050405020304" pitchFamily="18" charset="0"/>
                <a:cs typeface="Times New Roman" panose="02020603050405020304" pitchFamily="18" charset="0"/>
              </a:rPr>
              <a:t>Tribe J (2009) Philosophical issues in Tourism (Aspects of Tourism), Channel View</a:t>
            </a:r>
          </a:p>
          <a:p>
            <a:pPr algn="just"/>
            <a:r>
              <a:rPr lang="en-US" sz="1000" dirty="0" err="1">
                <a:latin typeface="Times New Roman" panose="02020603050405020304" pitchFamily="18" charset="0"/>
                <a:cs typeface="Times New Roman" panose="02020603050405020304" pitchFamily="18" charset="0"/>
              </a:rPr>
              <a:t>Wahab</a:t>
            </a:r>
            <a:r>
              <a:rPr lang="en-US" sz="1000" dirty="0">
                <a:latin typeface="Times New Roman" panose="02020603050405020304" pitchFamily="18" charset="0"/>
                <a:cs typeface="Times New Roman" panose="02020603050405020304" pitchFamily="18" charset="0"/>
              </a:rPr>
              <a:t> S. &amp; Cooper C, (2005), Tourism in the Age of </a:t>
            </a:r>
            <a:r>
              <a:rPr lang="en-US" sz="1000" dirty="0" err="1">
                <a:latin typeface="Times New Roman" panose="02020603050405020304" pitchFamily="18" charset="0"/>
                <a:cs typeface="Times New Roman" panose="02020603050405020304" pitchFamily="18" charset="0"/>
              </a:rPr>
              <a:t>Globalisation</a:t>
            </a:r>
            <a:r>
              <a:rPr lang="en-US" sz="1000" dirty="0">
                <a:latin typeface="Times New Roman" panose="02020603050405020304" pitchFamily="18" charset="0"/>
                <a:cs typeface="Times New Roman" panose="02020603050405020304" pitchFamily="18" charset="0"/>
              </a:rPr>
              <a:t>, Routledge, Abingdon</a:t>
            </a:r>
          </a:p>
        </p:txBody>
      </p:sp>
    </p:spTree>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236.tgt.Office_50301644_TF56000440_Win32_OJ112196103" id="{580BD9EC-6C19-4542-8B14-DA369C5CDA21}" vid="{FD53FB74-34FC-41BD-841A-01F3915863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0F1594-3EA9-4B35-B72A-00D8B89F015B}">
  <ds:schemaRefs>
    <ds:schemaRef ds:uri="http://schemas.microsoft.com/sharepoint/v3/contenttype/forms"/>
  </ds:schemaRefs>
</ds:datastoreItem>
</file>

<file path=customXml/itemProps2.xml><?xml version="1.0" encoding="utf-8"?>
<ds:datastoreItem xmlns:ds="http://schemas.openxmlformats.org/officeDocument/2006/customXml" ds:itemID="{9BF9B764-6365-43A2-B92A-B9C4DD6E9B23}">
  <ds:schemaRefs>
    <ds:schemaRef ds:uri="http://purl.org/dc/dcmitype/"/>
    <ds:schemaRef ds:uri="http://schemas.microsoft.com/office/2006/documentManagement/types"/>
    <ds:schemaRef ds:uri="230e9df3-be65-4c73-a93b-d1236ebd677e"/>
    <ds:schemaRef ds:uri="http://schemas.microsoft.com/office/infopath/2007/PartnerControls"/>
    <ds:schemaRef ds:uri="http://purl.org/dc/terms/"/>
    <ds:schemaRef ds:uri="http://schemas.openxmlformats.org/package/2006/metadata/core-properties"/>
    <ds:schemaRef ds:uri="http://schemas.microsoft.com/sharepoint/v3"/>
    <ds:schemaRef ds:uri="16c05727-aa75-4e4a-9b5f-8a80a1165891"/>
    <ds:schemaRef ds:uri="71af3243-3dd4-4a8d-8c0d-dd76da1f02a5"/>
    <ds:schemaRef ds:uri="http://schemas.microsoft.com/office/2006/metadata/properties"/>
    <ds:schemaRef ds:uri="http://www.w3.org/XML/1998/namespace"/>
    <ds:schemaRef ds:uri="http://purl.org/dc/elements/1.1/"/>
  </ds:schemaRefs>
</ds:datastoreItem>
</file>

<file path=customXml/itemProps3.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Ion</Template>
  <TotalTime>0</TotalTime>
  <Words>3001</Words>
  <Application>Microsoft Office PowerPoint</Application>
  <PresentationFormat>Widescreen</PresentationFormat>
  <Paragraphs>288</Paragraphs>
  <Slides>16</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Meiryo</vt:lpstr>
      <vt:lpstr>Arial</vt:lpstr>
      <vt:lpstr>Biome</vt:lpstr>
      <vt:lpstr>Calibri</vt:lpstr>
      <vt:lpstr>Corbel</vt:lpstr>
      <vt:lpstr>Edwardian Script ITC</vt:lpstr>
      <vt:lpstr>Times New Roman</vt:lpstr>
      <vt:lpstr>Wingdings</vt:lpstr>
      <vt:lpstr>ShojiVTI</vt:lpstr>
      <vt:lpstr>PowerPoint Presentation</vt:lpstr>
      <vt:lpstr>Artificial Intelligence in Hospitality and Tourism:           Enhancing Guest Experiences and Operational Efficiency</vt:lpstr>
      <vt:lpstr>AI ACKNOWLEDGEMENT</vt:lpstr>
      <vt:lpstr>Table of Contents</vt:lpstr>
      <vt:lpstr>Introduction</vt:lpstr>
      <vt:lpstr>PowerPoint Presentation</vt:lpstr>
      <vt:lpstr>PowerPoint Presentation</vt:lpstr>
      <vt:lpstr>PowerPoint Presentation</vt:lpstr>
      <vt:lpstr>PowerPoint Presentation</vt:lpstr>
      <vt:lpstr>Methodology</vt:lpstr>
      <vt:lpstr>PowerPoint Presentation</vt:lpstr>
      <vt:lpstr>PowerPoint Presentation</vt:lpstr>
      <vt:lpstr>PowerPoint Presentation</vt:lpstr>
      <vt:lpstr>PowerPoint Presentation</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Abid Mahmood (2128264)</dc:creator>
  <cp:lastModifiedBy>Rukhsana Kousar</cp:lastModifiedBy>
  <cp:revision>5</cp:revision>
  <cp:lastPrinted>2025-02-18T00:38:24Z</cp:lastPrinted>
  <dcterms:created xsi:type="dcterms:W3CDTF">2025-02-17T16:55:00Z</dcterms:created>
  <dcterms:modified xsi:type="dcterms:W3CDTF">2025-02-22T11:01:05Z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