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3" r:id="rId1"/>
  </p:sldMasterIdLst>
  <p:notesMasterIdLst>
    <p:notesMasterId r:id="rId9"/>
  </p:notesMasterIdLst>
  <p:sldIdLst>
    <p:sldId id="256" r:id="rId2"/>
    <p:sldId id="257" r:id="rId3"/>
    <p:sldId id="272" r:id="rId4"/>
    <p:sldId id="273" r:id="rId5"/>
    <p:sldId id="274" r:id="rId6"/>
    <p:sldId id="275" r:id="rId7"/>
    <p:sldId id="276"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1" d="100"/>
          <a:sy n="81" d="100"/>
        </p:scale>
        <p:origin x="336" y="84"/>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C5C5F0-A460-4E6F-8067-F3569DCF5C7D}" type="datetimeFigureOut">
              <a:rPr lang="en-US" smtClean="0"/>
              <a:t>26-Oct-23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B2357E-70F7-4991-BA6C-9FB7BB9FE66E}" type="slidenum">
              <a:rPr lang="en-US" smtClean="0"/>
              <a:t>‹#›</a:t>
            </a:fld>
            <a:endParaRPr lang="en-US"/>
          </a:p>
        </p:txBody>
      </p:sp>
    </p:spTree>
    <p:extLst>
      <p:ext uri="{BB962C8B-B14F-4D97-AF65-F5344CB8AC3E}">
        <p14:creationId xmlns:p14="http://schemas.microsoft.com/office/powerpoint/2010/main" val="3302654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will discuss the importance of language awareness skills within the context of the hotel industry. The main focus of the presentation is to discuss the importance of multilingualism and refer to the modern European language that is selected as German. </a:t>
            </a:r>
          </a:p>
        </p:txBody>
      </p:sp>
      <p:sp>
        <p:nvSpPr>
          <p:cNvPr id="4" name="Slide Number Placeholder 3"/>
          <p:cNvSpPr>
            <a:spLocks noGrp="1"/>
          </p:cNvSpPr>
          <p:nvPr>
            <p:ph type="sldNum" sz="quarter" idx="10"/>
          </p:nvPr>
        </p:nvSpPr>
        <p:spPr/>
        <p:txBody>
          <a:bodyPr/>
          <a:lstStyle/>
          <a:p>
            <a:fld id="{08B2357E-70F7-4991-BA6C-9FB7BB9FE66E}" type="slidenum">
              <a:rPr lang="en-US" smtClean="0"/>
              <a:t>2</a:t>
            </a:fld>
            <a:endParaRPr lang="en-US"/>
          </a:p>
        </p:txBody>
      </p:sp>
    </p:spTree>
    <p:extLst>
      <p:ext uri="{BB962C8B-B14F-4D97-AF65-F5344CB8AC3E}">
        <p14:creationId xmlns:p14="http://schemas.microsoft.com/office/powerpoint/2010/main" val="2531045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in many languages is a significant ability in the hospitality industry since it enhances client service and expedites corporate procedures. It facilitates effective communication between workers and guests from different linguistic backgrounds (Haukås et al., 2022). This facilitates check-in and information collecting more quickly and makes guests feel welcomed and valued. Having staff members fluent in many languages is another excellent strategy to get more international visitors and business </a:t>
            </a:r>
            <a:r>
              <a:rPr lang="en-US" dirty="0" err="1"/>
              <a:t>travellers</a:t>
            </a:r>
            <a:r>
              <a:rPr lang="en-US" dirty="0"/>
              <a:t> to the hotel. A hotel that meets the language demands of its customers can anticipate increased occupancy and revenue (</a:t>
            </a:r>
            <a:r>
              <a:rPr lang="en-US" dirty="0" err="1"/>
              <a:t>Diaconu</a:t>
            </a:r>
            <a:r>
              <a:rPr lang="en-US" dirty="0"/>
              <a:t>, 2022). Additionally, it makes it easier to create effective marketing efforts that reach a wider audience. When staff speak diverse languages, there are fewer chances for misunderstandings and arguments. Employees who are multilingual personalise their services for each guest and provide wise recommendations to encourage repeat business. </a:t>
            </a:r>
          </a:p>
        </p:txBody>
      </p:sp>
      <p:sp>
        <p:nvSpPr>
          <p:cNvPr id="4" name="Slide Number Placeholder 3"/>
          <p:cNvSpPr>
            <a:spLocks noGrp="1"/>
          </p:cNvSpPr>
          <p:nvPr>
            <p:ph type="sldNum" sz="quarter" idx="10"/>
          </p:nvPr>
        </p:nvSpPr>
        <p:spPr/>
        <p:txBody>
          <a:bodyPr/>
          <a:lstStyle/>
          <a:p>
            <a:fld id="{08B2357E-70F7-4991-BA6C-9FB7BB9FE66E}" type="slidenum">
              <a:rPr lang="en-US" smtClean="0"/>
              <a:t>3</a:t>
            </a:fld>
            <a:endParaRPr lang="en-US"/>
          </a:p>
        </p:txBody>
      </p:sp>
    </p:spTree>
    <p:extLst>
      <p:ext uri="{BB962C8B-B14F-4D97-AF65-F5344CB8AC3E}">
        <p14:creationId xmlns:p14="http://schemas.microsoft.com/office/powerpoint/2010/main" val="3675276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diverse and fast-paced hospitality industry, where giving visitors good service is a top concern, language awareness is a critical tool. Hotel staff members need to be able to communicate with clients successfully and be bilingual or multilingual (</a:t>
            </a:r>
            <a:r>
              <a:rPr lang="en-US" dirty="0" err="1"/>
              <a:t>Gip</a:t>
            </a:r>
            <a:r>
              <a:rPr lang="en-US" dirty="0"/>
              <a:t> et al., 2023). Visitors from all around the world should feel respected and welcomed. Learning a second language has several advantages, including the ability to successfully communicate and the capacity to create an environment that transcends linguistic boundaries. These skills are also essential for giving truthful information. Hotel workers often have the responsibility of informing guests about the rooms, restaurants, and other attractions (</a:t>
            </a:r>
            <a:r>
              <a:rPr lang="en-US" dirty="0" err="1"/>
              <a:t>Vraciu</a:t>
            </a:r>
            <a:r>
              <a:rPr lang="en-US" dirty="0"/>
              <a:t> and </a:t>
            </a:r>
            <a:r>
              <a:rPr lang="en-US" dirty="0" err="1"/>
              <a:t>Curell</a:t>
            </a:r>
            <a:r>
              <a:rPr lang="en-US" dirty="0"/>
              <a:t>, 2022). Misunderstandings lead to guest dissatisfaction and reputational harm. In an increasingly global hotel market, culture-sensitive service is crucial. Employees should be considerate of the language and cultural diversity they come across while working.</a:t>
            </a:r>
          </a:p>
        </p:txBody>
      </p:sp>
      <p:sp>
        <p:nvSpPr>
          <p:cNvPr id="4" name="Slide Number Placeholder 3"/>
          <p:cNvSpPr>
            <a:spLocks noGrp="1"/>
          </p:cNvSpPr>
          <p:nvPr>
            <p:ph type="sldNum" sz="quarter" idx="10"/>
          </p:nvPr>
        </p:nvSpPr>
        <p:spPr/>
        <p:txBody>
          <a:bodyPr/>
          <a:lstStyle/>
          <a:p>
            <a:fld id="{08B2357E-70F7-4991-BA6C-9FB7BB9FE66E}" type="slidenum">
              <a:rPr lang="en-US" smtClean="0"/>
              <a:t>4</a:t>
            </a:fld>
            <a:endParaRPr lang="en-US"/>
          </a:p>
        </p:txBody>
      </p:sp>
    </p:spTree>
    <p:extLst>
      <p:ext uri="{BB962C8B-B14F-4D97-AF65-F5344CB8AC3E}">
        <p14:creationId xmlns:p14="http://schemas.microsoft.com/office/powerpoint/2010/main" val="974380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German is one of the most extensively spoken modern European languages. A balancing act between professionalism and warmth is required in German-speaking hotels if guest satisfaction is to be maintained. The convoluted language of German and its pronunciation can be particularly challenging for non-native speakers to master. However, a number of hotels in German-speaking regions have started hiring multilingual staff in order to better service their international customers. Although German proficiency is not often demanded of hotel workers, it substantially enhances their ability to communicate with visitors (Yoon et al., 2022). Using appropriate titles of guests and last names while addressing them is an example of courteous etiquette in a professional context. For example, it is more polite to address a guest by their title, such as "Herr" (Mr.), rather than only by their first name. An unpleasant attitude in a professional situation includes shouting, displaying symptoms of irritation, and failing to provide the essential service on time.</a:t>
            </a:r>
          </a:p>
        </p:txBody>
      </p:sp>
      <p:sp>
        <p:nvSpPr>
          <p:cNvPr id="4" name="Slide Number Placeholder 3"/>
          <p:cNvSpPr>
            <a:spLocks noGrp="1"/>
          </p:cNvSpPr>
          <p:nvPr>
            <p:ph type="sldNum" sz="quarter" idx="10"/>
          </p:nvPr>
        </p:nvSpPr>
        <p:spPr/>
        <p:txBody>
          <a:bodyPr/>
          <a:lstStyle/>
          <a:p>
            <a:fld id="{08B2357E-70F7-4991-BA6C-9FB7BB9FE66E}" type="slidenum">
              <a:rPr lang="en-US" smtClean="0"/>
              <a:t>5</a:t>
            </a:fld>
            <a:endParaRPr lang="en-US"/>
          </a:p>
        </p:txBody>
      </p:sp>
    </p:spTree>
    <p:extLst>
      <p:ext uri="{BB962C8B-B14F-4D97-AF65-F5344CB8AC3E}">
        <p14:creationId xmlns:p14="http://schemas.microsoft.com/office/powerpoint/2010/main" val="1090003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has been concluded that the significance of multilingualism in the hospitality industry cannot be overstated. Communication between staff members and visitors from various cultural and linguistic backgrounds expedites check-in and increases the sense of gratitude of everyone. Customers become happier and more devoted as a result of this. Additionally, when the staff of a hotel speaks a range of languages with its visitors, both popularity and profitability are increased and marketing strategies that resonate with a larger audience, both of which result in increased occupancy and more revenue, which lowers the possibility of miscommunication and issues. Hotels with multilingual staff have an advantage in the international market since they can connect with a larger audience and enhance the image of hotels globally. Learning a new language facilitates professional and personal advancement for workers. This is where excellence, happy clients, and a successful hospitality business all begin.</a:t>
            </a:r>
          </a:p>
        </p:txBody>
      </p:sp>
      <p:sp>
        <p:nvSpPr>
          <p:cNvPr id="4" name="Slide Number Placeholder 3"/>
          <p:cNvSpPr>
            <a:spLocks noGrp="1"/>
          </p:cNvSpPr>
          <p:nvPr>
            <p:ph type="sldNum" sz="quarter" idx="10"/>
          </p:nvPr>
        </p:nvSpPr>
        <p:spPr/>
        <p:txBody>
          <a:bodyPr/>
          <a:lstStyle/>
          <a:p>
            <a:fld id="{08B2357E-70F7-4991-BA6C-9FB7BB9FE66E}" type="slidenum">
              <a:rPr lang="en-US" smtClean="0"/>
              <a:t>6</a:t>
            </a:fld>
            <a:endParaRPr lang="en-US"/>
          </a:p>
        </p:txBody>
      </p:sp>
    </p:spTree>
    <p:extLst>
      <p:ext uri="{BB962C8B-B14F-4D97-AF65-F5344CB8AC3E}">
        <p14:creationId xmlns:p14="http://schemas.microsoft.com/office/powerpoint/2010/main" val="2984226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923F103-BC34-4FE4-A40E-EDDEECFDA5D0}" type="datetimeFigureOut">
              <a:rPr lang="en-US" smtClean="0"/>
              <a:pPr/>
              <a:t>26-Oct-23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2759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26-Oct-23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2241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26-Oct-23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5229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26-Oct-23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4543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26-Oct-23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0858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26-Oct-23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4383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26-Oct-23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69012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26-Oct-23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7192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26-Oct-23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6721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26-Oct-23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430362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26-Oct-23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417008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26-Oct-23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7879868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26-Oct-23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3049241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26-Oct-23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2052674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26-Oct-23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746739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26-Oct-23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88918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26-Oct-23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3653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BE451C3-0FF4-47C4-B829-773ADF60F88C}" type="datetimeFigureOut">
              <a:rPr lang="en-US" smtClean="0"/>
              <a:t>26-Oct-23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64514141"/>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 id="2147483778" r:id="rId15"/>
    <p:sldLayoutId id="2147483779" r:id="rId16"/>
    <p:sldLayoutId id="2147483780"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hyperlink" Target="https://uowtsd-my.sharepoint.com/:v:/r/personal/2215574_student_uwtsd_ac_uk/Documents/Recording-20231026_194500.webm?csf=1&amp;web=1&amp;e=QhPYdE&amp;nav=eyJyZWZlcnJhbEluZm8iOnsicmVmZXJyYWxBcHAiOiJTdHJlYW1XZWJBcHAiLCJyZWZlcnJhbFZpZXciOiJTaGFyZURpYWxvZyIsInJlZmVycmFsQXBwUGxhdGZvcm0iOiJXZWIiLCJyZWZlcnJhbE1vZGUiOiJ2aWV3In19"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91846" y="1355452"/>
            <a:ext cx="7576467" cy="2165408"/>
          </a:xfrm>
        </p:spPr>
        <p:txBody>
          <a:bodyPr>
            <a:normAutofit/>
          </a:bodyPr>
          <a:lstStyle/>
          <a:p>
            <a:pPr algn="ctr"/>
            <a:r>
              <a:rPr lang="en-US" sz="6600" b="1" dirty="0">
                <a:latin typeface="Times New Roman" panose="02020603050405020304" pitchFamily="18" charset="0"/>
                <a:cs typeface="Times New Roman" panose="02020603050405020304" pitchFamily="18" charset="0"/>
              </a:rPr>
              <a:t>Foreign Languages</a:t>
            </a:r>
            <a:r>
              <a:rPr lang="en-US" sz="6600" dirty="0">
                <a:latin typeface="Times New Roman" panose="02020603050405020304" pitchFamily="18" charset="0"/>
                <a:cs typeface="Times New Roman" panose="02020603050405020304" pitchFamily="18" charset="0"/>
              </a:rPr>
              <a:t> </a:t>
            </a:r>
            <a:br>
              <a:rPr lang="en-US" sz="6600" dirty="0">
                <a:latin typeface="Times New Roman" panose="02020603050405020304" pitchFamily="18" charset="0"/>
                <a:cs typeface="Times New Roman" panose="02020603050405020304" pitchFamily="18" charset="0"/>
              </a:rPr>
            </a:br>
            <a:r>
              <a:rPr lang="en-US" sz="6600" b="1" dirty="0">
                <a:latin typeface="Times New Roman" panose="02020603050405020304" pitchFamily="18" charset="0"/>
                <a:cs typeface="Times New Roman" panose="02020603050405020304" pitchFamily="18" charset="0"/>
              </a:rPr>
              <a:t>BMIH5003</a:t>
            </a:r>
            <a:endParaRPr lang="en-US" sz="66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2"/>
          <a:stretch>
            <a:fillRect/>
          </a:stretch>
        </p:blipFill>
        <p:spPr>
          <a:xfrm>
            <a:off x="2291846" y="5459271"/>
            <a:ext cx="3993472" cy="1398729"/>
          </a:xfrm>
          <a:prstGeom prst="rect">
            <a:avLst/>
          </a:prstGeom>
        </p:spPr>
      </p:pic>
      <p:pic>
        <p:nvPicPr>
          <p:cNvPr id="4" name="Picture 3"/>
          <p:cNvPicPr>
            <a:picLocks noChangeAspect="1"/>
          </p:cNvPicPr>
          <p:nvPr/>
        </p:nvPicPr>
        <p:blipFill>
          <a:blip r:embed="rId3"/>
          <a:stretch>
            <a:fillRect/>
          </a:stretch>
        </p:blipFill>
        <p:spPr>
          <a:xfrm>
            <a:off x="6285318" y="5459271"/>
            <a:ext cx="3909562" cy="1398729"/>
          </a:xfrm>
          <a:prstGeom prst="rect">
            <a:avLst/>
          </a:prstGeom>
        </p:spPr>
      </p:pic>
      <p:sp>
        <p:nvSpPr>
          <p:cNvPr id="5" name="Rectangle 4"/>
          <p:cNvSpPr/>
          <p:nvPr/>
        </p:nvSpPr>
        <p:spPr>
          <a:xfrm>
            <a:off x="3032079" y="3656150"/>
            <a:ext cx="6096000" cy="369332"/>
          </a:xfrm>
          <a:prstGeom prst="rect">
            <a:avLst/>
          </a:prstGeom>
        </p:spPr>
        <p:txBody>
          <a:bodyPr>
            <a:spAutoFit/>
          </a:bodyPr>
          <a:lstStyle/>
          <a:p>
            <a:r>
              <a:rPr lang="en-US">
                <a:hlinkClick r:id="rId4"/>
              </a:rPr>
              <a:t>Recording-20231026_194500.webm</a:t>
            </a:r>
            <a:endParaRPr lang="en-US" b="1" dirty="0"/>
          </a:p>
        </p:txBody>
      </p:sp>
    </p:spTree>
    <p:extLst>
      <p:ext uri="{BB962C8B-B14F-4D97-AF65-F5344CB8AC3E}">
        <p14:creationId xmlns:p14="http://schemas.microsoft.com/office/powerpoint/2010/main" val="710363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4600" y="996528"/>
            <a:ext cx="8761413" cy="706964"/>
          </a:xfrm>
        </p:spPr>
        <p:txBody>
          <a:bodyPr>
            <a:normAutofit fontScale="90000"/>
          </a:bodyPr>
          <a:lstStyle/>
          <a:p>
            <a:pPr algn="ctr"/>
            <a:r>
              <a:rPr lang="en-US" sz="4400" b="1" dirty="0">
                <a:latin typeface="Times New Roman" panose="02020603050405020304" pitchFamily="18" charset="0"/>
                <a:cs typeface="Times New Roman" panose="02020603050405020304" pitchFamily="18" charset="0"/>
              </a:rPr>
              <a:t>Introduction</a:t>
            </a:r>
          </a:p>
        </p:txBody>
      </p:sp>
      <p:sp>
        <p:nvSpPr>
          <p:cNvPr id="4" name="Rectangle 3"/>
          <p:cNvSpPr/>
          <p:nvPr/>
        </p:nvSpPr>
        <p:spPr>
          <a:xfrm>
            <a:off x="1057536" y="2651760"/>
            <a:ext cx="10035540" cy="338328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marL="457200" indent="-457200" algn="just">
              <a:lnSpc>
                <a:spcPct val="20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presentation will present the benefits of multilingualism.</a:t>
            </a:r>
          </a:p>
          <a:p>
            <a:pPr marL="457200" indent="-457200" algn="just">
              <a:lnSpc>
                <a:spcPct val="20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presentation will discuss the importance of language awareness skills for staff.</a:t>
            </a:r>
          </a:p>
          <a:p>
            <a:pPr marL="457200" indent="-457200" algn="just">
              <a:lnSpc>
                <a:spcPct val="20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presentation will shed light on the Modern European language (German).</a:t>
            </a:r>
          </a:p>
        </p:txBody>
      </p:sp>
    </p:spTree>
    <p:extLst>
      <p:ext uri="{BB962C8B-B14F-4D97-AF65-F5344CB8AC3E}">
        <p14:creationId xmlns:p14="http://schemas.microsoft.com/office/powerpoint/2010/main" val="4057058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4600" y="996528"/>
            <a:ext cx="8761413" cy="706964"/>
          </a:xfrm>
        </p:spPr>
        <p:txBody>
          <a:bodyPr>
            <a:normAutofit fontScale="90000"/>
          </a:bodyPr>
          <a:lstStyle/>
          <a:p>
            <a:r>
              <a:rPr lang="en-US" b="1" dirty="0">
                <a:latin typeface="Times New Roman" panose="02020603050405020304" pitchFamily="18" charset="0"/>
                <a:cs typeface="Times New Roman" panose="02020603050405020304" pitchFamily="18" charset="0"/>
              </a:rPr>
              <a:t>Benefits of Multilingualism</a:t>
            </a:r>
            <a:endParaRPr lang="en-US" sz="4400" b="1" dirty="0">
              <a:latin typeface="Times New Roman" panose="02020603050405020304" pitchFamily="18" charset="0"/>
              <a:cs typeface="Times New Roman" panose="02020603050405020304" pitchFamily="18" charset="0"/>
            </a:endParaRPr>
          </a:p>
        </p:txBody>
      </p:sp>
      <p:sp>
        <p:nvSpPr>
          <p:cNvPr id="4" name="Rectangle 3"/>
          <p:cNvSpPr/>
          <p:nvPr/>
        </p:nvSpPr>
        <p:spPr>
          <a:xfrm>
            <a:off x="1057536" y="1703492"/>
            <a:ext cx="10035540" cy="433154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Multilingualism promotes customer satisfaction.</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potential customers and earnings are increased by having personnel who speak many languages.</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A multilingual staff reduces the chance of misunderstandings and unneeded conflict (Haukås et al., 2022).</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Employees who are multilingual are better able to meet the unique demands and preferences of each consumer.</a:t>
            </a:r>
          </a:p>
        </p:txBody>
      </p:sp>
    </p:spTree>
    <p:extLst>
      <p:ext uri="{BB962C8B-B14F-4D97-AF65-F5344CB8AC3E}">
        <p14:creationId xmlns:p14="http://schemas.microsoft.com/office/powerpoint/2010/main" val="638028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4600" y="996528"/>
            <a:ext cx="8761413" cy="706964"/>
          </a:xfrm>
        </p:spPr>
        <p:txBody>
          <a:bodyPr>
            <a:noAutofit/>
          </a:bodyPr>
          <a:lstStyle/>
          <a:p>
            <a:r>
              <a:rPr lang="en-US" sz="3600" b="1" dirty="0">
                <a:latin typeface="Times New Roman" panose="02020603050405020304" pitchFamily="18" charset="0"/>
                <a:cs typeface="Times New Roman" panose="02020603050405020304" pitchFamily="18" charset="0"/>
              </a:rPr>
              <a:t>Importance of Language Awareness Skills for Hotel Staff</a:t>
            </a:r>
          </a:p>
        </p:txBody>
      </p:sp>
      <p:sp>
        <p:nvSpPr>
          <p:cNvPr id="4" name="Rectangle 3"/>
          <p:cNvSpPr/>
          <p:nvPr/>
        </p:nvSpPr>
        <p:spPr>
          <a:xfrm>
            <a:off x="845820" y="1909232"/>
            <a:ext cx="10629900" cy="433154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capacity to comprehend and utilize language is essential for anyone working in the hospitality industry.</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Effective communication with visitors, colleagues, and management is important.</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Staff can communicate clearly with a variety of customers (</a:t>
            </a:r>
            <a:r>
              <a:rPr lang="en-US" sz="2000" dirty="0" err="1">
                <a:latin typeface="Times New Roman" panose="02020603050405020304" pitchFamily="18" charset="0"/>
                <a:cs typeface="Times New Roman" panose="02020603050405020304" pitchFamily="18" charset="0"/>
              </a:rPr>
              <a:t>Gip</a:t>
            </a:r>
            <a:r>
              <a:rPr lang="en-US" sz="2000" dirty="0">
                <a:latin typeface="Times New Roman" panose="02020603050405020304" pitchFamily="18" charset="0"/>
                <a:cs typeface="Times New Roman" panose="02020603050405020304" pitchFamily="18" charset="0"/>
              </a:rPr>
              <a:t> et al., 2023).</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Employees can address guest concerns immediately and prevent any potential issues.</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Hotels gain an advantage in the international market (</a:t>
            </a:r>
            <a:r>
              <a:rPr lang="en-US" sz="2000" dirty="0" err="1">
                <a:latin typeface="Times New Roman" panose="02020603050405020304" pitchFamily="18" charset="0"/>
                <a:cs typeface="Times New Roman" panose="02020603050405020304" pitchFamily="18" charset="0"/>
              </a:rPr>
              <a:t>Vraciu</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Curell</a:t>
            </a:r>
            <a:r>
              <a:rPr lang="en-US" sz="2000" dirty="0">
                <a:latin typeface="Times New Roman" panose="02020603050405020304" pitchFamily="18" charset="0"/>
                <a:cs typeface="Times New Roman" panose="02020603050405020304" pitchFamily="18" charset="0"/>
              </a:rPr>
              <a:t>, 2022).</a:t>
            </a:r>
          </a:p>
        </p:txBody>
      </p:sp>
    </p:spTree>
    <p:extLst>
      <p:ext uri="{BB962C8B-B14F-4D97-AF65-F5344CB8AC3E}">
        <p14:creationId xmlns:p14="http://schemas.microsoft.com/office/powerpoint/2010/main" val="3926502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7460" y="790788"/>
            <a:ext cx="8761413" cy="706964"/>
          </a:xfrm>
        </p:spPr>
        <p:txBody>
          <a:bodyPr>
            <a:noAutofit/>
          </a:bodyPr>
          <a:lstStyle/>
          <a:p>
            <a:r>
              <a:rPr lang="en-US" sz="3600" b="1" dirty="0">
                <a:latin typeface="Times New Roman" panose="02020603050405020304" pitchFamily="18" charset="0"/>
                <a:cs typeface="Times New Roman" panose="02020603050405020304" pitchFamily="18" charset="0"/>
              </a:rPr>
              <a:t>Modern European Languages</a:t>
            </a:r>
          </a:p>
        </p:txBody>
      </p:sp>
      <p:sp>
        <p:nvSpPr>
          <p:cNvPr id="4" name="Rectangle 3"/>
          <p:cNvSpPr/>
          <p:nvPr/>
        </p:nvSpPr>
        <p:spPr>
          <a:xfrm>
            <a:off x="845820" y="1703492"/>
            <a:ext cx="7475220" cy="442298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German is one of the most extensively spoken modern European languages.</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It speaks in certain parts of Luxembourg in addition to Germany, Austria, and Switzerland. </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In the hospitality industry, courtesy is crucial, particularly when dealing with guests (Yoon et al., 2022).</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In German culture, being polite also means being up on time.</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It means conducting oneself with professionalism and extending formal greetings like "</a:t>
            </a:r>
            <a:r>
              <a:rPr lang="en-US" sz="2000" dirty="0" err="1">
                <a:latin typeface="Times New Roman" panose="02020603050405020304" pitchFamily="18" charset="0"/>
                <a:cs typeface="Times New Roman" panose="02020603050405020304" pitchFamily="18" charset="0"/>
              </a:rPr>
              <a:t>Guten</a:t>
            </a:r>
            <a:r>
              <a:rPr lang="en-US" sz="2000" dirty="0">
                <a:latin typeface="Times New Roman" panose="02020603050405020304" pitchFamily="18" charset="0"/>
                <a:cs typeface="Times New Roman" panose="02020603050405020304" pitchFamily="18" charset="0"/>
              </a:rPr>
              <a:t> Tag" (Good day) to visitors.</a:t>
            </a:r>
          </a:p>
        </p:txBody>
      </p:sp>
      <p:pic>
        <p:nvPicPr>
          <p:cNvPr id="3" name="Picture 2"/>
          <p:cNvPicPr>
            <a:picLocks noChangeAspect="1"/>
          </p:cNvPicPr>
          <p:nvPr/>
        </p:nvPicPr>
        <p:blipFill>
          <a:blip r:embed="rId3"/>
          <a:stretch>
            <a:fillRect/>
          </a:stretch>
        </p:blipFill>
        <p:spPr>
          <a:xfrm>
            <a:off x="8389620" y="2148839"/>
            <a:ext cx="3108960" cy="2560531"/>
          </a:xfrm>
          <a:prstGeom prst="rect">
            <a:avLst/>
          </a:prstGeom>
        </p:spPr>
      </p:pic>
    </p:spTree>
    <p:extLst>
      <p:ext uri="{BB962C8B-B14F-4D97-AF65-F5344CB8AC3E}">
        <p14:creationId xmlns:p14="http://schemas.microsoft.com/office/powerpoint/2010/main" val="1916250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4600" y="996528"/>
            <a:ext cx="8761413" cy="706964"/>
          </a:xfrm>
        </p:spPr>
        <p:txBody>
          <a:bodyPr>
            <a:normAutofit fontScale="90000"/>
          </a:bodyPr>
          <a:lstStyle/>
          <a:p>
            <a:pPr algn="ctr"/>
            <a:r>
              <a:rPr lang="en-US" sz="4400" b="1" dirty="0">
                <a:latin typeface="Times New Roman" panose="02020603050405020304" pitchFamily="18" charset="0"/>
                <a:cs typeface="Times New Roman" panose="02020603050405020304" pitchFamily="18" charset="0"/>
              </a:rPr>
              <a:t>Conclusio</a:t>
            </a:r>
            <a:r>
              <a:rPr lang="en-US" b="1" dirty="0">
                <a:latin typeface="Times New Roman" panose="02020603050405020304" pitchFamily="18" charset="0"/>
                <a:cs typeface="Times New Roman" panose="02020603050405020304" pitchFamily="18" charset="0"/>
              </a:rPr>
              <a:t>n</a:t>
            </a:r>
            <a:endParaRPr lang="en-US" sz="4400" b="1" dirty="0">
              <a:latin typeface="Times New Roman" panose="02020603050405020304" pitchFamily="18" charset="0"/>
              <a:cs typeface="Times New Roman" panose="02020603050405020304" pitchFamily="18" charset="0"/>
            </a:endParaRPr>
          </a:p>
        </p:txBody>
      </p:sp>
      <p:sp>
        <p:nvSpPr>
          <p:cNvPr id="4" name="Rectangle 3"/>
          <p:cNvSpPr/>
          <p:nvPr/>
        </p:nvSpPr>
        <p:spPr>
          <a:xfrm>
            <a:off x="1057536" y="1703492"/>
            <a:ext cx="10035540" cy="437726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In the hotel business, effective communication is essential. </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Multilingual staff have a big impact on hotel guests.</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Multilingual staff members are better equipped to meet the unique demands of each visitor.</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Employees who speak many languages well are better able to communicate with customers.</a:t>
            </a:r>
          </a:p>
          <a:p>
            <a:pPr marL="457200" indent="-4572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It is impossible to overstate the importance of language awareness for hotels.</a:t>
            </a:r>
          </a:p>
        </p:txBody>
      </p:sp>
    </p:spTree>
    <p:extLst>
      <p:ext uri="{BB962C8B-B14F-4D97-AF65-F5344CB8AC3E}">
        <p14:creationId xmlns:p14="http://schemas.microsoft.com/office/powerpoint/2010/main" val="3869972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4600" y="996528"/>
            <a:ext cx="8761413" cy="706964"/>
          </a:xfrm>
        </p:spPr>
        <p:txBody>
          <a:bodyPr>
            <a:normAutofit fontScale="90000"/>
          </a:bodyPr>
          <a:lstStyle/>
          <a:p>
            <a:pPr algn="ctr"/>
            <a:r>
              <a:rPr lang="en-US" sz="4400" b="1" dirty="0">
                <a:latin typeface="Times New Roman" panose="02020603050405020304" pitchFamily="18" charset="0"/>
                <a:cs typeface="Times New Roman" panose="02020603050405020304" pitchFamily="18" charset="0"/>
              </a:rPr>
              <a:t>References</a:t>
            </a:r>
          </a:p>
        </p:txBody>
      </p:sp>
      <p:sp>
        <p:nvSpPr>
          <p:cNvPr id="4" name="Rectangle 3"/>
          <p:cNvSpPr/>
          <p:nvPr/>
        </p:nvSpPr>
        <p:spPr>
          <a:xfrm>
            <a:off x="1057536" y="1703492"/>
            <a:ext cx="10035540" cy="437726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marL="457200" indent="-457200" algn="just">
              <a:lnSpc>
                <a:spcPct val="150000"/>
              </a:lnSpc>
              <a:buFont typeface="Wingdings" panose="05000000000000000000" pitchFamily="2" charset="2"/>
              <a:buChar char="q"/>
            </a:pPr>
            <a:r>
              <a:rPr lang="en-US" sz="1400" dirty="0" err="1">
                <a:latin typeface="Times New Roman" panose="02020603050405020304" pitchFamily="18" charset="0"/>
                <a:cs typeface="Times New Roman" panose="02020603050405020304" pitchFamily="18" charset="0"/>
              </a:rPr>
              <a:t>Diaconu</a:t>
            </a:r>
            <a:r>
              <a:rPr lang="en-US" sz="1400" dirty="0">
                <a:latin typeface="Times New Roman" panose="02020603050405020304" pitchFamily="18" charset="0"/>
                <a:cs typeface="Times New Roman" panose="02020603050405020304" pitchFamily="18" charset="0"/>
              </a:rPr>
              <a:t>, L., 2022. The impact of multilingualism on teaching modern languages: benefits, value and outcomes. In 30 years of economic reforms in the Republic of Moldova: economic progress via innovation and competitiveness (Vol. 2, pp. 134-138).</a:t>
            </a:r>
          </a:p>
          <a:p>
            <a:pPr marL="457200" indent="-457200" algn="just">
              <a:lnSpc>
                <a:spcPct val="150000"/>
              </a:lnSpc>
              <a:buFont typeface="Wingdings" panose="05000000000000000000" pitchFamily="2" charset="2"/>
              <a:buChar char="q"/>
            </a:pPr>
            <a:r>
              <a:rPr lang="en-US" sz="1400" dirty="0" err="1">
                <a:latin typeface="Times New Roman" panose="02020603050405020304" pitchFamily="18" charset="0"/>
                <a:cs typeface="Times New Roman" panose="02020603050405020304" pitchFamily="18" charset="0"/>
              </a:rPr>
              <a:t>Gip</a:t>
            </a:r>
            <a:r>
              <a:rPr lang="en-US" sz="1400" dirty="0">
                <a:latin typeface="Times New Roman" panose="02020603050405020304" pitchFamily="18" charset="0"/>
                <a:cs typeface="Times New Roman" panose="02020603050405020304" pitchFamily="18" charset="0"/>
              </a:rPr>
              <a:t>, H., </a:t>
            </a:r>
            <a:r>
              <a:rPr lang="en-US" sz="1400" dirty="0" err="1">
                <a:latin typeface="Times New Roman" panose="02020603050405020304" pitchFamily="18" charset="0"/>
                <a:cs typeface="Times New Roman" panose="02020603050405020304" pitchFamily="18" charset="0"/>
              </a:rPr>
              <a:t>Guchait</a:t>
            </a:r>
            <a:r>
              <a:rPr lang="en-US" sz="1400" dirty="0">
                <a:latin typeface="Times New Roman" panose="02020603050405020304" pitchFamily="18" charset="0"/>
                <a:cs typeface="Times New Roman" panose="02020603050405020304" pitchFamily="18" charset="0"/>
              </a:rPr>
              <a:t>, P., </a:t>
            </a:r>
            <a:r>
              <a:rPr lang="en-US" sz="1400" dirty="0" err="1">
                <a:latin typeface="Times New Roman" panose="02020603050405020304" pitchFamily="18" charset="0"/>
                <a:cs typeface="Times New Roman" panose="02020603050405020304" pitchFamily="18" charset="0"/>
              </a:rPr>
              <a:t>Paşamehmetoğlu</a:t>
            </a:r>
            <a:r>
              <a:rPr lang="en-US" sz="1400" dirty="0">
                <a:latin typeface="Times New Roman" panose="02020603050405020304" pitchFamily="18" charset="0"/>
                <a:cs typeface="Times New Roman" panose="02020603050405020304" pitchFamily="18" charset="0"/>
              </a:rPr>
              <a:t>, A. and </a:t>
            </a:r>
            <a:r>
              <a:rPr lang="en-US" sz="1400" dirty="0" err="1">
                <a:latin typeface="Times New Roman" panose="02020603050405020304" pitchFamily="18" charset="0"/>
                <a:cs typeface="Times New Roman" panose="02020603050405020304" pitchFamily="18" charset="0"/>
              </a:rPr>
              <a:t>Khoa</a:t>
            </a:r>
            <a:r>
              <a:rPr lang="en-US" sz="1400" dirty="0">
                <a:latin typeface="Times New Roman" panose="02020603050405020304" pitchFamily="18" charset="0"/>
                <a:cs typeface="Times New Roman" panose="02020603050405020304" pitchFamily="18" charset="0"/>
              </a:rPr>
              <a:t>, D.T., 2023. How </a:t>
            </a:r>
            <a:r>
              <a:rPr lang="en-US" sz="1400" dirty="0" err="1">
                <a:latin typeface="Times New Roman" panose="02020603050405020304" pitchFamily="18" charset="0"/>
                <a:cs typeface="Times New Roman" panose="02020603050405020304" pitchFamily="18" charset="0"/>
              </a:rPr>
              <a:t>organisational</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dehumanisation</a:t>
            </a:r>
            <a:r>
              <a:rPr lang="en-US" sz="1400" dirty="0">
                <a:latin typeface="Times New Roman" panose="02020603050405020304" pitchFamily="18" charset="0"/>
                <a:cs typeface="Times New Roman" panose="02020603050405020304" pitchFamily="18" charset="0"/>
              </a:rPr>
              <a:t> impacts hospitality employees service recovery performance and sabotage behaviors: the role of psychological well-being and tenure. International Journal of Contemporary Hospitality Management, 35(1), pp.64-91.</a:t>
            </a:r>
          </a:p>
          <a:p>
            <a:pPr marL="457200" indent="-457200" algn="just">
              <a:lnSpc>
                <a:spcPct val="15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Haukås, Å., </a:t>
            </a:r>
            <a:r>
              <a:rPr lang="en-US" sz="1400" dirty="0" err="1">
                <a:latin typeface="Times New Roman" panose="02020603050405020304" pitchFamily="18" charset="0"/>
                <a:cs typeface="Times New Roman" panose="02020603050405020304" pitchFamily="18" charset="0"/>
              </a:rPr>
              <a:t>Storto</a:t>
            </a:r>
            <a:r>
              <a:rPr lang="en-US" sz="1400" dirty="0">
                <a:latin typeface="Times New Roman" panose="02020603050405020304" pitchFamily="18" charset="0"/>
                <a:cs typeface="Times New Roman" panose="02020603050405020304" pitchFamily="18" charset="0"/>
              </a:rPr>
              <a:t>, A. and </a:t>
            </a:r>
            <a:r>
              <a:rPr lang="en-US" sz="1400" dirty="0" err="1">
                <a:latin typeface="Times New Roman" panose="02020603050405020304" pitchFamily="18" charset="0"/>
                <a:cs typeface="Times New Roman" panose="02020603050405020304" pitchFamily="18" charset="0"/>
              </a:rPr>
              <a:t>Tiurikova</a:t>
            </a:r>
            <a:r>
              <a:rPr lang="en-US" sz="1400" dirty="0">
                <a:latin typeface="Times New Roman" panose="02020603050405020304" pitchFamily="18" charset="0"/>
                <a:cs typeface="Times New Roman" panose="02020603050405020304" pitchFamily="18" charset="0"/>
              </a:rPr>
              <a:t>, I., 2022. School students’ beliefs about the benefits of multilingualism. Journal of Multilingual and Multicultural Development, pp.1-14.</a:t>
            </a:r>
          </a:p>
          <a:p>
            <a:pPr marL="457200" indent="-457200" algn="just">
              <a:lnSpc>
                <a:spcPct val="150000"/>
              </a:lnSpc>
              <a:buFont typeface="Wingdings" panose="05000000000000000000" pitchFamily="2" charset="2"/>
              <a:buChar char="q"/>
            </a:pPr>
            <a:r>
              <a:rPr lang="en-US" sz="1400" dirty="0" err="1">
                <a:latin typeface="Times New Roman" panose="02020603050405020304" pitchFamily="18" charset="0"/>
                <a:cs typeface="Times New Roman" panose="02020603050405020304" pitchFamily="18" charset="0"/>
              </a:rPr>
              <a:t>Vraciu</a:t>
            </a:r>
            <a:r>
              <a:rPr lang="en-US" sz="1400" dirty="0">
                <a:latin typeface="Times New Roman" panose="02020603050405020304" pitchFamily="18" charset="0"/>
                <a:cs typeface="Times New Roman" panose="02020603050405020304" pitchFamily="18" charset="0"/>
              </a:rPr>
              <a:t>, A. and </a:t>
            </a:r>
            <a:r>
              <a:rPr lang="en-US" sz="1400" dirty="0" err="1">
                <a:latin typeface="Times New Roman" panose="02020603050405020304" pitchFamily="18" charset="0"/>
                <a:cs typeface="Times New Roman" panose="02020603050405020304" pitchFamily="18" charset="0"/>
              </a:rPr>
              <a:t>Curell</a:t>
            </a:r>
            <a:r>
              <a:rPr lang="en-US" sz="1400" dirty="0">
                <a:latin typeface="Times New Roman" panose="02020603050405020304" pitchFamily="18" charset="0"/>
                <a:cs typeface="Times New Roman" panose="02020603050405020304" pitchFamily="18" charset="0"/>
              </a:rPr>
              <a:t>, H., 2022. Language learning opportunities in native vs. non-native EMI lecturer input: Insights for a language-aware approach to EMI teacher training. Innovation in Language Learning and Teaching, 16(4-5), pp.337-350.</a:t>
            </a:r>
          </a:p>
          <a:p>
            <a:pPr marL="457200" indent="-457200" algn="just">
              <a:lnSpc>
                <a:spcPct val="15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Yoon, D.J., Muir, C.P., Yoon, M.H. and Kim, E., 2022. Customer courtesy and service performance: The roles of self‐efficacy and social context. Journal of Organizational Behavior, 43(6), pp.1015-1037.</a:t>
            </a:r>
          </a:p>
        </p:txBody>
      </p:sp>
    </p:spTree>
    <p:extLst>
      <p:ext uri="{BB962C8B-B14F-4D97-AF65-F5344CB8AC3E}">
        <p14:creationId xmlns:p14="http://schemas.microsoft.com/office/powerpoint/2010/main" val="265786110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274</TotalTime>
  <Words>1269</Words>
  <Application>Microsoft Office PowerPoint</Application>
  <PresentationFormat>Widescreen</PresentationFormat>
  <Paragraphs>45</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Garamond</vt:lpstr>
      <vt:lpstr>Times New Roman</vt:lpstr>
      <vt:lpstr>Wingdings</vt:lpstr>
      <vt:lpstr>Organic</vt:lpstr>
      <vt:lpstr>Foreign Languages  BMIH5003</vt:lpstr>
      <vt:lpstr>Introduction</vt:lpstr>
      <vt:lpstr>Benefits of Multilingualism</vt:lpstr>
      <vt:lpstr>Importance of Language Awareness Skills for Hotel Staff</vt:lpstr>
      <vt:lpstr>Modern European Languages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abc</dc:creator>
  <cp:lastModifiedBy>Ioana Monica Chioran (2215574)</cp:lastModifiedBy>
  <cp:revision>45</cp:revision>
  <dcterms:created xsi:type="dcterms:W3CDTF">2023-10-09T20:03:57Z</dcterms:created>
  <dcterms:modified xsi:type="dcterms:W3CDTF">2023-10-26T16:55:58Z</dcterms:modified>
</cp:coreProperties>
</file>