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1"/>
  </p:notesMasterIdLst>
  <p:sldIdLst>
    <p:sldId id="259" r:id="rId5"/>
    <p:sldId id="281" r:id="rId6"/>
    <p:sldId id="295" r:id="rId7"/>
    <p:sldId id="294" r:id="rId8"/>
    <p:sldId id="317" r:id="rId9"/>
    <p:sldId id="318" r:id="rId10"/>
    <p:sldId id="312" r:id="rId11"/>
    <p:sldId id="311" r:id="rId12"/>
    <p:sldId id="309" r:id="rId13"/>
    <p:sldId id="316" r:id="rId14"/>
    <p:sldId id="319" r:id="rId15"/>
    <p:sldId id="320" r:id="rId16"/>
    <p:sldId id="321" r:id="rId17"/>
    <p:sldId id="300" r:id="rId18"/>
    <p:sldId id="313" r:id="rId19"/>
    <p:sldId id="30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A2A04"/>
    <a:srgbClr val="FF9900"/>
    <a:srgbClr val="B9B9B9"/>
    <a:srgbClr val="F1EF99"/>
    <a:srgbClr val="B6BE4E"/>
    <a:srgbClr val="B85F2E"/>
    <a:srgbClr val="68140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75FAE-66D6-4531-A843-F7289D4D57CA}" v="15" dt="2023-02-27T12:45:18.3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1" autoAdjust="0"/>
    <p:restoredTop sz="94598" autoAdjust="0"/>
  </p:normalViewPr>
  <p:slideViewPr>
    <p:cSldViewPr snapToGrid="0">
      <p:cViewPr>
        <p:scale>
          <a:sx n="75" d="100"/>
          <a:sy n="75" d="100"/>
        </p:scale>
        <p:origin x="374" y="360"/>
      </p:cViewPr>
      <p:guideLst/>
    </p:cSldViewPr>
  </p:slideViewPr>
  <p:notesTextViewPr>
    <p:cViewPr>
      <p:scale>
        <a:sx n="1" d="1"/>
        <a:sy n="1" d="1"/>
      </p:scale>
      <p:origin x="0" y="0"/>
    </p:cViewPr>
  </p:notesTextViewPr>
  <p:sorterViewPr>
    <p:cViewPr varScale="1">
      <p:scale>
        <a:sx n="100" d="100"/>
        <a:sy n="100" d="100"/>
      </p:scale>
      <p:origin x="0" y="-63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TURN</a:t>
            </a:r>
            <a:r>
              <a:rPr lang="en-US" baseline="0" dirty="0"/>
              <a:t>OVER OF V-GUARD</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General</c:formatCode>
                <c:ptCount val="5"/>
                <c:pt idx="0">
                  <c:v>2.34</c:v>
                </c:pt>
                <c:pt idx="1">
                  <c:v>2.5470000000000002</c:v>
                </c:pt>
                <c:pt idx="2">
                  <c:v>2.585</c:v>
                </c:pt>
                <c:pt idx="3">
                  <c:v>2.4700000000000002</c:v>
                </c:pt>
                <c:pt idx="4">
                  <c:v>3.58</c:v>
                </c:pt>
              </c:numCache>
            </c:numRef>
          </c:val>
          <c:extLst>
            <c:ext xmlns:c16="http://schemas.microsoft.com/office/drawing/2014/chart" uri="{C3380CC4-5D6E-409C-BE32-E72D297353CC}">
              <c16:uniqueId val="{00000000-D7FA-4029-9455-E2F7D512ABD7}"/>
            </c:ext>
          </c:extLst>
        </c:ser>
        <c:dLbls>
          <c:showLegendKey val="0"/>
          <c:showVal val="0"/>
          <c:showCatName val="0"/>
          <c:showSerName val="0"/>
          <c:showPercent val="0"/>
          <c:showBubbleSize val="0"/>
        </c:dLbls>
        <c:gapWidth val="219"/>
        <c:overlap val="-27"/>
        <c:axId val="1295991712"/>
        <c:axId val="1295990880"/>
      </c:barChart>
      <c:catAx>
        <c:axId val="1295991712"/>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IN" dirty="0"/>
                  <a:t>NO.</a:t>
                </a:r>
                <a:r>
                  <a:rPr lang="en-IN" baseline="0" dirty="0"/>
                  <a:t> OF YEARS</a:t>
                </a:r>
                <a:endParaRPr lang="en-IN" dirty="0"/>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95990880"/>
        <c:crosses val="autoZero"/>
        <c:auto val="1"/>
        <c:lblAlgn val="ctr"/>
        <c:lblOffset val="100"/>
        <c:noMultiLvlLbl val="0"/>
      </c:catAx>
      <c:valAx>
        <c:axId val="12959908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IN" dirty="0"/>
                  <a:t>FIGURES</a:t>
                </a:r>
                <a:r>
                  <a:rPr lang="en-IN" baseline="0" dirty="0"/>
                  <a:t> IN BILLIONS</a:t>
                </a:r>
                <a:endParaRPr lang="en-IN"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9599171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7E6DFC-C5EC-4D87-B8C1-9CA735E5ABF9}"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IN"/>
        </a:p>
      </dgm:t>
    </dgm:pt>
    <dgm:pt modelId="{08514887-EBB9-482E-8CF9-DA8CDECA0383}">
      <dgm:prSet phldrT="[Text]"/>
      <dgm:spPr/>
      <dgm:t>
        <a:bodyPr/>
        <a:lstStyle/>
        <a:p>
          <a:r>
            <a:rPr lang="en-IN" dirty="0"/>
            <a:t>DOMINANCE</a:t>
          </a:r>
        </a:p>
      </dgm:t>
    </dgm:pt>
    <dgm:pt modelId="{F00F19B3-38DE-4BAD-89CC-CE47D236B308}" type="parTrans" cxnId="{4B82F149-EB2E-45D2-AE44-70E6DF56718C}">
      <dgm:prSet/>
      <dgm:spPr/>
      <dgm:t>
        <a:bodyPr/>
        <a:lstStyle/>
        <a:p>
          <a:endParaRPr lang="en-IN"/>
        </a:p>
      </dgm:t>
    </dgm:pt>
    <dgm:pt modelId="{62866015-BCE1-4404-BF6F-63413724CB80}" type="sibTrans" cxnId="{4B82F149-EB2E-45D2-AE44-70E6DF56718C}">
      <dgm:prSet/>
      <dgm:spPr/>
      <dgm:t>
        <a:bodyPr/>
        <a:lstStyle/>
        <a:p>
          <a:endParaRPr lang="en-IN"/>
        </a:p>
      </dgm:t>
    </dgm:pt>
    <dgm:pt modelId="{5FECE6BA-7D08-4467-AF97-7B929BF4CDCB}">
      <dgm:prSet phldrT="[Text]"/>
      <dgm:spPr/>
      <dgm:t>
        <a:bodyPr/>
        <a:lstStyle/>
        <a:p>
          <a:r>
            <a:rPr lang="en-IN" dirty="0"/>
            <a:t>LEADERSHIP</a:t>
          </a:r>
        </a:p>
      </dgm:t>
    </dgm:pt>
    <dgm:pt modelId="{75C669DE-F022-474B-9DFE-668159677072}" type="parTrans" cxnId="{495421E7-4C2F-43AB-AFB1-AEB3C2573124}">
      <dgm:prSet/>
      <dgm:spPr/>
      <dgm:t>
        <a:bodyPr/>
        <a:lstStyle/>
        <a:p>
          <a:endParaRPr lang="en-IN" dirty="0"/>
        </a:p>
      </dgm:t>
    </dgm:pt>
    <dgm:pt modelId="{F8B06FC8-74FB-4BF8-AA67-8343BC1016B3}" type="sibTrans" cxnId="{495421E7-4C2F-43AB-AFB1-AEB3C2573124}">
      <dgm:prSet/>
      <dgm:spPr/>
      <dgm:t>
        <a:bodyPr/>
        <a:lstStyle/>
        <a:p>
          <a:endParaRPr lang="en-IN"/>
        </a:p>
      </dgm:t>
    </dgm:pt>
    <dgm:pt modelId="{6380902F-F518-44B5-A88B-3C738C4FBDAB}">
      <dgm:prSet phldrT="[Text]"/>
      <dgm:spPr/>
      <dgm:t>
        <a:bodyPr/>
        <a:lstStyle/>
        <a:p>
          <a:r>
            <a:rPr lang="en-IN" dirty="0"/>
            <a:t>FUNDING</a:t>
          </a:r>
        </a:p>
      </dgm:t>
    </dgm:pt>
    <dgm:pt modelId="{FF95334E-E092-43B9-8EAF-3FF4F882B0DB}" type="parTrans" cxnId="{D12BBDE4-296C-44C1-8163-21A26997C451}">
      <dgm:prSet/>
      <dgm:spPr/>
      <dgm:t>
        <a:bodyPr/>
        <a:lstStyle/>
        <a:p>
          <a:endParaRPr lang="en-IN" dirty="0"/>
        </a:p>
      </dgm:t>
    </dgm:pt>
    <dgm:pt modelId="{0FD3A568-7CB4-4D0B-BC22-5C220088294E}" type="sibTrans" cxnId="{D12BBDE4-296C-44C1-8163-21A26997C451}">
      <dgm:prSet/>
      <dgm:spPr/>
      <dgm:t>
        <a:bodyPr/>
        <a:lstStyle/>
        <a:p>
          <a:endParaRPr lang="en-IN"/>
        </a:p>
      </dgm:t>
    </dgm:pt>
    <dgm:pt modelId="{A9764BD7-AA8C-46C9-BE4F-D8A934A2FA52}">
      <dgm:prSet phldrT="[Text]"/>
      <dgm:spPr/>
      <dgm:t>
        <a:bodyPr/>
        <a:lstStyle/>
        <a:p>
          <a:r>
            <a:rPr lang="en-IN" dirty="0"/>
            <a:t>INNOVATON</a:t>
          </a:r>
        </a:p>
      </dgm:t>
    </dgm:pt>
    <dgm:pt modelId="{C0AC0BCE-7B3D-4294-A426-13EAB06B1D5D}" type="parTrans" cxnId="{0452E65C-33F9-4C65-BE88-532B3E086C4B}">
      <dgm:prSet/>
      <dgm:spPr/>
      <dgm:t>
        <a:bodyPr/>
        <a:lstStyle/>
        <a:p>
          <a:endParaRPr lang="en-IN" dirty="0"/>
        </a:p>
      </dgm:t>
    </dgm:pt>
    <dgm:pt modelId="{843BE9D9-368F-469B-8A04-59CDA62E79AE}" type="sibTrans" cxnId="{0452E65C-33F9-4C65-BE88-532B3E086C4B}">
      <dgm:prSet/>
      <dgm:spPr/>
      <dgm:t>
        <a:bodyPr/>
        <a:lstStyle/>
        <a:p>
          <a:endParaRPr lang="en-IN"/>
        </a:p>
      </dgm:t>
    </dgm:pt>
    <dgm:pt modelId="{F799C2EB-FD5D-4A7B-BE88-F3B645E657F1}">
      <dgm:prSet phldrT="[Text]"/>
      <dgm:spPr/>
      <dgm:t>
        <a:bodyPr/>
        <a:lstStyle/>
        <a:p>
          <a:r>
            <a:rPr lang="en-IN" dirty="0"/>
            <a:t>DIGITAL PRESENCE</a:t>
          </a:r>
        </a:p>
      </dgm:t>
    </dgm:pt>
    <dgm:pt modelId="{9AF31002-4E23-4B84-928C-518FED7F7ACC}" type="parTrans" cxnId="{821E5984-1630-46C6-8004-6FA289A7FC95}">
      <dgm:prSet/>
      <dgm:spPr/>
      <dgm:t>
        <a:bodyPr/>
        <a:lstStyle/>
        <a:p>
          <a:endParaRPr lang="en-IN" dirty="0"/>
        </a:p>
      </dgm:t>
    </dgm:pt>
    <dgm:pt modelId="{76F5C25F-259F-47F9-B847-B28E2706B8FC}" type="sibTrans" cxnId="{821E5984-1630-46C6-8004-6FA289A7FC95}">
      <dgm:prSet/>
      <dgm:spPr/>
      <dgm:t>
        <a:bodyPr/>
        <a:lstStyle/>
        <a:p>
          <a:endParaRPr lang="en-IN"/>
        </a:p>
      </dgm:t>
    </dgm:pt>
    <dgm:pt modelId="{54A37EA5-4E22-475D-9CDD-A8991B367C15}" type="pres">
      <dgm:prSet presAssocID="{877E6DFC-C5EC-4D87-B8C1-9CA735E5ABF9}" presName="Name0" presStyleCnt="0">
        <dgm:presLayoutVars>
          <dgm:chPref val="1"/>
          <dgm:dir/>
          <dgm:animOne val="branch"/>
          <dgm:animLvl val="lvl"/>
          <dgm:resizeHandles val="exact"/>
        </dgm:presLayoutVars>
      </dgm:prSet>
      <dgm:spPr/>
    </dgm:pt>
    <dgm:pt modelId="{B8F70A60-B144-4691-9244-DECD901730F5}" type="pres">
      <dgm:prSet presAssocID="{08514887-EBB9-482E-8CF9-DA8CDECA0383}" presName="root1" presStyleCnt="0"/>
      <dgm:spPr/>
    </dgm:pt>
    <dgm:pt modelId="{2D9F69EC-CCC0-4D9C-A82B-FB584A528FFC}" type="pres">
      <dgm:prSet presAssocID="{08514887-EBB9-482E-8CF9-DA8CDECA0383}" presName="LevelOneTextNode" presStyleLbl="node0" presStyleIdx="0" presStyleCnt="1">
        <dgm:presLayoutVars>
          <dgm:chPref val="3"/>
        </dgm:presLayoutVars>
      </dgm:prSet>
      <dgm:spPr/>
    </dgm:pt>
    <dgm:pt modelId="{1A9F6ACA-622D-438A-AA8A-B2A24129C91A}" type="pres">
      <dgm:prSet presAssocID="{08514887-EBB9-482E-8CF9-DA8CDECA0383}" presName="level2hierChild" presStyleCnt="0"/>
      <dgm:spPr/>
    </dgm:pt>
    <dgm:pt modelId="{5B9CCB7C-805C-4D19-970D-5963006BBE71}" type="pres">
      <dgm:prSet presAssocID="{75C669DE-F022-474B-9DFE-668159677072}" presName="conn2-1" presStyleLbl="parChTrans1D2" presStyleIdx="0" presStyleCnt="4"/>
      <dgm:spPr/>
    </dgm:pt>
    <dgm:pt modelId="{CE38FA99-BBE0-428E-8C3C-502EC7DF3758}" type="pres">
      <dgm:prSet presAssocID="{75C669DE-F022-474B-9DFE-668159677072}" presName="connTx" presStyleLbl="parChTrans1D2" presStyleIdx="0" presStyleCnt="4"/>
      <dgm:spPr/>
    </dgm:pt>
    <dgm:pt modelId="{238F5404-DE8C-4F2B-898B-92DC29FC245D}" type="pres">
      <dgm:prSet presAssocID="{5FECE6BA-7D08-4467-AF97-7B929BF4CDCB}" presName="root2" presStyleCnt="0"/>
      <dgm:spPr/>
    </dgm:pt>
    <dgm:pt modelId="{47D1936F-5728-4960-9A2B-3C203C92B5AB}" type="pres">
      <dgm:prSet presAssocID="{5FECE6BA-7D08-4467-AF97-7B929BF4CDCB}" presName="LevelTwoTextNode" presStyleLbl="node2" presStyleIdx="0" presStyleCnt="4">
        <dgm:presLayoutVars>
          <dgm:chPref val="3"/>
        </dgm:presLayoutVars>
      </dgm:prSet>
      <dgm:spPr/>
    </dgm:pt>
    <dgm:pt modelId="{E21C9F7B-4362-4868-8B55-2134A22A8BFC}" type="pres">
      <dgm:prSet presAssocID="{5FECE6BA-7D08-4467-AF97-7B929BF4CDCB}" presName="level3hierChild" presStyleCnt="0"/>
      <dgm:spPr/>
    </dgm:pt>
    <dgm:pt modelId="{5CC307C6-13C3-49C2-8F53-FCBA2BC83014}" type="pres">
      <dgm:prSet presAssocID="{FF95334E-E092-43B9-8EAF-3FF4F882B0DB}" presName="conn2-1" presStyleLbl="parChTrans1D2" presStyleIdx="1" presStyleCnt="4"/>
      <dgm:spPr/>
    </dgm:pt>
    <dgm:pt modelId="{003BFAF1-2D6F-4415-8FD8-2EB7F393EBA7}" type="pres">
      <dgm:prSet presAssocID="{FF95334E-E092-43B9-8EAF-3FF4F882B0DB}" presName="connTx" presStyleLbl="parChTrans1D2" presStyleIdx="1" presStyleCnt="4"/>
      <dgm:spPr/>
    </dgm:pt>
    <dgm:pt modelId="{028EC72E-24CE-4A7C-A12E-9FC017BC2CF6}" type="pres">
      <dgm:prSet presAssocID="{6380902F-F518-44B5-A88B-3C738C4FBDAB}" presName="root2" presStyleCnt="0"/>
      <dgm:spPr/>
    </dgm:pt>
    <dgm:pt modelId="{CEC8ABFB-0D0B-4D0A-9658-F02E81CEA6F8}" type="pres">
      <dgm:prSet presAssocID="{6380902F-F518-44B5-A88B-3C738C4FBDAB}" presName="LevelTwoTextNode" presStyleLbl="node2" presStyleIdx="1" presStyleCnt="4">
        <dgm:presLayoutVars>
          <dgm:chPref val="3"/>
        </dgm:presLayoutVars>
      </dgm:prSet>
      <dgm:spPr/>
    </dgm:pt>
    <dgm:pt modelId="{AF834AC0-847E-4EBE-B45D-60257FB70E3B}" type="pres">
      <dgm:prSet presAssocID="{6380902F-F518-44B5-A88B-3C738C4FBDAB}" presName="level3hierChild" presStyleCnt="0"/>
      <dgm:spPr/>
    </dgm:pt>
    <dgm:pt modelId="{1CFF1753-59D9-46B4-A590-D2444DD645F7}" type="pres">
      <dgm:prSet presAssocID="{C0AC0BCE-7B3D-4294-A426-13EAB06B1D5D}" presName="conn2-1" presStyleLbl="parChTrans1D2" presStyleIdx="2" presStyleCnt="4"/>
      <dgm:spPr/>
    </dgm:pt>
    <dgm:pt modelId="{59459A2B-11F3-4CBF-8A4C-5D9DF2FF8CBF}" type="pres">
      <dgm:prSet presAssocID="{C0AC0BCE-7B3D-4294-A426-13EAB06B1D5D}" presName="connTx" presStyleLbl="parChTrans1D2" presStyleIdx="2" presStyleCnt="4"/>
      <dgm:spPr/>
    </dgm:pt>
    <dgm:pt modelId="{D57E9B49-33B4-4F3D-97F6-2AEC12BF03E1}" type="pres">
      <dgm:prSet presAssocID="{A9764BD7-AA8C-46C9-BE4F-D8A934A2FA52}" presName="root2" presStyleCnt="0"/>
      <dgm:spPr/>
    </dgm:pt>
    <dgm:pt modelId="{D28B0605-C1F6-44F8-B759-73447F67BB81}" type="pres">
      <dgm:prSet presAssocID="{A9764BD7-AA8C-46C9-BE4F-D8A934A2FA52}" presName="LevelTwoTextNode" presStyleLbl="node2" presStyleIdx="2" presStyleCnt="4">
        <dgm:presLayoutVars>
          <dgm:chPref val="3"/>
        </dgm:presLayoutVars>
      </dgm:prSet>
      <dgm:spPr/>
    </dgm:pt>
    <dgm:pt modelId="{B60D64AB-241B-49F9-91B6-93F703657E1C}" type="pres">
      <dgm:prSet presAssocID="{A9764BD7-AA8C-46C9-BE4F-D8A934A2FA52}" presName="level3hierChild" presStyleCnt="0"/>
      <dgm:spPr/>
    </dgm:pt>
    <dgm:pt modelId="{CA6EBD26-8A2E-4853-AFD4-AD5A1273C832}" type="pres">
      <dgm:prSet presAssocID="{9AF31002-4E23-4B84-928C-518FED7F7ACC}" presName="conn2-1" presStyleLbl="parChTrans1D2" presStyleIdx="3" presStyleCnt="4"/>
      <dgm:spPr/>
    </dgm:pt>
    <dgm:pt modelId="{5D4BD4DF-B156-49EE-A78D-578842DFC7EE}" type="pres">
      <dgm:prSet presAssocID="{9AF31002-4E23-4B84-928C-518FED7F7ACC}" presName="connTx" presStyleLbl="parChTrans1D2" presStyleIdx="3" presStyleCnt="4"/>
      <dgm:spPr/>
    </dgm:pt>
    <dgm:pt modelId="{5FD993D2-5FD3-4A50-8EBC-190497B8DE3A}" type="pres">
      <dgm:prSet presAssocID="{F799C2EB-FD5D-4A7B-BE88-F3B645E657F1}" presName="root2" presStyleCnt="0"/>
      <dgm:spPr/>
    </dgm:pt>
    <dgm:pt modelId="{03A68C5D-766C-4978-9DCD-A8B61E37D53C}" type="pres">
      <dgm:prSet presAssocID="{F799C2EB-FD5D-4A7B-BE88-F3B645E657F1}" presName="LevelTwoTextNode" presStyleLbl="node2" presStyleIdx="3" presStyleCnt="4">
        <dgm:presLayoutVars>
          <dgm:chPref val="3"/>
        </dgm:presLayoutVars>
      </dgm:prSet>
      <dgm:spPr/>
    </dgm:pt>
    <dgm:pt modelId="{9371A136-61BA-4C4B-95BA-F982D6603EF3}" type="pres">
      <dgm:prSet presAssocID="{F799C2EB-FD5D-4A7B-BE88-F3B645E657F1}" presName="level3hierChild" presStyleCnt="0"/>
      <dgm:spPr/>
    </dgm:pt>
  </dgm:ptLst>
  <dgm:cxnLst>
    <dgm:cxn modelId="{E2DE061C-4E78-4C00-A8ED-EF478978DD20}" type="presOf" srcId="{C0AC0BCE-7B3D-4294-A426-13EAB06B1D5D}" destId="{1CFF1753-59D9-46B4-A590-D2444DD645F7}" srcOrd="0" destOrd="0" presId="urn:microsoft.com/office/officeart/2008/layout/HorizontalMultiLevelHierarchy"/>
    <dgm:cxn modelId="{16D3AE2A-E634-4ACA-95F7-E5B9286B98AA}" type="presOf" srcId="{F799C2EB-FD5D-4A7B-BE88-F3B645E657F1}" destId="{03A68C5D-766C-4978-9DCD-A8B61E37D53C}" srcOrd="0" destOrd="0" presId="urn:microsoft.com/office/officeart/2008/layout/HorizontalMultiLevelHierarchy"/>
    <dgm:cxn modelId="{0452E65C-33F9-4C65-BE88-532B3E086C4B}" srcId="{08514887-EBB9-482E-8CF9-DA8CDECA0383}" destId="{A9764BD7-AA8C-46C9-BE4F-D8A934A2FA52}" srcOrd="2" destOrd="0" parTransId="{C0AC0BCE-7B3D-4294-A426-13EAB06B1D5D}" sibTransId="{843BE9D9-368F-469B-8A04-59CDA62E79AE}"/>
    <dgm:cxn modelId="{4B82F149-EB2E-45D2-AE44-70E6DF56718C}" srcId="{877E6DFC-C5EC-4D87-B8C1-9CA735E5ABF9}" destId="{08514887-EBB9-482E-8CF9-DA8CDECA0383}" srcOrd="0" destOrd="0" parTransId="{F00F19B3-38DE-4BAD-89CC-CE47D236B308}" sibTransId="{62866015-BCE1-4404-BF6F-63413724CB80}"/>
    <dgm:cxn modelId="{0EC2596C-E400-4D0F-9B29-68F854CC032F}" type="presOf" srcId="{C0AC0BCE-7B3D-4294-A426-13EAB06B1D5D}" destId="{59459A2B-11F3-4CBF-8A4C-5D9DF2FF8CBF}" srcOrd="1" destOrd="0" presId="urn:microsoft.com/office/officeart/2008/layout/HorizontalMultiLevelHierarchy"/>
    <dgm:cxn modelId="{A0E13482-C0B7-4CC5-986B-0FF03E83785B}" type="presOf" srcId="{9AF31002-4E23-4B84-928C-518FED7F7ACC}" destId="{5D4BD4DF-B156-49EE-A78D-578842DFC7EE}" srcOrd="1" destOrd="0" presId="urn:microsoft.com/office/officeart/2008/layout/HorizontalMultiLevelHierarchy"/>
    <dgm:cxn modelId="{DAA97383-74F5-4CC7-A1BB-5717C5502BD6}" type="presOf" srcId="{6380902F-F518-44B5-A88B-3C738C4FBDAB}" destId="{CEC8ABFB-0D0B-4D0A-9658-F02E81CEA6F8}" srcOrd="0" destOrd="0" presId="urn:microsoft.com/office/officeart/2008/layout/HorizontalMultiLevelHierarchy"/>
    <dgm:cxn modelId="{821E5984-1630-46C6-8004-6FA289A7FC95}" srcId="{08514887-EBB9-482E-8CF9-DA8CDECA0383}" destId="{F799C2EB-FD5D-4A7B-BE88-F3B645E657F1}" srcOrd="3" destOrd="0" parTransId="{9AF31002-4E23-4B84-928C-518FED7F7ACC}" sibTransId="{76F5C25F-259F-47F9-B847-B28E2706B8FC}"/>
    <dgm:cxn modelId="{4EE55488-59F2-40A4-9F01-FBF738BD909C}" type="presOf" srcId="{9AF31002-4E23-4B84-928C-518FED7F7ACC}" destId="{CA6EBD26-8A2E-4853-AFD4-AD5A1273C832}" srcOrd="0" destOrd="0" presId="urn:microsoft.com/office/officeart/2008/layout/HorizontalMultiLevelHierarchy"/>
    <dgm:cxn modelId="{F2EA5488-27D6-41F0-A385-9E474EC6A158}" type="presOf" srcId="{877E6DFC-C5EC-4D87-B8C1-9CA735E5ABF9}" destId="{54A37EA5-4E22-475D-9CDD-A8991B367C15}" srcOrd="0" destOrd="0" presId="urn:microsoft.com/office/officeart/2008/layout/HorizontalMultiLevelHierarchy"/>
    <dgm:cxn modelId="{CB8F4DBA-DE67-4679-9311-7DC20B75EEAF}" type="presOf" srcId="{FF95334E-E092-43B9-8EAF-3FF4F882B0DB}" destId="{5CC307C6-13C3-49C2-8F53-FCBA2BC83014}" srcOrd="0" destOrd="0" presId="urn:microsoft.com/office/officeart/2008/layout/HorizontalMultiLevelHierarchy"/>
    <dgm:cxn modelId="{3F1CE3BB-5C3D-4619-807B-AE362948F4CA}" type="presOf" srcId="{5FECE6BA-7D08-4467-AF97-7B929BF4CDCB}" destId="{47D1936F-5728-4960-9A2B-3C203C92B5AB}" srcOrd="0" destOrd="0" presId="urn:microsoft.com/office/officeart/2008/layout/HorizontalMultiLevelHierarchy"/>
    <dgm:cxn modelId="{65D2C4DE-438B-46A9-8C58-52A613977592}" type="presOf" srcId="{FF95334E-E092-43B9-8EAF-3FF4F882B0DB}" destId="{003BFAF1-2D6F-4415-8FD8-2EB7F393EBA7}" srcOrd="1" destOrd="0" presId="urn:microsoft.com/office/officeart/2008/layout/HorizontalMultiLevelHierarchy"/>
    <dgm:cxn modelId="{D12BBDE4-296C-44C1-8163-21A26997C451}" srcId="{08514887-EBB9-482E-8CF9-DA8CDECA0383}" destId="{6380902F-F518-44B5-A88B-3C738C4FBDAB}" srcOrd="1" destOrd="0" parTransId="{FF95334E-E092-43B9-8EAF-3FF4F882B0DB}" sibTransId="{0FD3A568-7CB4-4D0B-BC22-5C220088294E}"/>
    <dgm:cxn modelId="{495421E7-4C2F-43AB-AFB1-AEB3C2573124}" srcId="{08514887-EBB9-482E-8CF9-DA8CDECA0383}" destId="{5FECE6BA-7D08-4467-AF97-7B929BF4CDCB}" srcOrd="0" destOrd="0" parTransId="{75C669DE-F022-474B-9DFE-668159677072}" sibTransId="{F8B06FC8-74FB-4BF8-AA67-8343BC1016B3}"/>
    <dgm:cxn modelId="{76077EFC-DE02-49AC-BB97-F8DEE56CD95A}" type="presOf" srcId="{75C669DE-F022-474B-9DFE-668159677072}" destId="{CE38FA99-BBE0-428E-8C3C-502EC7DF3758}" srcOrd="1" destOrd="0" presId="urn:microsoft.com/office/officeart/2008/layout/HorizontalMultiLevelHierarchy"/>
    <dgm:cxn modelId="{C03DD9FD-3D34-4897-96D0-011B5FBF3DB0}" type="presOf" srcId="{08514887-EBB9-482E-8CF9-DA8CDECA0383}" destId="{2D9F69EC-CCC0-4D9C-A82B-FB584A528FFC}" srcOrd="0" destOrd="0" presId="urn:microsoft.com/office/officeart/2008/layout/HorizontalMultiLevelHierarchy"/>
    <dgm:cxn modelId="{240612FE-061B-40BF-81D9-B3AE295A09CA}" type="presOf" srcId="{A9764BD7-AA8C-46C9-BE4F-D8A934A2FA52}" destId="{D28B0605-C1F6-44F8-B759-73447F67BB81}" srcOrd="0" destOrd="0" presId="urn:microsoft.com/office/officeart/2008/layout/HorizontalMultiLevelHierarchy"/>
    <dgm:cxn modelId="{6C0C30FF-B9D3-48C5-94F4-53FD75575E4A}" type="presOf" srcId="{75C669DE-F022-474B-9DFE-668159677072}" destId="{5B9CCB7C-805C-4D19-970D-5963006BBE71}" srcOrd="0" destOrd="0" presId="urn:microsoft.com/office/officeart/2008/layout/HorizontalMultiLevelHierarchy"/>
    <dgm:cxn modelId="{CD51CDCF-85D8-47F3-872C-6D589FD84D08}" type="presParOf" srcId="{54A37EA5-4E22-475D-9CDD-A8991B367C15}" destId="{B8F70A60-B144-4691-9244-DECD901730F5}" srcOrd="0" destOrd="0" presId="urn:microsoft.com/office/officeart/2008/layout/HorizontalMultiLevelHierarchy"/>
    <dgm:cxn modelId="{6E1C56C4-E1BB-43D4-A580-8C2F9824E1EA}" type="presParOf" srcId="{B8F70A60-B144-4691-9244-DECD901730F5}" destId="{2D9F69EC-CCC0-4D9C-A82B-FB584A528FFC}" srcOrd="0" destOrd="0" presId="urn:microsoft.com/office/officeart/2008/layout/HorizontalMultiLevelHierarchy"/>
    <dgm:cxn modelId="{D34D555F-3241-4441-A63E-4E947DFFE153}" type="presParOf" srcId="{B8F70A60-B144-4691-9244-DECD901730F5}" destId="{1A9F6ACA-622D-438A-AA8A-B2A24129C91A}" srcOrd="1" destOrd="0" presId="urn:microsoft.com/office/officeart/2008/layout/HorizontalMultiLevelHierarchy"/>
    <dgm:cxn modelId="{5CBAA6FF-5DDA-4506-9EBA-446838113AB2}" type="presParOf" srcId="{1A9F6ACA-622D-438A-AA8A-B2A24129C91A}" destId="{5B9CCB7C-805C-4D19-970D-5963006BBE71}" srcOrd="0" destOrd="0" presId="urn:microsoft.com/office/officeart/2008/layout/HorizontalMultiLevelHierarchy"/>
    <dgm:cxn modelId="{350ACF4D-1F6C-47A9-8EB2-7FFD97ECF310}" type="presParOf" srcId="{5B9CCB7C-805C-4D19-970D-5963006BBE71}" destId="{CE38FA99-BBE0-428E-8C3C-502EC7DF3758}" srcOrd="0" destOrd="0" presId="urn:microsoft.com/office/officeart/2008/layout/HorizontalMultiLevelHierarchy"/>
    <dgm:cxn modelId="{FDF84263-556A-473E-A613-C781AB9A52B1}" type="presParOf" srcId="{1A9F6ACA-622D-438A-AA8A-B2A24129C91A}" destId="{238F5404-DE8C-4F2B-898B-92DC29FC245D}" srcOrd="1" destOrd="0" presId="urn:microsoft.com/office/officeart/2008/layout/HorizontalMultiLevelHierarchy"/>
    <dgm:cxn modelId="{A27F782D-FA26-413F-9293-72860EC21755}" type="presParOf" srcId="{238F5404-DE8C-4F2B-898B-92DC29FC245D}" destId="{47D1936F-5728-4960-9A2B-3C203C92B5AB}" srcOrd="0" destOrd="0" presId="urn:microsoft.com/office/officeart/2008/layout/HorizontalMultiLevelHierarchy"/>
    <dgm:cxn modelId="{A31F3ACF-60CF-4995-819C-228C27F6E188}" type="presParOf" srcId="{238F5404-DE8C-4F2B-898B-92DC29FC245D}" destId="{E21C9F7B-4362-4868-8B55-2134A22A8BFC}" srcOrd="1" destOrd="0" presId="urn:microsoft.com/office/officeart/2008/layout/HorizontalMultiLevelHierarchy"/>
    <dgm:cxn modelId="{2C9BFE30-D4DE-4FDD-B565-64F492FAC734}" type="presParOf" srcId="{1A9F6ACA-622D-438A-AA8A-B2A24129C91A}" destId="{5CC307C6-13C3-49C2-8F53-FCBA2BC83014}" srcOrd="2" destOrd="0" presId="urn:microsoft.com/office/officeart/2008/layout/HorizontalMultiLevelHierarchy"/>
    <dgm:cxn modelId="{A818B36D-CE16-49CF-99E9-62CB62402DDA}" type="presParOf" srcId="{5CC307C6-13C3-49C2-8F53-FCBA2BC83014}" destId="{003BFAF1-2D6F-4415-8FD8-2EB7F393EBA7}" srcOrd="0" destOrd="0" presId="urn:microsoft.com/office/officeart/2008/layout/HorizontalMultiLevelHierarchy"/>
    <dgm:cxn modelId="{827FB2FD-4887-4EE0-944D-76308A6EEB2F}" type="presParOf" srcId="{1A9F6ACA-622D-438A-AA8A-B2A24129C91A}" destId="{028EC72E-24CE-4A7C-A12E-9FC017BC2CF6}" srcOrd="3" destOrd="0" presId="urn:microsoft.com/office/officeart/2008/layout/HorizontalMultiLevelHierarchy"/>
    <dgm:cxn modelId="{69D75F76-9FBF-4AE3-ADD2-B1BC3F6D070D}" type="presParOf" srcId="{028EC72E-24CE-4A7C-A12E-9FC017BC2CF6}" destId="{CEC8ABFB-0D0B-4D0A-9658-F02E81CEA6F8}" srcOrd="0" destOrd="0" presId="urn:microsoft.com/office/officeart/2008/layout/HorizontalMultiLevelHierarchy"/>
    <dgm:cxn modelId="{924FE7AA-948E-4B84-A167-6D8F5345D952}" type="presParOf" srcId="{028EC72E-24CE-4A7C-A12E-9FC017BC2CF6}" destId="{AF834AC0-847E-4EBE-B45D-60257FB70E3B}" srcOrd="1" destOrd="0" presId="urn:microsoft.com/office/officeart/2008/layout/HorizontalMultiLevelHierarchy"/>
    <dgm:cxn modelId="{8A81D357-FE4B-4453-8ED6-81C946C6FC8D}" type="presParOf" srcId="{1A9F6ACA-622D-438A-AA8A-B2A24129C91A}" destId="{1CFF1753-59D9-46B4-A590-D2444DD645F7}" srcOrd="4" destOrd="0" presId="urn:microsoft.com/office/officeart/2008/layout/HorizontalMultiLevelHierarchy"/>
    <dgm:cxn modelId="{E214F7FC-3791-48D1-9CBE-301A28BD0E73}" type="presParOf" srcId="{1CFF1753-59D9-46B4-A590-D2444DD645F7}" destId="{59459A2B-11F3-4CBF-8A4C-5D9DF2FF8CBF}" srcOrd="0" destOrd="0" presId="urn:microsoft.com/office/officeart/2008/layout/HorizontalMultiLevelHierarchy"/>
    <dgm:cxn modelId="{F8C759C6-84EC-409F-B0D8-9ECE40EF7DBC}" type="presParOf" srcId="{1A9F6ACA-622D-438A-AA8A-B2A24129C91A}" destId="{D57E9B49-33B4-4F3D-97F6-2AEC12BF03E1}" srcOrd="5" destOrd="0" presId="urn:microsoft.com/office/officeart/2008/layout/HorizontalMultiLevelHierarchy"/>
    <dgm:cxn modelId="{B4AA9A07-73F9-4882-A6DA-1ECEA23FB051}" type="presParOf" srcId="{D57E9B49-33B4-4F3D-97F6-2AEC12BF03E1}" destId="{D28B0605-C1F6-44F8-B759-73447F67BB81}" srcOrd="0" destOrd="0" presId="urn:microsoft.com/office/officeart/2008/layout/HorizontalMultiLevelHierarchy"/>
    <dgm:cxn modelId="{A746A8E8-46FD-4157-B4D3-D4060118C67D}" type="presParOf" srcId="{D57E9B49-33B4-4F3D-97F6-2AEC12BF03E1}" destId="{B60D64AB-241B-49F9-91B6-93F703657E1C}" srcOrd="1" destOrd="0" presId="urn:microsoft.com/office/officeart/2008/layout/HorizontalMultiLevelHierarchy"/>
    <dgm:cxn modelId="{08E3DB0C-5F81-4908-9717-1BE3C68798E9}" type="presParOf" srcId="{1A9F6ACA-622D-438A-AA8A-B2A24129C91A}" destId="{CA6EBD26-8A2E-4853-AFD4-AD5A1273C832}" srcOrd="6" destOrd="0" presId="urn:microsoft.com/office/officeart/2008/layout/HorizontalMultiLevelHierarchy"/>
    <dgm:cxn modelId="{F7CC8937-A9C9-4AB6-8172-0140034C7C88}" type="presParOf" srcId="{CA6EBD26-8A2E-4853-AFD4-AD5A1273C832}" destId="{5D4BD4DF-B156-49EE-A78D-578842DFC7EE}" srcOrd="0" destOrd="0" presId="urn:microsoft.com/office/officeart/2008/layout/HorizontalMultiLevelHierarchy"/>
    <dgm:cxn modelId="{38850A1D-82FE-48B8-852C-9C997A40712B}" type="presParOf" srcId="{1A9F6ACA-622D-438A-AA8A-B2A24129C91A}" destId="{5FD993D2-5FD3-4A50-8EBC-190497B8DE3A}" srcOrd="7" destOrd="0" presId="urn:microsoft.com/office/officeart/2008/layout/HorizontalMultiLevelHierarchy"/>
    <dgm:cxn modelId="{D9A7BB35-59EE-4A30-B0C9-7404B3541358}" type="presParOf" srcId="{5FD993D2-5FD3-4A50-8EBC-190497B8DE3A}" destId="{03A68C5D-766C-4978-9DCD-A8B61E37D53C}" srcOrd="0" destOrd="0" presId="urn:microsoft.com/office/officeart/2008/layout/HorizontalMultiLevelHierarchy"/>
    <dgm:cxn modelId="{6A73C32E-23B8-405F-8281-CA2F50136F5D}" type="presParOf" srcId="{5FD993D2-5FD3-4A50-8EBC-190497B8DE3A}" destId="{9371A136-61BA-4C4B-95BA-F982D6603EF3}"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97646C-1CF7-48ED-B539-D248E03999CD}" type="doc">
      <dgm:prSet loTypeId="urn:microsoft.com/office/officeart/2005/8/layout/matrix1" loCatId="matrix" qsTypeId="urn:microsoft.com/office/officeart/2005/8/quickstyle/3d2" qsCatId="3D" csTypeId="urn:microsoft.com/office/officeart/2005/8/colors/accent1_2" csCatId="accent1" phldr="1"/>
      <dgm:spPr/>
      <dgm:t>
        <a:bodyPr/>
        <a:lstStyle/>
        <a:p>
          <a:endParaRPr lang="en-IN"/>
        </a:p>
      </dgm:t>
    </dgm:pt>
    <dgm:pt modelId="{F6E05826-CA04-40A9-8575-858858F61E3E}">
      <dgm:prSet phldrT="[Text]"/>
      <dgm:spPr/>
      <dgm:t>
        <a:bodyPr/>
        <a:lstStyle/>
        <a:p>
          <a:r>
            <a:rPr lang="en-IN" dirty="0"/>
            <a:t>SWOT</a:t>
          </a:r>
        </a:p>
      </dgm:t>
    </dgm:pt>
    <dgm:pt modelId="{7ADA75B0-ADE1-4DA7-8C1E-FA708D9C75F9}" type="parTrans" cxnId="{A88C80F7-3F8E-4AC6-9A39-E57C20403D7F}">
      <dgm:prSet/>
      <dgm:spPr/>
      <dgm:t>
        <a:bodyPr/>
        <a:lstStyle/>
        <a:p>
          <a:endParaRPr lang="en-IN"/>
        </a:p>
      </dgm:t>
    </dgm:pt>
    <dgm:pt modelId="{218E70C7-871D-4B55-B2B3-2C2904895289}" type="sibTrans" cxnId="{A88C80F7-3F8E-4AC6-9A39-E57C20403D7F}">
      <dgm:prSet/>
      <dgm:spPr/>
      <dgm:t>
        <a:bodyPr/>
        <a:lstStyle/>
        <a:p>
          <a:endParaRPr lang="en-IN"/>
        </a:p>
      </dgm:t>
    </dgm:pt>
    <dgm:pt modelId="{87736C96-D3B3-4FAA-98FE-6C3D2007CFF3}">
      <dgm:prSet phldrT="[Text]" custT="1"/>
      <dgm:spPr>
        <a:scene3d>
          <a:camera prst="orthographicFront"/>
          <a:lightRig rig="threePt" dir="t">
            <a:rot lat="0" lon="0" rev="7500000"/>
          </a:lightRig>
        </a:scene3d>
      </dgm:spPr>
      <dgm:t>
        <a:bodyPr/>
        <a:lstStyle/>
        <a:p>
          <a:pPr>
            <a:buNone/>
          </a:pPr>
          <a:endParaRPr lang="en-IN" sz="2600" dirty="0"/>
        </a:p>
        <a:p>
          <a:pPr>
            <a:buNone/>
          </a:pPr>
          <a:endParaRPr lang="en-IN" sz="2600" dirty="0"/>
        </a:p>
        <a:p>
          <a:pPr>
            <a:buNone/>
          </a:pPr>
          <a:r>
            <a:rPr lang="en-IN" sz="3600" dirty="0"/>
            <a:t>STRENGTHS</a:t>
          </a:r>
        </a:p>
        <a:p>
          <a:pPr>
            <a:buFont typeface="Arial" panose="020B0604020202020204" pitchFamily="34" charset="0"/>
            <a:buNone/>
          </a:pPr>
          <a:r>
            <a:rPr lang="en-IN" sz="1400" dirty="0"/>
            <a:t>STRONG BRAND VALUE</a:t>
          </a:r>
        </a:p>
        <a:p>
          <a:pPr>
            <a:buFont typeface="Arial" panose="020B0604020202020204" pitchFamily="34" charset="0"/>
            <a:buNone/>
          </a:pPr>
          <a:r>
            <a:rPr lang="en-IN" sz="1400" dirty="0"/>
            <a:t>VARIETIES OF PRODUCTS</a:t>
          </a:r>
        </a:p>
        <a:p>
          <a:pPr>
            <a:buFont typeface="Arial" panose="020B0604020202020204" pitchFamily="34" charset="0"/>
            <a:buNone/>
          </a:pPr>
          <a:r>
            <a:rPr lang="en-IN" sz="1400" dirty="0"/>
            <a:t>WIDE DISTRIBUTION NETWORK</a:t>
          </a:r>
        </a:p>
        <a:p>
          <a:pPr>
            <a:buFont typeface="Arial" panose="020B0604020202020204" pitchFamily="34" charset="0"/>
            <a:buNone/>
          </a:pPr>
          <a:r>
            <a:rPr lang="en-IN" sz="1400" dirty="0"/>
            <a:t>FINANCIAL STABLITY</a:t>
          </a:r>
        </a:p>
        <a:p>
          <a:pPr>
            <a:buFont typeface="Arial" panose="020B0604020202020204" pitchFamily="34" charset="0"/>
            <a:buNone/>
          </a:pPr>
          <a:endParaRPr lang="en-IN" sz="1400" dirty="0"/>
        </a:p>
        <a:p>
          <a:pPr>
            <a:buNone/>
          </a:pPr>
          <a:endParaRPr lang="en-IN" sz="2600" dirty="0"/>
        </a:p>
      </dgm:t>
    </dgm:pt>
    <dgm:pt modelId="{7483C099-37BD-447A-811A-B0D02347699E}" type="parTrans" cxnId="{CCA37ED7-9660-4E44-9BE3-B661B09BD7E1}">
      <dgm:prSet/>
      <dgm:spPr/>
      <dgm:t>
        <a:bodyPr/>
        <a:lstStyle/>
        <a:p>
          <a:endParaRPr lang="en-IN"/>
        </a:p>
      </dgm:t>
    </dgm:pt>
    <dgm:pt modelId="{316E6ADF-0D80-4918-969A-FDB370C9B3D2}" type="sibTrans" cxnId="{CCA37ED7-9660-4E44-9BE3-B661B09BD7E1}">
      <dgm:prSet/>
      <dgm:spPr/>
      <dgm:t>
        <a:bodyPr/>
        <a:lstStyle/>
        <a:p>
          <a:endParaRPr lang="en-IN"/>
        </a:p>
      </dgm:t>
    </dgm:pt>
    <dgm:pt modelId="{ECDED1E1-133C-456B-97CB-73C1305912ED}">
      <dgm:prSet phldrT="[Text]" custT="1"/>
      <dgm:spPr/>
      <dgm:t>
        <a:bodyPr/>
        <a:lstStyle/>
        <a:p>
          <a:pPr>
            <a:buFont typeface="Arial" panose="020B0604020202020204" pitchFamily="34" charset="0"/>
            <a:buChar char="•"/>
          </a:pPr>
          <a:r>
            <a:rPr lang="en-IN" sz="2200" dirty="0"/>
            <a:t>STRENGTHS</a:t>
          </a:r>
        </a:p>
        <a:p>
          <a:pPr>
            <a:buFont typeface="Arial" panose="020B0604020202020204" pitchFamily="34" charset="0"/>
            <a:buChar char="•"/>
          </a:pPr>
          <a:endParaRPr lang="en-IN" sz="1400" dirty="0"/>
        </a:p>
        <a:p>
          <a:pPr>
            <a:buFont typeface="Arial" panose="020B0604020202020204" pitchFamily="34" charset="0"/>
            <a:buChar char="•"/>
          </a:pPr>
          <a:r>
            <a:rPr lang="en-IN" sz="1400" dirty="0"/>
            <a:t>++++++++++++++++++++++++++++++++++++++++++++++++</a:t>
          </a:r>
        </a:p>
        <a:p>
          <a:pPr>
            <a:buFont typeface="Arial" panose="020B0604020202020204" pitchFamily="34" charset="0"/>
            <a:buChar char="•"/>
          </a:pPr>
          <a:endParaRPr lang="en-IN" sz="1400" dirty="0"/>
        </a:p>
        <a:p>
          <a:pPr>
            <a:buFont typeface="Arial" panose="020B0604020202020204" pitchFamily="34" charset="0"/>
            <a:buChar char="•"/>
          </a:pPr>
          <a:endParaRPr lang="en-IN" sz="1400" dirty="0"/>
        </a:p>
        <a:p>
          <a:pPr>
            <a:buFont typeface="Arial" panose="020B0604020202020204" pitchFamily="34" charset="0"/>
            <a:buChar char="•"/>
          </a:pPr>
          <a:endParaRPr lang="en-IN" sz="1400" dirty="0"/>
        </a:p>
        <a:p>
          <a:pPr>
            <a:buFont typeface="Arial" panose="020B0604020202020204" pitchFamily="34" charset="0"/>
            <a:buChar char="•"/>
          </a:pPr>
          <a:endParaRPr lang="en-IN" sz="1400" dirty="0"/>
        </a:p>
        <a:p>
          <a:pPr>
            <a:buFont typeface="Arial" panose="020B0604020202020204" pitchFamily="34" charset="0"/>
            <a:buChar char="•"/>
          </a:pPr>
          <a:endParaRPr lang="en-IN" sz="4400" dirty="0"/>
        </a:p>
        <a:p>
          <a:pPr>
            <a:buFont typeface="Arial" panose="020B0604020202020204" pitchFamily="34" charset="0"/>
            <a:buChar char="•"/>
          </a:pPr>
          <a:endParaRPr lang="en-IN" sz="2800" dirty="0"/>
        </a:p>
        <a:p>
          <a:pPr>
            <a:buFont typeface="Arial" panose="020B0604020202020204" pitchFamily="34" charset="0"/>
            <a:buChar char="•"/>
          </a:pPr>
          <a:endParaRPr lang="en-IN" sz="2800" dirty="0"/>
        </a:p>
        <a:p>
          <a:pPr>
            <a:buFont typeface="Arial" panose="020B0604020202020204" pitchFamily="34" charset="0"/>
            <a:buChar char="•"/>
          </a:pPr>
          <a:r>
            <a:rPr lang="en-IN" sz="3600" dirty="0"/>
            <a:t>WEAKNESS</a:t>
          </a:r>
        </a:p>
        <a:p>
          <a:pPr>
            <a:buFont typeface="Arial" panose="020B0604020202020204" pitchFamily="34" charset="0"/>
            <a:buChar char="•"/>
          </a:pPr>
          <a:r>
            <a:rPr lang="en-IN" sz="1400" dirty="0"/>
            <a:t>LIMITED GLOBAL PRESENCE</a:t>
          </a:r>
        </a:p>
        <a:p>
          <a:pPr>
            <a:buFont typeface="Arial" panose="020B0604020202020204" pitchFamily="34" charset="0"/>
            <a:buChar char="•"/>
          </a:pPr>
          <a:r>
            <a:rPr lang="en-IN" sz="1400" dirty="0"/>
            <a:t>RELEANCE ON THE SINGLE MARKET</a:t>
          </a:r>
        </a:p>
        <a:p>
          <a:pPr>
            <a:buFont typeface="Arial" panose="020B0604020202020204" pitchFamily="34" charset="0"/>
            <a:buChar char="•"/>
          </a:pPr>
          <a:r>
            <a:rPr lang="en-IN" sz="1400" dirty="0"/>
            <a:t>RELIANCE ON A FEW PRODUCTS</a:t>
          </a:r>
        </a:p>
        <a:p>
          <a:pPr>
            <a:buFont typeface="Arial" panose="020B0604020202020204" pitchFamily="34" charset="0"/>
            <a:buChar char="•"/>
          </a:pPr>
          <a:r>
            <a:rPr lang="en-IN" sz="1400" dirty="0"/>
            <a:t>HIGH LEVEL OF COMPETION</a:t>
          </a:r>
        </a:p>
        <a:p>
          <a:pPr>
            <a:buFont typeface="Arial" panose="020B0604020202020204" pitchFamily="34" charset="0"/>
            <a:buChar char="•"/>
          </a:pPr>
          <a:endParaRPr lang="en-IN" sz="2800" dirty="0"/>
        </a:p>
        <a:p>
          <a:pPr>
            <a:buFont typeface="Arial" panose="020B0604020202020204" pitchFamily="34" charset="0"/>
            <a:buChar char="•"/>
          </a:pPr>
          <a:endParaRPr lang="en-IN" sz="2800" dirty="0"/>
        </a:p>
        <a:p>
          <a:pPr>
            <a:buFont typeface="Arial" panose="020B0604020202020204" pitchFamily="34" charset="0"/>
            <a:buChar char="•"/>
          </a:pPr>
          <a:endParaRPr lang="en-IN" sz="4400" dirty="0"/>
        </a:p>
        <a:p>
          <a:pPr>
            <a:buFont typeface="Arial" panose="020B0604020202020204" pitchFamily="34" charset="0"/>
            <a:buChar char="•"/>
          </a:pPr>
          <a:endParaRPr lang="en-IN" sz="1400" dirty="0"/>
        </a:p>
        <a:p>
          <a:pPr>
            <a:buFont typeface="Arial" panose="020B0604020202020204" pitchFamily="34" charset="0"/>
            <a:buChar char="•"/>
          </a:pPr>
          <a:endParaRPr lang="en-IN" sz="1400" dirty="0"/>
        </a:p>
        <a:p>
          <a:pPr>
            <a:buFont typeface="Arial" panose="020B0604020202020204" pitchFamily="34" charset="0"/>
            <a:buChar char="•"/>
          </a:pPr>
          <a:endParaRPr lang="en-IN" sz="1400" dirty="0"/>
        </a:p>
        <a:p>
          <a:pPr>
            <a:buFont typeface="Arial" panose="020B0604020202020204" pitchFamily="34" charset="0"/>
            <a:buChar char="•"/>
          </a:pPr>
          <a:endParaRPr lang="en-IN" sz="1400" dirty="0"/>
        </a:p>
        <a:p>
          <a:pPr>
            <a:buFont typeface="Arial" panose="020B0604020202020204" pitchFamily="34" charset="0"/>
            <a:buChar char="•"/>
          </a:pPr>
          <a:endParaRPr lang="en-IN" sz="1400" dirty="0"/>
        </a:p>
        <a:p>
          <a:pPr>
            <a:buFont typeface="Arial" panose="020B0604020202020204" pitchFamily="34" charset="0"/>
            <a:buChar char="•"/>
          </a:pPr>
          <a:r>
            <a:rPr lang="en-IN" sz="1400" dirty="0"/>
            <a:t>CVBNM,./M</a:t>
          </a:r>
          <a:endParaRPr lang="en-IN" sz="2200" dirty="0"/>
        </a:p>
      </dgm:t>
    </dgm:pt>
    <dgm:pt modelId="{FAC5C88A-DA7C-4486-AAF4-6AFCFD21A176}" type="parTrans" cxnId="{A3B88A07-5513-401A-8D76-B15CB024AC32}">
      <dgm:prSet/>
      <dgm:spPr/>
      <dgm:t>
        <a:bodyPr/>
        <a:lstStyle/>
        <a:p>
          <a:endParaRPr lang="en-IN"/>
        </a:p>
      </dgm:t>
    </dgm:pt>
    <dgm:pt modelId="{0E6B000E-500B-4BFF-9124-8A65FADDC041}" type="sibTrans" cxnId="{A3B88A07-5513-401A-8D76-B15CB024AC32}">
      <dgm:prSet/>
      <dgm:spPr/>
      <dgm:t>
        <a:bodyPr/>
        <a:lstStyle/>
        <a:p>
          <a:endParaRPr lang="en-IN"/>
        </a:p>
      </dgm:t>
    </dgm:pt>
    <dgm:pt modelId="{1C2A82F4-63A1-452D-93A6-8B69BE47E7F8}">
      <dgm:prSet phldrT="[Text]" custT="1"/>
      <dgm:spPr/>
      <dgm:t>
        <a:bodyPr/>
        <a:lstStyle/>
        <a:p>
          <a:r>
            <a:rPr lang="en-IN" sz="3600" dirty="0"/>
            <a:t>OPPURTUNITIES</a:t>
          </a:r>
        </a:p>
        <a:p>
          <a:r>
            <a:rPr lang="en-IN" sz="1400" dirty="0"/>
            <a:t>GEOGRAPHIC EXPANSION</a:t>
          </a:r>
        </a:p>
        <a:p>
          <a:r>
            <a:rPr lang="en-IN" sz="1400" dirty="0"/>
            <a:t>THE EXPANDING ELECTRICAL APPLIANCE MARKET</a:t>
          </a:r>
        </a:p>
        <a:p>
          <a:r>
            <a:rPr lang="en-IN" sz="1400" dirty="0"/>
            <a:t>PRODUCT LINE EXPANSION INTO NEW MARKET</a:t>
          </a:r>
        </a:p>
        <a:p>
          <a:r>
            <a:rPr lang="en-IN" sz="1400" dirty="0"/>
            <a:t>ONLINE SELLING</a:t>
          </a:r>
        </a:p>
        <a:p>
          <a:endParaRPr lang="en-IN" sz="3600" dirty="0"/>
        </a:p>
        <a:p>
          <a:endParaRPr lang="en-IN" sz="3600" dirty="0"/>
        </a:p>
      </dgm:t>
    </dgm:pt>
    <dgm:pt modelId="{FF9A3623-8473-4143-9440-299873DD5007}" type="parTrans" cxnId="{FEEB436D-2FD3-4B2F-B772-4241A9467AEA}">
      <dgm:prSet/>
      <dgm:spPr/>
      <dgm:t>
        <a:bodyPr/>
        <a:lstStyle/>
        <a:p>
          <a:endParaRPr lang="en-IN"/>
        </a:p>
      </dgm:t>
    </dgm:pt>
    <dgm:pt modelId="{BD66E51F-75B2-491F-AF2B-DE6343634348}" type="sibTrans" cxnId="{FEEB436D-2FD3-4B2F-B772-4241A9467AEA}">
      <dgm:prSet/>
      <dgm:spPr/>
      <dgm:t>
        <a:bodyPr/>
        <a:lstStyle/>
        <a:p>
          <a:endParaRPr lang="en-IN"/>
        </a:p>
      </dgm:t>
    </dgm:pt>
    <dgm:pt modelId="{28604144-242D-407E-BA71-67DCE02277B1}">
      <dgm:prSet phldrT="[Text]" custT="1"/>
      <dgm:spPr/>
      <dgm:t>
        <a:bodyPr/>
        <a:lstStyle/>
        <a:p>
          <a:r>
            <a:rPr lang="en-IN" sz="3600" dirty="0"/>
            <a:t>THREATS</a:t>
          </a:r>
        </a:p>
        <a:p>
          <a:r>
            <a:rPr lang="en-IN" sz="1400" dirty="0"/>
            <a:t>UNCERTAINITY IN THE ECONOMY</a:t>
          </a:r>
        </a:p>
        <a:p>
          <a:r>
            <a:rPr lang="en-IN" sz="1400" dirty="0"/>
            <a:t>RULES AND REGULATIONS OF GOVERNEMENT</a:t>
          </a:r>
        </a:p>
        <a:p>
          <a:r>
            <a:rPr lang="en-IN" sz="1400" dirty="0"/>
            <a:t>INTENSE COMPETITION</a:t>
          </a:r>
        </a:p>
        <a:p>
          <a:r>
            <a:rPr lang="en-IN" sz="1400" dirty="0"/>
            <a:t>CHANGES IN TECNOLOGY</a:t>
          </a:r>
        </a:p>
        <a:p>
          <a:endParaRPr lang="en-IN" sz="1400" dirty="0"/>
        </a:p>
        <a:p>
          <a:endParaRPr lang="en-IN" sz="1400" dirty="0"/>
        </a:p>
        <a:p>
          <a:endParaRPr lang="en-IN" sz="3200" dirty="0"/>
        </a:p>
      </dgm:t>
    </dgm:pt>
    <dgm:pt modelId="{349B0C58-0A7E-4956-830E-6ACCA796AC76}" type="parTrans" cxnId="{CE150592-BC82-424A-A2B0-9F3AB266EFE1}">
      <dgm:prSet/>
      <dgm:spPr/>
      <dgm:t>
        <a:bodyPr/>
        <a:lstStyle/>
        <a:p>
          <a:endParaRPr lang="en-IN"/>
        </a:p>
      </dgm:t>
    </dgm:pt>
    <dgm:pt modelId="{555F3DEB-B41F-4490-96EC-B36B288FA8F5}" type="sibTrans" cxnId="{CE150592-BC82-424A-A2B0-9F3AB266EFE1}">
      <dgm:prSet/>
      <dgm:spPr/>
      <dgm:t>
        <a:bodyPr/>
        <a:lstStyle/>
        <a:p>
          <a:endParaRPr lang="en-IN"/>
        </a:p>
      </dgm:t>
    </dgm:pt>
    <dgm:pt modelId="{8BE9A2C4-C4C5-470B-B9C8-1BE9F33AB428}" type="pres">
      <dgm:prSet presAssocID="{7E97646C-1CF7-48ED-B539-D248E03999CD}" presName="diagram" presStyleCnt="0">
        <dgm:presLayoutVars>
          <dgm:chMax val="1"/>
          <dgm:dir/>
          <dgm:animLvl val="ctr"/>
          <dgm:resizeHandles val="exact"/>
        </dgm:presLayoutVars>
      </dgm:prSet>
      <dgm:spPr/>
    </dgm:pt>
    <dgm:pt modelId="{98A0ADD6-085C-48B2-ACF3-D68F7BA704DF}" type="pres">
      <dgm:prSet presAssocID="{7E97646C-1CF7-48ED-B539-D248E03999CD}" presName="matrix" presStyleCnt="0"/>
      <dgm:spPr/>
    </dgm:pt>
    <dgm:pt modelId="{B634EACF-FA70-44FE-AB32-C027EF0E536F}" type="pres">
      <dgm:prSet presAssocID="{7E97646C-1CF7-48ED-B539-D248E03999CD}" presName="tile1" presStyleLbl="node1" presStyleIdx="0" presStyleCnt="4" custLinFactNeighborX="753"/>
      <dgm:spPr/>
    </dgm:pt>
    <dgm:pt modelId="{C0274B24-3164-4B0A-B93B-345B3BA09819}" type="pres">
      <dgm:prSet presAssocID="{7E97646C-1CF7-48ED-B539-D248E03999CD}" presName="tile1text" presStyleLbl="node1" presStyleIdx="0" presStyleCnt="4">
        <dgm:presLayoutVars>
          <dgm:chMax val="0"/>
          <dgm:chPref val="0"/>
          <dgm:bulletEnabled val="1"/>
        </dgm:presLayoutVars>
      </dgm:prSet>
      <dgm:spPr/>
    </dgm:pt>
    <dgm:pt modelId="{E4595694-483C-4D99-A140-7F255F6D3473}" type="pres">
      <dgm:prSet presAssocID="{7E97646C-1CF7-48ED-B539-D248E03999CD}" presName="tile2" presStyleLbl="node1" presStyleIdx="1" presStyleCnt="4"/>
      <dgm:spPr/>
    </dgm:pt>
    <dgm:pt modelId="{39905E98-E200-43AE-8643-E407AFD68026}" type="pres">
      <dgm:prSet presAssocID="{7E97646C-1CF7-48ED-B539-D248E03999CD}" presName="tile2text" presStyleLbl="node1" presStyleIdx="1" presStyleCnt="4">
        <dgm:presLayoutVars>
          <dgm:chMax val="0"/>
          <dgm:chPref val="0"/>
          <dgm:bulletEnabled val="1"/>
        </dgm:presLayoutVars>
      </dgm:prSet>
      <dgm:spPr/>
    </dgm:pt>
    <dgm:pt modelId="{5F82D5ED-D497-4D25-8A52-56D7C1B9C4D9}" type="pres">
      <dgm:prSet presAssocID="{7E97646C-1CF7-48ED-B539-D248E03999CD}" presName="tile3" presStyleLbl="node1" presStyleIdx="2" presStyleCnt="4"/>
      <dgm:spPr/>
    </dgm:pt>
    <dgm:pt modelId="{60ABDD1A-3930-4C64-AD1E-7C42C3D0FF8B}" type="pres">
      <dgm:prSet presAssocID="{7E97646C-1CF7-48ED-B539-D248E03999CD}" presName="tile3text" presStyleLbl="node1" presStyleIdx="2" presStyleCnt="4">
        <dgm:presLayoutVars>
          <dgm:chMax val="0"/>
          <dgm:chPref val="0"/>
          <dgm:bulletEnabled val="1"/>
        </dgm:presLayoutVars>
      </dgm:prSet>
      <dgm:spPr/>
    </dgm:pt>
    <dgm:pt modelId="{3036E8B3-A7EF-4B23-AC84-E5F42EBA1855}" type="pres">
      <dgm:prSet presAssocID="{7E97646C-1CF7-48ED-B539-D248E03999CD}" presName="tile4" presStyleLbl="node1" presStyleIdx="3" presStyleCnt="4" custLinFactNeighborY="0"/>
      <dgm:spPr/>
    </dgm:pt>
    <dgm:pt modelId="{C61A5007-E73F-45A5-AAC0-02CD8B2A3431}" type="pres">
      <dgm:prSet presAssocID="{7E97646C-1CF7-48ED-B539-D248E03999CD}" presName="tile4text" presStyleLbl="node1" presStyleIdx="3" presStyleCnt="4">
        <dgm:presLayoutVars>
          <dgm:chMax val="0"/>
          <dgm:chPref val="0"/>
          <dgm:bulletEnabled val="1"/>
        </dgm:presLayoutVars>
      </dgm:prSet>
      <dgm:spPr/>
    </dgm:pt>
    <dgm:pt modelId="{87F5E477-CCC3-4F50-8BC0-0FC301F2CD67}" type="pres">
      <dgm:prSet presAssocID="{7E97646C-1CF7-48ED-B539-D248E03999CD}" presName="centerTile" presStyleLbl="fgShp" presStyleIdx="0" presStyleCnt="1" custScaleX="73408" custLinFactNeighborX="6592" custLinFactNeighborY="-19524">
        <dgm:presLayoutVars>
          <dgm:chMax val="0"/>
          <dgm:chPref val="0"/>
        </dgm:presLayoutVars>
      </dgm:prSet>
      <dgm:spPr/>
    </dgm:pt>
  </dgm:ptLst>
  <dgm:cxnLst>
    <dgm:cxn modelId="{C4E9DB00-75EF-455F-936A-499296CD94D6}" type="presOf" srcId="{1C2A82F4-63A1-452D-93A6-8B69BE47E7F8}" destId="{60ABDD1A-3930-4C64-AD1E-7C42C3D0FF8B}" srcOrd="1" destOrd="0" presId="urn:microsoft.com/office/officeart/2005/8/layout/matrix1"/>
    <dgm:cxn modelId="{A3B88A07-5513-401A-8D76-B15CB024AC32}" srcId="{F6E05826-CA04-40A9-8575-858858F61E3E}" destId="{ECDED1E1-133C-456B-97CB-73C1305912ED}" srcOrd="1" destOrd="0" parTransId="{FAC5C88A-DA7C-4486-AAF4-6AFCFD21A176}" sibTransId="{0E6B000E-500B-4BFF-9124-8A65FADDC041}"/>
    <dgm:cxn modelId="{7DE2D22B-709F-4A6D-8647-84A7353BA2D8}" type="presOf" srcId="{87736C96-D3B3-4FAA-98FE-6C3D2007CFF3}" destId="{B634EACF-FA70-44FE-AB32-C027EF0E536F}" srcOrd="0" destOrd="0" presId="urn:microsoft.com/office/officeart/2005/8/layout/matrix1"/>
    <dgm:cxn modelId="{8F3F5F34-11C7-45CC-A14C-80DD141C5914}" type="presOf" srcId="{ECDED1E1-133C-456B-97CB-73C1305912ED}" destId="{39905E98-E200-43AE-8643-E407AFD68026}" srcOrd="1" destOrd="0" presId="urn:microsoft.com/office/officeart/2005/8/layout/matrix1"/>
    <dgm:cxn modelId="{FEEB436D-2FD3-4B2F-B772-4241A9467AEA}" srcId="{F6E05826-CA04-40A9-8575-858858F61E3E}" destId="{1C2A82F4-63A1-452D-93A6-8B69BE47E7F8}" srcOrd="2" destOrd="0" parTransId="{FF9A3623-8473-4143-9440-299873DD5007}" sibTransId="{BD66E51F-75B2-491F-AF2B-DE6343634348}"/>
    <dgm:cxn modelId="{CE150592-BC82-424A-A2B0-9F3AB266EFE1}" srcId="{F6E05826-CA04-40A9-8575-858858F61E3E}" destId="{28604144-242D-407E-BA71-67DCE02277B1}" srcOrd="3" destOrd="0" parTransId="{349B0C58-0A7E-4956-830E-6ACCA796AC76}" sibTransId="{555F3DEB-B41F-4490-96EC-B36B288FA8F5}"/>
    <dgm:cxn modelId="{278042A0-89C5-4133-B6D7-BF7F2AAF6B01}" type="presOf" srcId="{7E97646C-1CF7-48ED-B539-D248E03999CD}" destId="{8BE9A2C4-C4C5-470B-B9C8-1BE9F33AB428}" srcOrd="0" destOrd="0" presId="urn:microsoft.com/office/officeart/2005/8/layout/matrix1"/>
    <dgm:cxn modelId="{656EA3A5-062C-44E7-954E-C9A7EF442699}" type="presOf" srcId="{1C2A82F4-63A1-452D-93A6-8B69BE47E7F8}" destId="{5F82D5ED-D497-4D25-8A52-56D7C1B9C4D9}" srcOrd="0" destOrd="0" presId="urn:microsoft.com/office/officeart/2005/8/layout/matrix1"/>
    <dgm:cxn modelId="{BBFA85B5-B1E7-49B8-9E24-CDB584E6FFAB}" type="presOf" srcId="{28604144-242D-407E-BA71-67DCE02277B1}" destId="{C61A5007-E73F-45A5-AAC0-02CD8B2A3431}" srcOrd="1" destOrd="0" presId="urn:microsoft.com/office/officeart/2005/8/layout/matrix1"/>
    <dgm:cxn modelId="{FF70D8B9-672F-44A8-8368-C22B01A0475F}" type="presOf" srcId="{F6E05826-CA04-40A9-8575-858858F61E3E}" destId="{87F5E477-CCC3-4F50-8BC0-0FC301F2CD67}" srcOrd="0" destOrd="0" presId="urn:microsoft.com/office/officeart/2005/8/layout/matrix1"/>
    <dgm:cxn modelId="{ACE29DBD-49DD-47C3-9165-6FA715D94184}" type="presOf" srcId="{28604144-242D-407E-BA71-67DCE02277B1}" destId="{3036E8B3-A7EF-4B23-AC84-E5F42EBA1855}" srcOrd="0" destOrd="0" presId="urn:microsoft.com/office/officeart/2005/8/layout/matrix1"/>
    <dgm:cxn modelId="{DF3DF8D1-D0E3-4712-9BBF-3A7CA9D870F6}" type="presOf" srcId="{87736C96-D3B3-4FAA-98FE-6C3D2007CFF3}" destId="{C0274B24-3164-4B0A-B93B-345B3BA09819}" srcOrd="1" destOrd="0" presId="urn:microsoft.com/office/officeart/2005/8/layout/matrix1"/>
    <dgm:cxn modelId="{CCA37ED7-9660-4E44-9BE3-B661B09BD7E1}" srcId="{F6E05826-CA04-40A9-8575-858858F61E3E}" destId="{87736C96-D3B3-4FAA-98FE-6C3D2007CFF3}" srcOrd="0" destOrd="0" parTransId="{7483C099-37BD-447A-811A-B0D02347699E}" sibTransId="{316E6ADF-0D80-4918-969A-FDB370C9B3D2}"/>
    <dgm:cxn modelId="{DE22C3E0-1E8F-41F6-896E-E71E4F5D9CC5}" type="presOf" srcId="{ECDED1E1-133C-456B-97CB-73C1305912ED}" destId="{E4595694-483C-4D99-A140-7F255F6D3473}" srcOrd="0" destOrd="0" presId="urn:microsoft.com/office/officeart/2005/8/layout/matrix1"/>
    <dgm:cxn modelId="{A88C80F7-3F8E-4AC6-9A39-E57C20403D7F}" srcId="{7E97646C-1CF7-48ED-B539-D248E03999CD}" destId="{F6E05826-CA04-40A9-8575-858858F61E3E}" srcOrd="0" destOrd="0" parTransId="{7ADA75B0-ADE1-4DA7-8C1E-FA708D9C75F9}" sibTransId="{218E70C7-871D-4B55-B2B3-2C2904895289}"/>
    <dgm:cxn modelId="{EF9AA1E1-6B15-4A36-A4D5-84494EEE5D01}" type="presParOf" srcId="{8BE9A2C4-C4C5-470B-B9C8-1BE9F33AB428}" destId="{98A0ADD6-085C-48B2-ACF3-D68F7BA704DF}" srcOrd="0" destOrd="0" presId="urn:microsoft.com/office/officeart/2005/8/layout/matrix1"/>
    <dgm:cxn modelId="{5FF5A534-7953-491B-839A-FD27E463A491}" type="presParOf" srcId="{98A0ADD6-085C-48B2-ACF3-D68F7BA704DF}" destId="{B634EACF-FA70-44FE-AB32-C027EF0E536F}" srcOrd="0" destOrd="0" presId="urn:microsoft.com/office/officeart/2005/8/layout/matrix1"/>
    <dgm:cxn modelId="{1C8B2EF1-7D84-4B65-ABAB-78F12AA951A2}" type="presParOf" srcId="{98A0ADD6-085C-48B2-ACF3-D68F7BA704DF}" destId="{C0274B24-3164-4B0A-B93B-345B3BA09819}" srcOrd="1" destOrd="0" presId="urn:microsoft.com/office/officeart/2005/8/layout/matrix1"/>
    <dgm:cxn modelId="{E6C2BC4A-6AD4-4276-AAD2-F47FACA49161}" type="presParOf" srcId="{98A0ADD6-085C-48B2-ACF3-D68F7BA704DF}" destId="{E4595694-483C-4D99-A140-7F255F6D3473}" srcOrd="2" destOrd="0" presId="urn:microsoft.com/office/officeart/2005/8/layout/matrix1"/>
    <dgm:cxn modelId="{E684606B-5DA3-433D-8B23-45E2CF6ACA36}" type="presParOf" srcId="{98A0ADD6-085C-48B2-ACF3-D68F7BA704DF}" destId="{39905E98-E200-43AE-8643-E407AFD68026}" srcOrd="3" destOrd="0" presId="urn:microsoft.com/office/officeart/2005/8/layout/matrix1"/>
    <dgm:cxn modelId="{31194C01-E8FF-4525-84D6-810A013F57A1}" type="presParOf" srcId="{98A0ADD6-085C-48B2-ACF3-D68F7BA704DF}" destId="{5F82D5ED-D497-4D25-8A52-56D7C1B9C4D9}" srcOrd="4" destOrd="0" presId="urn:microsoft.com/office/officeart/2005/8/layout/matrix1"/>
    <dgm:cxn modelId="{95CC01DE-6562-4F35-9D7A-600501836CC7}" type="presParOf" srcId="{98A0ADD6-085C-48B2-ACF3-D68F7BA704DF}" destId="{60ABDD1A-3930-4C64-AD1E-7C42C3D0FF8B}" srcOrd="5" destOrd="0" presId="urn:microsoft.com/office/officeart/2005/8/layout/matrix1"/>
    <dgm:cxn modelId="{FBAB7244-2741-4261-8622-3CFCB7C463E1}" type="presParOf" srcId="{98A0ADD6-085C-48B2-ACF3-D68F7BA704DF}" destId="{3036E8B3-A7EF-4B23-AC84-E5F42EBA1855}" srcOrd="6" destOrd="0" presId="urn:microsoft.com/office/officeart/2005/8/layout/matrix1"/>
    <dgm:cxn modelId="{B2087F4B-8282-42D6-AD81-E5EA335BD6B9}" type="presParOf" srcId="{98A0ADD6-085C-48B2-ACF3-D68F7BA704DF}" destId="{C61A5007-E73F-45A5-AAC0-02CD8B2A3431}" srcOrd="7" destOrd="0" presId="urn:microsoft.com/office/officeart/2005/8/layout/matrix1"/>
    <dgm:cxn modelId="{4889DC7B-9212-4CD8-BAAD-8C9FA423E22C}" type="presParOf" srcId="{8BE9A2C4-C4C5-470B-B9C8-1BE9F33AB428}" destId="{87F5E477-CCC3-4F50-8BC0-0FC301F2CD6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EBD26-8A2E-4853-AFD4-AD5A1273C832}">
      <dsp:nvSpPr>
        <dsp:cNvPr id="0" name=""/>
        <dsp:cNvSpPr/>
      </dsp:nvSpPr>
      <dsp:spPr>
        <a:xfrm>
          <a:off x="1573968" y="2049936"/>
          <a:ext cx="511008" cy="1460579"/>
        </a:xfrm>
        <a:custGeom>
          <a:avLst/>
          <a:gdLst/>
          <a:ahLst/>
          <a:cxnLst/>
          <a:rect l="0" t="0" r="0" b="0"/>
          <a:pathLst>
            <a:path>
              <a:moveTo>
                <a:pt x="0" y="0"/>
              </a:moveTo>
              <a:lnTo>
                <a:pt x="255504" y="0"/>
              </a:lnTo>
              <a:lnTo>
                <a:pt x="255504" y="1460579"/>
              </a:lnTo>
              <a:lnTo>
                <a:pt x="511008" y="146057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a:off x="1790787" y="2741540"/>
        <a:ext cx="77369" cy="77369"/>
      </dsp:txXfrm>
    </dsp:sp>
    <dsp:sp modelId="{1CFF1753-59D9-46B4-A590-D2444DD645F7}">
      <dsp:nvSpPr>
        <dsp:cNvPr id="0" name=""/>
        <dsp:cNvSpPr/>
      </dsp:nvSpPr>
      <dsp:spPr>
        <a:xfrm>
          <a:off x="1573968" y="2049936"/>
          <a:ext cx="511008" cy="486859"/>
        </a:xfrm>
        <a:custGeom>
          <a:avLst/>
          <a:gdLst/>
          <a:ahLst/>
          <a:cxnLst/>
          <a:rect l="0" t="0" r="0" b="0"/>
          <a:pathLst>
            <a:path>
              <a:moveTo>
                <a:pt x="0" y="0"/>
              </a:moveTo>
              <a:lnTo>
                <a:pt x="255504" y="0"/>
              </a:lnTo>
              <a:lnTo>
                <a:pt x="255504" y="486859"/>
              </a:lnTo>
              <a:lnTo>
                <a:pt x="511008" y="48685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a:off x="1811827" y="2275720"/>
        <a:ext cx="35290" cy="35290"/>
      </dsp:txXfrm>
    </dsp:sp>
    <dsp:sp modelId="{5CC307C6-13C3-49C2-8F53-FCBA2BC83014}">
      <dsp:nvSpPr>
        <dsp:cNvPr id="0" name=""/>
        <dsp:cNvSpPr/>
      </dsp:nvSpPr>
      <dsp:spPr>
        <a:xfrm>
          <a:off x="1573968" y="1563076"/>
          <a:ext cx="511008" cy="486859"/>
        </a:xfrm>
        <a:custGeom>
          <a:avLst/>
          <a:gdLst/>
          <a:ahLst/>
          <a:cxnLst/>
          <a:rect l="0" t="0" r="0" b="0"/>
          <a:pathLst>
            <a:path>
              <a:moveTo>
                <a:pt x="0" y="486859"/>
              </a:moveTo>
              <a:lnTo>
                <a:pt x="255504" y="486859"/>
              </a:lnTo>
              <a:lnTo>
                <a:pt x="255504" y="0"/>
              </a:lnTo>
              <a:lnTo>
                <a:pt x="51100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a:off x="1811827" y="1788860"/>
        <a:ext cx="35290" cy="35290"/>
      </dsp:txXfrm>
    </dsp:sp>
    <dsp:sp modelId="{5B9CCB7C-805C-4D19-970D-5963006BBE71}">
      <dsp:nvSpPr>
        <dsp:cNvPr id="0" name=""/>
        <dsp:cNvSpPr/>
      </dsp:nvSpPr>
      <dsp:spPr>
        <a:xfrm>
          <a:off x="1573968" y="589356"/>
          <a:ext cx="511008" cy="1460579"/>
        </a:xfrm>
        <a:custGeom>
          <a:avLst/>
          <a:gdLst/>
          <a:ahLst/>
          <a:cxnLst/>
          <a:rect l="0" t="0" r="0" b="0"/>
          <a:pathLst>
            <a:path>
              <a:moveTo>
                <a:pt x="0" y="1460579"/>
              </a:moveTo>
              <a:lnTo>
                <a:pt x="255504" y="1460579"/>
              </a:lnTo>
              <a:lnTo>
                <a:pt x="255504" y="0"/>
              </a:lnTo>
              <a:lnTo>
                <a:pt x="51100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dirty="0"/>
        </a:p>
      </dsp:txBody>
      <dsp:txXfrm>
        <a:off x="1790787" y="1280961"/>
        <a:ext cx="77369" cy="77369"/>
      </dsp:txXfrm>
    </dsp:sp>
    <dsp:sp modelId="{2D9F69EC-CCC0-4D9C-A82B-FB584A528FFC}">
      <dsp:nvSpPr>
        <dsp:cNvPr id="0" name=""/>
        <dsp:cNvSpPr/>
      </dsp:nvSpPr>
      <dsp:spPr>
        <a:xfrm rot="16200000">
          <a:off x="-865455" y="1660448"/>
          <a:ext cx="4099872" cy="7789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IN" sz="5000" kern="1200" dirty="0"/>
            <a:t>DOMINANCE</a:t>
          </a:r>
        </a:p>
      </dsp:txBody>
      <dsp:txXfrm>
        <a:off x="-865455" y="1660448"/>
        <a:ext cx="4099872" cy="778975"/>
      </dsp:txXfrm>
    </dsp:sp>
    <dsp:sp modelId="{47D1936F-5728-4960-9A2B-3C203C92B5AB}">
      <dsp:nvSpPr>
        <dsp:cNvPr id="0" name=""/>
        <dsp:cNvSpPr/>
      </dsp:nvSpPr>
      <dsp:spPr>
        <a:xfrm>
          <a:off x="2084976" y="199868"/>
          <a:ext cx="2555040" cy="7789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IN" sz="2800" kern="1200" dirty="0"/>
            <a:t>LEADERSHIP</a:t>
          </a:r>
        </a:p>
      </dsp:txBody>
      <dsp:txXfrm>
        <a:off x="2084976" y="199868"/>
        <a:ext cx="2555040" cy="778975"/>
      </dsp:txXfrm>
    </dsp:sp>
    <dsp:sp modelId="{CEC8ABFB-0D0B-4D0A-9658-F02E81CEA6F8}">
      <dsp:nvSpPr>
        <dsp:cNvPr id="0" name=""/>
        <dsp:cNvSpPr/>
      </dsp:nvSpPr>
      <dsp:spPr>
        <a:xfrm>
          <a:off x="2084976" y="1173588"/>
          <a:ext cx="2555040" cy="7789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IN" sz="2800" kern="1200" dirty="0"/>
            <a:t>FUNDING</a:t>
          </a:r>
        </a:p>
      </dsp:txBody>
      <dsp:txXfrm>
        <a:off x="2084976" y="1173588"/>
        <a:ext cx="2555040" cy="778975"/>
      </dsp:txXfrm>
    </dsp:sp>
    <dsp:sp modelId="{D28B0605-C1F6-44F8-B759-73447F67BB81}">
      <dsp:nvSpPr>
        <dsp:cNvPr id="0" name=""/>
        <dsp:cNvSpPr/>
      </dsp:nvSpPr>
      <dsp:spPr>
        <a:xfrm>
          <a:off x="2084976" y="2147307"/>
          <a:ext cx="2555040" cy="7789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IN" sz="2800" kern="1200" dirty="0"/>
            <a:t>INNOVATON</a:t>
          </a:r>
        </a:p>
      </dsp:txBody>
      <dsp:txXfrm>
        <a:off x="2084976" y="2147307"/>
        <a:ext cx="2555040" cy="778975"/>
      </dsp:txXfrm>
    </dsp:sp>
    <dsp:sp modelId="{03A68C5D-766C-4978-9DCD-A8B61E37D53C}">
      <dsp:nvSpPr>
        <dsp:cNvPr id="0" name=""/>
        <dsp:cNvSpPr/>
      </dsp:nvSpPr>
      <dsp:spPr>
        <a:xfrm>
          <a:off x="2084976" y="3121027"/>
          <a:ext cx="2555040" cy="7789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IN" sz="2800" kern="1200" dirty="0"/>
            <a:t>DIGITAL PRESENCE</a:t>
          </a:r>
        </a:p>
      </dsp:txBody>
      <dsp:txXfrm>
        <a:off x="2084976" y="3121027"/>
        <a:ext cx="2555040" cy="7789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4EACF-FA70-44FE-AB32-C027EF0E536F}">
      <dsp:nvSpPr>
        <dsp:cNvPr id="0" name=""/>
        <dsp:cNvSpPr/>
      </dsp:nvSpPr>
      <dsp:spPr>
        <a:xfrm rot="16200000">
          <a:off x="1131509" y="-1097022"/>
          <a:ext cx="2385922" cy="4579967"/>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endParaRPr lang="en-IN" sz="2600" kern="1200" dirty="0"/>
        </a:p>
        <a:p>
          <a:pPr marL="0" lvl="0" indent="0" algn="ctr" defTabSz="1155700">
            <a:lnSpc>
              <a:spcPct val="90000"/>
            </a:lnSpc>
            <a:spcBef>
              <a:spcPct val="0"/>
            </a:spcBef>
            <a:spcAft>
              <a:spcPct val="35000"/>
            </a:spcAft>
            <a:buNone/>
          </a:pPr>
          <a:endParaRPr lang="en-IN" sz="2600" kern="1200" dirty="0"/>
        </a:p>
        <a:p>
          <a:pPr marL="0" lvl="0" indent="0" algn="ctr" defTabSz="1155700">
            <a:lnSpc>
              <a:spcPct val="90000"/>
            </a:lnSpc>
            <a:spcBef>
              <a:spcPct val="0"/>
            </a:spcBef>
            <a:spcAft>
              <a:spcPct val="35000"/>
            </a:spcAft>
            <a:buNone/>
          </a:pPr>
          <a:r>
            <a:rPr lang="en-IN" sz="3600" kern="1200" dirty="0"/>
            <a:t>STRENGTHS</a:t>
          </a:r>
        </a:p>
        <a:p>
          <a:pPr marL="0" lvl="0" indent="0" algn="ctr" defTabSz="1155700">
            <a:lnSpc>
              <a:spcPct val="90000"/>
            </a:lnSpc>
            <a:spcBef>
              <a:spcPct val="0"/>
            </a:spcBef>
            <a:spcAft>
              <a:spcPct val="35000"/>
            </a:spcAft>
            <a:buFont typeface="Arial" panose="020B0604020202020204" pitchFamily="34" charset="0"/>
            <a:buNone/>
          </a:pPr>
          <a:r>
            <a:rPr lang="en-IN" sz="1400" kern="1200" dirty="0"/>
            <a:t>STRONG BRAND VALUE</a:t>
          </a:r>
        </a:p>
        <a:p>
          <a:pPr marL="0" lvl="0" indent="0" algn="ctr" defTabSz="1155700">
            <a:lnSpc>
              <a:spcPct val="90000"/>
            </a:lnSpc>
            <a:spcBef>
              <a:spcPct val="0"/>
            </a:spcBef>
            <a:spcAft>
              <a:spcPct val="35000"/>
            </a:spcAft>
            <a:buFont typeface="Arial" panose="020B0604020202020204" pitchFamily="34" charset="0"/>
            <a:buNone/>
          </a:pPr>
          <a:r>
            <a:rPr lang="en-IN" sz="1400" kern="1200" dirty="0"/>
            <a:t>VARIETIES OF PRODUCTS</a:t>
          </a:r>
        </a:p>
        <a:p>
          <a:pPr marL="0" lvl="0" indent="0" algn="ctr" defTabSz="1155700">
            <a:lnSpc>
              <a:spcPct val="90000"/>
            </a:lnSpc>
            <a:spcBef>
              <a:spcPct val="0"/>
            </a:spcBef>
            <a:spcAft>
              <a:spcPct val="35000"/>
            </a:spcAft>
            <a:buFont typeface="Arial" panose="020B0604020202020204" pitchFamily="34" charset="0"/>
            <a:buNone/>
          </a:pPr>
          <a:r>
            <a:rPr lang="en-IN" sz="1400" kern="1200" dirty="0"/>
            <a:t>WIDE DISTRIBUTION NETWORK</a:t>
          </a:r>
        </a:p>
        <a:p>
          <a:pPr marL="0" lvl="0" indent="0" algn="ctr" defTabSz="1155700">
            <a:lnSpc>
              <a:spcPct val="90000"/>
            </a:lnSpc>
            <a:spcBef>
              <a:spcPct val="0"/>
            </a:spcBef>
            <a:spcAft>
              <a:spcPct val="35000"/>
            </a:spcAft>
            <a:buFont typeface="Arial" panose="020B0604020202020204" pitchFamily="34" charset="0"/>
            <a:buNone/>
          </a:pPr>
          <a:r>
            <a:rPr lang="en-IN" sz="1400" kern="1200" dirty="0"/>
            <a:t>FINANCIAL STABLITY</a:t>
          </a:r>
        </a:p>
        <a:p>
          <a:pPr marL="0" lvl="0" indent="0" algn="ctr" defTabSz="1155700">
            <a:lnSpc>
              <a:spcPct val="90000"/>
            </a:lnSpc>
            <a:spcBef>
              <a:spcPct val="0"/>
            </a:spcBef>
            <a:spcAft>
              <a:spcPct val="35000"/>
            </a:spcAft>
            <a:buFont typeface="Arial" panose="020B0604020202020204" pitchFamily="34" charset="0"/>
            <a:buNone/>
          </a:pPr>
          <a:endParaRPr lang="en-IN" sz="1400" kern="1200" dirty="0"/>
        </a:p>
        <a:p>
          <a:pPr marL="0" lvl="0" indent="0" algn="ctr" defTabSz="1155700">
            <a:lnSpc>
              <a:spcPct val="90000"/>
            </a:lnSpc>
            <a:spcBef>
              <a:spcPct val="0"/>
            </a:spcBef>
            <a:spcAft>
              <a:spcPct val="35000"/>
            </a:spcAft>
            <a:buNone/>
          </a:pPr>
          <a:endParaRPr lang="en-IN" sz="2600" kern="1200" dirty="0"/>
        </a:p>
      </dsp:txBody>
      <dsp:txXfrm rot="5400000">
        <a:off x="34486" y="1"/>
        <a:ext cx="4579967" cy="1789441"/>
      </dsp:txXfrm>
    </dsp:sp>
    <dsp:sp modelId="{E4595694-483C-4D99-A140-7F255F6D3473}">
      <dsp:nvSpPr>
        <dsp:cNvPr id="0" name=""/>
        <dsp:cNvSpPr/>
      </dsp:nvSpPr>
      <dsp:spPr>
        <a:xfrm>
          <a:off x="4579967" y="0"/>
          <a:ext cx="4579967" cy="2385922"/>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Font typeface="Arial" panose="020B0604020202020204" pitchFamily="34" charset="0"/>
            <a:buNone/>
          </a:pPr>
          <a:r>
            <a:rPr lang="en-IN" sz="2200" kern="1200" dirty="0"/>
            <a:t>STRENGTHS</a:t>
          </a:r>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r>
            <a:rPr lang="en-IN" sz="1400" kern="1200" dirty="0"/>
            <a:t>++++++++++++++++++++++++++++++++++++++++++++++++</a:t>
          </a:r>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4400" kern="1200" dirty="0"/>
        </a:p>
        <a:p>
          <a:pPr marL="0" lvl="0" indent="0" algn="ctr" defTabSz="977900">
            <a:lnSpc>
              <a:spcPct val="90000"/>
            </a:lnSpc>
            <a:spcBef>
              <a:spcPct val="0"/>
            </a:spcBef>
            <a:spcAft>
              <a:spcPct val="35000"/>
            </a:spcAft>
            <a:buFont typeface="Arial" panose="020B0604020202020204" pitchFamily="34" charset="0"/>
            <a:buNone/>
          </a:pPr>
          <a:endParaRPr lang="en-IN" sz="2800" kern="1200" dirty="0"/>
        </a:p>
        <a:p>
          <a:pPr marL="0" lvl="0" indent="0" algn="ctr" defTabSz="977900">
            <a:lnSpc>
              <a:spcPct val="90000"/>
            </a:lnSpc>
            <a:spcBef>
              <a:spcPct val="0"/>
            </a:spcBef>
            <a:spcAft>
              <a:spcPct val="35000"/>
            </a:spcAft>
            <a:buFont typeface="Arial" panose="020B0604020202020204" pitchFamily="34" charset="0"/>
            <a:buNone/>
          </a:pPr>
          <a:endParaRPr lang="en-IN" sz="2800" kern="1200" dirty="0"/>
        </a:p>
        <a:p>
          <a:pPr marL="0" lvl="0" indent="0" algn="ctr" defTabSz="977900">
            <a:lnSpc>
              <a:spcPct val="90000"/>
            </a:lnSpc>
            <a:spcBef>
              <a:spcPct val="0"/>
            </a:spcBef>
            <a:spcAft>
              <a:spcPct val="35000"/>
            </a:spcAft>
            <a:buFont typeface="Arial" panose="020B0604020202020204" pitchFamily="34" charset="0"/>
            <a:buNone/>
          </a:pPr>
          <a:r>
            <a:rPr lang="en-IN" sz="3600" kern="1200" dirty="0"/>
            <a:t>WEAKNESS</a:t>
          </a:r>
        </a:p>
        <a:p>
          <a:pPr marL="0" lvl="0" indent="0" algn="ctr" defTabSz="977900">
            <a:lnSpc>
              <a:spcPct val="90000"/>
            </a:lnSpc>
            <a:spcBef>
              <a:spcPct val="0"/>
            </a:spcBef>
            <a:spcAft>
              <a:spcPct val="35000"/>
            </a:spcAft>
            <a:buFont typeface="Arial" panose="020B0604020202020204" pitchFamily="34" charset="0"/>
            <a:buNone/>
          </a:pPr>
          <a:r>
            <a:rPr lang="en-IN" sz="1400" kern="1200" dirty="0"/>
            <a:t>LIMITED GLOBAL PRESENCE</a:t>
          </a:r>
        </a:p>
        <a:p>
          <a:pPr marL="0" lvl="0" indent="0" algn="ctr" defTabSz="977900">
            <a:lnSpc>
              <a:spcPct val="90000"/>
            </a:lnSpc>
            <a:spcBef>
              <a:spcPct val="0"/>
            </a:spcBef>
            <a:spcAft>
              <a:spcPct val="35000"/>
            </a:spcAft>
            <a:buFont typeface="Arial" panose="020B0604020202020204" pitchFamily="34" charset="0"/>
            <a:buNone/>
          </a:pPr>
          <a:r>
            <a:rPr lang="en-IN" sz="1400" kern="1200" dirty="0"/>
            <a:t>RELEANCE ON THE SINGLE MARKET</a:t>
          </a:r>
        </a:p>
        <a:p>
          <a:pPr marL="0" lvl="0" indent="0" algn="ctr" defTabSz="977900">
            <a:lnSpc>
              <a:spcPct val="90000"/>
            </a:lnSpc>
            <a:spcBef>
              <a:spcPct val="0"/>
            </a:spcBef>
            <a:spcAft>
              <a:spcPct val="35000"/>
            </a:spcAft>
            <a:buFont typeface="Arial" panose="020B0604020202020204" pitchFamily="34" charset="0"/>
            <a:buNone/>
          </a:pPr>
          <a:r>
            <a:rPr lang="en-IN" sz="1400" kern="1200" dirty="0"/>
            <a:t>RELIANCE ON A FEW PRODUCTS</a:t>
          </a:r>
        </a:p>
        <a:p>
          <a:pPr marL="0" lvl="0" indent="0" algn="ctr" defTabSz="977900">
            <a:lnSpc>
              <a:spcPct val="90000"/>
            </a:lnSpc>
            <a:spcBef>
              <a:spcPct val="0"/>
            </a:spcBef>
            <a:spcAft>
              <a:spcPct val="35000"/>
            </a:spcAft>
            <a:buFont typeface="Arial" panose="020B0604020202020204" pitchFamily="34" charset="0"/>
            <a:buNone/>
          </a:pPr>
          <a:r>
            <a:rPr lang="en-IN" sz="1400" kern="1200" dirty="0"/>
            <a:t>HIGH LEVEL OF COMPETION</a:t>
          </a:r>
        </a:p>
        <a:p>
          <a:pPr marL="0" lvl="0" indent="0" algn="ctr" defTabSz="977900">
            <a:lnSpc>
              <a:spcPct val="90000"/>
            </a:lnSpc>
            <a:spcBef>
              <a:spcPct val="0"/>
            </a:spcBef>
            <a:spcAft>
              <a:spcPct val="35000"/>
            </a:spcAft>
            <a:buFont typeface="Arial" panose="020B0604020202020204" pitchFamily="34" charset="0"/>
            <a:buNone/>
          </a:pPr>
          <a:endParaRPr lang="en-IN" sz="2800" kern="1200" dirty="0"/>
        </a:p>
        <a:p>
          <a:pPr marL="0" lvl="0" indent="0" algn="ctr" defTabSz="977900">
            <a:lnSpc>
              <a:spcPct val="90000"/>
            </a:lnSpc>
            <a:spcBef>
              <a:spcPct val="0"/>
            </a:spcBef>
            <a:spcAft>
              <a:spcPct val="35000"/>
            </a:spcAft>
            <a:buFont typeface="Arial" panose="020B0604020202020204" pitchFamily="34" charset="0"/>
            <a:buNone/>
          </a:pPr>
          <a:endParaRPr lang="en-IN" sz="2800" kern="1200" dirty="0"/>
        </a:p>
        <a:p>
          <a:pPr marL="0" lvl="0" indent="0" algn="ctr" defTabSz="977900">
            <a:lnSpc>
              <a:spcPct val="90000"/>
            </a:lnSpc>
            <a:spcBef>
              <a:spcPct val="0"/>
            </a:spcBef>
            <a:spcAft>
              <a:spcPct val="35000"/>
            </a:spcAft>
            <a:buFont typeface="Arial" panose="020B0604020202020204" pitchFamily="34" charset="0"/>
            <a:buNone/>
          </a:pPr>
          <a:endParaRPr lang="en-IN" sz="4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endParaRPr lang="en-IN" sz="1400" kern="1200" dirty="0"/>
        </a:p>
        <a:p>
          <a:pPr marL="0" lvl="0" indent="0" algn="ctr" defTabSz="977900">
            <a:lnSpc>
              <a:spcPct val="90000"/>
            </a:lnSpc>
            <a:spcBef>
              <a:spcPct val="0"/>
            </a:spcBef>
            <a:spcAft>
              <a:spcPct val="35000"/>
            </a:spcAft>
            <a:buFont typeface="Arial" panose="020B0604020202020204" pitchFamily="34" charset="0"/>
            <a:buNone/>
          </a:pPr>
          <a:r>
            <a:rPr lang="en-IN" sz="1400" kern="1200" dirty="0"/>
            <a:t>CVBNM,./M</a:t>
          </a:r>
          <a:endParaRPr lang="en-IN" sz="2200" kern="1200" dirty="0"/>
        </a:p>
      </dsp:txBody>
      <dsp:txXfrm>
        <a:off x="4579967" y="0"/>
        <a:ext cx="4579967" cy="1789441"/>
      </dsp:txXfrm>
    </dsp:sp>
    <dsp:sp modelId="{5F82D5ED-D497-4D25-8A52-56D7C1B9C4D9}">
      <dsp:nvSpPr>
        <dsp:cNvPr id="0" name=""/>
        <dsp:cNvSpPr/>
      </dsp:nvSpPr>
      <dsp:spPr>
        <a:xfrm rot="10800000">
          <a:off x="0" y="2385922"/>
          <a:ext cx="4579967" cy="2385922"/>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IN" sz="3600" kern="1200" dirty="0"/>
            <a:t>OPPURTUNITIES</a:t>
          </a:r>
        </a:p>
        <a:p>
          <a:pPr marL="0" lvl="0" indent="0" algn="ctr" defTabSz="1600200">
            <a:lnSpc>
              <a:spcPct val="90000"/>
            </a:lnSpc>
            <a:spcBef>
              <a:spcPct val="0"/>
            </a:spcBef>
            <a:spcAft>
              <a:spcPct val="35000"/>
            </a:spcAft>
            <a:buNone/>
          </a:pPr>
          <a:r>
            <a:rPr lang="en-IN" sz="1400" kern="1200" dirty="0"/>
            <a:t>GEOGRAPHIC EXPANSION</a:t>
          </a:r>
        </a:p>
        <a:p>
          <a:pPr marL="0" lvl="0" indent="0" algn="ctr" defTabSz="1600200">
            <a:lnSpc>
              <a:spcPct val="90000"/>
            </a:lnSpc>
            <a:spcBef>
              <a:spcPct val="0"/>
            </a:spcBef>
            <a:spcAft>
              <a:spcPct val="35000"/>
            </a:spcAft>
            <a:buNone/>
          </a:pPr>
          <a:r>
            <a:rPr lang="en-IN" sz="1400" kern="1200" dirty="0"/>
            <a:t>THE EXPANDING ELECTRICAL APPLIANCE MARKET</a:t>
          </a:r>
        </a:p>
        <a:p>
          <a:pPr marL="0" lvl="0" indent="0" algn="ctr" defTabSz="1600200">
            <a:lnSpc>
              <a:spcPct val="90000"/>
            </a:lnSpc>
            <a:spcBef>
              <a:spcPct val="0"/>
            </a:spcBef>
            <a:spcAft>
              <a:spcPct val="35000"/>
            </a:spcAft>
            <a:buNone/>
          </a:pPr>
          <a:r>
            <a:rPr lang="en-IN" sz="1400" kern="1200" dirty="0"/>
            <a:t>PRODUCT LINE EXPANSION INTO NEW MARKET</a:t>
          </a:r>
        </a:p>
        <a:p>
          <a:pPr marL="0" lvl="0" indent="0" algn="ctr" defTabSz="1600200">
            <a:lnSpc>
              <a:spcPct val="90000"/>
            </a:lnSpc>
            <a:spcBef>
              <a:spcPct val="0"/>
            </a:spcBef>
            <a:spcAft>
              <a:spcPct val="35000"/>
            </a:spcAft>
            <a:buNone/>
          </a:pPr>
          <a:r>
            <a:rPr lang="en-IN" sz="1400" kern="1200" dirty="0"/>
            <a:t>ONLINE SELLING</a:t>
          </a:r>
        </a:p>
        <a:p>
          <a:pPr marL="0" lvl="0" indent="0" algn="ctr" defTabSz="1600200">
            <a:lnSpc>
              <a:spcPct val="90000"/>
            </a:lnSpc>
            <a:spcBef>
              <a:spcPct val="0"/>
            </a:spcBef>
            <a:spcAft>
              <a:spcPct val="35000"/>
            </a:spcAft>
            <a:buNone/>
          </a:pPr>
          <a:endParaRPr lang="en-IN" sz="3600" kern="1200" dirty="0"/>
        </a:p>
        <a:p>
          <a:pPr marL="0" lvl="0" indent="0" algn="ctr" defTabSz="1600200">
            <a:lnSpc>
              <a:spcPct val="90000"/>
            </a:lnSpc>
            <a:spcBef>
              <a:spcPct val="0"/>
            </a:spcBef>
            <a:spcAft>
              <a:spcPct val="35000"/>
            </a:spcAft>
            <a:buNone/>
          </a:pPr>
          <a:endParaRPr lang="en-IN" sz="3600" kern="1200" dirty="0"/>
        </a:p>
      </dsp:txBody>
      <dsp:txXfrm rot="10800000">
        <a:off x="0" y="2982403"/>
        <a:ext cx="4579967" cy="1789441"/>
      </dsp:txXfrm>
    </dsp:sp>
    <dsp:sp modelId="{3036E8B3-A7EF-4B23-AC84-E5F42EBA1855}">
      <dsp:nvSpPr>
        <dsp:cNvPr id="0" name=""/>
        <dsp:cNvSpPr/>
      </dsp:nvSpPr>
      <dsp:spPr>
        <a:xfrm rot="5400000">
          <a:off x="5676990" y="1288900"/>
          <a:ext cx="2385922" cy="4579967"/>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IN" sz="3600" kern="1200" dirty="0"/>
            <a:t>THREATS</a:t>
          </a:r>
        </a:p>
        <a:p>
          <a:pPr marL="0" lvl="0" indent="0" algn="ctr" defTabSz="1600200">
            <a:lnSpc>
              <a:spcPct val="90000"/>
            </a:lnSpc>
            <a:spcBef>
              <a:spcPct val="0"/>
            </a:spcBef>
            <a:spcAft>
              <a:spcPct val="35000"/>
            </a:spcAft>
            <a:buNone/>
          </a:pPr>
          <a:r>
            <a:rPr lang="en-IN" sz="1400" kern="1200" dirty="0"/>
            <a:t>UNCERTAINITY IN THE ECONOMY</a:t>
          </a:r>
        </a:p>
        <a:p>
          <a:pPr marL="0" lvl="0" indent="0" algn="ctr" defTabSz="1600200">
            <a:lnSpc>
              <a:spcPct val="90000"/>
            </a:lnSpc>
            <a:spcBef>
              <a:spcPct val="0"/>
            </a:spcBef>
            <a:spcAft>
              <a:spcPct val="35000"/>
            </a:spcAft>
            <a:buNone/>
          </a:pPr>
          <a:r>
            <a:rPr lang="en-IN" sz="1400" kern="1200" dirty="0"/>
            <a:t>RULES AND REGULATIONS OF GOVERNEMENT</a:t>
          </a:r>
        </a:p>
        <a:p>
          <a:pPr marL="0" lvl="0" indent="0" algn="ctr" defTabSz="1600200">
            <a:lnSpc>
              <a:spcPct val="90000"/>
            </a:lnSpc>
            <a:spcBef>
              <a:spcPct val="0"/>
            </a:spcBef>
            <a:spcAft>
              <a:spcPct val="35000"/>
            </a:spcAft>
            <a:buNone/>
          </a:pPr>
          <a:r>
            <a:rPr lang="en-IN" sz="1400" kern="1200" dirty="0"/>
            <a:t>INTENSE COMPETITION</a:t>
          </a:r>
        </a:p>
        <a:p>
          <a:pPr marL="0" lvl="0" indent="0" algn="ctr" defTabSz="1600200">
            <a:lnSpc>
              <a:spcPct val="90000"/>
            </a:lnSpc>
            <a:spcBef>
              <a:spcPct val="0"/>
            </a:spcBef>
            <a:spcAft>
              <a:spcPct val="35000"/>
            </a:spcAft>
            <a:buNone/>
          </a:pPr>
          <a:r>
            <a:rPr lang="en-IN" sz="1400" kern="1200" dirty="0"/>
            <a:t>CHANGES IN TECNOLOGY</a:t>
          </a:r>
        </a:p>
        <a:p>
          <a:pPr marL="0" lvl="0" indent="0" algn="ctr" defTabSz="1600200">
            <a:lnSpc>
              <a:spcPct val="90000"/>
            </a:lnSpc>
            <a:spcBef>
              <a:spcPct val="0"/>
            </a:spcBef>
            <a:spcAft>
              <a:spcPct val="35000"/>
            </a:spcAft>
            <a:buNone/>
          </a:pPr>
          <a:endParaRPr lang="en-IN" sz="1400" kern="1200" dirty="0"/>
        </a:p>
        <a:p>
          <a:pPr marL="0" lvl="0" indent="0" algn="ctr" defTabSz="1600200">
            <a:lnSpc>
              <a:spcPct val="90000"/>
            </a:lnSpc>
            <a:spcBef>
              <a:spcPct val="0"/>
            </a:spcBef>
            <a:spcAft>
              <a:spcPct val="35000"/>
            </a:spcAft>
            <a:buNone/>
          </a:pPr>
          <a:endParaRPr lang="en-IN" sz="1400" kern="1200" dirty="0"/>
        </a:p>
        <a:p>
          <a:pPr marL="0" lvl="0" indent="0" algn="ctr" defTabSz="1600200">
            <a:lnSpc>
              <a:spcPct val="90000"/>
            </a:lnSpc>
            <a:spcBef>
              <a:spcPct val="0"/>
            </a:spcBef>
            <a:spcAft>
              <a:spcPct val="35000"/>
            </a:spcAft>
            <a:buNone/>
          </a:pPr>
          <a:endParaRPr lang="en-IN" sz="3200" kern="1200" dirty="0"/>
        </a:p>
      </dsp:txBody>
      <dsp:txXfrm rot="-5400000">
        <a:off x="4579967" y="2982403"/>
        <a:ext cx="4579967" cy="1789441"/>
      </dsp:txXfrm>
    </dsp:sp>
    <dsp:sp modelId="{87F5E477-CCC3-4F50-8BC0-0FC301F2CD67}">
      <dsp:nvSpPr>
        <dsp:cNvPr id="0" name=""/>
        <dsp:cNvSpPr/>
      </dsp:nvSpPr>
      <dsp:spPr>
        <a:xfrm>
          <a:off x="3752495" y="1556528"/>
          <a:ext cx="2017237" cy="1192961"/>
        </a:xfrm>
        <a:prstGeom prst="roundRect">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IN" sz="4900" kern="1200" dirty="0"/>
            <a:t>SWOT</a:t>
          </a:r>
        </a:p>
      </dsp:txBody>
      <dsp:txXfrm>
        <a:off x="3810731" y="1614764"/>
        <a:ext cx="1900765" cy="1076489"/>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03B5A-21DF-4BBB-8059-B6B192FC641E}" type="datetimeFigureOut">
              <a:rPr lang="en-US" smtClean="0"/>
              <a:t>2/26/2023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EF503-E31C-4FCE-86D9-0C61A5CBE283}" type="slidenum">
              <a:rPr lang="en-US" smtClean="0"/>
              <a:t>‹#›</a:t>
            </a:fld>
            <a:endParaRPr lang="en-US"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a:buFont typeface="Arial" panose="020B0604020202020204" pitchFamily="34" charset="0"/>
              <a:buNone/>
            </a:pPr>
            <a:endParaRPr lang="en-US"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a:noAutofit/>
          </a:bodyPr>
          <a:lstStyle/>
          <a:p>
            <a:r>
              <a:rPr lang="en-US" dirty="0"/>
              <a:t>Click icon to add picture</a:t>
            </a:r>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anchor="t"/>
          <a:lstStyle/>
          <a:p>
            <a:r>
              <a:rPr lang="en-US"/>
              <a:t>Click to edit Master title style</a:t>
            </a:r>
            <a:endParaRPr lang="en-US" dirty="0"/>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a:normAutofit/>
          </a:bodyPr>
          <a:lstStyle>
            <a:lvl1pPr marL="0" indent="0">
              <a:buNone/>
              <a:defRPr sz="2400"/>
            </a:lvl1pPr>
            <a:lvl2pPr>
              <a:buNone/>
              <a:defRPr sz="1600"/>
            </a:lvl2pPr>
            <a:lvl3pPr>
              <a:buNone/>
              <a:defRPr sz="1600"/>
            </a:lvl3pPr>
            <a:lvl4pPr>
              <a:buNone/>
              <a:defRPr sz="1600"/>
            </a:lvl4pPr>
            <a:lvl5pPr>
              <a:buNone/>
              <a:defRPr sz="1600"/>
            </a:lvl5pPr>
          </a:lstStyle>
          <a:p>
            <a:pPr lvl="0"/>
            <a:r>
              <a:rPr lang="en-US" dirty="0"/>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anchor="t">
            <a:normAutofit/>
          </a:bodyPr>
          <a:lstStyle>
            <a:lvl1pPr>
              <a:defRPr sz="4400"/>
            </a:lvl1pPr>
          </a:lstStyle>
          <a:p>
            <a:r>
              <a:rPr lang="en-US"/>
              <a:t>Click to edit Master title style</a:t>
            </a:r>
            <a:endParaRPr lang="en-US"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anchor="ctr">
            <a:normAutofit/>
          </a:bodyPr>
          <a:lstStyle>
            <a:lvl1pPr>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a:lstStyle/>
          <a:p>
            <a:r>
              <a:rPr lang="en-US" dirty="0"/>
              <a:t>Click icon to add picture</a:t>
            </a:r>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a:lstStyle/>
          <a:p>
            <a:r>
              <a:rPr lang="en-US" dirty="0"/>
              <a:t>Click icon to add picture</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a:normAutofit/>
          </a:bodyPr>
          <a:lstStyle>
            <a:lvl1pPr>
              <a:defRPr sz="4400"/>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a:noAutofit/>
          </a:bodyPr>
          <a:lstStyle/>
          <a:p>
            <a:r>
              <a:rPr lang="en-US" dirty="0"/>
              <a:t>Click icon to add picture</a:t>
            </a:r>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a:noAutofit/>
          </a:bodyPr>
          <a:lstStyle/>
          <a:p>
            <a:r>
              <a:rPr lang="en-US" dirty="0"/>
              <a:t>Click icon to add picture</a:t>
            </a:r>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anchor="ctr">
            <a:normAutofit/>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lvl1pPr>
              <a:defRPr>
                <a:solidFill>
                  <a:schemeClr val="bg1"/>
                </a:solidFill>
              </a:defRPr>
            </a:lvl1pPr>
          </a:lstStyle>
          <a:p>
            <a:r>
              <a:rPr lang="en-US" dirty="0"/>
              <a:t>Sample Footer Text</a:t>
            </a:r>
            <a:endParaRPr lang="en-US"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anchor="b">
            <a:normAutofit/>
          </a:bodyPr>
          <a:lstStyle>
            <a:lvl1pPr>
              <a:buNone/>
              <a:defRPr/>
            </a:lvl1pPr>
          </a:lstStyle>
          <a:p>
            <a:pPr algn="l"/>
            <a:r>
              <a:rPr lang="en-US" sz="1600"/>
              <a:t>Click to edit Master subtitle style</a:t>
            </a:r>
            <a:endParaRPr lang="en-US"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a:noAutofit/>
          </a:bodyPr>
          <a:lstStyle/>
          <a:p>
            <a:r>
              <a:rPr lang="en-US" dirty="0"/>
              <a:t>Click icon to add picture</a:t>
            </a:r>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a:noAutofit/>
          </a:bodyPr>
          <a:lstStyle/>
          <a:p>
            <a:r>
              <a:rPr lang="en-US" dirty="0"/>
              <a:t>Click icon to add picture</a:t>
            </a:r>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a:noAutofit/>
          </a:bodyPr>
          <a:lstStyle/>
          <a:p>
            <a:r>
              <a:rPr lang="en-US" dirty="0"/>
              <a:t>Click icon to add picture</a:t>
            </a:r>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a:normAutofit/>
          </a:bodyPr>
          <a:lstStyle>
            <a:lvl1pPr>
              <a:defRPr sz="4400"/>
            </a:lvl1pPr>
          </a:lstStyle>
          <a:p>
            <a:r>
              <a:rPr lang="en-US"/>
              <a:t>Click to edit Master title style</a:t>
            </a:r>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en-US" dirty="0"/>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en-US" dirty="0"/>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anchor="t"/>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anchor="ctr">
            <a:normAutofit/>
          </a:bodyPr>
          <a:lstStyle/>
          <a:p>
            <a:pPr lv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a:lstStyle/>
          <a:p>
            <a:r>
              <a:rPr lang="en-US" dirty="0"/>
              <a:t>Click icon to add picture</a:t>
            </a:r>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a:lstStyle/>
          <a:p>
            <a:r>
              <a:rPr lang="en-US" dirty="0"/>
              <a:t>Click icon to add picture</a:t>
            </a:r>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a:lstStyle/>
          <a:p>
            <a:r>
              <a:rPr lang="en-US" dirty="0"/>
              <a:t>Click icon to add picture</a:t>
            </a:r>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normAutofit/>
          </a:bodyPr>
          <a:lstStyle>
            <a:lvl1pPr>
              <a:defRPr sz="4400"/>
            </a:lvl1pPr>
          </a:lstStyle>
          <a:p>
            <a:r>
              <a:rPr lang="en-US"/>
              <a:t>Click to edit Master title style</a:t>
            </a:r>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a:lstStyle/>
          <a:p>
            <a:r>
              <a:rPr lang="en-US" dirty="0"/>
              <a:t>Click icon to add picture</a:t>
            </a:r>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a:lstStyle/>
          <a:p>
            <a:r>
              <a:rPr lang="en-US" dirty="0"/>
              <a:t>Click icon to add picture</a:t>
            </a:r>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a:lstStyle/>
          <a:p>
            <a:r>
              <a:rPr lang="en-US" dirty="0"/>
              <a:t>Click icon to add picture</a:t>
            </a:r>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a:lstStyle/>
          <a:p>
            <a:r>
              <a:rPr lang="en-US" dirty="0"/>
              <a:t>Click icon to add picture</a:t>
            </a:r>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r>
              <a:rPr lang="en-US" dirty="0"/>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normAutofit/>
          </a:bodyPr>
          <a:lstStyle>
            <a:lvl1pPr>
              <a:defRPr sz="44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en-US" dirty="0"/>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r>
              <a:rPr lang="en-US" dirty="0"/>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r>
              <a:rPr lang="en-US" dirty="0"/>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a:normAutofit/>
          </a:bodyPr>
          <a:lstStyle>
            <a:lvl1pPr>
              <a:defRPr sz="4400"/>
            </a:lvl1pPr>
          </a:lstStyle>
          <a:p>
            <a:r>
              <a:rPr lang="en-US"/>
              <a:t>Click to edit Master title style</a:t>
            </a:r>
            <a:endParaRPr lang="en-US"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a:lstStyle>
            <a:lvl1pPr marL="0" indent="0">
              <a:buNone/>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a:lstStyle/>
          <a:p>
            <a:r>
              <a:rPr lang="en-US" dirty="0"/>
              <a:t>Click icon to add picture</a:t>
            </a:r>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a:lstStyle/>
          <a:p>
            <a:r>
              <a:rPr lang="en-US" dirty="0"/>
              <a:t>Click icon to add picture</a:t>
            </a:r>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a:lstStyle/>
          <a:p>
            <a:r>
              <a:rPr lang="en-US" dirty="0"/>
              <a:t>Click icon to add picture</a:t>
            </a:r>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a:lstStyle/>
          <a:p>
            <a:r>
              <a:rPr lang="en-US" dirty="0"/>
              <a:t>Click icon to add picture</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lvl1pPr>
              <a:defRPr>
                <a:solidFill>
                  <a:schemeClr val="bg1"/>
                </a:solidFill>
              </a:defRPr>
            </a:lvl1pPr>
          </a:lstStyle>
          <a:p>
            <a:r>
              <a:rPr lang="en-US"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lvl1pPr>
              <a:defRPr>
                <a:solidFill>
                  <a:schemeClr val="bg1"/>
                </a:solidFill>
              </a:defRPr>
            </a:lvl1pPr>
          </a:lstStyle>
          <a:p>
            <a:fld id="{312CC964-A50B-4C29-B4E4-2C30BB34CCF3}" type="slidenum">
              <a:rPr lang="en-US" smtClean="0"/>
              <a:pPr/>
              <a:t>‹#›</a:t>
            </a:fld>
            <a:endParaRPr lang="en-US"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a:normAutofit/>
          </a:bodyPr>
          <a:lstStyle>
            <a:lvl1pPr>
              <a:defRPr sz="4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a:noAutofit/>
          </a:bodyPr>
          <a:lstStyle/>
          <a:p>
            <a:r>
              <a:rPr lang="en-US" dirty="0"/>
              <a:t>Click icon to add picture</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lvl1pPr>
              <a:defRPr>
                <a:solidFill>
                  <a:schemeClr val="bg1"/>
                </a:solidFill>
              </a:defRPr>
            </a:lvl1pPr>
          </a:lstStyle>
          <a:p>
            <a:r>
              <a:rPr lang="en-US" dirty="0"/>
              <a:t>Sample Footer Text</a:t>
            </a:r>
            <a:endParaRPr lang="en-US"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a:lstStyle>
            <a:lvl1pPr>
              <a:buNone/>
              <a:defRPr/>
            </a:lvl1pPr>
          </a:lstStyle>
          <a:p>
            <a:pPr lv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r>
              <a:rPr lang="en-US" dirty="0"/>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r>
              <a:rPr lang="en-US" dirty="0"/>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r>
              <a:rPr lang="en-US" dirty="0"/>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r>
              <a:rPr lang="en-US" dirty="0"/>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a:normAutofit/>
          </a:bodyPr>
          <a:lstStyle>
            <a:lvl1pPr algn="l">
              <a:defRPr sz="4400"/>
            </a:lvl1pPr>
          </a:lstStyle>
          <a:p>
            <a:pPr algn="r"/>
            <a:r>
              <a:rPr lang="en-US"/>
              <a:t>Click to edit Master title style</a:t>
            </a:r>
            <a:endParaRPr lang="en-US"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a:lstStyle>
            <a:lvl1pPr>
              <a:buNone/>
              <a:defRPr/>
            </a:lvl1pPr>
          </a:lstStyle>
          <a:p>
            <a:pPr algn="r"/>
            <a:r>
              <a:rPr lang="en-US"/>
              <a:t>Click to edit Master subtitle style</a:t>
            </a:r>
            <a:endParaRPr lang="en-US"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a:noAutofit/>
          </a:bodyPr>
          <a:lstStyle/>
          <a:p>
            <a:r>
              <a:rPr lang="en-US" dirty="0"/>
              <a:t>Click icon to add picture</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r>
              <a:rPr lang="en-US" dirty="0"/>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r>
              <a:rPr lang="en-US" dirty="0"/>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r>
              <a:rPr lang="en-US" dirty="0"/>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r>
              <a:rPr lang="en-US" dirty="0"/>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8" Type="http://schemas.openxmlformats.org/officeDocument/2006/relationships/hyperlink" Target="https://m.economictimes.com/markets/stocks/earnings/v-guard-q2-net-profit-dips-26-5-pc-to-rs-43-6-cr-revenue-up-8-7-pc-to-rs-986-cr/articleshow/95123342.cms" TargetMode="External"/><Relationship Id="rId3" Type="http://schemas.openxmlformats.org/officeDocument/2006/relationships/image" Target="../media/image2.jpg"/><Relationship Id="rId7" Type="http://schemas.openxmlformats.org/officeDocument/2006/relationships/hyperlink" Target="https://www.vguard.in/about-us/leadership" TargetMode="External"/><Relationship Id="rId2" Type="http://schemas.openxmlformats.org/officeDocument/2006/relationships/image" Target="../media/image5.png"/><Relationship Id="rId1" Type="http://schemas.openxmlformats.org/officeDocument/2006/relationships/slideLayout" Target="../slideLayouts/slideLayout12.xml"/><Relationship Id="rId6" Type="http://schemas.openxmlformats.org/officeDocument/2006/relationships/hyperlink" Target="https://www.ndtv.com/business/stock/v-guard-industries-ltd_vguard/financials" TargetMode="External"/><Relationship Id="rId5" Type="http://schemas.openxmlformats.org/officeDocument/2006/relationships/hyperlink" Target="https://www.equitymaster.com/research-it/annual-results-analysis/amp/VGUARD/V-GUARD-INDUSTRIES-2021-22-Annual-Report-Analysis/3260" TargetMode="External"/><Relationship Id="rId4" Type="http://schemas.openxmlformats.org/officeDocument/2006/relationships/hyperlink" Target="https://www.ambitionbox.com/overview/v-guard-industries-overview"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vguard.in/"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7"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44" name="Rectangle 24">
            <a:extLst>
              <a:ext uri="{FF2B5EF4-FFF2-40B4-BE49-F238E27FC236}">
                <a16:creationId xmlns:a16="http://schemas.microsoft.com/office/drawing/2014/main" id="{EA3B6404-C37D-4FE3-8124-9FC5ECE56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1015488" y="533400"/>
            <a:ext cx="4493885" cy="3614271"/>
          </a:xfrm>
        </p:spPr>
        <p:txBody>
          <a:bodyPr vert="horz" lIns="91440" tIns="45720" rIns="91440" bIns="45720" rtlCol="0" anchor="b">
            <a:normAutofit/>
          </a:bodyPr>
          <a:lstStyle/>
          <a:p>
            <a:r>
              <a:rPr lang="en-US" sz="4200" dirty="0">
                <a:solidFill>
                  <a:schemeClr val="accent3">
                    <a:lumMod val="50000"/>
                  </a:schemeClr>
                </a:solidFill>
              </a:rPr>
              <a:t>CHANGE AND STABILITY MANAGEMNET</a:t>
            </a:r>
          </a:p>
        </p:txBody>
      </p:sp>
      <p:cxnSp>
        <p:nvCxnSpPr>
          <p:cNvPr id="45" name="Straight Connector 26">
            <a:extLst>
              <a:ext uri="{FF2B5EF4-FFF2-40B4-BE49-F238E27FC236}">
                <a16:creationId xmlns:a16="http://schemas.microsoft.com/office/drawing/2014/main" id="{B42E889C-BF1F-40B2-86C2-92153DB7E6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8034" y="0"/>
            <a:ext cx="6553966" cy="354261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28">
            <a:extLst>
              <a:ext uri="{FF2B5EF4-FFF2-40B4-BE49-F238E27FC236}">
                <a16:creationId xmlns:a16="http://schemas.microsoft.com/office/drawing/2014/main" id="{8557940A-71CE-48E1-BD71-2BEF15613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851108" y="4783369"/>
            <a:ext cx="5340893" cy="20746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30">
            <a:extLst>
              <a:ext uri="{FF2B5EF4-FFF2-40B4-BE49-F238E27FC236}">
                <a16:creationId xmlns:a16="http://schemas.microsoft.com/office/drawing/2014/main" id="{4777C915-01E5-4C85-B3BF-7BF7CC3FE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0021640" y="0"/>
            <a:ext cx="1268175"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Placeholder 5">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a:blip r:embed="rId2"/>
          <a:stretch/>
        </p:blipFill>
        <p:spPr>
          <a:xfrm>
            <a:off x="5856516" y="1804416"/>
            <a:ext cx="5802084" cy="3249167"/>
          </a:xfrm>
          <a:prstGeom prst="rect">
            <a:avLst/>
          </a:prstGeom>
        </p:spPr>
      </p:pic>
    </p:spTree>
    <p:extLst>
      <p:ext uri="{BB962C8B-B14F-4D97-AF65-F5344CB8AC3E}">
        <p14:creationId xmlns:p14="http://schemas.microsoft.com/office/powerpoint/2010/main" val="1709638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4" name="Straight Connector 43">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5">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47">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49">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51">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53">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55">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1" name="Rectangle 57">
            <a:extLst>
              <a:ext uri="{FF2B5EF4-FFF2-40B4-BE49-F238E27FC236}">
                <a16:creationId xmlns:a16="http://schemas.microsoft.com/office/drawing/2014/main" id="{18576E04-BA34-4597-8F97-B162CC6EB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23">
            <a:extLst>
              <a:ext uri="{FF2B5EF4-FFF2-40B4-BE49-F238E27FC236}">
                <a16:creationId xmlns:a16="http://schemas.microsoft.com/office/drawing/2014/main" id="{BF3F734D-EB8C-453E-9929-80F58FFEE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4" y="675168"/>
            <a:ext cx="3522123" cy="877407"/>
          </a:xfrm>
        </p:spPr>
        <p:txBody>
          <a:bodyPr vert="horz" lIns="91440" tIns="45720" rIns="91440" bIns="45720" rtlCol="0" anchor="t">
            <a:normAutofit/>
          </a:bodyPr>
          <a:lstStyle/>
          <a:p>
            <a:r>
              <a:rPr lang="en-US" b="1" dirty="0">
                <a:solidFill>
                  <a:srgbClr val="FF9900"/>
                </a:solidFill>
              </a:rPr>
              <a:t>Agenda</a:t>
            </a:r>
            <a:r>
              <a:rPr lang="en-US" dirty="0"/>
              <a:t>	</a:t>
            </a:r>
          </a:p>
        </p:txBody>
      </p:sp>
      <p:cxnSp>
        <p:nvCxnSpPr>
          <p:cNvPr id="73" name="Straight Connector 61">
            <a:extLst>
              <a:ext uri="{FF2B5EF4-FFF2-40B4-BE49-F238E27FC236}">
                <a16:creationId xmlns:a16="http://schemas.microsoft.com/office/drawing/2014/main" id="{C60D6CFC-A99C-4B06-ADC6-F89EB75574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219952" y="533400"/>
            <a:ext cx="3363462" cy="5791200"/>
          </a:xfrm>
        </p:spPr>
        <p:txBody>
          <a:bodyPr vert="horz" lIns="91440" tIns="45720" rIns="91440" bIns="45720" rtlCol="0" anchor="ctr">
            <a:normAutofit/>
          </a:bodyPr>
          <a:lstStyle/>
          <a:p>
            <a:pPr>
              <a:buFont typeface="Arial" panose="020B0604020202020204" pitchFamily="34" charset="0"/>
              <a:buChar char="•"/>
            </a:pPr>
            <a:r>
              <a:rPr lang="en-US" sz="2800" dirty="0">
                <a:solidFill>
                  <a:schemeClr val="bg2">
                    <a:lumMod val="10000"/>
                  </a:schemeClr>
                </a:solidFill>
              </a:rPr>
              <a:t>INTRODUCTION</a:t>
            </a:r>
          </a:p>
          <a:p>
            <a:pPr>
              <a:buFont typeface="Arial" panose="020B0604020202020204" pitchFamily="34" charset="0"/>
              <a:buChar char="•"/>
            </a:pPr>
            <a:r>
              <a:rPr lang="en-US" sz="2800" dirty="0">
                <a:solidFill>
                  <a:schemeClr val="bg2">
                    <a:lumMod val="10000"/>
                  </a:schemeClr>
                </a:solidFill>
              </a:rPr>
              <a:t>MAIN BODY</a:t>
            </a:r>
          </a:p>
          <a:p>
            <a:pPr>
              <a:buFont typeface="Arial" panose="020B0604020202020204" pitchFamily="34" charset="0"/>
              <a:buChar char="•"/>
            </a:pPr>
            <a:r>
              <a:rPr lang="en-US" sz="2800" dirty="0">
                <a:solidFill>
                  <a:schemeClr val="bg2">
                    <a:lumMod val="10000"/>
                  </a:schemeClr>
                </a:solidFill>
              </a:rPr>
              <a:t>CONCLUSION</a:t>
            </a:r>
          </a:p>
        </p:txBody>
      </p:sp>
      <p:pic>
        <p:nvPicPr>
          <p:cNvPr id="9" name="Picture Placeholder 8">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a:blip r:embed="rId2"/>
          <a:srcRect/>
          <a:stretch/>
        </p:blipFill>
        <p:spPr>
          <a:xfrm>
            <a:off x="9267252" y="527522"/>
            <a:ext cx="2103349" cy="2740520"/>
          </a:xfrm>
          <a:prstGeom prst="rect">
            <a:avLst/>
          </a:prstGeom>
        </p:spPr>
      </p:pic>
      <p:pic>
        <p:nvPicPr>
          <p:cNvPr id="7" name="Picture Placeholder 6">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a:blip r:embed="rId3"/>
          <a:stretch/>
        </p:blipFill>
        <p:spPr>
          <a:xfrm>
            <a:off x="8854567" y="3925258"/>
            <a:ext cx="2688591" cy="1082157"/>
          </a:xfrm>
          <a:prstGeom prst="rect">
            <a:avLst/>
          </a:prstGeom>
        </p:spPr>
      </p:pic>
      <p:sp>
        <p:nvSpPr>
          <p:cNvPr id="38" name="Date Placeholder 37">
            <a:extLst>
              <a:ext uri="{FF2B5EF4-FFF2-40B4-BE49-F238E27FC236}">
                <a16:creationId xmlns:a16="http://schemas.microsoft.com/office/drawing/2014/main" id="{4F07F2C9-B12E-4D08-B90F-5E6AA687A577}"/>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US" dirty="0"/>
              <a:t>2/7/20XX</a:t>
            </a:r>
          </a:p>
        </p:txBody>
      </p:sp>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US" smtClean="0"/>
              <a:pPr>
                <a:spcAft>
                  <a:spcPts val="600"/>
                </a:spcAft>
              </a:pPr>
              <a:t>2</a:t>
            </a:fld>
            <a:endParaRPr lang="en-US" dirty="0"/>
          </a:p>
        </p:txBody>
      </p:sp>
    </p:spTree>
    <p:extLst>
      <p:ext uri="{BB962C8B-B14F-4D97-AF65-F5344CB8AC3E}">
        <p14:creationId xmlns:p14="http://schemas.microsoft.com/office/powerpoint/2010/main" val="297629115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2" name="Straight Connector 221">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23">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25">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27">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29">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31">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33">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49" name="Rectangle 235">
            <a:extLst>
              <a:ext uri="{FF2B5EF4-FFF2-40B4-BE49-F238E27FC236}">
                <a16:creationId xmlns:a16="http://schemas.microsoft.com/office/drawing/2014/main" id="{18576E04-BA34-4597-8F97-B162CC6EB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50" name="Straight Connector 237">
            <a:extLst>
              <a:ext uri="{FF2B5EF4-FFF2-40B4-BE49-F238E27FC236}">
                <a16:creationId xmlns:a16="http://schemas.microsoft.com/office/drawing/2014/main" id="{A02EC712-0AB7-4B03-9231-5A495F816C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675313" y="5104016"/>
            <a:ext cx="9516687" cy="179208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39">
            <a:extLst>
              <a:ext uri="{FF2B5EF4-FFF2-40B4-BE49-F238E27FC236}">
                <a16:creationId xmlns:a16="http://schemas.microsoft.com/office/drawing/2014/main" id="{2FE1A681-EC02-4412-A64B-CEC7D08451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703724" y="0"/>
            <a:ext cx="1662545"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9" name="Picture Placeholder 8">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a:blip r:embed="rId2"/>
          <a:srcRect t="16351" b="16351"/>
          <a:stretch/>
        </p:blipFill>
        <p:spPr>
          <a:xfrm>
            <a:off x="8474329" y="3722835"/>
            <a:ext cx="2675313" cy="2105767"/>
          </a:xfrm>
          <a:prstGeom prst="rect">
            <a:avLst/>
          </a:prstGeom>
        </p:spPr>
      </p:pic>
      <p:pic>
        <p:nvPicPr>
          <p:cNvPr id="7" name="Picture Placeholder 6">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3"/>
          <a:srcRect l="7749" r="5115" b="2"/>
          <a:stretch/>
        </p:blipFill>
        <p:spPr>
          <a:xfrm>
            <a:off x="8474329" y="795263"/>
            <a:ext cx="2675313" cy="2108211"/>
          </a:xfrm>
          <a:prstGeom prst="rect">
            <a:avLst/>
          </a:prstGeom>
        </p:spPr>
      </p:pic>
      <p:sp>
        <p:nvSpPr>
          <p:cNvPr id="8" name="TextBox 7">
            <a:extLst>
              <a:ext uri="{FF2B5EF4-FFF2-40B4-BE49-F238E27FC236}">
                <a16:creationId xmlns:a16="http://schemas.microsoft.com/office/drawing/2014/main" id="{56AC62D2-C3F0-F4BA-8E9F-99F83750DE7B}"/>
              </a:ext>
            </a:extLst>
          </p:cNvPr>
          <p:cNvSpPr txBox="1"/>
          <p:nvPr/>
        </p:nvSpPr>
        <p:spPr>
          <a:xfrm>
            <a:off x="607938" y="2866556"/>
            <a:ext cx="6129336" cy="2585323"/>
          </a:xfrm>
          <a:prstGeom prst="rect">
            <a:avLst/>
          </a:prstGeom>
          <a:noFill/>
        </p:spPr>
        <p:txBody>
          <a:bodyPr wrap="square">
            <a:spAutoFit/>
          </a:bodyPr>
          <a:lstStyle/>
          <a:p>
            <a:r>
              <a:rPr lang="en-US" dirty="0"/>
              <a:t>V-Guard Industries Ltd is a company based in India that manufactures and sells electrical appliances and electronics such as voltage stabilizers, inverters, pumps, fans, and cables. "Change in V-Guard as an organization" could refer to any significant development or shift in the company's operations, such as- changes in leadership transitions, organization structure change, product offering has changed, modification manufacturing process. However, change in v guard could refer to any significant development or  shift that affects how the company operates, competes, and serves its customers.</a:t>
            </a:r>
            <a:endParaRPr lang="en-IN" dirty="0"/>
          </a:p>
        </p:txBody>
      </p:sp>
      <p:sp>
        <p:nvSpPr>
          <p:cNvPr id="10" name="TextBox 9">
            <a:extLst>
              <a:ext uri="{FF2B5EF4-FFF2-40B4-BE49-F238E27FC236}">
                <a16:creationId xmlns:a16="http://schemas.microsoft.com/office/drawing/2014/main" id="{8F60C011-468E-5587-5457-8C49ED6D280D}"/>
              </a:ext>
            </a:extLst>
          </p:cNvPr>
          <p:cNvSpPr txBox="1"/>
          <p:nvPr/>
        </p:nvSpPr>
        <p:spPr>
          <a:xfrm>
            <a:off x="1643152" y="2311160"/>
            <a:ext cx="4876800" cy="461665"/>
          </a:xfrm>
          <a:prstGeom prst="rect">
            <a:avLst/>
          </a:prstGeom>
          <a:noFill/>
        </p:spPr>
        <p:txBody>
          <a:bodyPr wrap="square" rtlCol="0">
            <a:spAutoFit/>
          </a:bodyPr>
          <a:lstStyle/>
          <a:p>
            <a:r>
              <a:rPr lang="en-IN" sz="2400" b="1" dirty="0">
                <a:solidFill>
                  <a:schemeClr val="bg1"/>
                </a:solidFill>
                <a:highlight>
                  <a:srgbClr val="FF0000"/>
                </a:highlight>
              </a:rPr>
              <a:t>DEFINING THE</a:t>
            </a:r>
            <a:r>
              <a:rPr lang="en-IN" sz="2400" b="1" dirty="0">
                <a:solidFill>
                  <a:srgbClr val="FF0000"/>
                </a:solidFill>
                <a:highlight>
                  <a:srgbClr val="FF0000"/>
                </a:highlight>
              </a:rPr>
              <a:t> </a:t>
            </a:r>
            <a:r>
              <a:rPr lang="en-IN" sz="2400" b="1" dirty="0">
                <a:solidFill>
                  <a:schemeClr val="bg1"/>
                </a:solidFill>
                <a:highlight>
                  <a:srgbClr val="FF0000"/>
                </a:highlight>
              </a:rPr>
              <a:t>CHANGE</a:t>
            </a:r>
          </a:p>
        </p:txBody>
      </p:sp>
    </p:spTree>
    <p:extLst>
      <p:ext uri="{BB962C8B-B14F-4D97-AF65-F5344CB8AC3E}">
        <p14:creationId xmlns:p14="http://schemas.microsoft.com/office/powerpoint/2010/main" val="17902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a:extLst>
              <a:ext uri="{FF2B5EF4-FFF2-40B4-BE49-F238E27FC236}">
                <a16:creationId xmlns:a16="http://schemas.microsoft.com/office/drawing/2014/main" id="{9C89FE26-7523-CF8B-1B49-38583ACBE2B8}"/>
              </a:ext>
            </a:extLst>
          </p:cNvPr>
          <p:cNvSpPr txBox="1">
            <a:spLocks/>
          </p:cNvSpPr>
          <p:nvPr/>
        </p:nvSpPr>
        <p:spPr>
          <a:xfrm>
            <a:off x="806417" y="1530108"/>
            <a:ext cx="7183092" cy="3838097"/>
          </a:xfrm>
          <a:prstGeom prst="rect">
            <a:avLst/>
          </a:prstGeom>
        </p:spPr>
        <p:txBody>
          <a:bodyPr vert="horz" lIns="91440" tIns="45720" rIns="91440" bIns="45720" rtlCol="0" anchor="b">
            <a:normAutofit fontScale="85000" lnSpcReduction="20000"/>
          </a:bodyPr>
          <a:lstStyle>
            <a:lvl1pPr marL="228600" indent="-228600" algn="l" defTabSz="914400" rtl="0" eaLnBrk="1" latinLnBrk="0" hangingPunct="1">
              <a:lnSpc>
                <a:spcPct val="100000"/>
              </a:lnSpc>
              <a:spcBef>
                <a:spcPts val="1000"/>
              </a:spcBef>
              <a:buSzPct val="80000"/>
              <a:buFont typeface="Arial" panose="020B0604020202020204" pitchFamily="34" charset="0"/>
              <a:buNone/>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US" dirty="0"/>
              <a:t>The origin of V-Guard dates back to 1977, when Mr. Kochouseph Chittilappilly, with a burning passion to make a difference, set out to build a robust brand in the Indian electrical and electronic goods market. With a small manufacturing unit for voltage stabilizers, a vision and a strong make-do belief, apart from a capital of INR 100,000 that he borrowed from his father and two workers to assist him, he set to sail on his dream. Voltage </a:t>
            </a:r>
            <a:r>
              <a:rPr lang="en-US" dirty="0" err="1"/>
              <a:t>stabilisers</a:t>
            </a:r>
            <a:r>
              <a:rPr lang="en-US" dirty="0"/>
              <a:t>, inverters, pumps, electric water heaters, solar water heaters, cables, and wires are among the products offered by the company. V-Guard has a strong presence in India and works with a large network of distributors, dealers, and service </a:t>
            </a:r>
            <a:r>
              <a:rPr lang="en-US" dirty="0" err="1"/>
              <a:t>centres</a:t>
            </a:r>
            <a:r>
              <a:rPr lang="en-US" dirty="0"/>
              <a:t>. Because of the company's dedication to quality and customer satisfaction, it has become a well-known brand in Indian households. V-Guard aims to provide safe, dependable, and energy-efficient products that improve the lives of its customers by focusing on innovation and technology</a:t>
            </a:r>
          </a:p>
        </p:txBody>
      </p:sp>
      <p:pic>
        <p:nvPicPr>
          <p:cNvPr id="15" name="Picture 14" descr="Diagram&#10;&#10;Description automatically generated with medium confidence">
            <a:extLst>
              <a:ext uri="{FF2B5EF4-FFF2-40B4-BE49-F238E27FC236}">
                <a16:creationId xmlns:a16="http://schemas.microsoft.com/office/drawing/2014/main" id="{4917F136-35B0-0791-4428-72946A336D1A}"/>
              </a:ext>
            </a:extLst>
          </p:cNvPr>
          <p:cNvPicPr>
            <a:picLocks noChangeAspect="1"/>
          </p:cNvPicPr>
          <p:nvPr/>
        </p:nvPicPr>
        <p:blipFill>
          <a:blip r:embed="rId2"/>
          <a:stretch>
            <a:fillRect/>
          </a:stretch>
        </p:blipFill>
        <p:spPr>
          <a:xfrm>
            <a:off x="7924799" y="1289052"/>
            <a:ext cx="3102526" cy="2648320"/>
          </a:xfrm>
          <a:prstGeom prst="rect">
            <a:avLst/>
          </a:prstGeom>
          <a:effectLst>
            <a:reflection stA="91000" endPos="64000" dir="5400000" sy="-100000" algn="bl" rotWithShape="0"/>
          </a:effectLst>
        </p:spPr>
      </p:pic>
      <p:sp>
        <p:nvSpPr>
          <p:cNvPr id="16" name="TextBox 15">
            <a:extLst>
              <a:ext uri="{FF2B5EF4-FFF2-40B4-BE49-F238E27FC236}">
                <a16:creationId xmlns:a16="http://schemas.microsoft.com/office/drawing/2014/main" id="{BA0F405A-46E3-2AE2-0A3B-BB4B8971A4DE}"/>
              </a:ext>
            </a:extLst>
          </p:cNvPr>
          <p:cNvSpPr txBox="1"/>
          <p:nvPr/>
        </p:nvSpPr>
        <p:spPr>
          <a:xfrm>
            <a:off x="819150" y="666750"/>
            <a:ext cx="7124700" cy="523220"/>
          </a:xfrm>
          <a:prstGeom prst="rect">
            <a:avLst/>
          </a:prstGeom>
          <a:noFill/>
        </p:spPr>
        <p:txBody>
          <a:bodyPr wrap="square" rtlCol="0">
            <a:spAutoFit/>
          </a:bodyPr>
          <a:lstStyle/>
          <a:p>
            <a:r>
              <a:rPr lang="en-IN" sz="2800" dirty="0">
                <a:solidFill>
                  <a:srgbClr val="FF9900"/>
                </a:solidFill>
              </a:rPr>
              <a:t>INTRODUCTION OF COMPANY</a:t>
            </a:r>
          </a:p>
        </p:txBody>
      </p:sp>
    </p:spTree>
    <p:extLst>
      <p:ext uri="{BB962C8B-B14F-4D97-AF65-F5344CB8AC3E}">
        <p14:creationId xmlns:p14="http://schemas.microsoft.com/office/powerpoint/2010/main" val="38715687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90" name="Rectangle 89">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2" name="Straight Connector 91">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A017C63-FC3A-9A2D-12C8-AB615AB56917}"/>
              </a:ext>
            </a:extLst>
          </p:cNvPr>
          <p:cNvSpPr txBox="1"/>
          <p:nvPr/>
        </p:nvSpPr>
        <p:spPr>
          <a:xfrm>
            <a:off x="4306924" y="786340"/>
            <a:ext cx="6757986" cy="1137351"/>
          </a:xfrm>
          <a:prstGeom prst="rect">
            <a:avLst/>
          </a:prstGeom>
        </p:spPr>
        <p:txBody>
          <a:bodyPr vert="horz" lIns="91440" tIns="45720" rIns="91440" bIns="45720" rtlCol="0" anchor="t">
            <a:noAutofit/>
          </a:bodyPr>
          <a:lstStyle/>
          <a:p>
            <a:pPr indent="-228600">
              <a:spcAft>
                <a:spcPts val="600"/>
              </a:spcAft>
              <a:buSzPct val="80000"/>
              <a:buFont typeface="Arial" panose="020B0604020202020204" pitchFamily="34" charset="0"/>
              <a:buChar char="•"/>
            </a:pPr>
            <a:r>
              <a:rPr lang="en-US" sz="3600" dirty="0">
                <a:solidFill>
                  <a:schemeClr val="tx2"/>
                </a:solidFill>
              </a:rPr>
              <a:t>CRITICAL CHANGES EXPERIENCED BY THE COMPANY</a:t>
            </a:r>
          </a:p>
        </p:txBody>
      </p:sp>
      <p:sp>
        <p:nvSpPr>
          <p:cNvPr id="2" name="Date Placeholder 1">
            <a:extLst>
              <a:ext uri="{FF2B5EF4-FFF2-40B4-BE49-F238E27FC236}">
                <a16:creationId xmlns:a16="http://schemas.microsoft.com/office/drawing/2014/main" id="{A19431B6-C1C4-398D-A3D5-F4CD90DC57B0}"/>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US" dirty="0"/>
              <a:t>2/7/20XX</a:t>
            </a:r>
          </a:p>
        </p:txBody>
      </p:sp>
      <p:sp>
        <p:nvSpPr>
          <p:cNvPr id="4" name="Slide Number Placeholder 3">
            <a:extLst>
              <a:ext uri="{FF2B5EF4-FFF2-40B4-BE49-F238E27FC236}">
                <a16:creationId xmlns:a16="http://schemas.microsoft.com/office/drawing/2014/main" id="{31C37E5B-EB47-F44C-6D85-7C46F4DA0977}"/>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US" smtClean="0"/>
              <a:pPr>
                <a:spcAft>
                  <a:spcPts val="600"/>
                </a:spcAft>
              </a:pPr>
              <a:t>5</a:t>
            </a:fld>
            <a:endParaRPr lang="en-US" dirty="0"/>
          </a:p>
        </p:txBody>
      </p:sp>
      <p:cxnSp>
        <p:nvCxnSpPr>
          <p:cNvPr id="98" name="Straight Connector 97">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D2ACD54-15EB-D66E-C6CF-2D6B9E3C69F6}"/>
              </a:ext>
            </a:extLst>
          </p:cNvPr>
          <p:cNvSpPr txBox="1"/>
          <p:nvPr/>
        </p:nvSpPr>
        <p:spPr>
          <a:xfrm>
            <a:off x="5753542" y="3107390"/>
            <a:ext cx="4701396" cy="203132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marL="285750" indent="-285750">
              <a:buFont typeface="Wingdings" panose="05000000000000000000" pitchFamily="2" charset="2"/>
              <a:buChar char="v"/>
            </a:pPr>
            <a:r>
              <a:rPr lang="en-IN" dirty="0"/>
              <a:t>DIVERSIFICATION AND INNOVATIONS</a:t>
            </a:r>
          </a:p>
          <a:p>
            <a:pPr marL="285750" indent="-285750">
              <a:buFont typeface="Wingdings" panose="05000000000000000000" pitchFamily="2" charset="2"/>
              <a:buChar char="v"/>
            </a:pPr>
            <a:r>
              <a:rPr lang="en-IN" dirty="0"/>
              <a:t>EXTENTING THE AFTER SALES SERVICES</a:t>
            </a:r>
          </a:p>
          <a:p>
            <a:pPr marL="285750" indent="-285750">
              <a:buFont typeface="Wingdings" panose="05000000000000000000" pitchFamily="2" charset="2"/>
              <a:buChar char="v"/>
            </a:pPr>
            <a:r>
              <a:rPr lang="en-IN" dirty="0"/>
              <a:t>STAFF OWNERSHIP CHANGES AND MENTORING</a:t>
            </a:r>
          </a:p>
          <a:p>
            <a:pPr marL="285750" indent="-285750">
              <a:buFont typeface="Wingdings" panose="05000000000000000000" pitchFamily="2" charset="2"/>
              <a:buChar char="v"/>
            </a:pPr>
            <a:r>
              <a:rPr lang="en-IN" dirty="0"/>
              <a:t>DIGITAL PRESENCE</a:t>
            </a:r>
          </a:p>
          <a:p>
            <a:pPr marL="285750" indent="-285750">
              <a:buFont typeface="Wingdings" panose="05000000000000000000" pitchFamily="2" charset="2"/>
              <a:buChar char="v"/>
            </a:pPr>
            <a:r>
              <a:rPr lang="en-IN" dirty="0"/>
              <a:t>ACQUSITION OF START UPS AND FUNDING</a:t>
            </a:r>
          </a:p>
          <a:p>
            <a:pPr marL="285750" indent="-285750">
              <a:buFont typeface="Wingdings" panose="05000000000000000000" pitchFamily="2" charset="2"/>
              <a:buChar char="v"/>
            </a:pPr>
            <a:r>
              <a:rPr lang="en-IN" dirty="0"/>
              <a:t> QUALITY CIRCLE</a:t>
            </a:r>
          </a:p>
          <a:p>
            <a:endParaRPr lang="en-IN" dirty="0"/>
          </a:p>
        </p:txBody>
      </p:sp>
      <p:pic>
        <p:nvPicPr>
          <p:cNvPr id="19" name="Graphic 14" descr="Business Growth">
            <a:extLst>
              <a:ext uri="{FF2B5EF4-FFF2-40B4-BE49-F238E27FC236}">
                <a16:creationId xmlns:a16="http://schemas.microsoft.com/office/drawing/2014/main" id="{A1489BD8-23F9-74F5-2413-3A1DBABBB2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800" y="527468"/>
            <a:ext cx="5562600" cy="6365038"/>
          </a:xfrm>
          <a:prstGeom prst="rect">
            <a:avLst/>
          </a:prstGeom>
        </p:spPr>
      </p:pic>
    </p:spTree>
    <p:extLst>
      <p:ext uri="{BB962C8B-B14F-4D97-AF65-F5344CB8AC3E}">
        <p14:creationId xmlns:p14="http://schemas.microsoft.com/office/powerpoint/2010/main" val="218377652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0" name="Straight Connector 17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18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18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18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18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18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19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07" name="Rectangle 193">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4846AD1A-F308-980C-A711-8291072B3479}"/>
              </a:ext>
            </a:extLst>
          </p:cNvPr>
          <p:cNvSpPr txBox="1"/>
          <p:nvPr/>
        </p:nvSpPr>
        <p:spPr>
          <a:xfrm>
            <a:off x="6096000" y="519111"/>
            <a:ext cx="5435010" cy="170561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cap="all" dirty="0">
                <a:solidFill>
                  <a:schemeClr val="tx2"/>
                </a:solidFill>
                <a:latin typeface="+mj-lt"/>
                <a:ea typeface="+mj-ea"/>
                <a:cs typeface="+mj-cs"/>
              </a:rPr>
              <a:t>MAIN BODY</a:t>
            </a:r>
          </a:p>
        </p:txBody>
      </p:sp>
      <p:sp>
        <p:nvSpPr>
          <p:cNvPr id="208"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09" name="Straight Connector 197">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picture containing text&#10;&#10;Description automatically generated">
            <a:extLst>
              <a:ext uri="{FF2B5EF4-FFF2-40B4-BE49-F238E27FC236}">
                <a16:creationId xmlns:a16="http://schemas.microsoft.com/office/drawing/2014/main" id="{5705536A-A92A-005D-2582-181811BBAC25}"/>
              </a:ext>
            </a:extLst>
          </p:cNvPr>
          <p:cNvPicPr>
            <a:picLocks noChangeAspect="1"/>
          </p:cNvPicPr>
          <p:nvPr/>
        </p:nvPicPr>
        <p:blipFill rotWithShape="1">
          <a:blip r:embed="rId2"/>
          <a:srcRect l="8592" r="20741"/>
          <a:stretch/>
        </p:blipFill>
        <p:spPr>
          <a:xfrm>
            <a:off x="1" y="0"/>
            <a:ext cx="5532582" cy="6858000"/>
          </a:xfrm>
          <a:prstGeom prst="rect">
            <a:avLst/>
          </a:prstGeom>
        </p:spPr>
      </p:pic>
      <p:sp>
        <p:nvSpPr>
          <p:cNvPr id="2" name="Date Placeholder 1">
            <a:extLst>
              <a:ext uri="{FF2B5EF4-FFF2-40B4-BE49-F238E27FC236}">
                <a16:creationId xmlns:a16="http://schemas.microsoft.com/office/drawing/2014/main" id="{892701DC-49FA-6F09-4354-E2D1FE4E69B3}"/>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US" dirty="0"/>
              <a:t>2/7/20XX</a:t>
            </a:r>
          </a:p>
        </p:txBody>
      </p:sp>
      <p:sp>
        <p:nvSpPr>
          <p:cNvPr id="4" name="Slide Number Placeholder 3">
            <a:extLst>
              <a:ext uri="{FF2B5EF4-FFF2-40B4-BE49-F238E27FC236}">
                <a16:creationId xmlns:a16="http://schemas.microsoft.com/office/drawing/2014/main" id="{A467F72B-241D-11C7-135C-95CE17CB3D56}"/>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US"/>
              <a:pPr>
                <a:spcAft>
                  <a:spcPts val="600"/>
                </a:spcAft>
              </a:pPr>
              <a:t>6</a:t>
            </a:fld>
            <a:endParaRPr lang="en-US" dirty="0"/>
          </a:p>
        </p:txBody>
      </p:sp>
      <p:graphicFrame>
        <p:nvGraphicFramePr>
          <p:cNvPr id="5" name="Diagram 4">
            <a:extLst>
              <a:ext uri="{FF2B5EF4-FFF2-40B4-BE49-F238E27FC236}">
                <a16:creationId xmlns:a16="http://schemas.microsoft.com/office/drawing/2014/main" id="{B21299B0-9F1A-7A8F-AC51-814137FE6BF1}"/>
              </a:ext>
            </a:extLst>
          </p:cNvPr>
          <p:cNvGraphicFramePr/>
          <p:nvPr>
            <p:extLst>
              <p:ext uri="{D42A27DB-BD31-4B8C-83A1-F6EECF244321}">
                <p14:modId xmlns:p14="http://schemas.microsoft.com/office/powerpoint/2010/main" val="996761804"/>
              </p:ext>
            </p:extLst>
          </p:nvPr>
        </p:nvGraphicFramePr>
        <p:xfrm>
          <a:off x="6096001" y="2224729"/>
          <a:ext cx="5435010" cy="4099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7731019"/>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7F168A4-4F77-FA8E-CDA7-E19635F50A00}"/>
              </a:ext>
            </a:extLst>
          </p:cNvPr>
          <p:cNvSpPr>
            <a:spLocks noGrp="1"/>
          </p:cNvSpPr>
          <p:nvPr>
            <p:ph type="ftr" sz="quarter" idx="11"/>
          </p:nvPr>
        </p:nvSpPr>
        <p:spPr/>
        <p:txBody>
          <a:bodyPr/>
          <a:lstStyle/>
          <a:p>
            <a:r>
              <a:rPr lang="en-US" dirty="0"/>
              <a:t>Sample Footer Text</a:t>
            </a:r>
            <a:endParaRPr lang="en-US" dirty="0">
              <a:solidFill>
                <a:schemeClr val="bg1"/>
              </a:solidFill>
            </a:endParaRPr>
          </a:p>
        </p:txBody>
      </p:sp>
      <p:sp>
        <p:nvSpPr>
          <p:cNvPr id="6" name="Date Placeholder 5">
            <a:extLst>
              <a:ext uri="{FF2B5EF4-FFF2-40B4-BE49-F238E27FC236}">
                <a16:creationId xmlns:a16="http://schemas.microsoft.com/office/drawing/2014/main" id="{FEBBE048-C6B0-3FA4-40B1-5F98F7AD04F2}"/>
              </a:ext>
            </a:extLst>
          </p:cNvPr>
          <p:cNvSpPr>
            <a:spLocks noGrp="1"/>
          </p:cNvSpPr>
          <p:nvPr>
            <p:ph type="dt" sz="half" idx="10"/>
          </p:nvPr>
        </p:nvSpPr>
        <p:spPr/>
        <p:txBody>
          <a:bodyPr/>
          <a:lstStyle/>
          <a:p>
            <a:r>
              <a:rPr lang="en-US" dirty="0"/>
              <a:t>2/7/20XX</a:t>
            </a:r>
          </a:p>
        </p:txBody>
      </p:sp>
      <p:sp>
        <p:nvSpPr>
          <p:cNvPr id="7" name="Slide Number Placeholder 6">
            <a:extLst>
              <a:ext uri="{FF2B5EF4-FFF2-40B4-BE49-F238E27FC236}">
                <a16:creationId xmlns:a16="http://schemas.microsoft.com/office/drawing/2014/main" id="{F99DAEEF-C2DA-3573-662D-E992754884BA}"/>
              </a:ext>
            </a:extLst>
          </p:cNvPr>
          <p:cNvSpPr>
            <a:spLocks noGrp="1"/>
          </p:cNvSpPr>
          <p:nvPr>
            <p:ph type="sldNum" sz="quarter" idx="12"/>
          </p:nvPr>
        </p:nvSpPr>
        <p:spPr/>
        <p:txBody>
          <a:bodyPr/>
          <a:lstStyle/>
          <a:p>
            <a:fld id="{312CC964-A50B-4C29-B4E4-2C30BB34CCF3}" type="slidenum">
              <a:rPr lang="en-US" smtClean="0"/>
              <a:t>7</a:t>
            </a:fld>
            <a:endParaRPr lang="en-US" dirty="0"/>
          </a:p>
        </p:txBody>
      </p:sp>
      <p:sp>
        <p:nvSpPr>
          <p:cNvPr id="9" name="TextBox 8">
            <a:extLst>
              <a:ext uri="{FF2B5EF4-FFF2-40B4-BE49-F238E27FC236}">
                <a16:creationId xmlns:a16="http://schemas.microsoft.com/office/drawing/2014/main" id="{BB3A8B80-8802-CFD9-6379-A8CB16C43B17}"/>
              </a:ext>
            </a:extLst>
          </p:cNvPr>
          <p:cNvSpPr txBox="1"/>
          <p:nvPr/>
        </p:nvSpPr>
        <p:spPr>
          <a:xfrm>
            <a:off x="547136" y="240438"/>
            <a:ext cx="11283350" cy="7879080"/>
          </a:xfrm>
          <a:prstGeom prst="rect">
            <a:avLst/>
          </a:prstGeom>
          <a:noFill/>
        </p:spPr>
        <p:txBody>
          <a:bodyPr wrap="square" rtlCol="0">
            <a:spAutoFit/>
          </a:bodyPr>
          <a:lstStyle/>
          <a:p>
            <a:r>
              <a:rPr lang="en-US" b="1" dirty="0"/>
              <a:t>LEADERSHIP</a:t>
            </a:r>
          </a:p>
          <a:p>
            <a:r>
              <a:rPr lang="en-US" dirty="0"/>
              <a:t>To maintain its position as a leading provider of electrical appliances and products, V- Guard's leadership team is focused on driving innovation, expanding into new markets, and improving operational efficiency. The company's success is a reflection of its vision and commitment to excellence.</a:t>
            </a:r>
          </a:p>
          <a:p>
            <a:endParaRPr lang="en-US" dirty="0"/>
          </a:p>
          <a:p>
            <a:r>
              <a:rPr lang="en-US" b="1" dirty="0"/>
              <a:t>FUNDING</a:t>
            </a:r>
            <a:endParaRPr lang="en-US" dirty="0"/>
          </a:p>
          <a:p>
            <a:r>
              <a:rPr lang="en-US" dirty="0"/>
              <a:t>V-Guard Industries Limited can raise money in a variety of ways, including equity shares, bonds, and loans. Previously, the company raised funds through public offerings and private placements-Guard Industries Limited will raise approximately INR 300 crores (approximately USD 41 million) through a Qualified Institutional Placement in 2021. (QIP). This was done to improve the company's balance sheet, fund future growth plans, and pay down debt.</a:t>
            </a:r>
          </a:p>
          <a:p>
            <a:endParaRPr lang="en-US" dirty="0"/>
          </a:p>
          <a:p>
            <a:r>
              <a:rPr lang="en-US" sz="2000" b="1" dirty="0"/>
              <a:t>INNOVATION</a:t>
            </a:r>
            <a:endParaRPr lang="en-US" b="1" dirty="0"/>
          </a:p>
          <a:p>
            <a:r>
              <a:rPr lang="en-US" dirty="0"/>
              <a:t>V Guard, India's leading brand in electrical and electronic products, could concentrate on advancement in areas such as smart and connected products, energy-efficient products, advanced battery technologies, improving the customer experience, and adopting sustainable packaging practices. V Guard can stay ahead of the competition, meet the changing needs of its customers, and reduce its environmental impact by investing in research and development, collaboration, and fostering a culture of creativity and experimentation.</a:t>
            </a:r>
          </a:p>
          <a:p>
            <a:endParaRPr lang="en-US" b="1" dirty="0"/>
          </a:p>
          <a:p>
            <a:r>
              <a:rPr lang="en-US" b="1" dirty="0"/>
              <a:t>DIGITAL PRESENCE</a:t>
            </a:r>
          </a:p>
          <a:p>
            <a:r>
              <a:rPr lang="en-US" dirty="0"/>
              <a:t>The company recognizes the importance of digital channels in reaching out to customers, raising brand awareness, and promoting its own goods and services. V-Guards innovation efforts are motivated by the company's commitment to meeting customer needs, enhancing productivity, and maintaining a competitive edge. The firm's dedication to creativity has helped it preserve its position as a leading provider of electronic devices and product lines in India and beyond.</a:t>
            </a:r>
          </a:p>
          <a:p>
            <a:endParaRPr lang="en-US" b="1" dirty="0"/>
          </a:p>
          <a:p>
            <a:endParaRPr lang="en-US" b="1" dirty="0"/>
          </a:p>
          <a:p>
            <a:endParaRPr lang="en-US" b="1" dirty="0"/>
          </a:p>
          <a:p>
            <a:endParaRPr lang="en-US" b="1" dirty="0"/>
          </a:p>
          <a:p>
            <a:endParaRPr lang="en-US" b="1" dirty="0"/>
          </a:p>
        </p:txBody>
      </p:sp>
    </p:spTree>
    <p:extLst>
      <p:ext uri="{BB962C8B-B14F-4D97-AF65-F5344CB8AC3E}">
        <p14:creationId xmlns:p14="http://schemas.microsoft.com/office/powerpoint/2010/main" val="36619477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B0F0BC9-3EAC-BBAC-85C7-E61DEAAC731C}"/>
              </a:ext>
            </a:extLst>
          </p:cNvPr>
          <p:cNvSpPr>
            <a:spLocks noGrp="1"/>
          </p:cNvSpPr>
          <p:nvPr>
            <p:ph type="ftr" sz="quarter" idx="11"/>
          </p:nvPr>
        </p:nvSpPr>
        <p:spPr/>
        <p:txBody>
          <a:bodyPr/>
          <a:lstStyle/>
          <a:p>
            <a:r>
              <a:rPr lang="en-US" dirty="0"/>
              <a:t>Sample Footer Text</a:t>
            </a:r>
            <a:endParaRPr lang="en-US" dirty="0">
              <a:solidFill>
                <a:schemeClr val="bg1"/>
              </a:solidFill>
            </a:endParaRPr>
          </a:p>
        </p:txBody>
      </p:sp>
      <p:graphicFrame>
        <p:nvGraphicFramePr>
          <p:cNvPr id="8" name="Content Placeholder 7">
            <a:extLst>
              <a:ext uri="{FF2B5EF4-FFF2-40B4-BE49-F238E27FC236}">
                <a16:creationId xmlns:a16="http://schemas.microsoft.com/office/drawing/2014/main" id="{DAB27FFD-AF16-0708-2E94-BF79231ED105}"/>
              </a:ext>
            </a:extLst>
          </p:cNvPr>
          <p:cNvGraphicFramePr>
            <a:graphicFrameLocks noGrp="1"/>
          </p:cNvGraphicFramePr>
          <p:nvPr>
            <p:ph idx="1"/>
            <p:extLst>
              <p:ext uri="{D42A27DB-BD31-4B8C-83A1-F6EECF244321}">
                <p14:modId xmlns:p14="http://schemas.microsoft.com/office/powerpoint/2010/main" val="2409420954"/>
              </p:ext>
            </p:extLst>
          </p:nvPr>
        </p:nvGraphicFramePr>
        <p:xfrm>
          <a:off x="1138687" y="1406106"/>
          <a:ext cx="9159935" cy="4771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ate Placeholder 5">
            <a:extLst>
              <a:ext uri="{FF2B5EF4-FFF2-40B4-BE49-F238E27FC236}">
                <a16:creationId xmlns:a16="http://schemas.microsoft.com/office/drawing/2014/main" id="{5D7D7917-764A-6AB8-42CF-FB217A7DA144}"/>
              </a:ext>
            </a:extLst>
          </p:cNvPr>
          <p:cNvSpPr>
            <a:spLocks noGrp="1"/>
          </p:cNvSpPr>
          <p:nvPr>
            <p:ph type="dt" sz="half" idx="10"/>
          </p:nvPr>
        </p:nvSpPr>
        <p:spPr/>
        <p:txBody>
          <a:bodyPr/>
          <a:lstStyle/>
          <a:p>
            <a:r>
              <a:rPr lang="en-US" dirty="0"/>
              <a:t>2/7/20XX</a:t>
            </a:r>
          </a:p>
        </p:txBody>
      </p:sp>
      <p:sp>
        <p:nvSpPr>
          <p:cNvPr id="7" name="Slide Number Placeholder 6">
            <a:extLst>
              <a:ext uri="{FF2B5EF4-FFF2-40B4-BE49-F238E27FC236}">
                <a16:creationId xmlns:a16="http://schemas.microsoft.com/office/drawing/2014/main" id="{D17DEBC6-6504-B9AC-2978-E356AEE6D778}"/>
              </a:ext>
            </a:extLst>
          </p:cNvPr>
          <p:cNvSpPr>
            <a:spLocks noGrp="1"/>
          </p:cNvSpPr>
          <p:nvPr>
            <p:ph type="sldNum" sz="quarter" idx="12"/>
          </p:nvPr>
        </p:nvSpPr>
        <p:spPr/>
        <p:txBody>
          <a:bodyPr/>
          <a:lstStyle/>
          <a:p>
            <a:fld id="{312CC964-A50B-4C29-B4E4-2C30BB34CCF3}" type="slidenum">
              <a:rPr lang="en-US" smtClean="0"/>
              <a:t>8</a:t>
            </a:fld>
            <a:endParaRPr lang="en-US" dirty="0"/>
          </a:p>
        </p:txBody>
      </p:sp>
      <p:sp>
        <p:nvSpPr>
          <p:cNvPr id="9" name="TextBox 8">
            <a:extLst>
              <a:ext uri="{FF2B5EF4-FFF2-40B4-BE49-F238E27FC236}">
                <a16:creationId xmlns:a16="http://schemas.microsoft.com/office/drawing/2014/main" id="{3AC650CB-FB82-B990-6798-C469EB6C386E}"/>
              </a:ext>
            </a:extLst>
          </p:cNvPr>
          <p:cNvSpPr txBox="1"/>
          <p:nvPr/>
        </p:nvSpPr>
        <p:spPr>
          <a:xfrm>
            <a:off x="3157267" y="129395"/>
            <a:ext cx="6443932" cy="1107996"/>
          </a:xfrm>
          <a:prstGeom prst="rect">
            <a:avLst/>
          </a:prstGeom>
          <a:noFill/>
        </p:spPr>
        <p:txBody>
          <a:bodyPr wrap="square" rtlCol="0">
            <a:spAutoFit/>
          </a:bodyPr>
          <a:lstStyle/>
          <a:p>
            <a:r>
              <a:rPr lang="en-IN" sz="6600" b="1" dirty="0">
                <a:solidFill>
                  <a:schemeClr val="tx2">
                    <a:lumMod val="90000"/>
                    <a:lumOff val="10000"/>
                  </a:schemeClr>
                </a:solidFill>
                <a:effectLst>
                  <a:outerShdw blurRad="38100" dist="38100" dir="2700000" algn="tl">
                    <a:srgbClr val="000000">
                      <a:alpha val="43137"/>
                    </a:srgbClr>
                  </a:outerShdw>
                </a:effectLst>
              </a:rPr>
              <a:t>SWOT ANALYSIS</a:t>
            </a:r>
          </a:p>
        </p:txBody>
      </p:sp>
    </p:spTree>
    <p:extLst>
      <p:ext uri="{BB962C8B-B14F-4D97-AF65-F5344CB8AC3E}">
        <p14:creationId xmlns:p14="http://schemas.microsoft.com/office/powerpoint/2010/main" val="5278247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B7DCE3-A62E-497E-8A96-DF8D1A4904FD}"/>
              </a:ext>
            </a:extLst>
          </p:cNvPr>
          <p:cNvSpPr>
            <a:spLocks noGrp="1"/>
          </p:cNvSpPr>
          <p:nvPr>
            <p:ph type="title"/>
          </p:nvPr>
        </p:nvSpPr>
        <p:spPr>
          <a:xfrm>
            <a:off x="1676591" y="124699"/>
            <a:ext cx="9064924" cy="1407543"/>
          </a:xfrm>
        </p:spPr>
        <p:txBody>
          <a:bodyPr/>
          <a:lstStyle/>
          <a:p>
            <a:r>
              <a:rPr lang="en-US" b="1" dirty="0">
                <a:solidFill>
                  <a:schemeClr val="tx2">
                    <a:lumMod val="90000"/>
                    <a:lumOff val="10000"/>
                  </a:schemeClr>
                </a:solidFill>
              </a:rPr>
              <a:t>LEWINS MODEL OF CHANGE IN APPLIED IN V-GUARD</a:t>
            </a:r>
          </a:p>
        </p:txBody>
      </p:sp>
      <p:sp>
        <p:nvSpPr>
          <p:cNvPr id="5" name="Date Placeholder 4">
            <a:extLst>
              <a:ext uri="{FF2B5EF4-FFF2-40B4-BE49-F238E27FC236}">
                <a16:creationId xmlns:a16="http://schemas.microsoft.com/office/drawing/2014/main" id="{581A4C2F-12B6-403A-AAD2-73AC2A19E01E}"/>
              </a:ext>
            </a:extLst>
          </p:cNvPr>
          <p:cNvSpPr>
            <a:spLocks noGrp="1"/>
          </p:cNvSpPr>
          <p:nvPr>
            <p:ph type="dt" sz="half" idx="10"/>
          </p:nvPr>
        </p:nvSpPr>
        <p:spPr>
          <a:xfrm>
            <a:off x="7337102" y="6398878"/>
            <a:ext cx="4193908" cy="365125"/>
          </a:xfrm>
        </p:spPr>
        <p:txBody>
          <a:bodyPr/>
          <a:lstStyle/>
          <a:p>
            <a:r>
              <a:rPr lang="en-US" dirty="0"/>
              <a:t>2/7/20XX</a:t>
            </a:r>
          </a:p>
        </p:txBody>
      </p:sp>
      <p:sp>
        <p:nvSpPr>
          <p:cNvPr id="11" name="TextBox 10">
            <a:extLst>
              <a:ext uri="{FF2B5EF4-FFF2-40B4-BE49-F238E27FC236}">
                <a16:creationId xmlns:a16="http://schemas.microsoft.com/office/drawing/2014/main" id="{7DD6D123-DD07-09D8-7A86-9B27AE837624}"/>
              </a:ext>
            </a:extLst>
          </p:cNvPr>
          <p:cNvSpPr txBox="1"/>
          <p:nvPr/>
        </p:nvSpPr>
        <p:spPr>
          <a:xfrm>
            <a:off x="935400" y="1607476"/>
            <a:ext cx="10834254" cy="7755969"/>
          </a:xfrm>
          <a:prstGeom prst="rect">
            <a:avLst/>
          </a:prstGeom>
          <a:noFill/>
        </p:spPr>
        <p:txBody>
          <a:bodyPr wrap="square" rtlCol="0">
            <a:spAutoFit/>
          </a:bodyPr>
          <a:lstStyle/>
          <a:p>
            <a:r>
              <a:rPr lang="en-US" sz="1600" dirty="0">
                <a:latin typeface="Calibri Light" panose="020F0302020204030204" pitchFamily="34" charset="0"/>
                <a:ea typeface="Calibri Light" panose="020F0302020204030204" pitchFamily="34" charset="0"/>
                <a:cs typeface="Calibri Light" panose="020F0302020204030204" pitchFamily="34" charset="0"/>
              </a:rPr>
              <a:t>Lewin's change model is a three-step procedure for managing organizational change. Unfreezing, changing, and refreezing are the three stages. Here let's  apply Lewin's change model to V-Guard:</a:t>
            </a:r>
          </a:p>
          <a:p>
            <a:endParaRPr lang="en-US" sz="1600" dirty="0">
              <a:latin typeface="Calibri Light" panose="020F0302020204030204" pitchFamily="34" charset="0"/>
              <a:ea typeface="Calibri Light" panose="020F0302020204030204" pitchFamily="34" charset="0"/>
              <a:cs typeface="Calibri Light" panose="020F0302020204030204" pitchFamily="34" charset="0"/>
            </a:endParaRPr>
          </a:p>
          <a:p>
            <a:r>
              <a:rPr lang="en-US" sz="1600" dirty="0">
                <a:latin typeface="Calibri Light" panose="020F0302020204030204" pitchFamily="34" charset="0"/>
                <a:ea typeface="Calibri Light" panose="020F0302020204030204" pitchFamily="34" charset="0"/>
                <a:cs typeface="Calibri Light" panose="020F0302020204030204" pitchFamily="34" charset="0"/>
              </a:rPr>
              <a:t>UNFREEZE :</a:t>
            </a:r>
          </a:p>
          <a:p>
            <a:r>
              <a:rPr lang="en-US" sz="1600" dirty="0">
                <a:latin typeface="Calibri Light" panose="020F0302020204030204" pitchFamily="34" charset="0"/>
                <a:ea typeface="Calibri Light" panose="020F0302020204030204" pitchFamily="34" charset="0"/>
                <a:cs typeface="Calibri Light" panose="020F0302020204030204" pitchFamily="34" charset="0"/>
              </a:rPr>
              <a:t> At this stage, the organization needs to make a sense of urgency and motive people to change. By expanding its product portfolio and improve its distribution network. The business can then communicate the need for change to its employees and other stakeholders, generating a sense of desperation.</a:t>
            </a:r>
          </a:p>
          <a:p>
            <a:endParaRPr lang="en-US" sz="1600" dirty="0">
              <a:latin typeface="Calibri Light" panose="020F0302020204030204" pitchFamily="34" charset="0"/>
              <a:ea typeface="Calibri Light" panose="020F0302020204030204" pitchFamily="34" charset="0"/>
              <a:cs typeface="Calibri Light" panose="020F0302020204030204" pitchFamily="34" charset="0"/>
            </a:endParaRPr>
          </a:p>
          <a:p>
            <a:r>
              <a:rPr lang="en-US" sz="1600" dirty="0">
                <a:latin typeface="Calibri Light" panose="020F0302020204030204" pitchFamily="34" charset="0"/>
                <a:ea typeface="Calibri Light" panose="020F0302020204030204" pitchFamily="34" charset="0"/>
                <a:cs typeface="Calibri Light" panose="020F0302020204030204" pitchFamily="34" charset="0"/>
              </a:rPr>
              <a:t>CHANGE:</a:t>
            </a:r>
          </a:p>
          <a:p>
            <a:r>
              <a:rPr lang="en-US" sz="1600" dirty="0">
                <a:latin typeface="Calibri Light" panose="020F0302020204030204" pitchFamily="34" charset="0"/>
                <a:ea typeface="Calibri Light" panose="020F0302020204030204" pitchFamily="34" charset="0"/>
                <a:cs typeface="Calibri Light" panose="020F0302020204030204" pitchFamily="34" charset="0"/>
              </a:rPr>
              <a:t>At this point, the organization must put the changes into action. V-Guard can begin by introducing new products, expanding its distribution network, and entering international markets. The company can also invest in research and development to improve and competitively position its existing products. Employees and stakeholders must be involved in the change process and given the necessary training and resources to adapt to the changes.</a:t>
            </a:r>
          </a:p>
          <a:p>
            <a:endParaRPr lang="en-US" sz="1600" dirty="0">
              <a:latin typeface="Calibri Light" panose="020F0302020204030204" pitchFamily="34" charset="0"/>
              <a:ea typeface="Calibri Light" panose="020F0302020204030204" pitchFamily="34" charset="0"/>
              <a:cs typeface="Calibri Light" panose="020F0302020204030204" pitchFamily="34" charset="0"/>
            </a:endParaRPr>
          </a:p>
          <a:p>
            <a:r>
              <a:rPr lang="en-US" sz="1600" dirty="0">
                <a:latin typeface="Calibri Light" panose="020F0302020204030204" pitchFamily="34" charset="0"/>
                <a:ea typeface="Calibri Light" panose="020F0302020204030204" pitchFamily="34" charset="0"/>
                <a:cs typeface="Calibri Light" panose="020F0302020204030204" pitchFamily="34" charset="0"/>
              </a:rPr>
              <a:t>REFREEZING: At this point, the changes have been stabilized, and the organization has returned to a new state of equilibrium. V-Guard can help to reinforce the changes by creating new processes and systems to support them. The company can also celebrate its great achievements and inform its staff and other interested parties about the benefits of the changes.</a:t>
            </a:r>
          </a:p>
          <a:p>
            <a:endParaRPr lang="en-US" sz="1600" dirty="0">
              <a:latin typeface="Calibri Light" panose="020F0302020204030204" pitchFamily="34" charset="0"/>
              <a:ea typeface="Calibri Light" panose="020F0302020204030204" pitchFamily="34" charset="0"/>
              <a:cs typeface="Calibri Light" panose="020F0302020204030204" pitchFamily="34" charset="0"/>
            </a:endParaRPr>
          </a:p>
          <a:p>
            <a:r>
              <a:rPr lang="en-US" sz="1600" dirty="0">
                <a:latin typeface="Calibri Light" panose="020F0302020204030204" pitchFamily="34" charset="0"/>
                <a:ea typeface="Calibri Light" panose="020F0302020204030204" pitchFamily="34" charset="0"/>
                <a:cs typeface="Calibri Light" panose="020F0302020204030204" pitchFamily="34" charset="0"/>
              </a:rPr>
              <a:t>Overall, Lewin's change model can help V-Guard manage the changes it needs to make in order to remain competitive in the market. V-Guard can successfully implement the changes and achieve its goals by creating a sense of urgency, involving employees and stakeholders, and reinforcing the changes.</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IN" dirty="0"/>
          </a:p>
        </p:txBody>
      </p:sp>
    </p:spTree>
    <p:extLst>
      <p:ext uri="{BB962C8B-B14F-4D97-AF65-F5344CB8AC3E}">
        <p14:creationId xmlns:p14="http://schemas.microsoft.com/office/powerpoint/2010/main" val="33826336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BC1CC39-BA42-F34B-0D64-418FEAEEBC2E}"/>
              </a:ext>
            </a:extLst>
          </p:cNvPr>
          <p:cNvSpPr>
            <a:spLocks noGrp="1"/>
          </p:cNvSpPr>
          <p:nvPr>
            <p:ph type="sldNum" sz="quarter" idx="12"/>
          </p:nvPr>
        </p:nvSpPr>
        <p:spPr/>
        <p:txBody>
          <a:bodyPr/>
          <a:lstStyle/>
          <a:p>
            <a:fld id="{312CC964-A50B-4C29-B4E4-2C30BB34CCF3}" type="slidenum">
              <a:rPr lang="en-US" smtClean="0"/>
              <a:t>10</a:t>
            </a:fld>
            <a:endParaRPr lang="en-US" dirty="0"/>
          </a:p>
        </p:txBody>
      </p:sp>
      <p:graphicFrame>
        <p:nvGraphicFramePr>
          <p:cNvPr id="7" name="Chart 6">
            <a:extLst>
              <a:ext uri="{FF2B5EF4-FFF2-40B4-BE49-F238E27FC236}">
                <a16:creationId xmlns:a16="http://schemas.microsoft.com/office/drawing/2014/main" id="{C0A7D9D2-B8A8-2582-9DCF-CAD0C142B7A9}"/>
              </a:ext>
            </a:extLst>
          </p:cNvPr>
          <p:cNvGraphicFramePr/>
          <p:nvPr>
            <p:extLst>
              <p:ext uri="{D42A27DB-BD31-4B8C-83A1-F6EECF244321}">
                <p14:modId xmlns:p14="http://schemas.microsoft.com/office/powerpoint/2010/main" val="1802594610"/>
              </p:ext>
            </p:extLst>
          </p:nvPr>
        </p:nvGraphicFramePr>
        <p:xfrm>
          <a:off x="1471283" y="193455"/>
          <a:ext cx="8293819" cy="4085248"/>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0B169B74-C9A4-AD8A-1B2A-A3B62856E4F8}"/>
              </a:ext>
            </a:extLst>
          </p:cNvPr>
          <p:cNvSpPr txBox="1"/>
          <p:nvPr/>
        </p:nvSpPr>
        <p:spPr>
          <a:xfrm>
            <a:off x="640794" y="4370369"/>
            <a:ext cx="10903789" cy="1569660"/>
          </a:xfrm>
          <a:prstGeom prst="rect">
            <a:avLst/>
          </a:prstGeom>
          <a:noFill/>
        </p:spPr>
        <p:txBody>
          <a:bodyPr wrap="square" rtlCol="0">
            <a:spAutoFit/>
          </a:bodyPr>
          <a:lstStyle/>
          <a:p>
            <a:r>
              <a:rPr lang="en-US" sz="1600" dirty="0">
                <a:latin typeface="Calibri Light" panose="020F0302020204030204" pitchFamily="34" charset="0"/>
                <a:ea typeface="Calibri Light" panose="020F0302020204030204" pitchFamily="34" charset="0"/>
                <a:cs typeface="Calibri Light" panose="020F0302020204030204" pitchFamily="34" charset="0"/>
              </a:rPr>
              <a:t>V-GUARD INDUSTRIES REPORTED A TURNOVER OF INR 2,342.66 CRORES IN THE FISCAL YEAR 2017-18. THE COMPANY'S TURNOVER INCREASED TO INR 2,547.18 CRORES IN THE FOLLOWING FISCAL YEAR 2018-19. IN THE FISCAL YEAR 2019-20, THE COMPANY'S TURNOVER INCREASED TO INR 2,585.45 CRORES, A SLIGHT INCREASE OVER THE PREVIOUS YEAR. HOWEVER, THE COMPANY'S TURNOVER WAS IMPACTED IN THE FISCAL YEAR 2020-21 DUE TO THE COVID-19 PANDEMIC, AND IT STOOD AT INR 2,470.68 CRORES. IN TH FISCAL YEAR 2021-2022 WE CAN SEE THAT THE COMPANIES TURNOVER SKYROCKED TO 3585.25. AS WE CAN SEE, THE COMPANIES SCALE OF MARGIN IS RAPIDLY INCREASING EXECPT FACING A FALL DURING THE PANDEMIC.</a:t>
            </a:r>
            <a:endParaRPr lang="en-IN" sz="1600" dirty="0">
              <a:latin typeface="Calibri Light" panose="020F0302020204030204" pitchFamily="34" charset="0"/>
              <a:ea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7594321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FD7B39C-CD86-D62D-6C19-412A7FF5C88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2462492-5651-F19F-119B-CB8062F55CFE}"/>
              </a:ext>
            </a:extLst>
          </p:cNvPr>
          <p:cNvSpPr>
            <a:spLocks noGrp="1"/>
          </p:cNvSpPr>
          <p:nvPr>
            <p:ph type="dt" sz="half" idx="10"/>
          </p:nvPr>
        </p:nvSpPr>
        <p:spPr/>
        <p:txBody>
          <a:bodyPr/>
          <a:lstStyle/>
          <a:p>
            <a:r>
              <a:rPr lang="en-US" dirty="0"/>
              <a:t>2/7/20XX</a:t>
            </a:r>
          </a:p>
        </p:txBody>
      </p:sp>
      <p:sp>
        <p:nvSpPr>
          <p:cNvPr id="6" name="Slide Number Placeholder 5">
            <a:extLst>
              <a:ext uri="{FF2B5EF4-FFF2-40B4-BE49-F238E27FC236}">
                <a16:creationId xmlns:a16="http://schemas.microsoft.com/office/drawing/2014/main" id="{E39D5269-DA37-219F-1D21-61A914A63685}"/>
              </a:ext>
            </a:extLst>
          </p:cNvPr>
          <p:cNvSpPr>
            <a:spLocks noGrp="1"/>
          </p:cNvSpPr>
          <p:nvPr>
            <p:ph type="sldNum" sz="quarter" idx="12"/>
          </p:nvPr>
        </p:nvSpPr>
        <p:spPr/>
        <p:txBody>
          <a:bodyPr/>
          <a:lstStyle/>
          <a:p>
            <a:fld id="{312CC964-A50B-4C29-B4E4-2C30BB34CCF3}" type="slidenum">
              <a:rPr lang="en-US" smtClean="0"/>
              <a:t>11</a:t>
            </a:fld>
            <a:endParaRPr lang="en-US" dirty="0"/>
          </a:p>
        </p:txBody>
      </p:sp>
      <p:sp>
        <p:nvSpPr>
          <p:cNvPr id="9" name="TextBox 8">
            <a:extLst>
              <a:ext uri="{FF2B5EF4-FFF2-40B4-BE49-F238E27FC236}">
                <a16:creationId xmlns:a16="http://schemas.microsoft.com/office/drawing/2014/main" id="{D57DFC9F-7776-8AB1-B432-30740FD9E060}"/>
              </a:ext>
            </a:extLst>
          </p:cNvPr>
          <p:cNvSpPr txBox="1"/>
          <p:nvPr/>
        </p:nvSpPr>
        <p:spPr>
          <a:xfrm>
            <a:off x="1017919" y="1932317"/>
            <a:ext cx="8488392" cy="4247317"/>
          </a:xfrm>
          <a:prstGeom prst="rect">
            <a:avLst/>
          </a:prstGeom>
          <a:noFill/>
        </p:spPr>
        <p:txBody>
          <a:bodyPr wrap="square" rtlCol="0">
            <a:spAutoFit/>
          </a:bodyPr>
          <a:lstStyle/>
          <a:p>
            <a:r>
              <a:rPr lang="en-US" dirty="0">
                <a:latin typeface="Calibri Light" panose="020F0302020204030204" pitchFamily="34" charset="0"/>
                <a:ea typeface="Calibri Light" panose="020F0302020204030204" pitchFamily="34" charset="0"/>
                <a:cs typeface="Calibri Light" panose="020F0302020204030204" pitchFamily="34" charset="0"/>
              </a:rPr>
              <a:t>There are two main types of change approaches: planned  and newly emerging. Planned change is an assertive approach to change management that entails identifying and implementing changes in an organization through a systematic and structured process. A formal process of analysis, planning, implementation, and evaluation is usually involved in planned change. In contrast, emergent change is a reactive approach to change management that occurs as a result of unanticipated events or circumstances. Emergent change typically necessitates a more adaptable and flexible approach to change management, allowing for quick decision-making and action.</a:t>
            </a:r>
          </a:p>
          <a:p>
            <a:endParaRPr lang="en-US" dirty="0">
              <a:latin typeface="Calibri Light" panose="020F0302020204030204" pitchFamily="34" charset="0"/>
              <a:ea typeface="Calibri Light" panose="020F0302020204030204" pitchFamily="34" charset="0"/>
              <a:cs typeface="Calibri Light" panose="020F0302020204030204" pitchFamily="34" charset="0"/>
            </a:endParaRPr>
          </a:p>
          <a:p>
            <a:r>
              <a:rPr lang="en-US" dirty="0">
                <a:latin typeface="Calibri Light" panose="020F0302020204030204" pitchFamily="34" charset="0"/>
                <a:ea typeface="Calibri Light" panose="020F0302020204030204" pitchFamily="34" charset="0"/>
                <a:cs typeface="Calibri Light" panose="020F0302020204030204" pitchFamily="34" charset="0"/>
              </a:rPr>
              <a:t>In the scenario of V-Guard, the organization has gone through both planned and unplanned changes. As part of its planned change efforts, the company, for example, has proactively initiated new product lines and entered new markets. Simultaneously, the company has been forced to adapt to market and consumer preference changes, such as the rise of e-commerce, which has necessitated newly emerging modifications to its supply chain and advertising methods.</a:t>
            </a:r>
            <a:endParaRPr lang="en-IN"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11" name="TextBox 10">
            <a:extLst>
              <a:ext uri="{FF2B5EF4-FFF2-40B4-BE49-F238E27FC236}">
                <a16:creationId xmlns:a16="http://schemas.microsoft.com/office/drawing/2014/main" id="{1CD8549B-5AB4-C440-814C-FAD09D065BA4}"/>
              </a:ext>
            </a:extLst>
          </p:cNvPr>
          <p:cNvSpPr txBox="1"/>
          <p:nvPr/>
        </p:nvSpPr>
        <p:spPr>
          <a:xfrm>
            <a:off x="1820174" y="388190"/>
            <a:ext cx="7850037" cy="1323439"/>
          </a:xfrm>
          <a:prstGeom prst="rect">
            <a:avLst/>
          </a:prstGeom>
          <a:noFill/>
        </p:spPr>
        <p:txBody>
          <a:bodyPr wrap="square" rtlCol="0">
            <a:spAutoFit/>
          </a:bodyPr>
          <a:lstStyle/>
          <a:p>
            <a:pPr algn="ctr"/>
            <a:r>
              <a:rPr lang="en-IN" sz="4000" dirty="0">
                <a:solidFill>
                  <a:schemeClr val="tx2">
                    <a:lumMod val="90000"/>
                    <a:lumOff val="10000"/>
                  </a:schemeClr>
                </a:solidFill>
                <a:highlight>
                  <a:srgbClr val="C0C0C0"/>
                </a:highlight>
              </a:rPr>
              <a:t>PLANNED AND EMERGING CHANGES IN V-GUARD</a:t>
            </a:r>
          </a:p>
        </p:txBody>
      </p:sp>
    </p:spTree>
    <p:extLst>
      <p:ext uri="{BB962C8B-B14F-4D97-AF65-F5344CB8AC3E}">
        <p14:creationId xmlns:p14="http://schemas.microsoft.com/office/powerpoint/2010/main" val="313456921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0AA2145B-AE70-404F-CFAB-D848B9592773}"/>
              </a:ext>
            </a:extLst>
          </p:cNvPr>
          <p:cNvSpPr>
            <a:spLocks noGrp="1"/>
          </p:cNvSpPr>
          <p:nvPr>
            <p:ph type="dt" sz="half" idx="10"/>
          </p:nvPr>
        </p:nvSpPr>
        <p:spPr/>
        <p:txBody>
          <a:bodyPr/>
          <a:lstStyle/>
          <a:p>
            <a:r>
              <a:rPr lang="en-US"/>
              <a:t>2/7/20XX</a:t>
            </a:r>
            <a:endParaRPr lang="en-US" dirty="0"/>
          </a:p>
        </p:txBody>
      </p:sp>
      <p:sp>
        <p:nvSpPr>
          <p:cNvPr id="6" name="Slide Number Placeholder 5">
            <a:extLst>
              <a:ext uri="{FF2B5EF4-FFF2-40B4-BE49-F238E27FC236}">
                <a16:creationId xmlns:a16="http://schemas.microsoft.com/office/drawing/2014/main" id="{5824191F-4FCF-DEF8-4750-00802E11613C}"/>
              </a:ext>
            </a:extLst>
          </p:cNvPr>
          <p:cNvSpPr>
            <a:spLocks noGrp="1"/>
          </p:cNvSpPr>
          <p:nvPr>
            <p:ph type="sldNum" sz="quarter" idx="12"/>
          </p:nvPr>
        </p:nvSpPr>
        <p:spPr/>
        <p:txBody>
          <a:bodyPr/>
          <a:lstStyle/>
          <a:p>
            <a:fld id="{312CC964-A50B-4C29-B4E4-2C30BB34CCF3}" type="slidenum">
              <a:rPr lang="en-US" smtClean="0"/>
              <a:t>12</a:t>
            </a:fld>
            <a:endParaRPr lang="en-US" dirty="0"/>
          </a:p>
        </p:txBody>
      </p:sp>
      <p:sp>
        <p:nvSpPr>
          <p:cNvPr id="7" name="Content Placeholder 2">
            <a:extLst>
              <a:ext uri="{FF2B5EF4-FFF2-40B4-BE49-F238E27FC236}">
                <a16:creationId xmlns:a16="http://schemas.microsoft.com/office/drawing/2014/main" id="{3FB11893-72B7-E9F4-D379-24EB3B413B78}"/>
              </a:ext>
            </a:extLst>
          </p:cNvPr>
          <p:cNvSpPr>
            <a:spLocks noGrp="1"/>
          </p:cNvSpPr>
          <p:nvPr>
            <p:ph type="title"/>
          </p:nvPr>
        </p:nvSpPr>
        <p:spPr>
          <a:xfrm>
            <a:off x="518161" y="776377"/>
            <a:ext cx="10901776" cy="4917057"/>
          </a:xfrm>
        </p:spPr>
        <p:txBody>
          <a:bodyPr>
            <a:normAutofit fontScale="90000"/>
          </a:bodyPr>
          <a:lstStyle/>
          <a:p>
            <a:pPr marL="285750" indent="-285750">
              <a:buFont typeface="Arial" panose="020B0604020202020204" pitchFamily="34" charset="0"/>
              <a:buChar char="•"/>
            </a:pPr>
            <a:br>
              <a:rPr lang="en-US" sz="1800" dirty="0">
                <a:effectLst>
                  <a:outerShdw blurRad="38100" dist="38100" dir="2700000" algn="tl">
                    <a:srgbClr val="000000">
                      <a:alpha val="43137"/>
                    </a:srgbClr>
                  </a:outerShdw>
                </a:effectLst>
                <a:latin typeface="Calibri Light" panose="020F0302020204030204" pitchFamily="34" charset="0"/>
                <a:ea typeface="Calibri Light" panose="020F0302020204030204" pitchFamily="34" charset="0"/>
                <a:cs typeface="Calibri Light" panose="020F0302020204030204" pitchFamily="34" charset="0"/>
              </a:rPr>
            </a:br>
            <a:br>
              <a:rPr lang="en-US" sz="1800" i="0" dirty="0">
                <a:latin typeface="Calibri Light" panose="020F0302020204030204" pitchFamily="34" charset="0"/>
                <a:ea typeface="Calibri Light" panose="020F0302020204030204" pitchFamily="34" charset="0"/>
                <a:cs typeface="Calibri Light" panose="020F0302020204030204" pitchFamily="34" charset="0"/>
              </a:rPr>
            </a:br>
            <a:r>
              <a:rPr lang="en-US" sz="1800" i="0" dirty="0">
                <a:latin typeface="Calibri Light" panose="020F0302020204030204" pitchFamily="34" charset="0"/>
                <a:ea typeface="Calibri Light" panose="020F0302020204030204" pitchFamily="34" charset="0"/>
                <a:cs typeface="Calibri Light" panose="020F0302020204030204" pitchFamily="34" charset="0"/>
              </a:rPr>
              <a:t>Change resistance is a normal human response to any kind of shift, whether foreseeable or unforeseen. Work stress to emerging innovations or processes, customers objection to innovation, and industry opposition to shifts in pricing or includes trend have all happened in the case of V-Guard.</a:t>
            </a:r>
            <a:br>
              <a:rPr lang="en-US" sz="1800" i="0" dirty="0">
                <a:latin typeface="Calibri Light" panose="020F0302020204030204" pitchFamily="34" charset="0"/>
                <a:ea typeface="Calibri Light" panose="020F0302020204030204" pitchFamily="34" charset="0"/>
                <a:cs typeface="Calibri Light" panose="020F0302020204030204" pitchFamily="34" charset="0"/>
              </a:rPr>
            </a:br>
            <a:br>
              <a:rPr lang="en-US" sz="1800" i="0" dirty="0">
                <a:latin typeface="Calibri Light" panose="020F0302020204030204" pitchFamily="34" charset="0"/>
                <a:ea typeface="Calibri Light" panose="020F0302020204030204" pitchFamily="34" charset="0"/>
                <a:cs typeface="Calibri Light" panose="020F0302020204030204" pitchFamily="34" charset="0"/>
              </a:rPr>
            </a:br>
            <a: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t>V-Guard has used a variety of strategies to overcome resistance to change, including:</a:t>
            </a: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t>FLEXIBILITY AND ADAPTIBILITY</a:t>
            </a: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br>
              <a:rPr lang="en-IN" sz="9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t>COLABORATION AND COMMUNICATION</a:t>
            </a: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t>EDUCATION AND TRAINING</a:t>
            </a: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t>INCENTIVES AND REWARDS</a:t>
            </a:r>
            <a:br>
              <a:rPr lang="en-US" sz="1800" i="0" dirty="0">
                <a:solidFill>
                  <a:srgbClr val="2A2A04"/>
                </a:solidFill>
                <a:latin typeface="Calibri Light" panose="020F0302020204030204" pitchFamily="34" charset="0"/>
                <a:ea typeface="Calibri Light" panose="020F0302020204030204" pitchFamily="34" charset="0"/>
                <a:cs typeface="Calibri Light" panose="020F0302020204030204" pitchFamily="34" charset="0"/>
              </a:rPr>
            </a:br>
            <a:br>
              <a:rPr lang="en-US" sz="1800" i="0" dirty="0">
                <a:latin typeface="Calibri Light" panose="020F0302020204030204" pitchFamily="34" charset="0"/>
                <a:ea typeface="Calibri Light" panose="020F0302020204030204" pitchFamily="34" charset="0"/>
                <a:cs typeface="Calibri Light" panose="020F0302020204030204" pitchFamily="34" charset="0"/>
              </a:rPr>
            </a:br>
            <a:r>
              <a:rPr lang="en-US" sz="1800" i="0" dirty="0">
                <a:latin typeface="Calibri Light" panose="020F0302020204030204" pitchFamily="34" charset="0"/>
                <a:ea typeface="Calibri Light" panose="020F0302020204030204" pitchFamily="34" charset="0"/>
                <a:cs typeface="Calibri Light" panose="020F0302020204030204" pitchFamily="34" charset="0"/>
              </a:rPr>
              <a:t>Over the years, V-Guard has implemented the strategies both planned and unplanned changes. To overcome opposition to change, the company has used a variety of strategies, includes clear communication, training and education, rewards and incentives, and adaptation and flexibility. These strategies have contributed to V- Guard's position as a strong and creative player in the electrical goods market.</a:t>
            </a:r>
            <a:br>
              <a:rPr lang="en-US" sz="1800" i="0" dirty="0">
                <a:latin typeface="Calibri Light" panose="020F0302020204030204" pitchFamily="34" charset="0"/>
                <a:ea typeface="Calibri Light" panose="020F0302020204030204" pitchFamily="34" charset="0"/>
                <a:cs typeface="Calibri Light" panose="020F0302020204030204" pitchFamily="34" charset="0"/>
              </a:rPr>
            </a:br>
            <a:br>
              <a:rPr lang="en-US" sz="1800" dirty="0">
                <a:latin typeface="Calibri Light" panose="020F0302020204030204" pitchFamily="34" charset="0"/>
                <a:ea typeface="Calibri Light" panose="020F0302020204030204" pitchFamily="34" charset="0"/>
                <a:cs typeface="Calibri Light" panose="020F0302020204030204" pitchFamily="34" charset="0"/>
              </a:rPr>
            </a:br>
            <a:br>
              <a:rPr lang="en-US" sz="1800" dirty="0">
                <a:latin typeface="Calibri Light" panose="020F0302020204030204" pitchFamily="34" charset="0"/>
                <a:ea typeface="Calibri Light" panose="020F0302020204030204" pitchFamily="34" charset="0"/>
                <a:cs typeface="Calibri Light" panose="020F0302020204030204" pitchFamily="34" charset="0"/>
              </a:rPr>
            </a:br>
            <a:endParaRPr lang="en-IN" sz="1800" dirty="0">
              <a:latin typeface="Calibri Light" panose="020F0302020204030204" pitchFamily="34" charset="0"/>
              <a:ea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58421378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BB8BA5-E87B-5895-4B40-14334354D29E}"/>
              </a:ext>
            </a:extLst>
          </p:cNvPr>
          <p:cNvSpPr>
            <a:spLocks noGrp="1"/>
          </p:cNvSpPr>
          <p:nvPr>
            <p:ph type="title"/>
          </p:nvPr>
        </p:nvSpPr>
        <p:spPr/>
        <p:txBody>
          <a:bodyPr/>
          <a:lstStyle/>
          <a:p>
            <a:r>
              <a:rPr lang="en-IN" b="1" dirty="0">
                <a:solidFill>
                  <a:schemeClr val="tx2">
                    <a:lumMod val="90000"/>
                    <a:lumOff val="10000"/>
                  </a:schemeClr>
                </a:solidFill>
              </a:rPr>
              <a:t>CONCLUSION</a:t>
            </a:r>
          </a:p>
        </p:txBody>
      </p:sp>
      <p:sp>
        <p:nvSpPr>
          <p:cNvPr id="5" name="Date Placeholder 4">
            <a:extLst>
              <a:ext uri="{FF2B5EF4-FFF2-40B4-BE49-F238E27FC236}">
                <a16:creationId xmlns:a16="http://schemas.microsoft.com/office/drawing/2014/main" id="{875E6EFE-8255-1554-3E92-9E7643F4CD8D}"/>
              </a:ext>
            </a:extLst>
          </p:cNvPr>
          <p:cNvSpPr>
            <a:spLocks noGrp="1"/>
          </p:cNvSpPr>
          <p:nvPr>
            <p:ph type="dt" sz="half" idx="10"/>
          </p:nvPr>
        </p:nvSpPr>
        <p:spPr/>
        <p:txBody>
          <a:bodyPr/>
          <a:lstStyle/>
          <a:p>
            <a:r>
              <a:rPr lang="en-US" dirty="0"/>
              <a:t>2/7/20XX</a:t>
            </a:r>
          </a:p>
        </p:txBody>
      </p:sp>
      <p:sp>
        <p:nvSpPr>
          <p:cNvPr id="6" name="Slide Number Placeholder 5">
            <a:extLst>
              <a:ext uri="{FF2B5EF4-FFF2-40B4-BE49-F238E27FC236}">
                <a16:creationId xmlns:a16="http://schemas.microsoft.com/office/drawing/2014/main" id="{1B1BA9D8-8CEF-7351-EEAA-3E468E8C0035}"/>
              </a:ext>
            </a:extLst>
          </p:cNvPr>
          <p:cNvSpPr>
            <a:spLocks noGrp="1"/>
          </p:cNvSpPr>
          <p:nvPr>
            <p:ph type="sldNum" sz="quarter" idx="12"/>
          </p:nvPr>
        </p:nvSpPr>
        <p:spPr/>
        <p:txBody>
          <a:bodyPr/>
          <a:lstStyle/>
          <a:p>
            <a:fld id="{312CC964-A50B-4C29-B4E4-2C30BB34CCF3}" type="slidenum">
              <a:rPr lang="en-US" smtClean="0"/>
              <a:t>13</a:t>
            </a:fld>
            <a:endParaRPr lang="en-US" dirty="0"/>
          </a:p>
        </p:txBody>
      </p:sp>
      <p:sp>
        <p:nvSpPr>
          <p:cNvPr id="9" name="TextBox 8">
            <a:extLst>
              <a:ext uri="{FF2B5EF4-FFF2-40B4-BE49-F238E27FC236}">
                <a16:creationId xmlns:a16="http://schemas.microsoft.com/office/drawing/2014/main" id="{3DF5C1B4-1A08-44D9-F473-705FD9884DF7}"/>
              </a:ext>
            </a:extLst>
          </p:cNvPr>
          <p:cNvSpPr txBox="1"/>
          <p:nvPr/>
        </p:nvSpPr>
        <p:spPr>
          <a:xfrm>
            <a:off x="1019224" y="1829411"/>
            <a:ext cx="9420046" cy="3139321"/>
          </a:xfrm>
          <a:prstGeom prst="rect">
            <a:avLst/>
          </a:prstGeom>
          <a:noFill/>
        </p:spPr>
        <p:txBody>
          <a:bodyPr wrap="square" rtlCol="0">
            <a:spAutoFit/>
          </a:bodyPr>
          <a:lstStyle/>
          <a:p>
            <a:r>
              <a:rPr lang="en-US" dirty="0">
                <a:latin typeface="Calibri Light" panose="020F0302020204030204" pitchFamily="34" charset="0"/>
                <a:ea typeface="Calibri Light" panose="020F0302020204030204" pitchFamily="34" charset="0"/>
                <a:cs typeface="Calibri Light" panose="020F0302020204030204" pitchFamily="34" charset="0"/>
              </a:rPr>
              <a:t>Ultimately, V Guard is an established and successful company with a strong reputation in the Indian home appliances market. The company's product line is diverse, with voltage stabilizers, inverters, water heaters, and other home appliances gaining significant market share in India and abroad.</a:t>
            </a:r>
          </a:p>
          <a:p>
            <a:endParaRPr lang="en-US" dirty="0">
              <a:latin typeface="Calibri Light" panose="020F0302020204030204" pitchFamily="34" charset="0"/>
              <a:ea typeface="Calibri Light" panose="020F0302020204030204" pitchFamily="34" charset="0"/>
              <a:cs typeface="Calibri Light" panose="020F0302020204030204" pitchFamily="34" charset="0"/>
            </a:endParaRPr>
          </a:p>
          <a:p>
            <a:r>
              <a:rPr lang="en-US" dirty="0">
                <a:latin typeface="Calibri Light" panose="020F0302020204030204" pitchFamily="34" charset="0"/>
                <a:ea typeface="Calibri Light" panose="020F0302020204030204" pitchFamily="34" charset="0"/>
                <a:cs typeface="Calibri Light" panose="020F0302020204030204" pitchFamily="34" charset="0"/>
              </a:rPr>
              <a:t>V Guard has taken several steps to strengthen its market position and expand its product investments, including spending money on research and development, diversifying into new product categories, and expanding its distribution network. These proposals demonstrate the company's commitment to growth and innovation.</a:t>
            </a:r>
          </a:p>
          <a:p>
            <a:r>
              <a:rPr lang="en-US" dirty="0">
                <a:latin typeface="Calibri Light" panose="020F0302020204030204" pitchFamily="34" charset="0"/>
                <a:ea typeface="Calibri Light" panose="020F0302020204030204" pitchFamily="34" charset="0"/>
                <a:cs typeface="Calibri Light" panose="020F0302020204030204" pitchFamily="34" charset="0"/>
              </a:rPr>
              <a:t>In general, V Guard appears to be on track to continue its upward trajectory and remain a major player in the Indian household appliances market. Even so, it will face future challenges and will need to adapt and grow in order to remain competitive.</a:t>
            </a:r>
            <a:endParaRPr lang="en-IN" dirty="0">
              <a:latin typeface="Calibri Light" panose="020F0302020204030204" pitchFamily="34" charset="0"/>
              <a:ea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375049161"/>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298276" y="119332"/>
            <a:ext cx="5496636" cy="1685898"/>
          </a:xfrm>
        </p:spPr>
        <p:txBody>
          <a:bodyPr/>
          <a:lstStyle/>
          <a:p>
            <a:r>
              <a:rPr lang="en-US" b="1" i="0" dirty="0">
                <a:solidFill>
                  <a:schemeClr val="tx2">
                    <a:lumMod val="90000"/>
                    <a:lumOff val="10000"/>
                  </a:schemeClr>
                </a:solidFill>
                <a:latin typeface="Calibri Light" panose="020F0302020204030204" pitchFamily="34" charset="0"/>
                <a:ea typeface="Calibri Light" panose="020F0302020204030204" pitchFamily="34" charset="0"/>
                <a:cs typeface="Calibri Light" panose="020F0302020204030204" pitchFamily="34" charset="0"/>
              </a:rPr>
              <a:t>REFERENCES</a:t>
            </a:r>
          </a:p>
        </p:txBody>
      </p:sp>
      <p:pic>
        <p:nvPicPr>
          <p:cNvPr id="72" name="Picture Placeholder 71">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a:blip r:embed="rId2"/>
          <a:srcRect/>
          <a:stretch/>
        </p:blipFill>
        <p:spPr>
          <a:xfrm>
            <a:off x="9649155" y="0"/>
            <a:ext cx="2539797" cy="3429000"/>
          </a:xfrm>
        </p:spPr>
      </p:pic>
      <p:pic>
        <p:nvPicPr>
          <p:cNvPr id="78" name="Picture Placeholder 77">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a:blip r:embed="rId3"/>
          <a:srcRect/>
          <a:stretch/>
        </p:blipFill>
        <p:spPr>
          <a:xfrm>
            <a:off x="9649155" y="3383280"/>
            <a:ext cx="2539797" cy="3474720"/>
          </a:xfrm>
        </p:spPr>
      </p:pic>
      <p:sp>
        <p:nvSpPr>
          <p:cNvPr id="16" name="Date Placeholder 15">
            <a:extLst>
              <a:ext uri="{FF2B5EF4-FFF2-40B4-BE49-F238E27FC236}">
                <a16:creationId xmlns:a16="http://schemas.microsoft.com/office/drawing/2014/main" id="{4A857185-E16C-40A5-8032-8049177473D1}"/>
              </a:ext>
            </a:extLst>
          </p:cNvPr>
          <p:cNvSpPr>
            <a:spLocks noGrp="1"/>
          </p:cNvSpPr>
          <p:nvPr>
            <p:ph type="dt" sz="half" idx="10"/>
          </p:nvPr>
        </p:nvSpPr>
        <p:spPr>
          <a:xfrm>
            <a:off x="7337102" y="6398878"/>
            <a:ext cx="4193908" cy="365125"/>
          </a:xfrm>
        </p:spPr>
        <p:txBody>
          <a:bodyPr/>
          <a:lstStyle/>
          <a:p>
            <a:r>
              <a:rPr lang="en-US" dirty="0"/>
              <a:t>2/7/20XX</a:t>
            </a:r>
          </a:p>
        </p:txBody>
      </p:sp>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a:lstStyle/>
          <a:p>
            <a:fld id="{312CC964-A50B-4C29-B4E4-2C30BB34CCF3}" type="slidenum">
              <a:rPr lang="en-US" smtClean="0"/>
              <a:pPr/>
              <a:t>14</a:t>
            </a:fld>
            <a:endParaRPr lang="en-US" dirty="0"/>
          </a:p>
        </p:txBody>
      </p:sp>
      <p:sp>
        <p:nvSpPr>
          <p:cNvPr id="5" name="TextBox 4">
            <a:extLst>
              <a:ext uri="{FF2B5EF4-FFF2-40B4-BE49-F238E27FC236}">
                <a16:creationId xmlns:a16="http://schemas.microsoft.com/office/drawing/2014/main" id="{AC9DE334-73E3-4A0A-E1A8-AAD71441EB75}"/>
              </a:ext>
            </a:extLst>
          </p:cNvPr>
          <p:cNvSpPr txBox="1"/>
          <p:nvPr/>
        </p:nvSpPr>
        <p:spPr>
          <a:xfrm>
            <a:off x="152400" y="1290320"/>
            <a:ext cx="9550400" cy="6186309"/>
          </a:xfrm>
          <a:prstGeom prst="rect">
            <a:avLst/>
          </a:prstGeom>
          <a:noFill/>
        </p:spPr>
        <p:txBody>
          <a:bodyPr wrap="square" rtlCol="0">
            <a:spAutoFit/>
          </a:bodyPr>
          <a:lstStyle/>
          <a:p>
            <a:pPr marL="285750" indent="-285750">
              <a:buFont typeface="Arial" panose="020B0604020202020204" pitchFamily="34" charset="0"/>
              <a:buChar char="•"/>
            </a:pPr>
            <a:r>
              <a:rPr lang="en-US" dirty="0"/>
              <a:t> What Lies Ahead? (2004). Journal of Christian Nursing, 21(3),</a:t>
            </a:r>
          </a:p>
          <a:p>
            <a:r>
              <a:rPr lang="en-US" dirty="0"/>
              <a:t> https://doi.org/10.1097/01.cnj.0000262357.17605.de.www.ambitionbox.com (2022).</a:t>
            </a:r>
          </a:p>
          <a:p>
            <a:endParaRPr lang="en-US" dirty="0"/>
          </a:p>
          <a:p>
            <a:pPr marL="285750" indent="-285750">
              <a:buFont typeface="Arial" panose="020B0604020202020204" pitchFamily="34" charset="0"/>
              <a:buChar char="•"/>
            </a:pPr>
            <a:r>
              <a:rPr lang="en-US" dirty="0"/>
              <a:t> V-Guard Industries Overview and Company Profile | </a:t>
            </a:r>
            <a:r>
              <a:rPr lang="en-US" dirty="0" err="1"/>
              <a:t>AmbitionBox</a:t>
            </a:r>
            <a:r>
              <a:rPr lang="en-US" dirty="0"/>
              <a:t>. [online] </a:t>
            </a:r>
            <a:r>
              <a:rPr lang="en-US" dirty="0" err="1"/>
              <a:t>AmbitionBox</a:t>
            </a:r>
            <a:r>
              <a:rPr lang="en-US" dirty="0"/>
              <a:t>. Available at: </a:t>
            </a:r>
            <a:r>
              <a:rPr lang="en-US" dirty="0">
                <a:hlinkClick r:id="rId4"/>
              </a:rPr>
              <a:t>https://www.ambitionbox.com/overview/v-guard-industries-overview</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Equitymaster.com. (n.d.). V GUARD INDUSTRIES 2021-22 Annual Report Analysis. [online] Available at: </a:t>
            </a:r>
            <a:r>
              <a:rPr lang="en-US" dirty="0">
                <a:hlinkClick r:id="rId5"/>
              </a:rPr>
              <a:t>https://www.equitymaster.com/research-it/annual-results-analysis/amp/VGUARD/V-GUARD-INDUSTRIES-2021-22-Annual-Report-Analysis/3260</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www.ndtv.com. (n.d.). V-Guard </a:t>
            </a:r>
            <a:r>
              <a:rPr lang="en-US" dirty="0" err="1"/>
              <a:t>Inds</a:t>
            </a:r>
            <a:r>
              <a:rPr lang="en-US" dirty="0"/>
              <a:t>.: Balance Sheet of V-Guard </a:t>
            </a:r>
            <a:r>
              <a:rPr lang="en-US" dirty="0" err="1"/>
              <a:t>Inds</a:t>
            </a:r>
            <a:r>
              <a:rPr lang="en-US" dirty="0"/>
              <a:t>., Profit &amp; Loss, Cash Flow, Ratios, Quarterly, Half-Yearly, Yearly Financials - NDTV. [online] Available at: </a:t>
            </a:r>
            <a:r>
              <a:rPr lang="en-US" dirty="0">
                <a:hlinkClick r:id="rId6"/>
              </a:rPr>
              <a:t>https://www.ndtv.com/business/stock/v-guard-industries-ltd_vguard/financials</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www.vguard.in. (n.d.). Leadership | V-Guard India. [online] Available at: </a:t>
            </a:r>
            <a:r>
              <a:rPr lang="en-US" dirty="0">
                <a:hlinkClick r:id="rId7"/>
              </a:rPr>
              <a:t>https://www.vguard.in/about-us/leadership</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V-Guard Q2 net profit dips 26.5 pc to Rs 43.6 </a:t>
            </a:r>
            <a:r>
              <a:rPr lang="en-US" dirty="0" err="1"/>
              <a:t>cr</a:t>
            </a:r>
            <a:r>
              <a:rPr lang="en-US" dirty="0"/>
              <a:t>; revenue up 8.7 pc to Rs 986 cr. (2022). The Economic Times. [online] 27 Oct. Available at: </a:t>
            </a:r>
            <a:r>
              <a:rPr lang="en-US" dirty="0">
                <a:hlinkClick r:id="rId8"/>
              </a:rPr>
              <a:t>https://m.economictimes.com/markets/stocks/earnings/v-guard-q2-net-profit-dips-26-5-pc-to-rs-43-6-cr-revenue-up-8-7-pc-to-rs-986-cr/articleshow/95123342.cms</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3495264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FE8F7A7-B5F8-7E21-1EF2-229140035ABC}"/>
              </a:ext>
            </a:extLst>
          </p:cNvPr>
          <p:cNvSpPr>
            <a:spLocks noGrp="1"/>
          </p:cNvSpPr>
          <p:nvPr>
            <p:ph type="ftr" sz="quarter" idx="11"/>
          </p:nvPr>
        </p:nvSpPr>
        <p:spPr/>
        <p:txBody>
          <a:bodyPr/>
          <a:lstStyle/>
          <a:p>
            <a:r>
              <a:rPr lang="en-US" dirty="0"/>
              <a:t>Sample Footer Text</a:t>
            </a:r>
            <a:endParaRPr lang="en-US" dirty="0">
              <a:solidFill>
                <a:schemeClr val="bg1"/>
              </a:solidFill>
            </a:endParaRPr>
          </a:p>
        </p:txBody>
      </p:sp>
      <p:sp>
        <p:nvSpPr>
          <p:cNvPr id="6" name="Date Placeholder 5">
            <a:extLst>
              <a:ext uri="{FF2B5EF4-FFF2-40B4-BE49-F238E27FC236}">
                <a16:creationId xmlns:a16="http://schemas.microsoft.com/office/drawing/2014/main" id="{E9D143F8-D414-FCF6-B0AA-1B2044F28AA4}"/>
              </a:ext>
            </a:extLst>
          </p:cNvPr>
          <p:cNvSpPr>
            <a:spLocks noGrp="1"/>
          </p:cNvSpPr>
          <p:nvPr>
            <p:ph type="dt" sz="half" idx="10"/>
          </p:nvPr>
        </p:nvSpPr>
        <p:spPr/>
        <p:txBody>
          <a:bodyPr/>
          <a:lstStyle/>
          <a:p>
            <a:r>
              <a:rPr lang="en-US" dirty="0"/>
              <a:t>2/7/20XX</a:t>
            </a:r>
          </a:p>
        </p:txBody>
      </p:sp>
      <p:sp>
        <p:nvSpPr>
          <p:cNvPr id="7" name="Slide Number Placeholder 6">
            <a:extLst>
              <a:ext uri="{FF2B5EF4-FFF2-40B4-BE49-F238E27FC236}">
                <a16:creationId xmlns:a16="http://schemas.microsoft.com/office/drawing/2014/main" id="{347D9F66-6245-C3CF-F80B-DA0C13E5ED10}"/>
              </a:ext>
            </a:extLst>
          </p:cNvPr>
          <p:cNvSpPr>
            <a:spLocks noGrp="1"/>
          </p:cNvSpPr>
          <p:nvPr>
            <p:ph type="sldNum" sz="quarter" idx="12"/>
          </p:nvPr>
        </p:nvSpPr>
        <p:spPr/>
        <p:txBody>
          <a:bodyPr/>
          <a:lstStyle/>
          <a:p>
            <a:fld id="{312CC964-A50B-4C29-B4E4-2C30BB34CCF3}" type="slidenum">
              <a:rPr lang="en-US" smtClean="0"/>
              <a:t>15</a:t>
            </a:fld>
            <a:endParaRPr lang="en-US" dirty="0"/>
          </a:p>
        </p:txBody>
      </p:sp>
      <p:sp>
        <p:nvSpPr>
          <p:cNvPr id="8" name="TextBox 7">
            <a:extLst>
              <a:ext uri="{FF2B5EF4-FFF2-40B4-BE49-F238E27FC236}">
                <a16:creationId xmlns:a16="http://schemas.microsoft.com/office/drawing/2014/main" id="{A0870DFD-CE54-0EE3-C31C-64AB9BF60D5A}"/>
              </a:ext>
            </a:extLst>
          </p:cNvPr>
          <p:cNvSpPr txBox="1"/>
          <p:nvPr/>
        </p:nvSpPr>
        <p:spPr>
          <a:xfrm>
            <a:off x="1584960" y="518160"/>
            <a:ext cx="9753600" cy="4801314"/>
          </a:xfrm>
          <a:prstGeom prst="rect">
            <a:avLst/>
          </a:prstGeom>
          <a:noFill/>
        </p:spPr>
        <p:txBody>
          <a:bodyPr wrap="square" rtlCol="0">
            <a:spAutoFit/>
          </a:bodyPr>
          <a:lstStyle/>
          <a:p>
            <a:endParaRPr lang="en-IN" dirty="0"/>
          </a:p>
          <a:p>
            <a:endParaRPr lang="en-IN" dirty="0"/>
          </a:p>
          <a:p>
            <a:pPr marL="285750" indent="-285750">
              <a:buFont typeface="Arial" panose="020B0604020202020204" pitchFamily="34" charset="0"/>
              <a:buChar char="•"/>
            </a:pPr>
            <a:endParaRPr lang="en-IN" dirty="0"/>
          </a:p>
          <a:p>
            <a:pPr marL="285750" indent="-285750">
              <a:buFont typeface="Arial" panose="020B0604020202020204" pitchFamily="34" charset="0"/>
              <a:buChar char="•"/>
            </a:pPr>
            <a:r>
              <a:rPr lang="en-IN" dirty="0"/>
              <a:t>https://www.equitymaster.com/research-it/annual-results-analysis/amp/VGUARD/V-GUARD-INDUSTRIES-2021-22-Annual-Report-Analysis/3260 </a:t>
            </a:r>
          </a:p>
          <a:p>
            <a:pPr marL="285750" indent="-285750">
              <a:buFont typeface="Arial" panose="020B0604020202020204" pitchFamily="34" charset="0"/>
              <a:buChar char="•"/>
            </a:pPr>
            <a:endParaRPr lang="en-IN" dirty="0"/>
          </a:p>
          <a:p>
            <a:pPr marL="285750" indent="-285750">
              <a:buFont typeface="Arial" panose="020B0604020202020204" pitchFamily="34" charset="0"/>
              <a:buChar char="•"/>
            </a:pPr>
            <a:r>
              <a:rPr lang="en-IN" dirty="0">
                <a:hlinkClick r:id="rId2"/>
              </a:rPr>
              <a:t>https://www.vguard.in/</a:t>
            </a:r>
            <a:endParaRPr lang="en-IN" dirty="0"/>
          </a:p>
          <a:p>
            <a:pPr marL="285750" indent="-285750">
              <a:lnSpc>
                <a:spcPct val="200000"/>
              </a:lnSpc>
              <a:buFont typeface="Arial" panose="020B0604020202020204" pitchFamily="34" charset="0"/>
              <a:buChar char="•"/>
            </a:pPr>
            <a:r>
              <a:rPr lang="en-IN" sz="1800" dirty="0">
                <a:effectLst/>
                <a:latin typeface="Times New Roman" panose="02020603050405020304" pitchFamily="18" charset="0"/>
              </a:rPr>
              <a:t>V Guard Industries Ltd, VGUARD:NSI Profile - FT.com.” </a:t>
            </a:r>
            <a:r>
              <a:rPr lang="en-IN" sz="1800" i="1" dirty="0">
                <a:effectLst/>
                <a:latin typeface="Times New Roman" panose="02020603050405020304" pitchFamily="18" charset="0"/>
              </a:rPr>
              <a:t>Markets.ft.com</a:t>
            </a:r>
            <a:r>
              <a:rPr lang="en-IN" sz="1800" dirty="0">
                <a:effectLst/>
                <a:latin typeface="Times New Roman" panose="02020603050405020304" pitchFamily="18" charset="0"/>
              </a:rPr>
              <a:t>, markets.ft.com/data/equities/</a:t>
            </a:r>
            <a:r>
              <a:rPr lang="en-IN" sz="1800" dirty="0" err="1">
                <a:effectLst/>
                <a:latin typeface="Times New Roman" panose="02020603050405020304" pitchFamily="18" charset="0"/>
              </a:rPr>
              <a:t>tearsheet</a:t>
            </a:r>
            <a:r>
              <a:rPr lang="en-IN" sz="1800" dirty="0">
                <a:effectLst/>
                <a:latin typeface="Times New Roman" panose="02020603050405020304" pitchFamily="18" charset="0"/>
              </a:rPr>
              <a:t>/</a:t>
            </a:r>
            <a:r>
              <a:rPr lang="en-IN" sz="1800" dirty="0" err="1">
                <a:effectLst/>
                <a:latin typeface="Times New Roman" panose="02020603050405020304" pitchFamily="18" charset="0"/>
              </a:rPr>
              <a:t>profile?s</a:t>
            </a:r>
            <a:r>
              <a:rPr lang="en-IN" sz="1800" dirty="0">
                <a:effectLst/>
                <a:latin typeface="Times New Roman" panose="02020603050405020304" pitchFamily="18" charset="0"/>
              </a:rPr>
              <a:t>=VGUARD:NSI. Accessed 27 Feb. 2023.</a:t>
            </a:r>
          </a:p>
          <a:p>
            <a:pPr indent="-457200">
              <a:lnSpc>
                <a:spcPct val="200000"/>
              </a:lnSpc>
              <a:buFont typeface="Arial" panose="020B0604020202020204" pitchFamily="34" charset="0"/>
              <a:buChar char="•"/>
            </a:pPr>
            <a:r>
              <a:rPr lang="en-IN" sz="1800" dirty="0">
                <a:effectLst/>
                <a:latin typeface="Times New Roman" panose="02020603050405020304" pitchFamily="18" charset="0"/>
              </a:rPr>
              <a:t>V-Guard Industries Ltd.” </a:t>
            </a:r>
            <a:r>
              <a:rPr lang="en-IN" sz="1800" i="1" dirty="0">
                <a:effectLst/>
                <a:latin typeface="Times New Roman" panose="02020603050405020304" pitchFamily="18" charset="0"/>
              </a:rPr>
              <a:t>Business Standard India</a:t>
            </a:r>
            <a:r>
              <a:rPr lang="en-IN" sz="1800" dirty="0">
                <a:effectLst/>
                <a:latin typeface="Times New Roman" panose="02020603050405020304" pitchFamily="18" charset="0"/>
              </a:rPr>
              <a:t>, www.business-standard.com/company/v-guard-inds-19611/information/company-history. Accessed 27 Feb. 2023.</a:t>
            </a:r>
          </a:p>
          <a:p>
            <a:pPr marL="285750" indent="-285750">
              <a:buFont typeface="Arial" panose="020B0604020202020204" pitchFamily="34" charset="0"/>
              <a:buChar char="•"/>
            </a:pPr>
            <a:endParaRPr lang="en-IN" dirty="0"/>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4135759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a:lstStyle/>
          <a:p>
            <a:r>
              <a:rPr lang="en-US" dirty="0"/>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35" name="Footer Placeholder 2">
            <a:extLst>
              <a:ext uri="{FF2B5EF4-FFF2-40B4-BE49-F238E27FC236}">
                <a16:creationId xmlns:a16="http://schemas.microsoft.com/office/drawing/2014/main" id="{B7DBC9F7-37C7-4A2D-ACBC-EBDA35886D84}"/>
              </a:ext>
            </a:extLst>
          </p:cNvPr>
          <p:cNvSpPr>
            <a:spLocks noGrp="1"/>
          </p:cNvSpPr>
          <p:nvPr>
            <p:ph type="ftr" sz="quarter" idx="11"/>
          </p:nvPr>
        </p:nvSpPr>
        <p:spPr>
          <a:xfrm>
            <a:off x="154429" y="6398878"/>
            <a:ext cx="4497315" cy="365125"/>
          </a:xfrm>
        </p:spPr>
        <p:txBody>
          <a:bodyPr/>
          <a:lstStyle>
            <a:lvl1pPr>
              <a:defRPr>
                <a:solidFill>
                  <a:schemeClr val="bg1"/>
                </a:solidFill>
              </a:defRPr>
            </a:lvl1pPr>
          </a:lstStyle>
          <a:p>
            <a:r>
              <a:rPr lang="en-US" dirty="0"/>
              <a:t>Sample Footer Text</a:t>
            </a:r>
          </a:p>
        </p:txBody>
      </p:sp>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301949"/>
            <a:ext cx="6238687" cy="4022650"/>
          </a:xfrm>
        </p:spPr>
        <p:txBody>
          <a:bodyPr/>
          <a:lstStyle/>
          <a:p>
            <a:r>
              <a:rPr lang="en-US" dirty="0"/>
              <a:t>NAME: GLEN ATONY</a:t>
            </a:r>
          </a:p>
          <a:p>
            <a:r>
              <a:rPr lang="en-US" dirty="0"/>
              <a:t>STUDENT ID: 2215078</a:t>
            </a:r>
          </a:p>
          <a:p>
            <a:r>
              <a:rPr lang="en-US" dirty="0"/>
              <a:t>EMAIL ADDRESS: 2215078@student.uwtsd.ac.uk</a:t>
            </a:r>
          </a:p>
          <a:p>
            <a:endParaRPr lang="en-US" dirty="0"/>
          </a:p>
        </p:txBody>
      </p:sp>
      <p:sp>
        <p:nvSpPr>
          <p:cNvPr id="7" name="Date Placeholder 6">
            <a:extLst>
              <a:ext uri="{FF2B5EF4-FFF2-40B4-BE49-F238E27FC236}">
                <a16:creationId xmlns:a16="http://schemas.microsoft.com/office/drawing/2014/main" id="{FF14FC5E-CD12-447F-80A6-B27D30095D2C}"/>
              </a:ext>
            </a:extLst>
          </p:cNvPr>
          <p:cNvSpPr>
            <a:spLocks noGrp="1"/>
          </p:cNvSpPr>
          <p:nvPr>
            <p:ph type="dt" sz="half" idx="10"/>
          </p:nvPr>
        </p:nvSpPr>
        <p:spPr>
          <a:xfrm>
            <a:off x="7337102" y="6398878"/>
            <a:ext cx="4193908" cy="365125"/>
          </a:xfrm>
        </p:spPr>
        <p:txBody>
          <a:bodyPr/>
          <a:lstStyle/>
          <a:p>
            <a:r>
              <a:rPr lang="en-US" dirty="0"/>
              <a:t>2/7/20XX</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a:lstStyle/>
          <a:p>
            <a:fld id="{312CC964-A50B-4C29-B4E4-2C30BB34CCF3}" type="slidenum">
              <a:rPr lang="en-US" smtClean="0"/>
              <a:pPr/>
              <a:t>16</a:t>
            </a:fld>
            <a:endParaRPr lang="en-US" dirty="0"/>
          </a:p>
        </p:txBody>
      </p:sp>
    </p:spTree>
    <p:extLst>
      <p:ext uri="{BB962C8B-B14F-4D97-AF65-F5344CB8AC3E}">
        <p14:creationId xmlns:p14="http://schemas.microsoft.com/office/powerpoint/2010/main" val="3043070934"/>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da6056a1986bd3b1d617c319d81b28e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e16f01e705cd6174074dfb0846d87a4"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5CABE4-909F-4611-A0E1-6E45080B3C9E}">
  <ds:schemaRefs>
    <ds:schemaRef ds:uri="d8e79d84-78fb-44a9-92e9-d04bdd8f0359"/>
    <ds:schemaRef ds:uri="http://schemas.microsoft.com/office/2006/documentManagement/types"/>
    <ds:schemaRef ds:uri="http://purl.org/dc/terms/"/>
    <ds:schemaRef ds:uri="http://schemas.openxmlformats.org/package/2006/metadata/core-properties"/>
    <ds:schemaRef ds:uri="http://purl.org/dc/dcmitype/"/>
    <ds:schemaRef ds:uri="http://purl.org/dc/elements/1.1/"/>
    <ds:schemaRef ds:uri="04c7059f-bde8-4ce9-bb0f-e52888740953"/>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3.xml><?xml version="1.0" encoding="utf-8"?>
<ds:datastoreItem xmlns:ds="http://schemas.openxmlformats.org/officeDocument/2006/customXml" ds:itemID="{E77AD70F-705A-4D76-8EC1-345D0EEC2B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Angle lines design</Template>
  <TotalTime>1870</TotalTime>
  <Words>2025</Words>
  <Application>Microsoft Office PowerPoint</Application>
  <PresentationFormat>Widescreen</PresentationFormat>
  <Paragraphs>167</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Times New Roman</vt:lpstr>
      <vt:lpstr>Univers Condensed Light</vt:lpstr>
      <vt:lpstr>Walbaum Display Light</vt:lpstr>
      <vt:lpstr>Wingdings</vt:lpstr>
      <vt:lpstr>AngleLinesVTI</vt:lpstr>
      <vt:lpstr>CHANGE AND STABILITY MANAGEMNET</vt:lpstr>
      <vt:lpstr>Agenda </vt:lpstr>
      <vt:lpstr>PowerPoint Presentation</vt:lpstr>
      <vt:lpstr>PowerPoint Presentation</vt:lpstr>
      <vt:lpstr>PowerPoint Presentation</vt:lpstr>
      <vt:lpstr>PowerPoint Presentation</vt:lpstr>
      <vt:lpstr>PowerPoint Presentation</vt:lpstr>
      <vt:lpstr>PowerPoint Presentation</vt:lpstr>
      <vt:lpstr>LEWINS MODEL OF CHANGE IN APPLIED IN V-GUARD</vt:lpstr>
      <vt:lpstr>PowerPoint Presentation</vt:lpstr>
      <vt:lpstr>PowerPoint Presentation</vt:lpstr>
      <vt:lpstr>  Change resistance is a normal human response to any kind of shift, whether foreseeable or unforeseen. Work stress to emerging innovations or processes, customers objection to innovation, and industry opposition to shifts in pricing or includes trend have all happened in the case of V-Guard.  V-Guard has used a variety of strategies to overcome resistance to change, including:  FLEXIBILITY AND ADAPTIBILITY  COLABORATION AND COMMUNICATION  EDUCATION AND TRAINING  INCENTIVES AND REWARDS  Over the years, V-Guard has implemented the strategies both planned and unplanned changes. To overcome opposition to change, the company has used a variety of strategies, includes clear communication, training and education, rewards and incentives, and adaptation and flexibility. These strategies have contributed to V- Guard's position as a strong and creative player in the electrical goods market.   </vt:lpstr>
      <vt:lpstr>CONCLUSION</vt:lpstr>
      <vt:lpstr>REFERENCES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MANAGEMNET</dc:title>
  <dc:creator>Glen Antony (2215078)</dc:creator>
  <cp:lastModifiedBy>Glen</cp:lastModifiedBy>
  <cp:revision>11</cp:revision>
  <dcterms:created xsi:type="dcterms:W3CDTF">2023-02-20T17:12:24Z</dcterms:created>
  <dcterms:modified xsi:type="dcterms:W3CDTF">2023-02-27T12:46:26Z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