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6" r:id="rId4"/>
  </p:sldMasterIdLst>
  <p:sldIdLst>
    <p:sldId id="256" r:id="rId5"/>
    <p:sldId id="257" r:id="rId6"/>
    <p:sldId id="259" r:id="rId7"/>
    <p:sldId id="260" r:id="rId8"/>
    <p:sldId id="262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dona Igbinoba (1815861)" initials="MI(" lastIdx="1" clrIdx="0">
    <p:extLst>
      <p:ext uri="{19B8F6BF-5375-455C-9EA6-DF929625EA0E}">
        <p15:presenceInfo xmlns:p15="http://schemas.microsoft.com/office/powerpoint/2012/main" userId="Madona Igbinoba (1815861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 snapToGrid="0">
      <p:cViewPr varScale="1">
        <p:scale>
          <a:sx n="74" d="100"/>
          <a:sy n="74" d="100"/>
        </p:scale>
        <p:origin x="55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D55F9-11A3-4523-8F38-6BA37933791A}" type="datetime1">
              <a:rPr lang="en-US" smtClean="0"/>
              <a:t>5/4/2021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5302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28600">
              <a:buFont typeface="+mj-lt"/>
              <a:buAutoNum type="arabicPeriod"/>
              <a:defRPr/>
            </a:lvl1pPr>
            <a:lvl2pPr marL="228600" indent="-228600">
              <a:buFont typeface="+mj-lt"/>
              <a:buAutoNum type="arabicPeriod"/>
              <a:defRPr/>
            </a:lvl2pPr>
            <a:lvl3pPr marL="228600">
              <a:buFont typeface="+mj-lt"/>
              <a:buAutoNum type="arabicPeriod"/>
              <a:defRPr/>
            </a:lvl3pPr>
            <a:lvl4pPr marL="228600" indent="-228600">
              <a:buFont typeface="+mj-lt"/>
              <a:buAutoNum type="arabicPeriod"/>
              <a:defRPr/>
            </a:lvl4pPr>
            <a:lvl5pPr marL="228600">
              <a:buFont typeface="+mj-lt"/>
              <a:buAutoNum type="arabicPeriod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9D56B-6EBE-4E5F-99D9-2A3DBDF37D0A}" type="datetime1">
              <a:rPr lang="en-US" smtClean="0"/>
              <a:t>5/4/2021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8819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09738"/>
            <a:ext cx="1089025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1089025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FFFFFF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F3CA-C7E3-432D-9282-18F13836509A}" type="datetime1">
              <a:rPr lang="en-US" smtClean="0"/>
              <a:t>5/4/2021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2243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825625"/>
            <a:ext cx="5562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E9C62-1337-40B8-BA50-E9F4861DB4BC}" type="datetime1">
              <a:rPr lang="en-US" smtClean="0"/>
              <a:t>5/4/2021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8022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0863"/>
            <a:ext cx="5157787" cy="1150937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01975"/>
            <a:ext cx="5157787" cy="30876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0863"/>
            <a:ext cx="5183188" cy="1150937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101975"/>
            <a:ext cx="5183188" cy="308768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95EB-2DA3-4B24-8725-19BC22A7BE50}" type="datetime1">
              <a:rPr lang="en-US" smtClean="0"/>
              <a:t>5/4/2021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37E6-0076-4915-A5A8-B7C11FA4F374}" type="datetime1">
              <a:rPr lang="en-US" smtClean="0"/>
              <a:t>5/4/2021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381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5F58F-C0B5-422A-8E5A-6B99E5D80F0A}" type="datetime1">
              <a:rPr lang="en-US" smtClean="0"/>
              <a:t>5/4/2021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5620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981200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971800"/>
            <a:ext cx="3932237" cy="2897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5E655-9687-48DF-A33F-F8824CCCB5D1}" type="datetime1">
              <a:rPr lang="en-US" smtClean="0"/>
              <a:t>5/4/2021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3109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2209799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971800"/>
            <a:ext cx="3932237" cy="2897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FD56A-AAB8-4544-A495-D0645413C9E3}" type="datetime1">
              <a:rPr lang="en-US" smtClean="0"/>
              <a:t>5/4/2021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845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757A-3EC2-4683-9080-1A460C37C843}" type="datetime1">
              <a:rPr lang="en-US" smtClean="0"/>
              <a:t>5/4/2021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8459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3539" y="6324600"/>
            <a:ext cx="2560220" cy="365125"/>
          </a:xfrm>
        </p:spPr>
        <p:txBody>
          <a:bodyPr/>
          <a:lstStyle/>
          <a:p>
            <a:fld id="{5CC8096C-64ED-4153-A483-5C02E44AD5C3}" type="datetime1">
              <a:rPr lang="en-US" smtClean="0"/>
              <a:t>5/4/2021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319838"/>
            <a:ext cx="3982781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9883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Rectangle 114">
            <a:extLst>
              <a:ext uri="{FF2B5EF4-FFF2-40B4-BE49-F238E27FC236}">
                <a16:creationId xmlns:a16="http://schemas.microsoft.com/office/drawing/2014/main" xmlns="" id="{A4798C7F-C8CA-4799-BF37-3AB4642CDB66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7162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80" name="Group 79">
            <a:extLst>
              <a:ext uri="{FF2B5EF4-FFF2-40B4-BE49-F238E27FC236}">
                <a16:creationId xmlns:a16="http://schemas.microsoft.com/office/drawing/2014/main" xmlns="" id="{87F0794B-55D3-4D2D-BDE7-4688ED321E42}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xmlns="" id="{BE4C795B-1813-4CC6-B03F-8DD130BEAAB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xmlns="" id="{E0F4C04D-5CD8-446B-BE3D-257172E6E4C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xmlns="" id="{FDDC802E-606F-4F39-84B6-90DF0FE54461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xmlns="" id="{2C5B0C75-0136-4A39-9AB6-0F02C4527810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xmlns="" id="{C5ED2B52-3D40-46DE-8B54-99A4071578D8}"/>
                </a:ext>
              </a:extLst>
            </p:cNvPr>
            <p:cNvCxnSpPr>
              <a:cxnSpLocks/>
            </p:cNvCxnSpPr>
            <p:nvPr/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xmlns="" id="{18BCEC75-1B6B-45B2-8041-8D933FCF60F5}"/>
                </a:ext>
              </a:extLst>
            </p:cNvPr>
            <p:cNvCxnSpPr>
              <a:cxnSpLocks/>
            </p:cNvCxnSpPr>
            <p:nvPr/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xmlns="" id="{6A2FC789-056A-43CC-807E-4262CDC3E0F5}"/>
                </a:ext>
              </a:extLst>
            </p:cNvPr>
            <p:cNvCxnSpPr>
              <a:cxnSpLocks/>
            </p:cNvCxnSpPr>
            <p:nvPr/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xmlns="" id="{48C32FD3-76B0-40E7-89F2-E9C523210AF4}"/>
                </a:ext>
              </a:extLst>
            </p:cNvPr>
            <p:cNvCxnSpPr>
              <a:cxnSpLocks/>
            </p:cNvCxnSpPr>
            <p:nvPr/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xmlns="" id="{B82E9447-8362-426C-840A-B6F2231F7BCC}"/>
                </a:ext>
              </a:extLst>
            </p:cNvPr>
            <p:cNvCxnSpPr>
              <a:cxnSpLocks/>
            </p:cNvCxnSpPr>
            <p:nvPr/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xmlns="" id="{2F141DC8-83CE-4C21-A5BA-E2FFF3D866EF}"/>
                </a:ext>
              </a:extLst>
            </p:cNvPr>
            <p:cNvCxnSpPr>
              <a:cxnSpLocks/>
            </p:cNvCxnSpPr>
            <p:nvPr/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xmlns="" id="{512A697C-ECBC-40A9-AC69-BF96A34B91AF}"/>
                </a:ext>
              </a:extLst>
            </p:cNvPr>
            <p:cNvCxnSpPr>
              <a:cxnSpLocks/>
            </p:cNvCxnSpPr>
            <p:nvPr/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xmlns="" id="{D2E988AF-5EFB-43D3-B93F-6E4F41A2C90B}"/>
                </a:ext>
              </a:extLst>
            </p:cNvPr>
            <p:cNvCxnSpPr>
              <a:cxnSpLocks/>
            </p:cNvCxnSpPr>
            <p:nvPr/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xmlns="" id="{6B312C1B-AAE2-4A6D-ACC7-ABAA75D42854}"/>
                </a:ext>
              </a:extLst>
            </p:cNvPr>
            <p:cNvCxnSpPr>
              <a:cxnSpLocks/>
            </p:cNvCxnSpPr>
            <p:nvPr/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xmlns="" id="{57B96146-61DA-44D6-A9DF-6DB41FCF2D80}"/>
                </a:ext>
              </a:extLst>
            </p:cNvPr>
            <p:cNvCxnSpPr>
              <a:cxnSpLocks/>
            </p:cNvCxnSpPr>
            <p:nvPr/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xmlns="" id="{6B33F93D-4439-46EE-97C4-9CECAAFDCF60}"/>
                </a:ext>
              </a:extLst>
            </p:cNvPr>
            <p:cNvCxnSpPr>
              <a:cxnSpLocks/>
            </p:cNvCxnSpPr>
            <p:nvPr/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xmlns="" id="{5914B275-A3D7-4BA4-B8CB-E7657100F3A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xmlns="" id="{BD26EF3B-FBE7-4D57-8E01-553F50734A6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xmlns="" id="{6CC1E671-BA54-4B31-9A2E-8F50BC57A2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xmlns="" id="{A836A704-3624-4ABF-9A67-0F52C2F3EFB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xmlns="" id="{5FDC385D-BA34-481F-A991-A776E0B1930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xmlns="" id="{F1EF033A-D8FB-416B-AE51-4E098A27D68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xmlns="" id="{17C17B48-F458-4E9B-9331-56FCDC5B6AB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xmlns="" id="{07E44A4B-D453-46F0-A83D-AF0B33D5C59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xmlns="" id="{346BEA9F-314B-440D-AE8D-21E1252EC5A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xmlns="" id="{F15EAFD0-4869-4612-ACDE-ABC703104E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xmlns="" id="{A0F26706-7F23-4FF0-9CAF-F3C4F47C11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xmlns="" id="{C0195A72-345A-4E88-8D71-14DB3D1B607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xmlns="" id="{0DBF51A6-A3BC-49FE-BB01-E8992811774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xmlns="" id="{A78DF911-744C-419B-83DC-39F270BBF41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9" name="Freeform: Shape 148">
            <a:extLst>
              <a:ext uri="{FF2B5EF4-FFF2-40B4-BE49-F238E27FC236}">
                <a16:creationId xmlns:a16="http://schemas.microsoft.com/office/drawing/2014/main" xmlns="" id="{216BB147-20D5-4D93-BDA5-1BC614D6A4B2}"/>
              </a:ext>
            </a:extLst>
          </p:cNvPr>
          <p:cNvSpPr/>
          <p:nvPr/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5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65125"/>
            <a:ext cx="107229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825625"/>
            <a:ext cx="107229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24600"/>
            <a:ext cx="25602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193BAB95-8DA7-460B-B00A-7037C8394FB0}" type="datetime1">
              <a:rPr lang="en-US" smtClean="0"/>
              <a:pPr/>
              <a:t>5/4/2021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200861" y="6319838"/>
            <a:ext cx="398278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0806" y="6324600"/>
            <a:ext cx="7990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xmlns="" id="{0A253F60-DE40-4508-A37A-61331DF1DD5D}"/>
              </a:ext>
            </a:extLst>
          </p:cNvPr>
          <p:cNvSpPr/>
          <p:nvPr/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96800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29" r:id="rId6"/>
    <p:sldLayoutId id="2147483725" r:id="rId7"/>
    <p:sldLayoutId id="2147483726" r:id="rId8"/>
    <p:sldLayoutId id="2147483727" r:id="rId9"/>
    <p:sldLayoutId id="2147483728" r:id="rId10"/>
    <p:sldLayoutId id="214748373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bg1"/>
        </a:buClr>
        <a:buSzPct val="75000"/>
        <a:buFont typeface="+mj-lt"/>
        <a:buAutoNum type="arabicPeriod"/>
        <a:defRPr sz="2800" kern="1200">
          <a:solidFill>
            <a:srgbClr val="FFFFFF"/>
          </a:solidFill>
          <a:latin typeface="+mn-lt"/>
          <a:ea typeface="+mn-ea"/>
          <a:cs typeface="+mn-cs"/>
        </a:defRPr>
      </a:lvl1pPr>
      <a:lvl2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+mj-lt"/>
        <a:buAutoNum type="arabicPeriod"/>
        <a:defRPr sz="2400" kern="1200">
          <a:solidFill>
            <a:srgbClr val="FFFFFF"/>
          </a:solidFill>
          <a:latin typeface="+mn-lt"/>
          <a:ea typeface="+mn-ea"/>
          <a:cs typeface="+mn-cs"/>
        </a:defRPr>
      </a:lvl2pPr>
      <a:lvl3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+mj-lt"/>
        <a:buAutoNum type="arabicPeriod"/>
        <a:defRPr sz="2000" kern="1200">
          <a:solidFill>
            <a:srgbClr val="FFFFFF"/>
          </a:solidFill>
          <a:latin typeface="+mn-lt"/>
          <a:ea typeface="+mn-ea"/>
          <a:cs typeface="+mn-cs"/>
        </a:defRPr>
      </a:lvl3pPr>
      <a:lvl4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+mj-lt"/>
        <a:buAutoNum type="arabicPeriod"/>
        <a:defRPr sz="1800" kern="1200">
          <a:solidFill>
            <a:srgbClr val="FFFFFF"/>
          </a:solidFill>
          <a:latin typeface="+mn-lt"/>
          <a:ea typeface="+mn-ea"/>
          <a:cs typeface="+mn-cs"/>
        </a:defRPr>
      </a:lvl4pPr>
      <a:lvl5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+mj-lt"/>
        <a:buAutoNum type="arabicPeriod"/>
        <a:defRPr sz="1800" kern="1200">
          <a:solidFill>
            <a:srgbClr val="FFFFFF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28">
            <a:extLst>
              <a:ext uri="{FF2B5EF4-FFF2-40B4-BE49-F238E27FC236}">
                <a16:creationId xmlns:a16="http://schemas.microsoft.com/office/drawing/2014/main" xmlns="" id="{F79674E1-18E5-42B9-8E91-7DE00BD729A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xmlns="" id="{BA6285CA-6AFA-4F27-AFB5-1B32CDE09B1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xmlns="" id="{91108A0F-8C78-4294-B028-9F09581FC0A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xmlns="" id="{313489AA-CF3C-45B5-9A6B-D686CDD1DDF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xmlns="" id="{7ABF1CE3-37BC-462F-BC4B-5EF9C8287DB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xmlns="" id="{121847A4-7B07-4976-81EF-E68ABFC4FB3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xmlns="" id="{9F3EBBA6-8771-481B-BACA-142F0C80534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xmlns="" id="{DF58D94E-BB4B-436D-8172-0F5737BEEA9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xmlns="" id="{4F75AA9A-4678-41CB-AEFA-13C324B8475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xmlns="" id="{6C95E447-C172-476B-98BE-453E4049FBE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xmlns="" id="{1F3BD247-696E-47F7-964F-89A5823D118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xmlns="" id="{5E31E4B8-694B-447A-AA13-36B0A4EEC9F6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xmlns="" id="{88321B73-1AE7-4FA0-90EB-4E969A095DF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xmlns="" id="{E15F8082-1C6D-496D-937D-964948B109B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xmlns="" id="{1B84AF1D-3604-4213-B891-4880C86F6EC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xmlns="" id="{C3631262-5E4E-4A33-9D72-17996A538F9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xmlns="" id="{9A4C49C9-CD9F-417C-A832-DD9D6F9C4BC2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xmlns="" id="{9A3BBBFA-B462-4340-82C8-3EE5CCFB100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xmlns="" id="{4A7D3C2E-F100-49BC-9F4E-DFB50B2F9FB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xmlns="" id="{E46D4A85-2FF9-491B-BBF7-4D83EB8881B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xmlns="" id="{B8F6747A-BC05-4E83-8FE8-976BBCE3052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xmlns="" id="{4C1FEEA0-B31C-4DD8-9CC4-DAE06557804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xmlns="" id="{BA783C12-3D0A-495D-B461-9D1FCC415A1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xmlns="" id="{9AD7D205-DA43-40B9-82B4-D570FB270F5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xmlns="" id="{FDD4F5FF-D993-454E-AB84-8634B9E53F6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xmlns="" id="{EF64AEBB-D378-4CCE-9266-B45FC822EB7D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xmlns="" id="{22217ABD-7AF1-44DF-9243-75E5C9792A0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xmlns="" id="{0D885E59-AA75-4026-972E-4DEE1AB5994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xmlns="" id="{6AB41BAB-F8B8-402D-BC3D-82F73208A39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xmlns="" id="{F67CC234-9EF0-4613-9013-F7F9AEC49E5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xmlns="" id="{032D8DE3-B3FD-47EC-B6D3-90CE4F0370D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xmlns="" id="{A4218772-C699-478C-9D44-9459ABA4CA7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xmlns="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FFB84010-6CCC-4E18-9B04-E63A3AB2FE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142" y="732349"/>
            <a:ext cx="6542912" cy="2782508"/>
          </a:xfrm>
        </p:spPr>
        <p:txBody>
          <a:bodyPr anchor="ctr">
            <a:normAutofit/>
          </a:bodyPr>
          <a:lstStyle/>
          <a:p>
            <a:pPr algn="l"/>
            <a:r>
              <a:rPr lang="en-GB" sz="2600" dirty="0"/>
              <a:t>Madona Igbinoba</a:t>
            </a:r>
            <a:br>
              <a:rPr lang="en-GB" sz="2600" dirty="0"/>
            </a:br>
            <a:r>
              <a:rPr lang="en-GB" sz="2600" dirty="0"/>
              <a:t>1815861</a:t>
            </a:r>
            <a:br>
              <a:rPr lang="en-GB" sz="2600" dirty="0"/>
            </a:br>
            <a:r>
              <a:rPr lang="en-GB" sz="2600" dirty="0" err="1"/>
              <a:t>certHE</a:t>
            </a:r>
            <a:r>
              <a:rPr lang="en-GB" sz="2600" dirty="0"/>
              <a:t> Skills for the workplace</a:t>
            </a:r>
            <a:br>
              <a:rPr lang="en-GB" sz="2600" dirty="0"/>
            </a:br>
            <a:r>
              <a:rPr lang="en-GB" sz="2600" dirty="0"/>
              <a:t>Academy and employability</a:t>
            </a:r>
            <a:br>
              <a:rPr lang="en-GB" sz="2600" dirty="0"/>
            </a:br>
            <a:r>
              <a:rPr lang="en-GB" sz="2600" dirty="0"/>
              <a:t>Barbara </a:t>
            </a:r>
            <a:r>
              <a:rPr lang="en-GB" sz="2600" dirty="0" err="1"/>
              <a:t>chinyani</a:t>
            </a:r>
            <a:r>
              <a:rPr lang="en-GB" sz="2600"/>
              <a:t/>
            </a:r>
            <a:br>
              <a:rPr lang="en-GB" sz="2600"/>
            </a:br>
            <a:r>
              <a:rPr lang="en-GB" sz="2600" smtClean="0"/>
              <a:t>BMSW4001</a:t>
            </a:r>
            <a:r>
              <a:rPr lang="en-GB" sz="2600" dirty="0"/>
              <a:t/>
            </a:r>
            <a:br>
              <a:rPr lang="en-GB" sz="2600" dirty="0"/>
            </a:br>
            <a:r>
              <a:rPr lang="en-GB" sz="2600" dirty="0"/>
              <a:t>task1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51679C5A-1D31-4914-B23E-45B22DD8A3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88593" y="725465"/>
            <a:ext cx="4612131" cy="2232201"/>
          </a:xfrm>
        </p:spPr>
        <p:txBody>
          <a:bodyPr anchor="ctr">
            <a:normAutofit/>
          </a:bodyPr>
          <a:lstStyle/>
          <a:p>
            <a:pPr algn="l"/>
            <a:endParaRPr lang="en-GB" dirty="0"/>
          </a:p>
        </p:txBody>
      </p:sp>
      <p:sp>
        <p:nvSpPr>
          <p:cNvPr id="64" name="Right Triangle 63">
            <a:extLst>
              <a:ext uri="{FF2B5EF4-FFF2-40B4-BE49-F238E27FC236}">
                <a16:creationId xmlns:a16="http://schemas.microsoft.com/office/drawing/2014/main" xmlns="" id="{94D786EB-944C-47D5-B631-899F4029B02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 rot="18900000">
            <a:off x="408102" y="-284146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3" name="Picture 3">
            <a:extLst>
              <a:ext uri="{FF2B5EF4-FFF2-40B4-BE49-F238E27FC236}">
                <a16:creationId xmlns:a16="http://schemas.microsoft.com/office/drawing/2014/main" xmlns="" id="{2F8090A4-F7D9-4632-B861-AE51659EC1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4859" r="2" b="15757"/>
          <a:stretch/>
        </p:blipFill>
        <p:spPr>
          <a:xfrm>
            <a:off x="1" y="3271957"/>
            <a:ext cx="12198212" cy="3599364"/>
          </a:xfrm>
          <a:custGeom>
            <a:avLst/>
            <a:gdLst/>
            <a:ahLst/>
            <a:cxnLst/>
            <a:rect l="l" t="t" r="r" b="b"/>
            <a:pathLst>
              <a:path w="12178449" h="3424057">
                <a:moveTo>
                  <a:pt x="8778628" y="0"/>
                </a:moveTo>
                <a:lnTo>
                  <a:pt x="9096995" y="0"/>
                </a:lnTo>
                <a:lnTo>
                  <a:pt x="9540073" y="10341"/>
                </a:lnTo>
                <a:cubicBezTo>
                  <a:pt x="10154127" y="37036"/>
                  <a:pt x="10847400" y="104023"/>
                  <a:pt x="11653844" y="224215"/>
                </a:cubicBezTo>
                <a:lnTo>
                  <a:pt x="12178449" y="307575"/>
                </a:lnTo>
                <a:lnTo>
                  <a:pt x="12178449" y="3424056"/>
                </a:lnTo>
                <a:lnTo>
                  <a:pt x="0" y="3424057"/>
                </a:lnTo>
                <a:lnTo>
                  <a:pt x="0" y="1093185"/>
                </a:lnTo>
                <a:lnTo>
                  <a:pt x="851945" y="1080793"/>
                </a:lnTo>
                <a:cubicBezTo>
                  <a:pt x="4637202" y="967650"/>
                  <a:pt x="5848483" y="115490"/>
                  <a:pt x="8385751" y="774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820783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6F01B1F-2AE6-4154-BC00-722481787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B464E54-0E08-4561-9F20-C79CE7E136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.</a:t>
            </a:r>
            <a:r>
              <a:rPr lang="en-GB" dirty="0"/>
              <a:t> The learning process is very important for the improvement of academy and professional skills</a:t>
            </a:r>
          </a:p>
          <a:p>
            <a:pPr marL="0" indent="0">
              <a:buNone/>
            </a:pPr>
            <a:r>
              <a:rPr lang="en-GB" b="1" dirty="0"/>
              <a:t>.</a:t>
            </a:r>
            <a:r>
              <a:rPr lang="en-GB" dirty="0"/>
              <a:t> An effective educational institution is also very important for the learning process.</a:t>
            </a:r>
          </a:p>
          <a:p>
            <a:pPr marL="0" indent="0">
              <a:buNone/>
            </a:pPr>
            <a:r>
              <a:rPr lang="en-GB" b="1" dirty="0"/>
              <a:t>.</a:t>
            </a:r>
            <a:r>
              <a:rPr lang="en-GB" dirty="0"/>
              <a:t>The university of wales .is one of the most effective institutions for learning.</a:t>
            </a:r>
          </a:p>
          <a:p>
            <a:pPr marL="0" indent="0">
              <a:buNone/>
            </a:pPr>
            <a:r>
              <a:rPr lang="en-GB" b="1" dirty="0"/>
              <a:t>.</a:t>
            </a:r>
            <a:r>
              <a:rPr lang="en-GB" dirty="0"/>
              <a:t> As currently. I am processing with the program “</a:t>
            </a:r>
            <a:r>
              <a:rPr lang="en-GB" dirty="0" err="1"/>
              <a:t>certHE</a:t>
            </a:r>
            <a:r>
              <a:rPr lang="en-GB" dirty="0"/>
              <a:t> skills for the workplace”.</a:t>
            </a:r>
          </a:p>
          <a:p>
            <a:pPr marL="0" indent="0">
              <a:buNone/>
            </a:pPr>
            <a:r>
              <a:rPr lang="en-GB" b="1" dirty="0"/>
              <a:t>.</a:t>
            </a:r>
            <a:r>
              <a:rPr lang="en-GB" dirty="0"/>
              <a:t>Effective learning experience.</a:t>
            </a:r>
          </a:p>
          <a:p>
            <a:pPr marL="0" indent="0">
              <a:buNone/>
            </a:pPr>
            <a:r>
              <a:rPr lang="en-GB" b="1" dirty="0"/>
              <a:t>.</a:t>
            </a:r>
            <a:r>
              <a:rPr lang="en-GB" dirty="0"/>
              <a:t> Enhancement in the knowledge.</a:t>
            </a:r>
          </a:p>
          <a:p>
            <a:pPr marL="0" indent="0">
              <a:buNone/>
            </a:pPr>
            <a:r>
              <a:rPr lang="en-GB" dirty="0"/>
              <a:t>. professional skills are the focus of the program.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79481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DDA83C5-A2B6-4D29-A2D8-98D067177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Analysis for self-Assessment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xmlns="" id="{141E221E-35A3-404E-AA1D-EC0FA97FA14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5359284"/>
              </p:ext>
            </p:extLst>
          </p:nvPr>
        </p:nvGraphicFramePr>
        <p:xfrm>
          <a:off x="457199" y="1825624"/>
          <a:ext cx="11359691" cy="57350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7040">
                  <a:extLst>
                    <a:ext uri="{9D8B030D-6E8A-4147-A177-3AD203B41FA5}">
                      <a16:colId xmlns:a16="http://schemas.microsoft.com/office/drawing/2014/main" xmlns="" val="3740278487"/>
                    </a:ext>
                  </a:extLst>
                </a:gridCol>
                <a:gridCol w="5582651">
                  <a:extLst>
                    <a:ext uri="{9D8B030D-6E8A-4147-A177-3AD203B41FA5}">
                      <a16:colId xmlns:a16="http://schemas.microsoft.com/office/drawing/2014/main" xmlns="" val="2187405366"/>
                    </a:ext>
                  </a:extLst>
                </a:gridCol>
              </a:tblGrid>
              <a:tr h="2900364">
                <a:tc>
                  <a:txBody>
                    <a:bodyPr/>
                    <a:lstStyle/>
                    <a:p>
                      <a:r>
                        <a:rPr lang="en-GB" dirty="0"/>
                        <a:t>Streat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.   Time  management</a:t>
                      </a:r>
                    </a:p>
                    <a:p>
                      <a:r>
                        <a:rPr lang="en-GB" dirty="0"/>
                        <a:t>.   Professional skills</a:t>
                      </a:r>
                    </a:p>
                    <a:p>
                      <a:r>
                        <a:rPr lang="en-GB" dirty="0"/>
                        <a:t>.   Strong industry knowledge</a:t>
                      </a:r>
                    </a:p>
                    <a:p>
                      <a:r>
                        <a:rPr lang="en-GB" dirty="0"/>
                        <a:t>.   Experience of working In organizations.</a:t>
                      </a:r>
                    </a:p>
                    <a:p>
                      <a:r>
                        <a:rPr lang="en-GB" dirty="0"/>
                        <a:t>.   Time management and team management skills</a:t>
                      </a:r>
                    </a:p>
                    <a:p>
                      <a:r>
                        <a:rPr lang="en-GB" dirty="0"/>
                        <a:t>.   Human skills</a:t>
                      </a:r>
                    </a:p>
                    <a:p>
                      <a:r>
                        <a:rPr lang="en-GB" dirty="0"/>
                        <a:t>. Time management skills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Weakness</a:t>
                      </a:r>
                    </a:p>
                    <a:p>
                      <a:r>
                        <a:rPr lang="en-GB" dirty="0"/>
                        <a:t> </a:t>
                      </a:r>
                    </a:p>
                    <a:p>
                      <a:r>
                        <a:rPr lang="en-GB" dirty="0"/>
                        <a:t>.   Not adjust in the complex environment</a:t>
                      </a:r>
                    </a:p>
                    <a:p>
                      <a:r>
                        <a:rPr lang="en-GB" dirty="0"/>
                        <a:t>.   Did not like false statement</a:t>
                      </a:r>
                    </a:p>
                    <a:p>
                      <a:r>
                        <a:rPr lang="en-GB" dirty="0"/>
                        <a:t>.    Want to work on an  individual basis in a </a:t>
                      </a:r>
                    </a:p>
                    <a:p>
                      <a:r>
                        <a:rPr lang="en-GB" dirty="0"/>
                        <a:t>     complex working environment.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756152184"/>
                  </a:ext>
                </a:extLst>
              </a:tr>
              <a:tr h="1851275">
                <a:tc>
                  <a:txBody>
                    <a:bodyPr/>
                    <a:lstStyle/>
                    <a:p>
                      <a:r>
                        <a:rPr lang="en-GB" dirty="0"/>
                        <a:t>Opportunity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.    Higher national diploma education .</a:t>
                      </a:r>
                    </a:p>
                    <a:p>
                      <a:r>
                        <a:rPr lang="en-GB" dirty="0"/>
                        <a:t>.    Can work in many multinational  companies </a:t>
                      </a:r>
                    </a:p>
                    <a:p>
                      <a:r>
                        <a:rPr lang="en-GB" dirty="0"/>
                        <a:t>     after this degree.</a:t>
                      </a:r>
                    </a:p>
                    <a:p>
                      <a:r>
                        <a:rPr lang="en-GB" dirty="0"/>
                        <a:t>.    Strong management skills can be developed after</a:t>
                      </a:r>
                    </a:p>
                    <a:p>
                      <a:r>
                        <a:rPr lang="en-GB" dirty="0"/>
                        <a:t>     this program.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Threats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.    The competition in the complex business environment can be .</a:t>
                      </a:r>
                    </a:p>
                    <a:p>
                      <a:r>
                        <a:rPr lang="en-GB" dirty="0"/>
                        <a:t>.   lack of employment</a:t>
                      </a:r>
                    </a:p>
                    <a:p>
                      <a:r>
                        <a:rPr lang="en-GB" dirty="0"/>
                        <a:t>.   Competition is very high in the job market.</a:t>
                      </a:r>
                    </a:p>
                    <a:p>
                      <a:r>
                        <a:rPr lang="en-GB" dirty="0"/>
                        <a:t>.    Demand from employers has been increase</a:t>
                      </a:r>
                    </a:p>
                    <a:p>
                      <a:r>
                        <a:rPr lang="en-GB" dirty="0"/>
                        <a:t>           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.  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42643705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60937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A7471EF-EA36-4DF9-816D-E1FCC643C3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Academy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09DF533-39C4-44C2-955C-A54AAF1BED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. The academy skills I gain in this degree are very effective .</a:t>
            </a:r>
          </a:p>
          <a:p>
            <a:pPr marL="0" indent="0">
              <a:buNone/>
            </a:pPr>
            <a:r>
              <a:rPr lang="en-GB" dirty="0"/>
              <a:t>. Currently, I consider my academic ability and direction of advancement very good.</a:t>
            </a:r>
          </a:p>
          <a:p>
            <a:pPr marL="0" indent="0">
              <a:buNone/>
            </a:pPr>
            <a:r>
              <a:rPr lang="en-GB" dirty="0"/>
              <a:t>. To establish a specialist, this degree will be very successful.</a:t>
            </a:r>
          </a:p>
          <a:p>
            <a:pPr marL="0" indent="0">
              <a:buNone/>
            </a:pPr>
            <a:r>
              <a:rPr lang="en-GB" dirty="0"/>
              <a:t>. The curriculum at the HND level would develop my academic skills</a:t>
            </a:r>
          </a:p>
          <a:p>
            <a:pPr marL="0" indent="0">
              <a:buNone/>
            </a:pPr>
            <a:r>
              <a:rPr lang="en-GB" dirty="0"/>
              <a:t>.</a:t>
            </a:r>
            <a:r>
              <a:rPr lang="en-GB" dirty="0" err="1"/>
              <a:t>cerTH</a:t>
            </a:r>
            <a:r>
              <a:rPr lang="en-GB" dirty="0"/>
              <a:t> workplace skills improve my intellectual ability as this course explores a variety of relevant subject, ideas, etc</a:t>
            </a:r>
          </a:p>
          <a:p>
            <a:pPr marL="0" indent="0">
              <a:buNone/>
            </a:pPr>
            <a:r>
              <a:rPr lang="en-GB" dirty="0"/>
              <a:t>. I still read about the progress in addition to the technical interpretation.</a:t>
            </a:r>
          </a:p>
        </p:txBody>
      </p:sp>
    </p:spTree>
    <p:extLst>
      <p:ext uri="{BB962C8B-B14F-4D97-AF65-F5344CB8AC3E}">
        <p14:creationId xmlns:p14="http://schemas.microsoft.com/office/powerpoint/2010/main" val="3126739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B1323AC-BBFF-46BF-806D-B52E8A3013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Employability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AC9CE1F-155E-4C38-89F6-233E662306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. I have finished an internship that help me recognize the technical environment.</a:t>
            </a:r>
          </a:p>
          <a:p>
            <a:pPr marL="0" indent="0">
              <a:buNone/>
            </a:pPr>
            <a:r>
              <a:rPr lang="en-GB" dirty="0"/>
              <a:t>. I used to focus </a:t>
            </a:r>
            <a:r>
              <a:rPr lang="en-GB" dirty="0" err="1"/>
              <a:t>extvely</a:t>
            </a:r>
            <a:r>
              <a:rPr lang="en-GB" dirty="0"/>
              <a:t> on the technical skills required </a:t>
            </a:r>
            <a:r>
              <a:rPr lang="en-GB"/>
              <a:t>at university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. The internship helps me to learn about the workplace for that university</a:t>
            </a:r>
          </a:p>
          <a:p>
            <a:pPr marL="0" indent="0">
              <a:buNone/>
            </a:pPr>
            <a:r>
              <a:rPr lang="en-GB" dirty="0"/>
              <a:t>.I rely extensively on the capabilities that strengthen the work role.</a:t>
            </a:r>
          </a:p>
          <a:p>
            <a:pPr marL="0" indent="0">
              <a:buNone/>
            </a:pPr>
            <a:r>
              <a:rPr lang="en-GB" dirty="0"/>
              <a:t>. I work extensively on organizational skills, human skills, and leadership skills.</a:t>
            </a:r>
          </a:p>
        </p:txBody>
      </p:sp>
    </p:spTree>
    <p:extLst>
      <p:ext uri="{BB962C8B-B14F-4D97-AF65-F5344CB8AC3E}">
        <p14:creationId xmlns:p14="http://schemas.microsoft.com/office/powerpoint/2010/main" val="28545338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A3DBDAB-6010-4689-A0EB-B9655EB1A4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development plan (PDP)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FE5215C-B904-45E1-832C-212FBA3751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Personal development plan is a goal to challenge the workplace abnormalities and provide a solution to the problem</a:t>
            </a:r>
          </a:p>
          <a:p>
            <a:r>
              <a:rPr lang="en-GB" dirty="0"/>
              <a:t>The team set a goal and work toward these goals in a coordinated manner.</a:t>
            </a:r>
          </a:p>
          <a:p>
            <a:r>
              <a:rPr lang="en-GB" dirty="0"/>
              <a:t>Apply new skills or working towards a promotion</a:t>
            </a:r>
          </a:p>
          <a:p>
            <a:r>
              <a:rPr lang="en-GB" dirty="0"/>
              <a:t>Developing emotional intelligence. </a:t>
            </a:r>
          </a:p>
        </p:txBody>
      </p:sp>
    </p:spTree>
    <p:extLst>
      <p:ext uri="{BB962C8B-B14F-4D97-AF65-F5344CB8AC3E}">
        <p14:creationId xmlns:p14="http://schemas.microsoft.com/office/powerpoint/2010/main" val="24286020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57D0D6C-98DA-4DDD-A978-3818B2C37C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BEB8B10-A17E-4325-ACEC-E26E585C9B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concluded that I have academic skills and employability skills. but it is very important to have a decent education.</a:t>
            </a:r>
          </a:p>
          <a:p>
            <a:pPr marL="0" indent="0">
              <a:buNone/>
            </a:pPr>
            <a:r>
              <a:rPr lang="en-GB" dirty="0"/>
              <a:t>.That is why my academic career is heavily focused on me.</a:t>
            </a:r>
          </a:p>
          <a:p>
            <a:pPr marL="0" indent="0">
              <a:buNone/>
            </a:pPr>
            <a:r>
              <a:rPr lang="en-GB" dirty="0"/>
              <a:t>.I hope it would lead to an efficient working future.</a:t>
            </a:r>
          </a:p>
          <a:p>
            <a:pPr marL="0" indent="0">
              <a:buNone/>
            </a:pPr>
            <a:r>
              <a:rPr lang="en-GB" dirty="0"/>
              <a:t>.Self-assessment for a good understanding of academic and technical skills by SWOT analysis is very effective.</a:t>
            </a:r>
          </a:p>
          <a:p>
            <a:pPr marL="0" indent="0">
              <a:buNone/>
            </a:pPr>
            <a:r>
              <a:rPr lang="en-GB" dirty="0"/>
              <a:t>.Self-analysis is very powerful as well.</a:t>
            </a:r>
          </a:p>
        </p:txBody>
      </p:sp>
    </p:spTree>
    <p:extLst>
      <p:ext uri="{BB962C8B-B14F-4D97-AF65-F5344CB8AC3E}">
        <p14:creationId xmlns:p14="http://schemas.microsoft.com/office/powerpoint/2010/main" val="5857654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330D09A-DC02-44F6-A8F5-A8390A776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939D86D-23B8-464A-8984-B065EDB412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Albert Humphrey,(1960-1970)’ Swot analysis</a:t>
            </a:r>
          </a:p>
          <a:p>
            <a:pPr marL="0" indent="0">
              <a:buNone/>
            </a:pPr>
            <a:r>
              <a:rPr lang="en-GB" dirty="0"/>
              <a:t>Malik, M. S. and Kanwal, M.(2018)’ Impact of organizational knowledge sharing practices</a:t>
            </a:r>
          </a:p>
          <a:p>
            <a:pPr marL="0" indent="0">
              <a:buNone/>
            </a:pPr>
            <a:r>
              <a:rPr lang="en-GB" dirty="0" err="1"/>
              <a:t>Manzanera</a:t>
            </a:r>
            <a:r>
              <a:rPr lang="en-GB" dirty="0"/>
              <a:t>-Roman. S. and </a:t>
            </a:r>
            <a:r>
              <a:rPr lang="en-GB" dirty="0" err="1"/>
              <a:t>Brandle</a:t>
            </a:r>
            <a:r>
              <a:rPr lang="en-GB" dirty="0"/>
              <a:t>, G. (2016) ‘Abilities and skills as factors explaining the difference in woman entrepreneurship’, Suma de </a:t>
            </a:r>
            <a:r>
              <a:rPr lang="en-GB" dirty="0" err="1"/>
              <a:t>Negocios</a:t>
            </a:r>
            <a:r>
              <a:rPr lang="en-GB" dirty="0"/>
              <a:t>, 7(15),pp.38-46. </a:t>
            </a:r>
            <a:r>
              <a:rPr lang="en-GB" dirty="0" err="1"/>
              <a:t>dio</a:t>
            </a:r>
            <a:r>
              <a:rPr lang="en-GB" dirty="0"/>
              <a:t> 10.1016 j. sumneg,2016.02.001.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494610"/>
      </p:ext>
    </p:extLst>
  </p:cSld>
  <p:clrMapOvr>
    <a:masterClrMapping/>
  </p:clrMapOvr>
</p:sld>
</file>

<file path=ppt/theme/theme1.xml><?xml version="1.0" encoding="utf-8"?>
<a:theme xmlns:a="http://schemas.openxmlformats.org/drawingml/2006/main" name="SineVTI">
  <a:themeElements>
    <a:clrScheme name="AnalogousFromLightSeedRightStep">
      <a:dk1>
        <a:srgbClr val="000000"/>
      </a:dk1>
      <a:lt1>
        <a:srgbClr val="FFFFFF"/>
      </a:lt1>
      <a:dk2>
        <a:srgbClr val="2C3A21"/>
      </a:dk2>
      <a:lt2>
        <a:srgbClr val="E2E6E8"/>
      </a:lt2>
      <a:accent1>
        <a:srgbClr val="C79783"/>
      </a:accent1>
      <a:accent2>
        <a:srgbClr val="B3A06E"/>
      </a:accent2>
      <a:accent3>
        <a:srgbClr val="9EA573"/>
      </a:accent3>
      <a:accent4>
        <a:srgbClr val="88AD6A"/>
      </a:accent4>
      <a:accent5>
        <a:srgbClr val="79B077"/>
      </a:accent5>
      <a:accent6>
        <a:srgbClr val="6BAF85"/>
      </a:accent6>
      <a:hlink>
        <a:srgbClr val="5E899C"/>
      </a:hlink>
      <a:folHlink>
        <a:srgbClr val="7F7F7F"/>
      </a:folHlink>
    </a:clrScheme>
    <a:fontScheme name="Custom 49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ineVTI" id="{8435B2A2-1BD5-4C05-93E5-3C5388B709E3}" vid="{0D704B13-63FE-4848-A298-6B7359B95653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4567439169D44419B5EAB53FA4297D1" ma:contentTypeVersion="7" ma:contentTypeDescription="Create a new document." ma:contentTypeScope="" ma:versionID="eed691b60282fcb1b5655bff9c9a06fd">
  <xsd:schema xmlns:xsd="http://www.w3.org/2001/XMLSchema" xmlns:xs="http://www.w3.org/2001/XMLSchema" xmlns:p="http://schemas.microsoft.com/office/2006/metadata/properties" xmlns:ns3="24407592-8e3f-40f5-81db-7558dd199bbe" xmlns:ns4="4eb6c5bb-40ae-4a4e-ab7c-c38ff1aaacce" targetNamespace="http://schemas.microsoft.com/office/2006/metadata/properties" ma:root="true" ma:fieldsID="3b61be218ddae1cdc2210afbb82ae4ea" ns3:_="" ns4:_="">
    <xsd:import namespace="24407592-8e3f-40f5-81db-7558dd199bbe"/>
    <xsd:import namespace="4eb6c5bb-40ae-4a4e-ab7c-c38ff1aaacc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4407592-8e3f-40f5-81db-7558dd199bb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6c5bb-40ae-4a4e-ab7c-c38ff1aaacce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2E9D1E2-F8BE-469F-85ED-423FE63146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4407592-8e3f-40f5-81db-7558dd199bbe"/>
    <ds:schemaRef ds:uri="4eb6c5bb-40ae-4a4e-ab7c-c38ff1aaacc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7B4659F-6CA0-47F9-B254-FF173633C51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00DC45D-B470-430C-91E2-D88E92B01909}">
  <ds:schemaRefs>
    <ds:schemaRef ds:uri="http://schemas.microsoft.com/office/2006/metadata/properties"/>
    <ds:schemaRef ds:uri="24407592-8e3f-40f5-81db-7558dd199bbe"/>
    <ds:schemaRef ds:uri="http://purl.org/dc/terms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4eb6c5bb-40ae-4a4e-ab7c-c38ff1aaacce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542</TotalTime>
  <Words>570</Words>
  <Application>Microsoft Office PowerPoint</Application>
  <PresentationFormat>Widescreen</PresentationFormat>
  <Paragraphs>69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Avenir Next LT Pro</vt:lpstr>
      <vt:lpstr>Posterama</vt:lpstr>
      <vt:lpstr>SineVTI</vt:lpstr>
      <vt:lpstr>Madona Igbinoba 1815861 certHE Skills for the workplace Academy and employability Barbara chinyani BMSW4001 task1</vt:lpstr>
      <vt:lpstr>Introduction</vt:lpstr>
      <vt:lpstr>SWOT Analysis for self-Assessment</vt:lpstr>
      <vt:lpstr>Academy Analysis</vt:lpstr>
      <vt:lpstr>Employability skills</vt:lpstr>
      <vt:lpstr>Personal development plan (PDP)</vt:lpstr>
      <vt:lpstr>Conclusion</vt:lpstr>
      <vt:lpstr>Reference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Madona Igbinoba 1815861 certHE Skills for the workplace Academy and employability Barbara chinyani 4001 task1</dc:title>
  <dc:creator>Madona Igbinoba (1815861)</dc:creator>
  <cp:lastModifiedBy>BIG MAMA</cp:lastModifiedBy>
  <cp:revision>25</cp:revision>
  <dcterms:created xsi:type="dcterms:W3CDTF">2021-03-25T20:32:52Z</dcterms:created>
  <dcterms:modified xsi:type="dcterms:W3CDTF">2021-05-04T14:40:27Z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0x010100C4567439169D44419B5EAB53FA4297D1</vt:lpwstr>
  </property>
</Properties>
</file>