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2"/>
  </p:notesMasterIdLst>
  <p:sldIdLst>
    <p:sldId id="719" r:id="rId7"/>
    <p:sldId id="301" r:id="rId8"/>
    <p:sldId id="302" r:id="rId9"/>
    <p:sldId id="458" r:id="rId10"/>
    <p:sldId id="747" r:id="rId11"/>
    <p:sldId id="459" r:id="rId12"/>
    <p:sldId id="750" r:id="rId13"/>
    <p:sldId id="465" r:id="rId14"/>
    <p:sldId id="461" r:id="rId15"/>
    <p:sldId id="463" r:id="rId16"/>
    <p:sldId id="464" r:id="rId17"/>
    <p:sldId id="749" r:id="rId18"/>
    <p:sldId id="466" r:id="rId19"/>
    <p:sldId id="467" r:id="rId20"/>
    <p:sldId id="754" r:id="rId21"/>
    <p:sldId id="755" r:id="rId22"/>
    <p:sldId id="756" r:id="rId23"/>
    <p:sldId id="469" r:id="rId24"/>
    <p:sldId id="468" r:id="rId25"/>
    <p:sldId id="471" r:id="rId26"/>
    <p:sldId id="760" r:id="rId27"/>
    <p:sldId id="473" r:id="rId28"/>
    <p:sldId id="474" r:id="rId29"/>
    <p:sldId id="759" r:id="rId30"/>
    <p:sldId id="751" r:id="rId31"/>
    <p:sldId id="753" r:id="rId32"/>
    <p:sldId id="475" r:id="rId33"/>
    <p:sldId id="476" r:id="rId34"/>
    <p:sldId id="477" r:id="rId35"/>
    <p:sldId id="478" r:id="rId36"/>
    <p:sldId id="757" r:id="rId37"/>
    <p:sldId id="758" r:id="rId38"/>
    <p:sldId id="479" r:id="rId39"/>
    <p:sldId id="724" r:id="rId40"/>
    <p:sldId id="721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35570C-490C-4089-8879-4FA1FBBA76FF}" v="86" dt="2026-10-20T09:50:19.268"/>
    <p1510:client id="{990C726F-08A4-4E99-8248-647E6674943C}" v="3" dt="2026-10-20T10:18:07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3" autoAdjust="0"/>
    <p:restoredTop sz="67626" autoAdjust="0"/>
  </p:normalViewPr>
  <p:slideViewPr>
    <p:cSldViewPr snapToGrid="0">
      <p:cViewPr varScale="1">
        <p:scale>
          <a:sx n="62" d="100"/>
          <a:sy n="62" d="100"/>
        </p:scale>
        <p:origin x="1390" y="4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tableStyles" Target="tableStyles.xml"/><Relationship Id="rId20" Type="http://schemas.openxmlformats.org/officeDocument/2006/relationships/slide" Target="slides/slide14.xml"/><Relationship Id="rId41" Type="http://schemas.openxmlformats.org/officeDocument/2006/relationships/slide" Target="slides/slide3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FBC77E1-FE42-4F9E-B4B2-3759F3328945}"/>
    <pc:docChg chg="undo custSel addSld delSld modSld sldOrd">
      <pc:chgData name="Stalin Jacob Wilson Packia Dhas" userId="050d7d71-3621-4503-95e8-1c9a9d962492" providerId="ADAL" clId="{3FBC77E1-FE42-4F9E-B4B2-3759F3328945}" dt="2026-10-20T10:17:56.901" v="358" actId="6549"/>
      <pc:docMkLst>
        <pc:docMk/>
      </pc:docMkLst>
      <pc:sldChg chg="modSp">
        <pc:chgData name="Stalin Jacob Wilson Packia Dhas" userId="050d7d71-3621-4503-95e8-1c9a9d962492" providerId="ADAL" clId="{3FBC77E1-FE42-4F9E-B4B2-3759F3328945}" dt="2026-10-20T06:43:44.523" v="0"/>
        <pc:sldMkLst>
          <pc:docMk/>
          <pc:sldMk cId="1687854761" sldId="458"/>
        </pc:sldMkLst>
        <pc:spChg chg="mod">
          <ac:chgData name="Stalin Jacob Wilson Packia Dhas" userId="050d7d71-3621-4503-95e8-1c9a9d962492" providerId="ADAL" clId="{3FBC77E1-FE42-4F9E-B4B2-3759F3328945}" dt="2026-10-20T06:43:44.523" v="0"/>
          <ac:spMkLst>
            <pc:docMk/>
            <pc:sldMk cId="1687854761" sldId="458"/>
            <ac:spMk id="3" creationId="{00000000-0000-0000-0000-000000000000}"/>
          </ac:spMkLst>
        </pc:spChg>
      </pc:sldChg>
      <pc:sldChg chg="modSp mod modNotesTx">
        <pc:chgData name="Stalin Jacob Wilson Packia Dhas" userId="050d7d71-3621-4503-95e8-1c9a9d962492" providerId="ADAL" clId="{3FBC77E1-FE42-4F9E-B4B2-3759F3328945}" dt="2026-10-20T10:17:13.977" v="353" actId="6549"/>
        <pc:sldMkLst>
          <pc:docMk/>
          <pc:sldMk cId="1435451347" sldId="469"/>
        </pc:sldMkLst>
        <pc:spChg chg="mod">
          <ac:chgData name="Stalin Jacob Wilson Packia Dhas" userId="050d7d71-3621-4503-95e8-1c9a9d962492" providerId="ADAL" clId="{3FBC77E1-FE42-4F9E-B4B2-3759F3328945}" dt="2026-10-20T09:21:48.561" v="78" actId="113"/>
          <ac:spMkLst>
            <pc:docMk/>
            <pc:sldMk cId="1435451347" sldId="469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3FBC77E1-FE42-4F9E-B4B2-3759F3328945}" dt="2026-10-20T09:32:37.726" v="79" actId="2696"/>
        <pc:sldMkLst>
          <pc:docMk/>
          <pc:sldMk cId="2178831997" sldId="473"/>
        </pc:sldMkLst>
      </pc:sldChg>
      <pc:sldChg chg="addSp delSp modSp add mod">
        <pc:chgData name="Stalin Jacob Wilson Packia Dhas" userId="050d7d71-3621-4503-95e8-1c9a9d962492" providerId="ADAL" clId="{3FBC77E1-FE42-4F9E-B4B2-3759F3328945}" dt="2026-10-20T09:47:42.195" v="350"/>
        <pc:sldMkLst>
          <pc:docMk/>
          <pc:sldMk cId="2591839093" sldId="473"/>
        </pc:sldMkLst>
        <pc:spChg chg="add del mod">
          <ac:chgData name="Stalin Jacob Wilson Packia Dhas" userId="050d7d71-3621-4503-95e8-1c9a9d962492" providerId="ADAL" clId="{3FBC77E1-FE42-4F9E-B4B2-3759F3328945}" dt="2026-10-20T09:47:42.195" v="350"/>
          <ac:spMkLst>
            <pc:docMk/>
            <pc:sldMk cId="2591839093" sldId="473"/>
            <ac:spMk id="7" creationId="{00000000-0000-0000-0000-000000000000}"/>
          </ac:spMkLst>
        </pc:spChg>
        <pc:picChg chg="del mod">
          <ac:chgData name="Stalin Jacob Wilson Packia Dhas" userId="050d7d71-3621-4503-95e8-1c9a9d962492" providerId="ADAL" clId="{3FBC77E1-FE42-4F9E-B4B2-3759F3328945}" dt="2026-10-20T09:44:20.478" v="296" actId="478"/>
          <ac:picMkLst>
            <pc:docMk/>
            <pc:sldMk cId="2591839093" sldId="473"/>
            <ac:picMk id="6" creationId="{8BB29631-7893-ECB1-455A-D57985EA3B71}"/>
          </ac:picMkLst>
        </pc:picChg>
        <pc:picChg chg="add del mod ord">
          <ac:chgData name="Stalin Jacob Wilson Packia Dhas" userId="050d7d71-3621-4503-95e8-1c9a9d962492" providerId="ADAL" clId="{3FBC77E1-FE42-4F9E-B4B2-3759F3328945}" dt="2026-10-20T09:44:38.454" v="300" actId="22"/>
          <ac:picMkLst>
            <pc:docMk/>
            <pc:sldMk cId="2591839093" sldId="473"/>
            <ac:picMk id="8" creationId="{DA6F3A63-613A-66B7-6047-A388FECB6070}"/>
          </ac:picMkLst>
        </pc:picChg>
        <pc:picChg chg="add mod">
          <ac:chgData name="Stalin Jacob Wilson Packia Dhas" userId="050d7d71-3621-4503-95e8-1c9a9d962492" providerId="ADAL" clId="{3FBC77E1-FE42-4F9E-B4B2-3759F3328945}" dt="2026-10-20T09:44:49.036" v="305" actId="1076"/>
          <ac:picMkLst>
            <pc:docMk/>
            <pc:sldMk cId="2591839093" sldId="473"/>
            <ac:picMk id="10" creationId="{2A2C818C-10D1-9550-4ED7-A7E42448387F}"/>
          </ac:picMkLst>
        </pc:picChg>
        <pc:picChg chg="add del">
          <ac:chgData name="Stalin Jacob Wilson Packia Dhas" userId="050d7d71-3621-4503-95e8-1c9a9d962492" providerId="ADAL" clId="{3FBC77E1-FE42-4F9E-B4B2-3759F3328945}" dt="2026-10-20T09:45:53.695" v="344" actId="22"/>
          <ac:picMkLst>
            <pc:docMk/>
            <pc:sldMk cId="2591839093" sldId="473"/>
            <ac:picMk id="12" creationId="{E7D1D15B-7453-837B-4DD9-D9FB6D60D8E3}"/>
          </ac:picMkLst>
        </pc:picChg>
      </pc:sldChg>
      <pc:sldChg chg="modSp mod modNotesTx">
        <pc:chgData name="Stalin Jacob Wilson Packia Dhas" userId="050d7d71-3621-4503-95e8-1c9a9d962492" providerId="ADAL" clId="{3FBC77E1-FE42-4F9E-B4B2-3759F3328945}" dt="2026-10-20T10:17:28.414" v="355" actId="6549"/>
        <pc:sldMkLst>
          <pc:docMk/>
          <pc:sldMk cId="2877827676" sldId="474"/>
        </pc:sldMkLst>
        <pc:spChg chg="mod">
          <ac:chgData name="Stalin Jacob Wilson Packia Dhas" userId="050d7d71-3621-4503-95e8-1c9a9d962492" providerId="ADAL" clId="{3FBC77E1-FE42-4F9E-B4B2-3759F3328945}" dt="2026-10-20T07:37:22.583" v="71" actId="20577"/>
          <ac:spMkLst>
            <pc:docMk/>
            <pc:sldMk cId="2877827676" sldId="474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10-20T10:17:46.026" v="356" actId="20577"/>
        <pc:sldMkLst>
          <pc:docMk/>
          <pc:sldMk cId="3754493413" sldId="476"/>
        </pc:sldMkLst>
      </pc:sldChg>
      <pc:sldChg chg="modNotesTx">
        <pc:chgData name="Stalin Jacob Wilson Packia Dhas" userId="050d7d71-3621-4503-95e8-1c9a9d962492" providerId="ADAL" clId="{3FBC77E1-FE42-4F9E-B4B2-3759F3328945}" dt="2026-10-20T10:17:51.470" v="357" actId="6549"/>
        <pc:sldMkLst>
          <pc:docMk/>
          <pc:sldMk cId="2157835857" sldId="477"/>
        </pc:sldMkLst>
      </pc:sldChg>
      <pc:sldChg chg="modNotesTx">
        <pc:chgData name="Stalin Jacob Wilson Packia Dhas" userId="050d7d71-3621-4503-95e8-1c9a9d962492" providerId="ADAL" clId="{3FBC77E1-FE42-4F9E-B4B2-3759F3328945}" dt="2026-10-20T10:17:56.901" v="358" actId="6549"/>
        <pc:sldMkLst>
          <pc:docMk/>
          <pc:sldMk cId="3127280359" sldId="478"/>
        </pc:sldMkLst>
      </pc:sldChg>
      <pc:sldChg chg="modSp mod">
        <pc:chgData name="Stalin Jacob Wilson Packia Dhas" userId="050d7d71-3621-4503-95e8-1c9a9d962492" providerId="ADAL" clId="{3FBC77E1-FE42-4F9E-B4B2-3759F3328945}" dt="2026-10-20T06:45:18.536" v="4" actId="20577"/>
        <pc:sldMkLst>
          <pc:docMk/>
          <pc:sldMk cId="1073631389" sldId="755"/>
        </pc:sldMkLst>
        <pc:spChg chg="mod">
          <ac:chgData name="Stalin Jacob Wilson Packia Dhas" userId="050d7d71-3621-4503-95e8-1c9a9d962492" providerId="ADAL" clId="{3FBC77E1-FE42-4F9E-B4B2-3759F3328945}" dt="2026-10-20T06:45:18.536" v="4" actId="20577"/>
          <ac:spMkLst>
            <pc:docMk/>
            <pc:sldMk cId="1073631389" sldId="755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3FBC77E1-FE42-4F9E-B4B2-3759F3328945}" dt="2026-10-20T09:50:21.462" v="352" actId="20577"/>
        <pc:sldMkLst>
          <pc:docMk/>
          <pc:sldMk cId="3716533279" sldId="759"/>
        </pc:sldMkLst>
      </pc:sldChg>
      <pc:sldChg chg="del">
        <pc:chgData name="Stalin Jacob Wilson Packia Dhas" userId="050d7d71-3621-4503-95e8-1c9a9d962492" providerId="ADAL" clId="{3FBC77E1-FE42-4F9E-B4B2-3759F3328945}" dt="2026-10-20T09:32:37.726" v="79" actId="2696"/>
        <pc:sldMkLst>
          <pc:docMk/>
          <pc:sldMk cId="1497425104" sldId="760"/>
        </pc:sldMkLst>
      </pc:sldChg>
      <pc:sldChg chg="addSp delSp modSp add mod ord modNotesTx">
        <pc:chgData name="Stalin Jacob Wilson Packia Dhas" userId="050d7d71-3621-4503-95e8-1c9a9d962492" providerId="ADAL" clId="{3FBC77E1-FE42-4F9E-B4B2-3759F3328945}" dt="2026-10-20T10:17:23.119" v="354" actId="6549"/>
        <pc:sldMkLst>
          <pc:docMk/>
          <pc:sldMk cId="2842352829" sldId="760"/>
        </pc:sldMkLst>
        <pc:spChg chg="mod">
          <ac:chgData name="Stalin Jacob Wilson Packia Dhas" userId="050d7d71-3621-4503-95e8-1c9a9d962492" providerId="ADAL" clId="{3FBC77E1-FE42-4F9E-B4B2-3759F3328945}" dt="2026-10-20T09:47:34.507" v="348" actId="27636"/>
          <ac:spMkLst>
            <pc:docMk/>
            <pc:sldMk cId="2842352829" sldId="760"/>
            <ac:spMk id="3" creationId="{99504DF6-B302-9175-27E0-5A979B2A4741}"/>
          </ac:spMkLst>
        </pc:spChg>
        <pc:picChg chg="add del mod">
          <ac:chgData name="Stalin Jacob Wilson Packia Dhas" userId="050d7d71-3621-4503-95e8-1c9a9d962492" providerId="ADAL" clId="{3FBC77E1-FE42-4F9E-B4B2-3759F3328945}" dt="2026-10-20T09:43:55.325" v="293" actId="478"/>
          <ac:picMkLst>
            <pc:docMk/>
            <pc:sldMk cId="2842352829" sldId="760"/>
            <ac:picMk id="7" creationId="{20F50AA5-8CF4-FE17-4F38-CE348384B84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37937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8749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4087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6579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9629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034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4315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87080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6330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2725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4933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30976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0629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2511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26223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35001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511D9A-F0C6-8BCE-773D-9823437C7F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504B2B-38C6-87BD-97AB-3D8EE5F295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6A5EA7-A05D-F644-93F8-9F4181FC94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DF4BCA5-B54E-5B07-F1CA-940FC19C24F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252D6-337F-58F9-D2D3-96458B311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AD24FB-423C-017E-087A-06EFD59A8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41738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94383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884742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D1AB9E-FC81-FA64-BB70-397179B86D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6F95EB-1935-E7AF-52FE-2264DA22FB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21007C6C-FBD8-002D-9B9E-5AD0C9C7B01C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/>
                <a:endParaRPr lang="en-IN" dirty="0"/>
              </a:p>
            </p:txBody>
          </p:sp>
        </mc:Choice>
        <mc:Fallback xmlns="">
          <p:sp>
            <p:nvSpPr>
              <p:cNvPr id="3" name="Notes Placeholder 2">
                <a:extLst>
                  <a:ext uri="{FF2B5EF4-FFF2-40B4-BE49-F238E27FC236}">
                    <a16:creationId xmlns:a16="http://schemas.microsoft.com/office/drawing/2014/main" id="{21007C6C-FBD8-002D-9B9E-5AD0C9C7B01C}"/>
                  </a:ext>
                </a:extLst>
              </p:cNvPr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IN" i="0">
                    <a:latin typeface="Cambria Math" panose="02040503050406030204" pitchFamily="18" charset="0"/>
                  </a:rPr>
                  <a:t>"Peak Factor"=𝑉_𝑚/(𝑉_𝑚/√2)=√2≈▭1.414</a:t>
                </a:r>
                <a:endParaRPr lang="en-IN" dirty="0"/>
              </a:p>
              <a:p>
                <a:r>
                  <a:rPr lang="en-US" b="1" dirty="0"/>
                  <a:t>It shows how sharp a waveform”</a:t>
                </a:r>
                <a:r>
                  <a:rPr lang="en-US" dirty="0"/>
                  <a:t> with </a:t>
                </a:r>
                <a:r>
                  <a:rPr lang="en-US" b="1" dirty="0"/>
                  <a:t>“It indicates how large the waveform peak is relative to its RMS value.</a:t>
                </a:r>
              </a:p>
              <a:p>
                <a:endParaRPr lang="en-US" b="1" dirty="0"/>
              </a:p>
              <a:p>
                <a:r>
                  <a:rPr lang="en-US" dirty="0"/>
                  <a:t>A </a:t>
                </a:r>
                <a:r>
                  <a:rPr lang="en-US" b="1" dirty="0"/>
                  <a:t>higher peak factor</a:t>
                </a:r>
                <a:r>
                  <a:rPr lang="en-US" dirty="0"/>
                  <a:t> means the waveform has relatively large peaks compared with its effective RMS value. This is important when selecting equipment insulation, semiconductor ratings, and measurement instruments.</a:t>
                </a:r>
                <a:endParaRPr lang="en-IN" dirty="0"/>
              </a:p>
            </p:txBody>
          </p:sp>
        </mc:Fallback>
      </mc:AlternateContent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D3C7C7A-B431-95B7-10F9-D66345FEE6A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A222EE-1D24-2DF5-B3DB-87C753D9C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469D9-96DF-C894-050D-1C8C473AE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83944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64354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91705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38922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90855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86277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ar-AE" sz="1050" b="0" dirty="0"/>
          </a:p>
          <a:p>
            <a:endParaRPr lang="en-IN" sz="105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21280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77969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pPr/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sin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⁡𝜃=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"opp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"hyp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,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cos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⁡𝜃=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"adj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"hyp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, 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 tan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⁡𝜃=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"opp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"adj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 =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sin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⁡𝜃/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cos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⁡𝜃 </a:t>
                </a:r>
                <a:endParaRPr lang="ar-AE" b="0" dirty="0"/>
              </a:p>
              <a:p>
                <a:r>
                  <a:rPr lang="en-GB" dirty="0"/>
                  <a:t>Here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𝑃=𝑉𝐼 cos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⁡𝜑</a:t>
                </a:r>
                <a:r>
                  <a:rPr lang="en-GB" dirty="0"/>
                  <a:t>and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𝑄=𝑉𝐼 sin</a:t>
                </a:r>
                <a:r>
                  <a:rPr lang="ar-AE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⁡𝜑</a:t>
                </a:r>
                <a:r>
                  <a:rPr lang="en-GB" dirty="0"/>
                  <a:t>are orthogonal (90° apart) because cosine and sine are orthogonal functions—mirroring the 90° phase between energy that’s </a:t>
                </a:r>
                <a:r>
                  <a:rPr lang="en-GB" b="1" dirty="0"/>
                  <a:t>consumed</a:t>
                </a:r>
                <a:r>
                  <a:rPr lang="en-GB" dirty="0"/>
                  <a:t> (real) and </a:t>
                </a:r>
                <a:r>
                  <a:rPr lang="en-GB" b="1" dirty="0"/>
                  <a:t>stored/returned</a:t>
                </a:r>
                <a:r>
                  <a:rPr lang="en-GB" dirty="0"/>
                  <a:t> (reactive).</a:t>
                </a:r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89997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endParaRPr lang="en-IN" dirty="0"/>
              </a:p>
            </p:txBody>
          </p:sp>
        </mc:Choice>
        <mc:Fallback xmlns="">
          <p:sp>
            <p:nvSpPr>
              <p:cNvPr id="3" name="Notes Placeholder 2"/>
              <p:cNvSpPr>
                <a:spLocks noGrp="1"/>
              </p:cNvSpPr>
              <p:nvPr>
                <p:ph type="body" idx="1"/>
              </p:nvPr>
            </p:nvSpPr>
            <p:spPr/>
            <p:txBody>
              <a:bodyPr/>
              <a:lstStyle/>
              <a:p>
                <a:r>
                  <a:rPr lang="en-GB" dirty="0"/>
                  <a:t>If the input impedance is </a:t>
                </a:r>
                <a:r>
                  <a:rPr lang="en-GB" sz="120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𝑍=𝑅+𝑗𝑋</a:t>
                </a:r>
                <a:r>
                  <a:rPr lang="en-GB" dirty="0"/>
                  <a:t>, then</a:t>
                </a:r>
              </a:p>
              <a:p>
                <a:r>
                  <a:rPr lang="en-GB" b="0" i="0">
                    <a:latin typeface="Cambria Math" panose="02040503050406030204" pitchFamily="18" charset="0"/>
                  </a:rPr>
                  <a:t>"PF</a:t>
                </a:r>
                <a:r>
                  <a:rPr lang="en-GB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"=</a:t>
                </a:r>
                <a:r>
                  <a:rPr lang="ar-AE" sz="1200" b="0" i="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rPr>
                  <a:t>𝑅/√(𝑅^2+𝑋^2 ).</a:t>
                </a:r>
                <a:endParaRPr lang="ar-AE" b="0" dirty="0"/>
              </a:p>
              <a:p>
                <a:r>
                  <a:rPr lang="en-GB" dirty="0"/>
                  <a:t>R is the </a:t>
                </a:r>
                <a:r>
                  <a:rPr lang="en-GB" b="1" dirty="0"/>
                  <a:t>real part of the </a:t>
                </a:r>
                <a:r>
                  <a:rPr lang="en-GB" b="1" i="1" dirty="0"/>
                  <a:t>input</a:t>
                </a:r>
                <a:r>
                  <a:rPr lang="en-GB" b="1" dirty="0"/>
                  <a:t> impedance</a:t>
                </a:r>
                <a:r>
                  <a:rPr lang="en-GB" dirty="0"/>
                  <a:t> seen by the source (not just a discrete resistor in some branch), and the waveforms are </a:t>
                </a:r>
                <a:r>
                  <a:rPr lang="en-GB" b="1" dirty="0"/>
                  <a:t>sinusoidal</a:t>
                </a:r>
                <a:r>
                  <a:rPr lang="en-GB" dirty="0"/>
                  <a:t> (no harmonics).</a:t>
                </a:r>
              </a:p>
              <a:p>
                <a:endParaRPr lang="en-IN" dirty="0"/>
              </a:p>
            </p:txBody>
          </p:sp>
        </mc:Fallback>
      </mc:AlternateContent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162742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DD7D7-C94E-45F8-AB00-72F7DB2A058B}" type="datetime1">
              <a:rPr lang="en-GB" smtClean="0"/>
              <a:t>20/10/2026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3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0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- 3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AC Circuits</a:t>
            </a:r>
          </a:p>
          <a:p>
            <a:pPr marL="536575" indent="-536575" algn="just"/>
            <a:r>
              <a:rPr lang="en-IN" sz="4300" b="1" dirty="0"/>
              <a:t>Generation of Alternating EMF</a:t>
            </a:r>
          </a:p>
          <a:p>
            <a:pPr marL="536575" indent="-536575" algn="just"/>
            <a:r>
              <a:rPr lang="en-IN" sz="4300" b="1" dirty="0"/>
              <a:t>Alternating Quantities</a:t>
            </a:r>
          </a:p>
          <a:p>
            <a:pPr marL="536575" indent="-536575" algn="just"/>
            <a:r>
              <a:rPr lang="en-IN" sz="4300" b="1" dirty="0"/>
              <a:t>Power</a:t>
            </a:r>
          </a:p>
          <a:p>
            <a:pPr marL="536575" indent="-536575" algn="just"/>
            <a:r>
              <a:rPr lang="en-IN" sz="4300" b="1" dirty="0"/>
              <a:t>Power Factor 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3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Define an  AC circuit</a:t>
            </a:r>
          </a:p>
          <a:p>
            <a:pPr marL="719138" indent="-630238"/>
            <a:r>
              <a:rPr lang="en-IN" sz="4000" dirty="0"/>
              <a:t>Describe the components of a waveform.</a:t>
            </a:r>
          </a:p>
          <a:p>
            <a:pPr marL="719138" indent="-630238"/>
            <a:r>
              <a:rPr lang="en-IN" sz="4000" dirty="0"/>
              <a:t>Define the different types of power.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 dirty="0"/>
              <a:t>Lecture – 3 / Electrical Engineering</a:t>
            </a:r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AC circuit produces a voltage or current that varies with time.</a:t>
            </a:r>
          </a:p>
          <a:p>
            <a:pPr marL="0" indent="0">
              <a:buNone/>
            </a:pPr>
            <a:r>
              <a:rPr lang="en-US" dirty="0"/>
              <a:t>The voltage and current may vary in both magnitude and direction.</a:t>
            </a: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028" y="3277844"/>
            <a:ext cx="4734785" cy="225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8104" y="-91252"/>
            <a:ext cx="6364002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Alternating quantities are </a:t>
                </a:r>
                <a:r>
                  <a:rPr lang="en-IN" b="1" dirty="0"/>
                  <a:t>periodic </a:t>
                </a:r>
                <a:r>
                  <a:rPr lang="en-IN" dirty="0"/>
                  <a:t>in nature (</a:t>
                </a:r>
                <a:r>
                  <a:rPr lang="en-IN" dirty="0" err="1"/>
                  <a:t>i.e</a:t>
                </a:r>
                <a:r>
                  <a:rPr lang="en-IN" dirty="0"/>
                  <a:t>) they repeat cyclically after a constant interval of </a:t>
                </a:r>
                <a:r>
                  <a:rPr lang="en-IN" b="1" dirty="0"/>
                  <a:t>time say ‘T’.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</m:d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e>
                      </m:d>
                    </m:oMath>
                  </m:oMathPara>
                </a14:m>
                <a:endParaRPr lang="en-IN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𝑻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b="1" dirty="0"/>
                  <a:t> and so 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GB" b="1" i="1" smtClean="0">
                            <a:latin typeface="Cambria Math" panose="02040503050406030204" pitchFamily="18" charset="0"/>
                          </a:rPr>
                          <m:t>𝒏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𝑻</m:t>
                        </m:r>
                      </m:e>
                    </m:d>
                  </m:oMath>
                </a14:m>
                <a:r>
                  <a:rPr lang="en-IN" b="1" dirty="0"/>
                  <a:t>, n=0,1,2…</a:t>
                </a:r>
              </a:p>
              <a:p>
                <a:r>
                  <a:rPr lang="en-IN" dirty="0"/>
                  <a:t>The time taken to complete </a:t>
                </a:r>
                <a:r>
                  <a:rPr lang="en-IN" b="1" dirty="0"/>
                  <a:t>one cycle is called a time period </a:t>
                </a:r>
                <a:r>
                  <a:rPr lang="en-IN" dirty="0"/>
                  <a:t>of the quantity.</a:t>
                </a:r>
              </a:p>
              <a:p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  <a:blipFill>
                <a:blip r:embed="rId3"/>
                <a:stretch>
                  <a:fillRect l="-1149" t="-2329" r="-20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284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Frequency</a:t>
                </a:r>
              </a:p>
              <a:p>
                <a:pPr marL="0" indent="0">
                  <a:buNone/>
                </a:pPr>
                <a:r>
                  <a:rPr lang="en-IN" dirty="0"/>
                  <a:t>The number of such </a:t>
                </a:r>
                <a:r>
                  <a:rPr lang="en-IN" b="1" dirty="0"/>
                  <a:t>cycles </a:t>
                </a:r>
                <a:r>
                  <a:rPr lang="en-IN" dirty="0"/>
                  <a:t>occurring per second is called</a:t>
                </a:r>
                <a:r>
                  <a:rPr lang="en-IN" b="1" dirty="0"/>
                  <a:t> frequency ‘f’.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IN" b="1" i="0" smtClean="0">
                        <a:latin typeface="Cambria Math" panose="02040503050406030204" pitchFamily="18" charset="0"/>
                      </a:rPr>
                      <m:t>𝐟</m:t>
                    </m:r>
                    <m:r>
                      <a:rPr lang="en-IN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𝑻</m:t>
                        </m:r>
                      </m:den>
                    </m:f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𝑯𝒛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Amplitude</a:t>
                </a:r>
              </a:p>
              <a:p>
                <a:pPr marL="0" indent="0">
                  <a:buNone/>
                </a:pPr>
                <a:r>
                  <a:rPr lang="en-IN" dirty="0"/>
                  <a:t>The</a:t>
                </a:r>
                <a:r>
                  <a:rPr lang="en-IN" b="1" dirty="0"/>
                  <a:t> maximum value </a:t>
                </a:r>
                <a:r>
                  <a:rPr lang="en-IN" dirty="0"/>
                  <a:t>of </a:t>
                </a:r>
                <a:r>
                  <a:rPr lang="en-IN" b="1" dirty="0"/>
                  <a:t>positive or negative </a:t>
                </a:r>
                <a:r>
                  <a:rPr lang="en-IN" dirty="0"/>
                  <a:t>of the alternating quantity is called </a:t>
                </a:r>
                <a:r>
                  <a:rPr lang="en-IN" b="1" dirty="0"/>
                  <a:t>amplitude.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  <a:blipFill>
                <a:blip r:embed="rId3"/>
                <a:stretch>
                  <a:fillRect l="-1685" t="-2326" r="-15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026" name="Picture 2" descr="Image result for sine wave with amplitude, one cyc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289" y="2410133"/>
            <a:ext cx="3429000" cy="275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561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Peak to Peak value</a:t>
                </a:r>
              </a:p>
              <a:p>
                <a:pPr marL="0" indent="0">
                  <a:buNone/>
                </a:pPr>
                <a:r>
                  <a:rPr lang="en-IN" dirty="0"/>
                  <a:t>The value of an alternating quantity from its positive peak to negative peak is called its peak to peak value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GB" sz="2400" b="1" i="0" smtClean="0">
                        <a:latin typeface="Cambria Math" panose="02040503050406030204" pitchFamily="18" charset="0"/>
                      </a:rPr>
                      <m:t>𝐀𝐦𝐩𝐥𝐢𝐭𝐮𝐝𝐞</m:t>
                    </m:r>
                    <m:r>
                      <a:rPr lang="en-IN" sz="2400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𝒕𝒐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𝒗𝒂𝒍𝒖𝒆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den>
                    </m:f>
                    <m:r>
                      <a:rPr lang="en-IN" sz="2400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sz="3200" b="1" dirty="0"/>
                  <a:t>Angular Frequency (</a:t>
                </a:r>
                <a:r>
                  <a:rPr lang="el-GR" sz="3200" b="1" dirty="0"/>
                  <a:t>ω</a:t>
                </a:r>
                <a:r>
                  <a:rPr lang="en-GB" sz="3200" b="1" dirty="0"/>
                  <a:t>)</a:t>
                </a:r>
              </a:p>
              <a:p>
                <a:pPr marL="0" indent="0">
                  <a:buNone/>
                </a:pPr>
                <a:r>
                  <a:rPr lang="en-GB" dirty="0"/>
                  <a:t>Angular frequency is a measure of how fast an object or waveform oscillates or rotates, expressed in radians per second.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  <a:blipFill>
                <a:blip r:embed="rId3"/>
                <a:stretch>
                  <a:fillRect l="-1374" t="-2873" r="-8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546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8989" y="0"/>
            <a:ext cx="5417946" cy="119056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4841" y="1423765"/>
            <a:ext cx="10346834" cy="46309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Waveform</a:t>
            </a:r>
            <a:r>
              <a:rPr lang="en-IN" dirty="0"/>
              <a:t> </a:t>
            </a:r>
          </a:p>
          <a:p>
            <a:pPr marL="0" indent="0">
              <a:buNone/>
            </a:pPr>
            <a:r>
              <a:rPr lang="en-IN" dirty="0"/>
              <a:t>A waveform is a graph in which the instantaneous value of any quantity is plotted against time.</a:t>
            </a:r>
          </a:p>
          <a:p>
            <a:pPr marL="0" indent="0">
              <a:buNone/>
            </a:pPr>
            <a:r>
              <a:rPr lang="en-IN" b="1" dirty="0"/>
              <a:t>Cycle:</a:t>
            </a:r>
          </a:p>
          <a:p>
            <a:pPr marL="0" indent="0">
              <a:buNone/>
            </a:pPr>
            <a:r>
              <a:rPr lang="en-IN" dirty="0"/>
              <a:t>One complete set of positive and negative values of an alternating quantity is known as </a:t>
            </a:r>
            <a:r>
              <a:rPr lang="en-IN" b="1" dirty="0"/>
              <a:t>one cycle.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527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1978" y="-28319"/>
            <a:ext cx="7177504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1443" y="1297244"/>
            <a:ext cx="9467537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Alternating EMF can be generated by rotating a coil in a magnetic field.</a:t>
            </a:r>
          </a:p>
          <a:p>
            <a:pPr marL="0" indent="0">
              <a:buNone/>
            </a:pPr>
            <a:r>
              <a:rPr lang="en-IN" dirty="0"/>
              <a:t>Magnitude of the generated emf depends on the position of the coil.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Picture 4" descr="Image result for AC emf generation from a coil">
            <a:extLst>
              <a:ext uri="{FF2B5EF4-FFF2-40B4-BE49-F238E27FC236}">
                <a16:creationId xmlns:a16="http://schemas.microsoft.com/office/drawing/2014/main" id="{1F34EC41-7FE7-8B2B-90B2-6D508983F0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229" y="2867581"/>
            <a:ext cx="5164864" cy="362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9116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231" y="-28319"/>
            <a:ext cx="777691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In the </a:t>
                </a:r>
                <a:r>
                  <a:rPr lang="en-IN" b="1" dirty="0"/>
                  <a:t>first case, </a:t>
                </a:r>
                <a:r>
                  <a:rPr lang="en-IN" dirty="0"/>
                  <a:t>the</a:t>
                </a:r>
                <a:r>
                  <a:rPr lang="en-IN" b="1" dirty="0"/>
                  <a:t> coil is stationary, </a:t>
                </a:r>
                <a:r>
                  <a:rPr lang="en-IN" dirty="0"/>
                  <a:t>the magnitude of</a:t>
                </a:r>
                <a:r>
                  <a:rPr lang="en-IN" b="1" dirty="0"/>
                  <a:t> voltage induced is ‘0’ volt.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second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 i="0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maximum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third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zero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Similarly it is shown for 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𝟑𝟔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, </a:t>
                </a:r>
                <a:r>
                  <a:rPr lang="en-IN" dirty="0"/>
                  <a:t>which is </a:t>
                </a:r>
                <a:r>
                  <a:rPr lang="en-IN" b="1" dirty="0"/>
                  <a:t>maximum and zero voltage respectively.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  <a:blipFill>
                <a:blip r:embed="rId3"/>
                <a:stretch>
                  <a:fillRect l="-102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598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</a:t>
                </a:r>
                <a:r>
                  <a:rPr lang="en-IN" dirty="0" err="1"/>
                  <a:t>emf</a:t>
                </a:r>
                <a:r>
                  <a:rPr lang="en-IN" dirty="0"/>
                  <a:t> induced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  <a:blipFill>
                <a:blip r:embed="rId3"/>
                <a:stretch>
                  <a:fillRect l="-1287" t="-29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162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instantaneous current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  <a:blipFill>
                <a:blip r:embed="rId3"/>
                <a:stretch>
                  <a:fillRect l="-1158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065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1263" y="0"/>
            <a:ext cx="5730928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239" y="1472859"/>
            <a:ext cx="9978619" cy="4581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Phase:</a:t>
            </a:r>
          </a:p>
          <a:p>
            <a:pPr marL="0" indent="0">
              <a:buNone/>
            </a:pPr>
            <a:r>
              <a:rPr lang="en-GB" dirty="0"/>
              <a:t>Phase refers to the position of a point in time on a waveform cycle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3074" name="Picture 2" descr="Image result for Define phase in A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299" y="3429000"/>
            <a:ext cx="4119982" cy="213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921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Phase difference:</a:t>
                </a:r>
              </a:p>
              <a:p>
                <a:r>
                  <a:rPr lang="en-IN" dirty="0"/>
                  <a:t>It is used to compare the phase of the two alternating waveform.</a:t>
                </a:r>
              </a:p>
              <a:p>
                <a:r>
                  <a:rPr lang="en-IN" dirty="0"/>
                  <a:t>Consider two alternating quantities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func>
                      <m:funcPr>
                        <m:ctrlPr>
                          <a:rPr lang="en-IN" b="0" i="0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𝟇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func>
                      <m:funcPr>
                        <m:ctrlPr>
                          <a:rPr lang="en-IN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  <a:blipFill>
                <a:blip r:embed="rId3"/>
                <a:stretch>
                  <a:fillRect l="-1511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C15073-A48F-3F3A-A64D-FCA88A6F05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2778" y="3344617"/>
            <a:ext cx="4935816" cy="2794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797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Zero Phase Difference:</a:t>
                </a:r>
              </a:p>
              <a:p>
                <a:r>
                  <a:rPr lang="en-IN" dirty="0"/>
                  <a:t>Consider the two alternating quantities having same frequency of </a:t>
                </a:r>
                <a14:m>
                  <m:oMath xmlns:m="http://schemas.openxmlformats.org/officeDocument/2006/math">
                    <m:r>
                      <a:rPr lang="en-IN" i="1" dirty="0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IN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i="1" dirty="0" smtClean="0">
                        <a:latin typeface="Cambria Math" panose="02040503050406030204" pitchFamily="18" charset="0"/>
                      </a:rPr>
                      <m:t>𝐻𝑧</m:t>
                    </m:r>
                    <m:r>
                      <a:rPr lang="en-IN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having different maximum values.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IN" dirty="0"/>
              </a:p>
              <a:p>
                <a:r>
                  <a:rPr lang="en-IN" dirty="0"/>
                  <a:t>In this diagram at any instant, the phase of the voltage  will be same as the phase of the current, the difference between the phase is zero at any instant.</a:t>
                </a:r>
              </a:p>
              <a:p>
                <a:r>
                  <a:rPr lang="en-IN" dirty="0"/>
                  <a:t>If the phase difference between the two alternating quantities is zero , then the two quantities are said to be </a:t>
                </a:r>
                <a:r>
                  <a:rPr lang="en-IN" b="1" dirty="0"/>
                  <a:t>in phase</a:t>
                </a:r>
                <a:r>
                  <a:rPr lang="en-IN" dirty="0"/>
                  <a:t>.</a:t>
                </a:r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 r="-2790" b="-35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81F558-7408-9713-A2B0-3612F1D7A5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4672" y="2108349"/>
            <a:ext cx="2400300" cy="318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9033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Lagging Phase Difference:</a:t>
                </a:r>
              </a:p>
              <a:p>
                <a:r>
                  <a:rPr lang="en-GB" dirty="0"/>
                  <a:t>In the given diagram, the voltage waveform is at zero while the current waveform has a negative value at the same instance. This indicates that there is a phase shift between the current and voltage</a:t>
                </a:r>
              </a:p>
              <a:p>
                <a:r>
                  <a:rPr lang="en-GB" dirty="0"/>
                  <a:t>C</a:t>
                </a:r>
                <a:r>
                  <a:rPr lang="en-IN" dirty="0" err="1"/>
                  <a:t>onsider</a:t>
                </a:r>
                <a:r>
                  <a:rPr lang="en-IN" dirty="0"/>
                  <a:t>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r>
                  <a:rPr lang="en-IN" dirty="0"/>
                  <a:t>The current is lagging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 r="-88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DFF5A59-A63A-6405-856D-BF6D9A435F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0578" y="1828800"/>
            <a:ext cx="28956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631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b="1" dirty="0"/>
                  <a:t>Leading Phase Difference:</a:t>
                </a:r>
              </a:p>
              <a:p>
                <a:r>
                  <a:rPr lang="en-GB" dirty="0"/>
                  <a:t>In the given diagram, the current waveform is at zero while the voltage waveform has a positive value at the same instance. </a:t>
                </a:r>
              </a:p>
              <a:p>
                <a:r>
                  <a:rPr lang="en-GB" dirty="0"/>
                  <a:t>This indicates that there is a phase shift between the current and voltage waveforms</a:t>
                </a:r>
              </a:p>
              <a:p>
                <a:r>
                  <a:rPr lang="en-IN" dirty="0"/>
                  <a:t>Consider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r>
                  <a:rPr lang="en-IN" dirty="0"/>
                  <a:t>The current is leading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3151" r="-15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A3B38E-69F0-FC09-EDF9-C343E26B5A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3034" y="1713669"/>
            <a:ext cx="2581275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4686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673" y="0"/>
            <a:ext cx="60868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4377" y="1666203"/>
            <a:ext cx="10721186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Root mean square value (RMS)</a:t>
            </a:r>
          </a:p>
          <a:p>
            <a:r>
              <a:rPr lang="en-GB" dirty="0"/>
              <a:t>The Root Mean Square (RMS) value of an alternating quantity such as current or voltage, </a:t>
            </a:r>
            <a:r>
              <a:rPr lang="en-US" dirty="0"/>
              <a:t>represents its </a:t>
            </a:r>
            <a:r>
              <a:rPr lang="en-US" b="1" dirty="0"/>
              <a:t>effective value</a:t>
            </a:r>
            <a:r>
              <a:rPr lang="en-GB" dirty="0"/>
              <a:t>. It represents the equivalent value of direct current (DC) that would deliver the same amount of power to a resistive load as the AC does over a complete cycle.</a:t>
            </a:r>
          </a:p>
          <a:p>
            <a:r>
              <a:rPr lang="en-US" dirty="0"/>
              <a:t>Unless otherwise stated, quoted </a:t>
            </a:r>
            <a:r>
              <a:rPr lang="en-US" b="1" dirty="0"/>
              <a:t>AC voltage and current </a:t>
            </a:r>
            <a:r>
              <a:rPr lang="en-US" dirty="0"/>
              <a:t>values are normally given as </a:t>
            </a:r>
            <a:r>
              <a:rPr lang="en-US" b="1" dirty="0"/>
              <a:t>RMS values</a:t>
            </a:r>
            <a:r>
              <a:rPr lang="en-US" dirty="0"/>
              <a:t>.</a:t>
            </a:r>
          </a:p>
          <a:p>
            <a:r>
              <a:rPr lang="en-IN" b="1" dirty="0"/>
              <a:t>Eg: Domestic main supply in UK is 230V, which is assumed as 230 </a:t>
            </a:r>
            <a:r>
              <a:rPr lang="en-IN" b="1" dirty="0" err="1"/>
              <a:t>Vrms</a:t>
            </a: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4513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4441" y="-101028"/>
            <a:ext cx="579434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293495" y="1617108"/>
                <a:ext cx="1015623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Expression for RMS value of sine wave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𝑰</m:t>
                              </m:r>
                            </m:e>
                            <m:sub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𝑽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IN" dirty="0"/>
                  <a:t> Peak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IN" dirty="0"/>
                  <a:t> -Peak value of voltage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93495" y="1617108"/>
                <a:ext cx="10156233" cy="4454533"/>
              </a:xfrm>
              <a:blipFill>
                <a:blip r:embed="rId3"/>
                <a:stretch>
                  <a:fillRect l="-1200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0456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7839" y="74482"/>
            <a:ext cx="568183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50513" y="1666203"/>
                <a:ext cx="1115077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Expression for RMS value, when the </a:t>
                </a:r>
                <a:r>
                  <a:rPr lang="en-IN" b="1" dirty="0"/>
                  <a:t>wave is divided in </a:t>
                </a:r>
                <a:r>
                  <a:rPr lang="en-IN" b="1" i="1" dirty="0"/>
                  <a:t>n</a:t>
                </a:r>
                <a:r>
                  <a:rPr lang="en-IN" b="1" dirty="0"/>
                  <a:t> equal interval, </a:t>
                </a:r>
                <a:r>
                  <a:rPr lang="en-IN" dirty="0"/>
                  <a:t>with the instantaneous current during those interval.</a:t>
                </a:r>
              </a:p>
              <a:p>
                <a:pPr marL="0" indent="0">
                  <a:buNone/>
                </a:pPr>
                <a:r>
                  <a:rPr lang="en-IN" dirty="0"/>
                  <a:t>RMS value of alternating current</a:t>
                </a:r>
              </a:p>
              <a:p>
                <a:pPr marL="0" indent="0">
                  <a:buNone/>
                </a:pPr>
                <a:r>
                  <a:rPr lang="en-IN" dirty="0"/>
                  <a:t>RMS value 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IN" b="0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𝐴𝑟𝑒𝑎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𝑜𝑓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𝑡ℎ𝑒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𝑠𝑞𝑢𝑎𝑟𝑒𝑑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𝑐𝑢𝑟𝑣𝑒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𝑓𝑜𝑟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𝑜𝑛𝑒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𝑐𝑦𝑐𝑙𝑒</m:t>
                            </m:r>
                          </m:num>
                          <m:den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𝑝𝑒𝑟𝑖𝑜𝑑</m:t>
                            </m:r>
                          </m:den>
                        </m:f>
                      </m:e>
                    </m:rad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RMS Value 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d>
                          <m:dPr>
                            <m:ctrlPr>
                              <a:rPr lang="en-IN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Sup>
                                  <m:sSubSup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sSubSup>
                                  <m:sSubSup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sSubSup>
                                  <m:sSubSup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……</m:t>
                                </m:r>
                                <m:sSubSup>
                                  <m:sSubSupPr>
                                    <m:ctrlP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sub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</m:num>
                              <m:den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den>
                            </m:f>
                          </m:e>
                        </m:d>
                      </m:e>
                    </m:rad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50513" y="1666203"/>
                <a:ext cx="11150770" cy="4454533"/>
              </a:xfrm>
              <a:blipFill>
                <a:blip r:embed="rId3"/>
                <a:stretch>
                  <a:fillRect l="-1148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65C4E2-3703-F97B-54F2-AA99C01B9F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7712" y="3893469"/>
            <a:ext cx="3533775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6466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08250D-8382-90A0-D8DD-1E42F4EF75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2203D-C68F-CA16-58A0-37F8E99AC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8989" y="0"/>
            <a:ext cx="5417946" cy="119056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9504DF6-B302-9175-27E0-5A979B2A474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754841" y="1423765"/>
                <a:ext cx="10346834" cy="463097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Average value </a:t>
                </a:r>
              </a:p>
              <a:p>
                <a:pPr marL="0" indent="0">
                  <a:buNone/>
                </a:pPr>
                <a:r>
                  <a:rPr lang="en-IN" dirty="0"/>
                  <a:t>The </a:t>
                </a:r>
                <a:r>
                  <a:rPr lang="en-IN" b="1" dirty="0"/>
                  <a:t>average value </a:t>
                </a:r>
                <a:r>
                  <a:rPr lang="en-IN" dirty="0"/>
                  <a:t>of an alternating quantity is defined as the value obtained by averaging all the instantaneous values over a period of half cycle.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𝑎𝑣𝑔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sSub>
                        <m:sSub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𝑖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3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+…+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𝑖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𝑛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𝑎𝑣𝑔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nary>
                        <m:nary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naryPr>
                        <m:sub>
                          <m:r>
                            <m:rPr>
                              <m:brk m:alnAt="23"/>
                            </m:rPr>
                            <a:rPr lang="en-GB" b="0" i="1" smtClean="0"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𝑇</m:t>
                          </m:r>
                        </m:sup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𝑖𝑑𝑡</m:t>
                          </m:r>
                        </m:e>
                      </m:nary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Average value is obtained by finding the average value for a small interval of time and then integrating over time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9504DF6-B302-9175-27E0-5A979B2A474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54841" y="1423765"/>
                <a:ext cx="10346834" cy="4630970"/>
              </a:xfrm>
              <a:blipFill>
                <a:blip r:embed="rId3"/>
                <a:stretch>
                  <a:fillRect l="-1237" t="-224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E25EEC-D63B-C86B-C40D-437D657C8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0BDF68-EBB2-E4AB-7490-0849697C0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23528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0333" y="79140"/>
            <a:ext cx="5872077" cy="1120035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/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0972800" cy="4596713"/>
              </a:xfrm>
            </p:spPr>
            <p:txBody>
              <a:bodyPr/>
              <a:lstStyle/>
              <a:p>
                <a:endParaRPr lang="en-GB" dirty="0"/>
              </a:p>
              <a:p>
                <a:endParaRPr lang="en-US" dirty="0"/>
              </a:p>
              <a:p>
                <a:endParaRPr lang="en-US" dirty="0"/>
              </a:p>
              <a:p>
                <a:endParaRPr lang="en-US" dirty="0"/>
              </a:p>
              <a:p>
                <a:endParaRPr lang="en-US" dirty="0"/>
              </a:p>
              <a:p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Average value of AC waveform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𝑎𝑣𝑔</m:t>
                          </m:r>
                        </m:sub>
                      </m:sSub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𝑃𝑒𝑎𝑘</m:t>
                              </m:r>
                            </m:sub>
                          </m:sSub>
                        </m:num>
                        <m:den>
                          <m:r>
                            <m:rPr>
                              <m:nor/>
                            </m:rPr>
                            <a:rPr lang="el-GR" i="0">
                              <a:ea typeface="Cambria Math" panose="02040503050406030204" pitchFamily="18" charset="0"/>
                            </a:rPr>
                            <m:t>π</m:t>
                          </m:r>
                          <m:r>
                            <m:rPr>
                              <m:nor/>
                            </m:rPr>
                            <a:rPr lang="en-GB" i="0"/>
                            <m:t>​​</m:t>
                          </m:r>
                          <m:r>
                            <m:rPr>
                              <m:nor/>
                            </m:rPr>
                            <a:rPr lang="en-GB" b="1" i="0"/>
                            <m:t> </m:t>
                          </m:r>
                        </m:den>
                      </m:f>
                    </m:oMath>
                  </m:oMathPara>
                </a14:m>
                <a:endParaRPr lang="en-US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7" name="Content Placeholder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0972800" cy="4596713"/>
              </a:xfrm>
              <a:blipFill>
                <a:blip r:embed="rId3"/>
                <a:stretch>
                  <a:fillRect l="-1111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2A2C818C-10D1-9550-4ED7-A7E4244838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3403" y="1519882"/>
            <a:ext cx="9898830" cy="2903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8390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673" y="0"/>
            <a:ext cx="5387261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0293" y="1666203"/>
                <a:ext cx="10211941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Form Factor:</a:t>
                </a:r>
              </a:p>
              <a:p>
                <a:pPr marL="0" indent="0">
                  <a:buNone/>
                </a:pPr>
                <a:r>
                  <a:rPr lang="en-US" dirty="0"/>
                  <a:t>The </a:t>
                </a:r>
                <a:r>
                  <a:rPr lang="en-US" b="1" dirty="0"/>
                  <a:t>form factor</a:t>
                </a:r>
                <a:r>
                  <a:rPr lang="en-US" dirty="0"/>
                  <a:t> of an AC waveform is the ratio of its </a:t>
                </a:r>
                <a:r>
                  <a:rPr lang="en-US" b="1" dirty="0"/>
                  <a:t>RMS value</a:t>
                </a:r>
                <a:r>
                  <a:rPr lang="en-US" dirty="0"/>
                  <a:t> to its </a:t>
                </a:r>
                <a:r>
                  <a:rPr lang="en-US" b="1" dirty="0"/>
                  <a:t>average value</a:t>
                </a:r>
                <a:r>
                  <a:rPr lang="en-US" dirty="0"/>
                  <a:t>.</a:t>
                </a:r>
              </a:p>
              <a:p>
                <a:pPr marL="0" indent="0">
                  <a:buNone/>
                </a:pPr>
                <a:r>
                  <a:rPr lang="en-GB" dirty="0"/>
                  <a:t>It provides an idea of </a:t>
                </a:r>
                <a:r>
                  <a:rPr lang="en-GB" b="1" dirty="0"/>
                  <a:t>how the waveform shape deviates from a pure sinusoidal waveform.</a:t>
                </a:r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Form factor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𝑅𝑀𝑆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num>
                      <m:den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𝐴𝑣𝑒𝑟𝑎𝑔𝑒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den>
                    </m:f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sz="2400" i="1" dirty="0"/>
                  <a:t>For a sine wave form factor =1.11</a:t>
                </a:r>
              </a:p>
              <a:p>
                <a:pPr marL="0" indent="0">
                  <a:buNone/>
                </a:pPr>
                <a:endParaRPr lang="en-IN" sz="2400" i="1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0293" y="1666203"/>
                <a:ext cx="10211941" cy="4454533"/>
              </a:xfrm>
              <a:blipFill>
                <a:blip r:embed="rId3"/>
                <a:stretch>
                  <a:fillRect l="-1254" t="-2189" r="-167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78276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B76A0F-A8DB-F3F7-F549-B446B9961A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78D3D-39FD-8C95-9CD2-11A0569A8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9673" y="0"/>
            <a:ext cx="5387261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F62E931-D46D-BD1B-E489-5F8CB9C10E8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730293" y="1666203"/>
                <a:ext cx="10211941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Peak Factor:</a:t>
                </a:r>
              </a:p>
              <a:p>
                <a:pPr marL="0" indent="0">
                  <a:buNone/>
                </a:pPr>
                <a:r>
                  <a:rPr lang="en-GB" dirty="0"/>
                  <a:t>The peak factor is the ratio of the peak value (maximum amplitude) of a waveform to its RMS value. It shows how sharp a waveform.</a:t>
                </a:r>
                <a:endParaRPr lang="en-IN" dirty="0"/>
              </a:p>
              <a:p>
                <a:pPr marL="0" indent="0">
                  <a:buNone/>
                </a:pPr>
                <a:endParaRPr lang="en-IN" sz="2400" i="1" dirty="0"/>
              </a:p>
              <a:p>
                <a:pPr marL="0" indent="0">
                  <a:buNone/>
                </a:pPr>
                <a:r>
                  <a:rPr lang="en-IN" dirty="0"/>
                  <a:t>Peak factor (or) crest factor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𝑀𝑎𝑥𝑖𝑚𝑢𝑚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num>
                      <m:den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𝑅𝑀𝑆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den>
                    </m:f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sz="2400" i="1" dirty="0"/>
                  <a:t>For a Sine wave Peak factor =1.41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F62E931-D46D-BD1B-E489-5F8CB9C10E8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0293" y="1666203"/>
                <a:ext cx="10211941" cy="4454533"/>
              </a:xfrm>
              <a:blipFill>
                <a:blip r:embed="rId3"/>
                <a:stretch>
                  <a:fillRect l="-1254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19AF7F-1F54-7235-2BB7-773690005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ADE666-D87F-6DEE-92A2-83EE24088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5332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0333" y="79140"/>
            <a:ext cx="5872077" cy="1120035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Phasor Diagrams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233044" y="1694877"/>
            <a:ext cx="5582545" cy="4167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0" i="0" dirty="0">
                <a:effectLst/>
              </a:rPr>
              <a:t>Phasor Diagrams are </a:t>
            </a:r>
            <a:r>
              <a:rPr lang="en-GB" sz="3200" b="1" i="0" dirty="0">
                <a:effectLst/>
              </a:rPr>
              <a:t>a graphical way </a:t>
            </a:r>
            <a:r>
              <a:rPr lang="en-GB" sz="3200" i="0" dirty="0">
                <a:effectLst/>
              </a:rPr>
              <a:t>of representing the </a:t>
            </a:r>
            <a:r>
              <a:rPr lang="en-GB" sz="3200" b="1" i="0" dirty="0">
                <a:effectLst/>
              </a:rPr>
              <a:t>magnitude and directional relationship </a:t>
            </a:r>
            <a:r>
              <a:rPr lang="en-GB" sz="3200" i="0" dirty="0">
                <a:effectLst/>
              </a:rPr>
              <a:t>between </a:t>
            </a:r>
            <a:r>
              <a:rPr lang="en-GB" sz="3200" b="1" i="0" dirty="0">
                <a:effectLst/>
              </a:rPr>
              <a:t>number of alternating quantities</a:t>
            </a:r>
            <a:r>
              <a:rPr lang="en-GB" sz="3200" b="0" i="0" dirty="0">
                <a:effectLst/>
              </a:rPr>
              <a:t>.</a:t>
            </a:r>
            <a:endParaRPr lang="en-US" sz="3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887FE9-6B4D-966A-062F-53096AC283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0286" y="1906916"/>
            <a:ext cx="6327157" cy="3454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0808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0333" y="79140"/>
            <a:ext cx="5872077" cy="1120035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Phasor Diagrams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/>
              <p:cNvSpPr>
                <a:spLocks noGrp="1"/>
              </p:cNvSpPr>
              <p:nvPr>
                <p:ph idx="1"/>
              </p:nvPr>
            </p:nvSpPr>
            <p:spPr>
              <a:xfrm>
                <a:off x="306687" y="1694877"/>
                <a:ext cx="11574376" cy="4167112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en-US" b="1" dirty="0"/>
                  <a:t>Example 1</a:t>
                </a:r>
              </a:p>
              <a:p>
                <a:pPr marL="0" indent="0">
                  <a:buNone/>
                </a:pPr>
                <a:r>
                  <a:rPr lang="en-US" dirty="0"/>
                  <a:t>Two Sinusoidal currents are given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=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10</m:t>
                    </m:r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f>
                      <m:fPr>
                        <m:type m:val="skw"/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=</m:t>
                    </m:r>
                    <m:r>
                      <a:rPr lang="en-GB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5</m:t>
                    </m:r>
                    <m:r>
                      <m:rPr>
                        <m:sty m:val="p"/>
                      </m:rPr>
                      <a:rPr lang="en-IN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 . Calculate the phase difference between them in degrees.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0" indent="0">
                  <a:buNone/>
                </a:pPr>
                <a:r>
                  <a:rPr lang="en-IN" dirty="0"/>
                  <a:t>The Phase of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is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IN" dirty="0"/>
                  <a:t> radians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, while the Phase of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is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IN" dirty="0"/>
                  <a:t> radians (-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45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Hence the phase difference between the two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60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p>
                          <m:sSup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45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p>
                        </m:sSup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10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5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 lags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7" name="Content Placeholder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6687" y="1694877"/>
                <a:ext cx="11574376" cy="4167112"/>
              </a:xfrm>
              <a:blipFill>
                <a:blip r:embed="rId3"/>
                <a:stretch>
                  <a:fillRect l="-685" t="-55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CF4E7CE3-B9BD-8102-5632-8AC90CFCAC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3821" y="3821675"/>
            <a:ext cx="2129731" cy="2235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57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786" y="-76481"/>
            <a:ext cx="620960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Power and power factor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3031" y="1666203"/>
            <a:ext cx="10089203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The three powers in an AC circuits are as follows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Real power (or) active power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Reactive power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Apparent power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1315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0775" y="0"/>
            <a:ext cx="5608190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48703" y="1509681"/>
                <a:ext cx="10193531" cy="461105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Real power or active power</a:t>
                </a:r>
              </a:p>
              <a:p>
                <a:pPr marL="0" indent="0">
                  <a:buNone/>
                </a:pPr>
                <a:r>
                  <a:rPr lang="en-IN" dirty="0"/>
                  <a:t>The actual power consumed by a circuits due to the resistive load is called real power.</a:t>
                </a:r>
              </a:p>
              <a:p>
                <a:pPr marL="0" indent="0">
                  <a:buNone/>
                </a:pPr>
                <a:r>
                  <a:rPr lang="en-IN" b="1" dirty="0"/>
                  <a:t>Real power P=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𝑪𝒐𝒔</m:t>
                    </m:r>
                    <m:r>
                      <a:rPr lang="en-IN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Where,</a:t>
                </a:r>
              </a:p>
              <a:p>
                <a:pPr marL="0" indent="0">
                  <a:buNone/>
                </a:pPr>
                <a:r>
                  <a:rPr lang="en-IN" dirty="0"/>
                  <a:t>V- RMS value of Voltage</a:t>
                </a:r>
              </a:p>
              <a:p>
                <a:pPr marL="0" indent="0">
                  <a:buNone/>
                </a:pPr>
                <a:r>
                  <a:rPr lang="en-IN" dirty="0"/>
                  <a:t>I- RMS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r>
                  <a:rPr lang="en-IN" dirty="0"/>
                  <a:t> - Phase angle</a:t>
                </a:r>
              </a:p>
              <a:p>
                <a:pPr marL="0" indent="0">
                  <a:buNone/>
                </a:pPr>
                <a:r>
                  <a:rPr lang="en-IN" b="1" dirty="0"/>
                  <a:t>Unit is Watts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48703" y="1509681"/>
                <a:ext cx="10193531" cy="4611055"/>
              </a:xfrm>
              <a:blipFill>
                <a:blip r:embed="rId3"/>
                <a:stretch>
                  <a:fillRect l="-1555" t="-2778" b="-11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4934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5955" y="74482"/>
            <a:ext cx="24292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87334" y="1666203"/>
                <a:ext cx="1025490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Reactive power</a:t>
                </a:r>
              </a:p>
              <a:p>
                <a:pPr marL="0" indent="0">
                  <a:buNone/>
                </a:pPr>
                <a:r>
                  <a:rPr lang="en-IN" dirty="0"/>
                  <a:t>The portion of the apparent power observed by the reactive elements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𝑜𝑟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IN" dirty="0"/>
                  <a:t>) in a circuit is called </a:t>
                </a:r>
                <a:r>
                  <a:rPr lang="en-IN" b="1" dirty="0"/>
                  <a:t>reactive power.</a:t>
                </a:r>
              </a:p>
              <a:p>
                <a:pPr marL="0" indent="0">
                  <a:buNone/>
                </a:pPr>
                <a:r>
                  <a:rPr lang="en-IN" dirty="0"/>
                  <a:t>It is given by product of </a:t>
                </a:r>
                <a:r>
                  <a:rPr lang="en-IN" b="1" dirty="0"/>
                  <a:t>VI and sine </a:t>
                </a:r>
                <a:r>
                  <a:rPr lang="en-IN" dirty="0"/>
                  <a:t>of the angle between V and I. </a:t>
                </a:r>
              </a:p>
              <a:p>
                <a:pPr marL="0" indent="0">
                  <a:buNone/>
                </a:pPr>
                <a:r>
                  <a:rPr lang="en-IN" b="1" dirty="0"/>
                  <a:t>Reactive power Q=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𝑺𝒊𝒏</m:t>
                    </m:r>
                    <m:r>
                      <a:rPr lang="en-IN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Unit of reactive power is VAR (Volts Ampere reactance)</a:t>
                </a: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7334" y="1666203"/>
                <a:ext cx="10254900" cy="4454533"/>
              </a:xfrm>
              <a:blipFill>
                <a:blip r:embed="rId3"/>
                <a:stretch>
                  <a:fillRect l="-1546" t="-2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8358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Apparent power</a:t>
                </a:r>
              </a:p>
              <a:p>
                <a:pPr marL="0" indent="0">
                  <a:buNone/>
                </a:pPr>
                <a:r>
                  <a:rPr lang="en-IN" dirty="0"/>
                  <a:t>It is the amount of power delivered to a circuit.</a:t>
                </a:r>
              </a:p>
              <a:p>
                <a:pPr marL="0" indent="0">
                  <a:buNone/>
                </a:pPr>
                <a:r>
                  <a:rPr lang="en-IN" dirty="0"/>
                  <a:t>Apparent power is given by the product of voltage and current.</a:t>
                </a:r>
              </a:p>
              <a:p>
                <a:pPr marL="0" indent="0">
                  <a:buNone/>
                </a:pPr>
                <a:r>
                  <a:rPr lang="en-IN" b="1" dirty="0"/>
                  <a:t>Apparent power S=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:r>
                  <a:rPr lang="en-IN" b="1" dirty="0"/>
                  <a:t>Unit </a:t>
                </a:r>
                <a:r>
                  <a:rPr lang="en-IN" dirty="0"/>
                  <a:t>is</a:t>
                </a:r>
                <a:r>
                  <a:rPr lang="en-IN" b="1" dirty="0"/>
                  <a:t> Volts Ampere</a:t>
                </a: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IN" sz="2539" b="1">
                          <a:latin typeface="Cambria Math" panose="02040503050406030204" pitchFamily="18" charset="0"/>
                        </a:rPr>
                        <m:t>𝐀𝐩𝐩𝐚𝐫𝐞𝐧𝐭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𝐩𝐨𝐰𝐞𝐫</m:t>
                      </m:r>
                      <m:r>
                        <a:rPr lang="en-GB" sz="2539" b="1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539" b="1" i="0" smtClean="0">
                          <a:latin typeface="Cambria Math" panose="02040503050406030204" pitchFamily="18" charset="0"/>
                        </a:rPr>
                        <m:t>𝐒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IN" sz="2539" b="1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IN" sz="2539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𝑨𝒄𝒕𝒊𝒗𝒆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𝒑𝒐𝒘𝒆𝒓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IN" sz="2539" b="1" i="1">
                              <a:latin typeface="Cambria Math" panose="02040503050406030204" pitchFamily="18" charset="0"/>
                            </a:rPr>
                            <m:t>+(</m:t>
                          </m:r>
                          <m:sSup>
                            <m:sSupPr>
                              <m:ctrlPr>
                                <a:rPr lang="en-IN" sz="2539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𝒓𝒆𝒂𝒄𝒕𝒊𝒗𝒆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𝒑𝒐𝒘𝒆𝒓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576" t="-2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2803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A5705C-881F-AB9D-EE92-CF4E59343B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4093" y="1262254"/>
            <a:ext cx="4505043" cy="5013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541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2050" name="Picture 2" descr="Reactive Power Compensation of Reactive Components">
            <a:extLst>
              <a:ext uri="{FF2B5EF4-FFF2-40B4-BE49-F238E27FC236}">
                <a16:creationId xmlns:a16="http://schemas.microsoft.com/office/drawing/2014/main" id="{C0E0C309-B329-5D90-803B-4D814CCFEA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864" y="2200338"/>
            <a:ext cx="4151109" cy="329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99046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3536" y="0"/>
            <a:ext cx="6154375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Power factor (Cos </a:t>
            </a:r>
            <a:r>
              <a:rPr lang="en-IN" dirty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𝟇</a:t>
            </a:r>
            <a:r>
              <a:rPr lang="en-IN" dirty="0">
                <a:solidFill>
                  <a:schemeClr val="bg1"/>
                </a:solidFill>
                <a:latin typeface="+mn-lt"/>
              </a:rPr>
              <a:t>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3031" y="1558777"/>
                <a:ext cx="10899157" cy="4561960"/>
              </a:xfrm>
            </p:spPr>
            <p:txBody>
              <a:bodyPr>
                <a:normAutofit/>
              </a:bodyPr>
              <a:lstStyle/>
              <a:p>
                <a:r>
                  <a:rPr lang="en-IN" sz="2902" b="1" dirty="0"/>
                  <a:t>Power factor is defined as the cosine of angle between voltage and current.</a:t>
                </a:r>
              </a:p>
              <a:p>
                <a:r>
                  <a:rPr lang="en-IN" sz="2902" dirty="0"/>
                  <a:t>It is also given by the ration of </a:t>
                </a:r>
                <a:r>
                  <a:rPr lang="en-IN" sz="2902" b="1" dirty="0"/>
                  <a:t>real power to apparent power. </a:t>
                </a:r>
              </a:p>
              <a:p>
                <a:r>
                  <a:rPr lang="en-IN" sz="2902" dirty="0"/>
                  <a:t>It is a measure of </a:t>
                </a:r>
                <a:r>
                  <a:rPr lang="en-IN" sz="2902" b="1" dirty="0"/>
                  <a:t>how efficiently electrical power is converted into useful work output.</a:t>
                </a:r>
              </a:p>
              <a:p>
                <a:r>
                  <a:rPr lang="en-IN" sz="2902" dirty="0"/>
                  <a:t>It is also given as the ratio of resistance to the impedance.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𝑷𝒐𝒘𝒆𝒓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𝒇𝒂𝒄𝒕𝒐𝒓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𝑽𝑰</m:t>
                          </m:r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𝑪𝒐𝒔</m:t>
                          </m:r>
                          <m:r>
                            <a:rPr lang="en-IN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𝟇</m:t>
                          </m:r>
                        </m:num>
                        <m:den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𝑽𝑰</m:t>
                          </m:r>
                        </m:den>
                      </m:f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 dirty="0">
                          <a:latin typeface="Cambria Math" panose="02040503050406030204" pitchFamily="18" charset="0"/>
                        </a:rPr>
                        <m:t>𝑪𝒐𝒔</m:t>
                      </m:r>
                      <m:r>
                        <a:rPr lang="en-IN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𝟇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Maximum value of power factor is one (i.e.) unity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3031" y="1558777"/>
                <a:ext cx="10899157" cy="4561960"/>
              </a:xfrm>
              <a:blipFill>
                <a:blip r:embed="rId3"/>
                <a:stretch>
                  <a:fillRect l="-1174" t="-240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694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E26878-F3D1-E63C-E847-CFA096232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11542-3155-C979-BA8F-1EA6015400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557" y="31094"/>
            <a:ext cx="4742885" cy="1325563"/>
          </a:xfrm>
        </p:spPr>
        <p:txBody>
          <a:bodyPr>
            <a:normAutofit/>
          </a:bodyPr>
          <a:lstStyle/>
          <a:p>
            <a:pPr algn="l"/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62808-71FC-2394-0597-9CC0D0AF73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579" y="1632446"/>
            <a:ext cx="10359107" cy="4422287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/>
              <a:t>References: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dirty="0"/>
              <a:t>[1] J. W. Nilsson and S. A. Riedel, </a:t>
            </a:r>
            <a:r>
              <a:rPr lang="en-GB" i="1" dirty="0"/>
              <a:t>Electric Circuits</a:t>
            </a:r>
            <a:r>
              <a:rPr lang="en-GB" dirty="0"/>
              <a:t>, 12th ed. Upper Saddle River, NJ: Pearson, 2019.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/>
              <a:t>[2] </a:t>
            </a:r>
            <a:r>
              <a:rPr lang="en-GB" dirty="0"/>
              <a:t>J. Bird, </a:t>
            </a:r>
            <a:r>
              <a:rPr lang="en-GB" i="1" dirty="0"/>
              <a:t>Electrical Circuit Theory and Technology</a:t>
            </a:r>
            <a:r>
              <a:rPr lang="en-GB" dirty="0"/>
              <a:t>, 7th ed. London: Routledge, 2021.</a:t>
            </a:r>
          </a:p>
          <a:p>
            <a:pPr marL="0" indent="0">
              <a:lnSpc>
                <a:spcPct val="110000"/>
              </a:lnSpc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IN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CD9E1A-9F11-733F-03D1-AFAA853677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IN" dirty="0"/>
              <a:t>Lecture – 3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BBD189-593B-1DA5-C4D2-64A06ADF9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691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3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purl.org/dc/dcmitype/"/>
    <ds:schemaRef ds:uri="http://www.w3.org/XML/1998/namespace"/>
    <ds:schemaRef ds:uri="http://schemas.openxmlformats.org/package/2006/metadata/core-properties"/>
    <ds:schemaRef ds:uri="211f9404-bca0-4bcf-9c1d-965ccb6f8d2d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303dbf9b-b85b-46a0-94f1-894078c07ecd"/>
    <ds:schemaRef ds:uri="http://purl.org/dc/terms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1857</Words>
  <Application>Microsoft Office PowerPoint</Application>
  <PresentationFormat>Widescreen</PresentationFormat>
  <Paragraphs>306</Paragraphs>
  <Slides>35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AC circuits</vt:lpstr>
      <vt:lpstr>AC circuits</vt:lpstr>
      <vt:lpstr>AC circuits</vt:lpstr>
      <vt:lpstr>AC circuits</vt:lpstr>
      <vt:lpstr>Alternating quantities</vt:lpstr>
      <vt:lpstr>Generation of alternating EMF</vt:lpstr>
      <vt:lpstr>Generation of alternating EMF</vt:lpstr>
      <vt:lpstr>Generation of alternating EMF</vt:lpstr>
      <vt:lpstr>Generation of alternating EMF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Phasor Diagrams</vt:lpstr>
      <vt:lpstr>Phasor Diagrams</vt:lpstr>
      <vt:lpstr>Power and power factor</vt:lpstr>
      <vt:lpstr>Power</vt:lpstr>
      <vt:lpstr>Power</vt:lpstr>
      <vt:lpstr>Power</vt:lpstr>
      <vt:lpstr>Power</vt:lpstr>
      <vt:lpstr>Power</vt:lpstr>
      <vt:lpstr>Power factor (Cos 𝟇)</vt:lpstr>
      <vt:lpstr>PowerPoint Presentation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148</cp:revision>
  <dcterms:created xsi:type="dcterms:W3CDTF">2021-03-09T15:35:42Z</dcterms:created>
  <dcterms:modified xsi:type="dcterms:W3CDTF">2026-10-20T10:18:09Z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