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58" r:id="rId4"/>
    <p:sldId id="259" r:id="rId5"/>
    <p:sldId id="260" r:id="rId6"/>
    <p:sldId id="262" r:id="rId7"/>
    <p:sldId id="266" r:id="rId8"/>
    <p:sldId id="263" r:id="rId9"/>
    <p:sldId id="264" r:id="rId10"/>
    <p:sldId id="265" r:id="rId11"/>
    <p:sldId id="261" r:id="rId12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1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1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3" d="100"/>
          <a:sy n="73" d="100"/>
        </p:scale>
        <p:origin x="21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C4956EA-89B0-4085-B2F2-6A1B7DFAC2BA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21866F7-28D2-46C5-8E7A-6E441334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4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432E2A08-C871-472E-BA94-C00C687A9881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70C0BD4-7248-49DB-8B20-D80728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5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>
            <a:lvl1pPr>
              <a:defRPr sz="3200"/>
            </a:lvl1pPr>
            <a:lvl2pPr>
              <a:defRPr sz="3200"/>
            </a:lvl2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deready.ca/2015/trade-takeaways/5-considerations-building-strong-international-business-relationships/" TargetMode="External"/><Relationship Id="rId2" Type="http://schemas.openxmlformats.org/officeDocument/2006/relationships/hyperlink" Target="https://www.khaleejtimes.com/business/nepotism-versus-wasta-in-business-globalisa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orldlearnerchinese.com/content/what-guanx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International Business Communications (Week 3)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Antje Cockrill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73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week, we will: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3686" y="1573427"/>
            <a:ext cx="9090926" cy="4337795"/>
          </a:xfrm>
        </p:spPr>
        <p:txBody>
          <a:bodyPr>
            <a:normAutofit/>
          </a:bodyPr>
          <a:lstStyle/>
          <a:p>
            <a:r>
              <a:rPr lang="en-GB" dirty="0" smtClean="0"/>
              <a:t>Explore the development of ‘Trust’ on international business communications</a:t>
            </a:r>
          </a:p>
          <a:p>
            <a:r>
              <a:rPr lang="en-GB" dirty="0" smtClean="0"/>
              <a:t>Look at the importance of relationship building and networking across cultures</a:t>
            </a:r>
          </a:p>
          <a:p>
            <a:r>
              <a:rPr lang="en-GB" dirty="0" smtClean="0"/>
              <a:t>Discuss the role of hierarchies in different cultures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3427173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Why is TRUST important in international business communications?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103293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Work together with two other people and write your definition on your piece of paper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745325" y="7765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How would you define TRUST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589212" y="4908242"/>
            <a:ext cx="8915400" cy="1032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Work together with two other people and identify three key reasons why TRUST is important in IBC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132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smtClean="0"/>
              <a:t>“An </a:t>
            </a:r>
            <a:r>
              <a:rPr lang="en-GB" dirty="0"/>
              <a:t>expectation that a party can be relied on </a:t>
            </a:r>
            <a:r>
              <a:rPr lang="en-GB" b="1" dirty="0"/>
              <a:t>to keep to </a:t>
            </a:r>
            <a:r>
              <a:rPr lang="en-GB" b="1" dirty="0" smtClean="0"/>
              <a:t>agreements</a:t>
            </a:r>
            <a:r>
              <a:rPr lang="en-GB" dirty="0" smtClean="0"/>
              <a:t>, </a:t>
            </a:r>
            <a:r>
              <a:rPr lang="en-GB" b="1" dirty="0"/>
              <a:t>will perform its role </a:t>
            </a:r>
            <a:r>
              <a:rPr lang="en-GB" b="1" dirty="0" smtClean="0"/>
              <a:t>competently </a:t>
            </a:r>
            <a:r>
              <a:rPr lang="en-GB" dirty="0" smtClean="0"/>
              <a:t>and </a:t>
            </a:r>
            <a:r>
              <a:rPr lang="en-GB" dirty="0"/>
              <a:t>that the party </a:t>
            </a:r>
            <a:r>
              <a:rPr lang="en-GB" b="1" dirty="0"/>
              <a:t>will behave honourably </a:t>
            </a:r>
            <a:r>
              <a:rPr lang="en-GB" dirty="0"/>
              <a:t>even where no exploit promises or performance guarantees have been </a:t>
            </a:r>
            <a:r>
              <a:rPr lang="en-GB" dirty="0" smtClean="0"/>
              <a:t>made.”</a:t>
            </a:r>
            <a:endParaRPr lang="en-GB" dirty="0"/>
          </a:p>
          <a:p>
            <a:pPr marL="0" indent="0">
              <a:buNone/>
            </a:pPr>
            <a:endParaRPr lang="en-GB" sz="1200" dirty="0" smtClean="0"/>
          </a:p>
          <a:p>
            <a:pPr marL="0" indent="0">
              <a:buNone/>
            </a:pPr>
            <a:r>
              <a:rPr lang="en-GB" sz="1200" dirty="0" err="1" smtClean="0"/>
              <a:t>Boersma</a:t>
            </a:r>
            <a:r>
              <a:rPr lang="en-GB" sz="1200" dirty="0" smtClean="0"/>
              <a:t> et al, Trust in international joint venture </a:t>
            </a:r>
            <a:r>
              <a:rPr lang="en-GB" sz="1200" dirty="0" err="1" smtClean="0"/>
              <a:t>relationships,Journal</a:t>
            </a:r>
            <a:r>
              <a:rPr lang="en-GB" sz="1200" dirty="0" smtClean="0"/>
              <a:t> of Business Research 56 (2003) 1031 – 1042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09832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types of trust?</a:t>
            </a:r>
            <a:endParaRPr lang="en-GB" dirty="0"/>
          </a:p>
        </p:txBody>
      </p:sp>
      <p:sp>
        <p:nvSpPr>
          <p:cNvPr id="4" name="Oval Callout 3"/>
          <p:cNvSpPr/>
          <p:nvPr/>
        </p:nvSpPr>
        <p:spPr>
          <a:xfrm>
            <a:off x="1075267" y="2044698"/>
            <a:ext cx="4072467" cy="3208867"/>
          </a:xfrm>
          <a:prstGeom prst="wedgeEllipseCallout">
            <a:avLst>
              <a:gd name="adj1" fmla="val 5778"/>
              <a:gd name="adj2" fmla="val -69426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Sviazi</a:t>
            </a:r>
            <a:r>
              <a:rPr lang="en-GB" dirty="0" smtClean="0"/>
              <a:t> (Russia) </a:t>
            </a:r>
            <a:r>
              <a:rPr lang="en-GB" dirty="0"/>
              <a:t>is </a:t>
            </a:r>
            <a:r>
              <a:rPr lang="en-GB" dirty="0" smtClean="0"/>
              <a:t>“a </a:t>
            </a:r>
            <a:r>
              <a:rPr lang="en-GB" dirty="0"/>
              <a:t>social network that involves giving and receiving </a:t>
            </a:r>
            <a:r>
              <a:rPr lang="en-GB" dirty="0" err="1"/>
              <a:t>favors</a:t>
            </a:r>
            <a:r>
              <a:rPr lang="en-GB" dirty="0"/>
              <a:t> in order to get things done or to obtain access to funds or state </a:t>
            </a:r>
            <a:r>
              <a:rPr lang="en-GB" dirty="0" smtClean="0"/>
              <a:t>property” (</a:t>
            </a:r>
            <a:r>
              <a:rPr lang="en-GB" dirty="0"/>
              <a:t>B</a:t>
            </a:r>
            <a:r>
              <a:rPr lang="en-GB" dirty="0" smtClean="0"/>
              <a:t>erger et al, 2017)</a:t>
            </a:r>
            <a:endParaRPr lang="en-GB" dirty="0"/>
          </a:p>
        </p:txBody>
      </p:sp>
      <p:sp>
        <p:nvSpPr>
          <p:cNvPr id="5" name="Oval Callout 4"/>
          <p:cNvSpPr/>
          <p:nvPr/>
        </p:nvSpPr>
        <p:spPr>
          <a:xfrm>
            <a:off x="6680200" y="795865"/>
            <a:ext cx="4580467" cy="2853267"/>
          </a:xfrm>
          <a:prstGeom prst="wedgeEllipseCallout">
            <a:avLst>
              <a:gd name="adj1" fmla="val -62423"/>
              <a:gd name="adj2" fmla="val -27114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altLang="ja-JP" dirty="0" smtClean="0"/>
              <a:t>“</a:t>
            </a:r>
            <a:r>
              <a:rPr lang="ja-JP" altLang="en-US" dirty="0" smtClean="0"/>
              <a:t>关</a:t>
            </a:r>
            <a:r>
              <a:rPr lang="ja-JP" altLang="en-US" dirty="0"/>
              <a:t>系 </a:t>
            </a:r>
            <a:r>
              <a:rPr lang="en-US" altLang="ja-JP" dirty="0"/>
              <a:t>/ </a:t>
            </a:r>
            <a:r>
              <a:rPr lang="en-GB" altLang="ja-JP" dirty="0" err="1"/>
              <a:t>G</a:t>
            </a:r>
            <a:r>
              <a:rPr lang="en-GB" dirty="0" err="1" smtClean="0"/>
              <a:t>uānxi</a:t>
            </a:r>
            <a:r>
              <a:rPr lang="en-GB" dirty="0" smtClean="0"/>
              <a:t> is </a:t>
            </a:r>
            <a:r>
              <a:rPr lang="en-GB" dirty="0"/>
              <a:t>a general Chinese term used to</a:t>
            </a:r>
          </a:p>
          <a:p>
            <a:r>
              <a:rPr lang="en-GB" dirty="0"/>
              <a:t> describe relationships that may result in the exchanges of </a:t>
            </a:r>
            <a:r>
              <a:rPr lang="en-GB" dirty="0" err="1"/>
              <a:t>favors</a:t>
            </a:r>
            <a:r>
              <a:rPr lang="en-GB" dirty="0"/>
              <a:t> or "connections" that are beneficial for the parties </a:t>
            </a:r>
            <a:r>
              <a:rPr lang="en-GB" dirty="0" smtClean="0"/>
              <a:t>involved” (World Learner Chinese)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3928533" y="4542365"/>
            <a:ext cx="7332134" cy="2142067"/>
          </a:xfrm>
          <a:prstGeom prst="wedgeEllipseCallout">
            <a:avLst>
              <a:gd name="adj1" fmla="val -22537"/>
              <a:gd name="adj2" fmla="val -14877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Middle east: “</a:t>
            </a:r>
            <a:r>
              <a:rPr lang="en-GB" dirty="0" err="1" smtClean="0"/>
              <a:t>Wasta</a:t>
            </a:r>
            <a:r>
              <a:rPr lang="en-GB" dirty="0" smtClean="0"/>
              <a:t> </a:t>
            </a:r>
            <a:r>
              <a:rPr lang="en-GB" dirty="0"/>
              <a:t>refers to the advantage and benefits one gains from being part of a particular group or having </a:t>
            </a:r>
            <a:r>
              <a:rPr lang="en-GB" dirty="0" smtClean="0"/>
              <a:t>connections. …</a:t>
            </a:r>
            <a:r>
              <a:rPr lang="en-GB" dirty="0" err="1" smtClean="0"/>
              <a:t>Wasta</a:t>
            </a:r>
            <a:r>
              <a:rPr lang="en-GB" dirty="0" smtClean="0"/>
              <a:t> is </a:t>
            </a:r>
            <a:r>
              <a:rPr lang="en-GB" dirty="0"/>
              <a:t>meant to forward the interests of the individual and contribute to the betterment of the </a:t>
            </a:r>
            <a:r>
              <a:rPr lang="en-GB" dirty="0" smtClean="0"/>
              <a:t>whole group. (</a:t>
            </a:r>
            <a:r>
              <a:rPr lang="en-GB" dirty="0" err="1" smtClean="0"/>
              <a:t>Tashakova</a:t>
            </a:r>
            <a:r>
              <a:rPr lang="en-GB" dirty="0" smtClean="0"/>
              <a:t>, 2015)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585362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6401" y="1329267"/>
            <a:ext cx="9828212" cy="5232400"/>
          </a:xfrm>
        </p:spPr>
        <p:txBody>
          <a:bodyPr>
            <a:noAutofit/>
          </a:bodyPr>
          <a:lstStyle/>
          <a:p>
            <a:r>
              <a:rPr lang="en-GB" sz="2400" dirty="0" smtClean="0"/>
              <a:t>Westerners base trust on rules and regulations which are applied to all (Universalism)</a:t>
            </a:r>
          </a:p>
          <a:p>
            <a:r>
              <a:rPr lang="en-GB" sz="2400" dirty="0" smtClean="0"/>
              <a:t>People in many other parts of the world trust </a:t>
            </a:r>
            <a:r>
              <a:rPr lang="en-GB" sz="2400" dirty="0"/>
              <a:t>their friends and </a:t>
            </a:r>
            <a:r>
              <a:rPr lang="en-GB" sz="2400" dirty="0" smtClean="0"/>
              <a:t>family</a:t>
            </a:r>
            <a:r>
              <a:rPr lang="en-GB" sz="2400" dirty="0"/>
              <a:t> </a:t>
            </a:r>
            <a:r>
              <a:rPr lang="en-GB" sz="2400" dirty="0" smtClean="0"/>
              <a:t>because legal systems were/are unreliable </a:t>
            </a:r>
          </a:p>
          <a:p>
            <a:r>
              <a:rPr lang="en-GB" sz="2400" dirty="0" smtClean="0"/>
              <a:t>Westerners base </a:t>
            </a:r>
            <a:r>
              <a:rPr lang="en-GB" sz="2400" dirty="0"/>
              <a:t>their business </a:t>
            </a:r>
            <a:r>
              <a:rPr lang="en-GB" sz="2400" dirty="0" smtClean="0"/>
              <a:t>on formal </a:t>
            </a:r>
            <a:r>
              <a:rPr lang="en-GB" sz="2400" dirty="0"/>
              <a:t>deals that are </a:t>
            </a:r>
            <a:r>
              <a:rPr lang="en-GB" sz="2400" dirty="0" smtClean="0"/>
              <a:t>written up as detailed contracts </a:t>
            </a:r>
            <a:r>
              <a:rPr lang="en-GB" sz="2400" dirty="0"/>
              <a:t>and enforced by a legal system. </a:t>
            </a:r>
            <a:endParaRPr lang="en-GB" sz="2400" dirty="0" smtClean="0"/>
          </a:p>
          <a:p>
            <a:r>
              <a:rPr lang="en-GB" sz="2400" dirty="0" smtClean="0"/>
              <a:t>Other </a:t>
            </a:r>
            <a:r>
              <a:rPr lang="en-GB" sz="2400" dirty="0"/>
              <a:t>cultures </a:t>
            </a:r>
            <a:r>
              <a:rPr lang="en-GB" sz="2400" dirty="0" smtClean="0"/>
              <a:t>use </a:t>
            </a:r>
            <a:r>
              <a:rPr lang="en-GB" sz="2400" dirty="0"/>
              <a:t>human relationships </a:t>
            </a:r>
            <a:r>
              <a:rPr lang="en-GB" sz="2400" dirty="0" smtClean="0"/>
              <a:t>as the foundation for business, and these relationships are based on </a:t>
            </a:r>
            <a:r>
              <a:rPr lang="en-GB" sz="2400" dirty="0"/>
              <a:t>personal </a:t>
            </a:r>
            <a:r>
              <a:rPr lang="en-GB" sz="2400" dirty="0" err="1"/>
              <a:t>honor</a:t>
            </a:r>
            <a:r>
              <a:rPr lang="en-GB" sz="2400" dirty="0"/>
              <a:t>, filial duty, friendship, or long-term </a:t>
            </a:r>
            <a:r>
              <a:rPr lang="en-GB" sz="2400" dirty="0" smtClean="0"/>
              <a:t>mutually beneficial behaviour (favours).“</a:t>
            </a:r>
          </a:p>
          <a:p>
            <a:r>
              <a:rPr lang="en-GB" sz="2400" dirty="0" smtClean="0"/>
              <a:t>Using relationships with friends and family for business and treating them differently may seem unethical</a:t>
            </a:r>
            <a:r>
              <a:rPr lang="en-GB" sz="2400" dirty="0" smtClean="0"/>
              <a:t> </a:t>
            </a:r>
            <a:r>
              <a:rPr lang="en-GB" sz="2400" dirty="0"/>
              <a:t>to a Westerner </a:t>
            </a:r>
            <a:r>
              <a:rPr lang="en-GB" sz="2400" dirty="0" smtClean="0"/>
              <a:t>but is </a:t>
            </a:r>
            <a:r>
              <a:rPr lang="en-GB" sz="2400" dirty="0"/>
              <a:t>seen as morally correct in other cultures.</a:t>
            </a:r>
          </a:p>
        </p:txBody>
      </p:sp>
    </p:spTree>
    <p:extLst>
      <p:ext uri="{BB962C8B-B14F-4D97-AF65-F5344CB8AC3E}">
        <p14:creationId xmlns:p14="http://schemas.microsoft.com/office/powerpoint/2010/main" val="2577430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are these differences coming from?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658534"/>
            <a:ext cx="8915400" cy="3777622"/>
          </a:xfrm>
        </p:spPr>
        <p:txBody>
          <a:bodyPr/>
          <a:lstStyle/>
          <a:p>
            <a:r>
              <a:rPr lang="en-GB" dirty="0" smtClean="0"/>
              <a:t>Individualism/Collectivism( Hofstede, </a:t>
            </a:r>
            <a:r>
              <a:rPr lang="en-GB" dirty="0" err="1" smtClean="0"/>
              <a:t>Trompenaars</a:t>
            </a:r>
            <a:r>
              <a:rPr lang="en-GB" dirty="0" smtClean="0"/>
              <a:t>)</a:t>
            </a:r>
          </a:p>
          <a:p>
            <a:r>
              <a:rPr lang="en-GB" dirty="0" smtClean="0"/>
              <a:t>High context/low context (Hall)</a:t>
            </a:r>
          </a:p>
          <a:p>
            <a:r>
              <a:rPr lang="en-GB" dirty="0" smtClean="0"/>
              <a:t>Particularism/Universalism (</a:t>
            </a:r>
            <a:r>
              <a:rPr lang="en-GB" dirty="0" err="1" smtClean="0"/>
              <a:t>Trompenaars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346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4990" y="226177"/>
            <a:ext cx="8911687" cy="1280890"/>
          </a:xfrm>
        </p:spPr>
        <p:txBody>
          <a:bodyPr/>
          <a:lstStyle/>
          <a:p>
            <a:r>
              <a:rPr lang="en-GB" dirty="0" smtClean="0"/>
              <a:t>How to build successful business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1961" y="1439333"/>
            <a:ext cx="9497743" cy="4605866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Focus on building credibility with your global business partners </a:t>
            </a:r>
            <a:endParaRPr lang="en-GB" sz="2400" dirty="0" smtClean="0"/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sz="2400" dirty="0" smtClean="0"/>
              <a:t>You’re </a:t>
            </a:r>
            <a:r>
              <a:rPr lang="en-GB" sz="2400" dirty="0"/>
              <a:t>credible if you’re honest, transparent and tell it like it is. </a:t>
            </a:r>
            <a:endParaRPr lang="en-GB" sz="2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 smtClean="0"/>
              <a:t>Set </a:t>
            </a:r>
            <a:r>
              <a:rPr lang="en-GB" sz="2400" dirty="0"/>
              <a:t>the right expectations so you can always follow-through </a:t>
            </a:r>
            <a:endParaRPr lang="en-GB" sz="2400" dirty="0" smtClean="0"/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sz="2400" dirty="0" smtClean="0"/>
              <a:t>Don’t </a:t>
            </a:r>
            <a:r>
              <a:rPr lang="en-GB" sz="2400" dirty="0"/>
              <a:t>assume there’s understanding; ensure that </a:t>
            </a:r>
            <a:r>
              <a:rPr lang="en-GB" sz="2400" dirty="0" smtClean="0"/>
              <a:t>everyone understands what is being promised.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 smtClean="0"/>
              <a:t>Listen </a:t>
            </a:r>
            <a:r>
              <a:rPr lang="en-GB" sz="2400" dirty="0"/>
              <a:t>to your global </a:t>
            </a:r>
            <a:r>
              <a:rPr lang="en-GB" sz="2400" dirty="0" smtClean="0"/>
              <a:t>business partners </a:t>
            </a:r>
            <a:r>
              <a:rPr lang="en-GB" sz="2400" dirty="0"/>
              <a:t>and adapt your offerings accordingly </a:t>
            </a:r>
            <a:endParaRPr lang="en-GB" sz="2400" dirty="0" smtClean="0"/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sz="2400" dirty="0" smtClean="0"/>
              <a:t>Listen </a:t>
            </a:r>
            <a:r>
              <a:rPr lang="en-GB" sz="2400" dirty="0"/>
              <a:t>to your global partners and </a:t>
            </a:r>
            <a:r>
              <a:rPr lang="en-GB" sz="2400" dirty="0" smtClean="0"/>
              <a:t>ensure </a:t>
            </a:r>
            <a:r>
              <a:rPr lang="en-GB" sz="2400" dirty="0"/>
              <a:t>that you align your offerings with their goals. </a:t>
            </a:r>
            <a:r>
              <a:rPr lang="en-GB" sz="2400" dirty="0" smtClean="0"/>
              <a:t>You </a:t>
            </a:r>
            <a:r>
              <a:rPr lang="en-GB" sz="2400" dirty="0"/>
              <a:t>have to be able to answer their question, “What’s in it for </a:t>
            </a:r>
            <a:r>
              <a:rPr lang="en-GB" sz="2400" dirty="0" smtClean="0"/>
              <a:t>me?”.</a:t>
            </a:r>
            <a:r>
              <a:rPr lang="en-GB" sz="2400" dirty="0"/>
              <a:t> </a:t>
            </a:r>
            <a:endParaRPr lang="en-GB" sz="2400" dirty="0" smtClean="0"/>
          </a:p>
          <a:p>
            <a:pPr>
              <a:spcBef>
                <a:spcPts val="600"/>
              </a:spcBef>
            </a:pPr>
            <a:endParaRPr lang="en-GB" sz="1200" dirty="0"/>
          </a:p>
          <a:p>
            <a:pPr marL="0" indent="0">
              <a:buNone/>
            </a:pPr>
            <a:r>
              <a:rPr lang="en-GB" sz="1000" dirty="0" smtClean="0"/>
              <a:t>Adapted from: http</a:t>
            </a:r>
            <a:r>
              <a:rPr lang="en-GB" sz="1000" dirty="0"/>
              <a:t>://www.tradeready.ca/2015/trade-takeaways/5-considerations-building-strong-international-business-relationships</a:t>
            </a:r>
            <a:r>
              <a:rPr lang="en-GB" sz="1200" dirty="0"/>
              <a:t>/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13198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build successful business </a:t>
            </a:r>
            <a:r>
              <a:rPr lang="en-GB" dirty="0" smtClean="0"/>
              <a:t>relations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7267" y="2133600"/>
            <a:ext cx="9667345" cy="3777622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Share any knowledge that will help your partnerships succeed.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Ask for referrals from people you already trust. Recommendations can go a long way to establish an initial relationship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Build trust - it </a:t>
            </a:r>
            <a:r>
              <a:rPr lang="en-GB" dirty="0"/>
              <a:t>leads to successful business transactions which are repeated for many years. </a:t>
            </a:r>
            <a:r>
              <a:rPr lang="en-GB" dirty="0" smtClean="0"/>
              <a:t>It</a:t>
            </a:r>
            <a:r>
              <a:rPr lang="en-GB" dirty="0"/>
              <a:t> </a:t>
            </a:r>
            <a:r>
              <a:rPr lang="en-GB" dirty="0" smtClean="0"/>
              <a:t>is </a:t>
            </a:r>
            <a:r>
              <a:rPr lang="en-GB" dirty="0"/>
              <a:t>the foundation for long, lasting and fruitful relationships</a:t>
            </a:r>
            <a:r>
              <a:rPr lang="en-GB" sz="1400" dirty="0" smtClean="0"/>
              <a:t>.</a:t>
            </a:r>
          </a:p>
          <a:p>
            <a:pPr>
              <a:spcBef>
                <a:spcPts val="600"/>
              </a:spcBef>
            </a:pPr>
            <a:endParaRPr lang="en-GB" sz="1400" dirty="0"/>
          </a:p>
          <a:p>
            <a:pPr>
              <a:spcBef>
                <a:spcPts val="600"/>
              </a:spcBef>
            </a:pPr>
            <a:endParaRPr lang="en-GB" sz="14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1400" y="5442578"/>
            <a:ext cx="1691218" cy="1265841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5" name="Rectangle 4"/>
          <p:cNvSpPr/>
          <p:nvPr/>
        </p:nvSpPr>
        <p:spPr>
          <a:xfrm>
            <a:off x="2234142" y="6139822"/>
            <a:ext cx="31760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800" dirty="0"/>
              <a:t>Adapted from: http://www.tradeready.ca/2015/trade-takeaways/5-considerations-building-strong-international-business-relationships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26106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Successful international business relationships depend on the development of trust</a:t>
            </a:r>
          </a:p>
          <a:p>
            <a:r>
              <a:rPr lang="en-GB" dirty="0" smtClean="0"/>
              <a:t>The basis of trust is culturally different. In Western contexts, rules and regulations applied to all form the basis of business relationships.</a:t>
            </a:r>
          </a:p>
          <a:p>
            <a:r>
              <a:rPr lang="en-GB" dirty="0" smtClean="0"/>
              <a:t>In many other cultures, relationship networks based on the exchange of favours are a key element of trust building.</a:t>
            </a:r>
          </a:p>
          <a:p>
            <a:r>
              <a:rPr lang="en-GB" dirty="0" smtClean="0"/>
              <a:t> </a:t>
            </a:r>
            <a:r>
              <a:rPr lang="en-GB" dirty="0"/>
              <a:t>These cultural </a:t>
            </a:r>
            <a:r>
              <a:rPr lang="en-GB" dirty="0" smtClean="0"/>
              <a:t>differences </a:t>
            </a:r>
            <a:r>
              <a:rPr lang="en-GB" dirty="0"/>
              <a:t>need to be acknowledged and managed in order to build trust between business partners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878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BERGER, Ron, HERSTEIN, Ram, SILBIGER, </a:t>
            </a:r>
            <a:r>
              <a:rPr lang="en-GB" dirty="0" err="1"/>
              <a:t>Avi</a:t>
            </a:r>
            <a:r>
              <a:rPr lang="en-GB" dirty="0"/>
              <a:t> and BARNES, Bradley (2017). Developing international business relationships in a Russian context. Management International Review, 57 (3), 441-471. </a:t>
            </a:r>
            <a:endParaRPr lang="en-GB" dirty="0" smtClean="0"/>
          </a:p>
          <a:p>
            <a:r>
              <a:rPr lang="en-GB" dirty="0" err="1"/>
              <a:t>Boersma</a:t>
            </a:r>
            <a:r>
              <a:rPr lang="en-GB" dirty="0"/>
              <a:t> et al, Trust in international joint venture </a:t>
            </a:r>
            <a:r>
              <a:rPr lang="en-GB" dirty="0" err="1"/>
              <a:t>relationships,Journal</a:t>
            </a:r>
            <a:r>
              <a:rPr lang="en-GB" dirty="0"/>
              <a:t> of Business Research 56 (2003) 1031 – </a:t>
            </a:r>
            <a:r>
              <a:rPr lang="en-GB" dirty="0" smtClean="0"/>
              <a:t>1042</a:t>
            </a:r>
          </a:p>
          <a:p>
            <a:r>
              <a:rPr lang="en-GB" dirty="0" err="1" smtClean="0"/>
              <a:t>Tashakova</a:t>
            </a:r>
            <a:r>
              <a:rPr lang="en-GB" dirty="0" smtClean="0"/>
              <a:t> </a:t>
            </a:r>
            <a:r>
              <a:rPr lang="en-GB" dirty="0" smtClean="0"/>
              <a:t>(2015) Nepotism </a:t>
            </a:r>
            <a:r>
              <a:rPr lang="en-GB" dirty="0"/>
              <a:t>versus </a:t>
            </a:r>
            <a:r>
              <a:rPr lang="en-GB" dirty="0" err="1"/>
              <a:t>wasta</a:t>
            </a:r>
            <a:r>
              <a:rPr lang="en-GB" dirty="0"/>
              <a:t> in business globalisation</a:t>
            </a:r>
          </a:p>
          <a:p>
            <a:pPr marL="35560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www.khaleejtimes.com/business/nepotism-versus-wasta-in-business-globalisation</a:t>
            </a:r>
            <a:endParaRPr lang="en-GB" dirty="0"/>
          </a:p>
          <a:p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www.tradeready.ca/2015/trade-takeaways/5-considerations-building-strong-international-business-relationships/</a:t>
            </a:r>
            <a:endParaRPr lang="en-GB" dirty="0" smtClean="0"/>
          </a:p>
          <a:p>
            <a:r>
              <a:rPr lang="en-GB" dirty="0" smtClean="0"/>
              <a:t>World </a:t>
            </a:r>
            <a:r>
              <a:rPr lang="en-GB" dirty="0"/>
              <a:t>Learner Chinese </a:t>
            </a:r>
            <a:r>
              <a:rPr lang="en-GB" dirty="0">
                <a:hlinkClick r:id="rId4"/>
              </a:rPr>
              <a:t>http://www.worldlearnerchinese.com/content/what-guanxi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75908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1063</TotalTime>
  <Words>711</Words>
  <Application>Microsoft Office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メイリオ</vt:lpstr>
      <vt:lpstr>Arial</vt:lpstr>
      <vt:lpstr>Calibri</vt:lpstr>
      <vt:lpstr>Century Gothic</vt:lpstr>
      <vt:lpstr>Wingdings 3</vt:lpstr>
      <vt:lpstr>Wisp</vt:lpstr>
      <vt:lpstr>International Business Communications (Week 3)</vt:lpstr>
      <vt:lpstr>This week, we will:</vt:lpstr>
      <vt:lpstr>Why is TRUST important in international business communications? </vt:lpstr>
      <vt:lpstr>Trust</vt:lpstr>
      <vt:lpstr>Different types of trust?</vt:lpstr>
      <vt:lpstr>But:</vt:lpstr>
      <vt:lpstr>Where are these differences coming from?</vt:lpstr>
      <vt:lpstr>How to build successful business relations</vt:lpstr>
      <vt:lpstr>How to build successful business relations (cont)</vt:lpstr>
      <vt:lpstr>In summary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(Week 1)</dc:title>
  <dc:creator>Antje Cockrill</dc:creator>
  <cp:lastModifiedBy>Antje Cockrill</cp:lastModifiedBy>
  <cp:revision>16</cp:revision>
  <cp:lastPrinted>2017-10-16T09:34:58Z</cp:lastPrinted>
  <dcterms:created xsi:type="dcterms:W3CDTF">2017-09-25T13:12:20Z</dcterms:created>
  <dcterms:modified xsi:type="dcterms:W3CDTF">2017-10-16T11:18:10Z</dcterms:modified>
</cp:coreProperties>
</file>