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4"/>
  </p:sldMasterIdLst>
  <p:sldIdLst>
    <p:sldId id="273" r:id="rId5"/>
    <p:sldId id="257" r:id="rId6"/>
    <p:sldId id="259" r:id="rId7"/>
    <p:sldId id="258" r:id="rId8"/>
    <p:sldId id="261" r:id="rId9"/>
    <p:sldId id="267" r:id="rId10"/>
    <p:sldId id="265" r:id="rId11"/>
    <p:sldId id="266" r:id="rId12"/>
    <p:sldId id="269" r:id="rId13"/>
    <p:sldId id="270" r:id="rId14"/>
    <p:sldId id="262" r:id="rId15"/>
    <p:sldId id="268" r:id="rId16"/>
    <p:sldId id="272" r:id="rId17"/>
    <p:sldId id="264"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959B3-8ABD-4A96-B724-B2B7FF8201D6}" v="660" dt="2021-02-26T00:06:58.394"/>
    <p1510:client id="{D8CC9717-8E72-8676-472C-1095AAC76FC7}" v="779" dt="2021-02-25T23:32:56.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198" autoAdjust="0"/>
    <p:restoredTop sz="94660"/>
  </p:normalViewPr>
  <p:slideViewPr>
    <p:cSldViewPr snapToGrid="0">
      <p:cViewPr varScale="1">
        <p:scale>
          <a:sx n="72" d="100"/>
          <a:sy n="72" d="100"/>
        </p:scale>
        <p:origin x="7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2FFD8B-C59E-4337-90A0-B7E048A69577}" type="doc">
      <dgm:prSet loTypeId="urn:microsoft.com/office/officeart/2016/7/layout/RoundedRectangleTimeline" loCatId="process" qsTypeId="urn:microsoft.com/office/officeart/2005/8/quickstyle/simple1" qsCatId="simple" csTypeId="urn:microsoft.com/office/officeart/2005/8/colors/accent3_2" csCatId="accent3" phldr="1"/>
      <dgm:spPr/>
      <dgm:t>
        <a:bodyPr/>
        <a:lstStyle/>
        <a:p>
          <a:endParaRPr lang="en-US"/>
        </a:p>
      </dgm:t>
    </dgm:pt>
    <dgm:pt modelId="{49CDC599-CB29-461B-B44C-15F78D716D70}">
      <dgm:prSet/>
      <dgm:spPr/>
      <dgm:t>
        <a:bodyPr/>
        <a:lstStyle/>
        <a:p>
          <a:r>
            <a:rPr lang="en-US"/>
            <a:t>1886</a:t>
          </a:r>
        </a:p>
      </dgm:t>
    </dgm:pt>
    <dgm:pt modelId="{783EE6C1-2BB5-44D4-AFEE-AE2A7735A12C}" type="parTrans" cxnId="{EE775935-10EF-4FC3-8EE1-3D115094D623}">
      <dgm:prSet/>
      <dgm:spPr/>
      <dgm:t>
        <a:bodyPr/>
        <a:lstStyle/>
        <a:p>
          <a:endParaRPr lang="en-US"/>
        </a:p>
      </dgm:t>
    </dgm:pt>
    <dgm:pt modelId="{2DDBD27E-DD50-49A5-8EBD-2D7AE5EC68DE}" type="sibTrans" cxnId="{EE775935-10EF-4FC3-8EE1-3D115094D623}">
      <dgm:prSet/>
      <dgm:spPr/>
      <dgm:t>
        <a:bodyPr/>
        <a:lstStyle/>
        <a:p>
          <a:endParaRPr lang="en-US"/>
        </a:p>
      </dgm:t>
    </dgm:pt>
    <dgm:pt modelId="{AD112BD0-66E1-4857-8602-9C7C12D45088}">
      <dgm:prSet/>
      <dgm:spPr/>
      <dgm:t>
        <a:bodyPr/>
        <a:lstStyle/>
        <a:p>
          <a:r>
            <a:rPr lang="en-US"/>
            <a:t>Sigmund Freud developed Psychoanalysis  </a:t>
          </a:r>
        </a:p>
      </dgm:t>
    </dgm:pt>
    <dgm:pt modelId="{E0123F72-AE01-4756-BC9D-28412E8429EC}" type="parTrans" cxnId="{AD40703A-A572-4A71-8DCD-AFCE23DA6DF5}">
      <dgm:prSet/>
      <dgm:spPr/>
      <dgm:t>
        <a:bodyPr/>
        <a:lstStyle/>
        <a:p>
          <a:endParaRPr lang="en-US"/>
        </a:p>
      </dgm:t>
    </dgm:pt>
    <dgm:pt modelId="{70B0B2E4-28B2-46AA-9944-C7D24051478F}" type="sibTrans" cxnId="{AD40703A-A572-4A71-8DCD-AFCE23DA6DF5}">
      <dgm:prSet/>
      <dgm:spPr/>
      <dgm:t>
        <a:bodyPr/>
        <a:lstStyle/>
        <a:p>
          <a:endParaRPr lang="en-US"/>
        </a:p>
      </dgm:t>
    </dgm:pt>
    <dgm:pt modelId="{19B3E2C4-11DF-421D-A75B-5DC166CE696D}">
      <dgm:prSet/>
      <dgm:spPr/>
      <dgm:t>
        <a:bodyPr/>
        <a:lstStyle/>
        <a:p>
          <a:r>
            <a:rPr lang="en-US"/>
            <a:t>1951</a:t>
          </a:r>
        </a:p>
      </dgm:t>
    </dgm:pt>
    <dgm:pt modelId="{6670D9CE-EE69-468F-97C6-E85BD1714550}" type="parTrans" cxnId="{1BA15C0B-BA3D-4E7C-BBC7-6896343126E5}">
      <dgm:prSet/>
      <dgm:spPr/>
      <dgm:t>
        <a:bodyPr/>
        <a:lstStyle/>
        <a:p>
          <a:endParaRPr lang="en-US"/>
        </a:p>
      </dgm:t>
    </dgm:pt>
    <dgm:pt modelId="{9CF11CCC-A4F1-4557-A6D1-CE310ABC540D}" type="sibTrans" cxnId="{1BA15C0B-BA3D-4E7C-BBC7-6896343126E5}">
      <dgm:prSet/>
      <dgm:spPr/>
      <dgm:t>
        <a:bodyPr/>
        <a:lstStyle/>
        <a:p>
          <a:endParaRPr lang="en-US"/>
        </a:p>
      </dgm:t>
    </dgm:pt>
    <dgm:pt modelId="{E25A9D5D-9276-4CA5-8FF3-5E15D29BBCB4}">
      <dgm:prSet/>
      <dgm:spPr/>
      <dgm:t>
        <a:bodyPr/>
        <a:lstStyle/>
        <a:p>
          <a:r>
            <a:rPr lang="en-US"/>
            <a:t>Carl Rogers wrote a book on person-centred approach focusing on Client-Centered Therapy.</a:t>
          </a:r>
        </a:p>
      </dgm:t>
    </dgm:pt>
    <dgm:pt modelId="{B44FE446-83D8-4F23-B073-7431A32B32FF}" type="parTrans" cxnId="{95E46122-DD02-47BB-9A76-11C16CDCE5BC}">
      <dgm:prSet/>
      <dgm:spPr/>
      <dgm:t>
        <a:bodyPr/>
        <a:lstStyle/>
        <a:p>
          <a:endParaRPr lang="en-US"/>
        </a:p>
      </dgm:t>
    </dgm:pt>
    <dgm:pt modelId="{490F319A-0463-49B4-B9B6-03ED82F871C1}" type="sibTrans" cxnId="{95E46122-DD02-47BB-9A76-11C16CDCE5BC}">
      <dgm:prSet/>
      <dgm:spPr/>
      <dgm:t>
        <a:bodyPr/>
        <a:lstStyle/>
        <a:p>
          <a:endParaRPr lang="en-US"/>
        </a:p>
      </dgm:t>
    </dgm:pt>
    <dgm:pt modelId="{FAA7773C-8B09-496F-837E-923C278A0B78}">
      <dgm:prSet/>
      <dgm:spPr/>
      <dgm:t>
        <a:bodyPr/>
        <a:lstStyle/>
        <a:p>
          <a:r>
            <a:rPr lang="en-US"/>
            <a:t>1951</a:t>
          </a:r>
        </a:p>
      </dgm:t>
    </dgm:pt>
    <dgm:pt modelId="{A9CAC7B0-9E87-4EB7-B238-3CF619D600D5}" type="parTrans" cxnId="{F1847B9C-652E-4962-B884-7D3B1C395A56}">
      <dgm:prSet/>
      <dgm:spPr/>
      <dgm:t>
        <a:bodyPr/>
        <a:lstStyle/>
        <a:p>
          <a:endParaRPr lang="en-US"/>
        </a:p>
      </dgm:t>
    </dgm:pt>
    <dgm:pt modelId="{43D7E08E-FCB5-4D99-91B6-6188BD199F8D}" type="sibTrans" cxnId="{F1847B9C-652E-4962-B884-7D3B1C395A56}">
      <dgm:prSet/>
      <dgm:spPr/>
      <dgm:t>
        <a:bodyPr/>
        <a:lstStyle/>
        <a:p>
          <a:endParaRPr lang="en-US"/>
        </a:p>
      </dgm:t>
    </dgm:pt>
    <dgm:pt modelId="{7719D118-3597-405D-B822-ADF0A9E3A0D8}">
      <dgm:prSet/>
      <dgm:spPr/>
      <dgm:t>
        <a:bodyPr/>
        <a:lstStyle/>
        <a:p>
          <a:r>
            <a:rPr lang="en-US"/>
            <a:t>Fritz Perls, Paul Goodman, and Ralph Hefferline. introduced Gestalt therapy in their book  Excitement and Growth in the Human Personality</a:t>
          </a:r>
        </a:p>
      </dgm:t>
    </dgm:pt>
    <dgm:pt modelId="{87A07767-39FE-49A6-B521-46019C38B5DE}" type="parTrans" cxnId="{B1EC0CED-77B1-4105-B78B-97788A307AE2}">
      <dgm:prSet/>
      <dgm:spPr/>
      <dgm:t>
        <a:bodyPr/>
        <a:lstStyle/>
        <a:p>
          <a:endParaRPr lang="en-US"/>
        </a:p>
      </dgm:t>
    </dgm:pt>
    <dgm:pt modelId="{0169B216-0303-46F1-9A2B-6609EB70040E}" type="sibTrans" cxnId="{B1EC0CED-77B1-4105-B78B-97788A307AE2}">
      <dgm:prSet/>
      <dgm:spPr/>
      <dgm:t>
        <a:bodyPr/>
        <a:lstStyle/>
        <a:p>
          <a:endParaRPr lang="en-US"/>
        </a:p>
      </dgm:t>
    </dgm:pt>
    <dgm:pt modelId="{176F3405-25F1-4290-BAD2-C14A10636E06}">
      <dgm:prSet/>
      <dgm:spPr/>
      <dgm:t>
        <a:bodyPr/>
        <a:lstStyle/>
        <a:p>
          <a:r>
            <a:rPr lang="en-US"/>
            <a:t>1954</a:t>
          </a:r>
        </a:p>
      </dgm:t>
    </dgm:pt>
    <dgm:pt modelId="{E47528CF-5FE9-4526-B8F6-66868D8B0CE7}" type="parTrans" cxnId="{54F2EC3F-087E-43D5-A4DD-DDCD1311C6E8}">
      <dgm:prSet/>
      <dgm:spPr/>
      <dgm:t>
        <a:bodyPr/>
        <a:lstStyle/>
        <a:p>
          <a:endParaRPr lang="en-US"/>
        </a:p>
      </dgm:t>
    </dgm:pt>
    <dgm:pt modelId="{36E017AF-1D01-48A1-B9BC-A648027110D7}" type="sibTrans" cxnId="{54F2EC3F-087E-43D5-A4DD-DDCD1311C6E8}">
      <dgm:prSet/>
      <dgm:spPr/>
      <dgm:t>
        <a:bodyPr/>
        <a:lstStyle/>
        <a:p>
          <a:endParaRPr lang="en-US"/>
        </a:p>
      </dgm:t>
    </dgm:pt>
    <dgm:pt modelId="{75723519-E0E5-4888-9B27-3DEDECDBB82A}">
      <dgm:prSet/>
      <dgm:spPr/>
      <dgm:t>
        <a:bodyPr/>
        <a:lstStyle/>
        <a:p>
          <a:r>
            <a:rPr lang="en-US"/>
            <a:t>Abraham Maslow  founded Humanistic psychology and later went on to develop his famous Hierarchy of Needs.</a:t>
          </a:r>
        </a:p>
      </dgm:t>
    </dgm:pt>
    <dgm:pt modelId="{53756DC7-8613-4E14-8691-883B5B606ACC}" type="parTrans" cxnId="{BBE2823F-FC3B-4E39-9C61-FE4DEA143550}">
      <dgm:prSet/>
      <dgm:spPr/>
      <dgm:t>
        <a:bodyPr/>
        <a:lstStyle/>
        <a:p>
          <a:endParaRPr lang="en-US"/>
        </a:p>
      </dgm:t>
    </dgm:pt>
    <dgm:pt modelId="{A2F781E1-212E-4354-829D-55D329FF6385}" type="sibTrans" cxnId="{BBE2823F-FC3B-4E39-9C61-FE4DEA143550}">
      <dgm:prSet/>
      <dgm:spPr/>
      <dgm:t>
        <a:bodyPr/>
        <a:lstStyle/>
        <a:p>
          <a:endParaRPr lang="en-US"/>
        </a:p>
      </dgm:t>
    </dgm:pt>
    <dgm:pt modelId="{799B60E1-7EBD-493B-B69D-A27BE1079D16}">
      <dgm:prSet/>
      <dgm:spPr/>
      <dgm:t>
        <a:bodyPr/>
        <a:lstStyle/>
        <a:p>
          <a:r>
            <a:rPr lang="en-US"/>
            <a:t>1955</a:t>
          </a:r>
        </a:p>
      </dgm:t>
    </dgm:pt>
    <dgm:pt modelId="{C9ACDC4C-A1D6-4B63-8A57-0BFF7822F4AC}" type="parTrans" cxnId="{69135570-CE43-4393-A611-320547613F12}">
      <dgm:prSet/>
      <dgm:spPr/>
      <dgm:t>
        <a:bodyPr/>
        <a:lstStyle/>
        <a:p>
          <a:endParaRPr lang="en-US"/>
        </a:p>
      </dgm:t>
    </dgm:pt>
    <dgm:pt modelId="{D27EB6F0-A4BC-477B-8C8F-3C794F860DFE}" type="sibTrans" cxnId="{69135570-CE43-4393-A611-320547613F12}">
      <dgm:prSet/>
      <dgm:spPr/>
      <dgm:t>
        <a:bodyPr/>
        <a:lstStyle/>
        <a:p>
          <a:endParaRPr lang="en-US"/>
        </a:p>
      </dgm:t>
    </dgm:pt>
    <dgm:pt modelId="{2696CABE-6C15-4257-855C-59778B249176}">
      <dgm:prSet/>
      <dgm:spPr/>
      <dgm:t>
        <a:bodyPr/>
        <a:lstStyle/>
        <a:p>
          <a:r>
            <a:rPr lang="en-US"/>
            <a:t>Albert Ellis began treating people with cognitive behavioural therapy which he called Rational Emotive Behavior Therapy ( REBT)</a:t>
          </a:r>
        </a:p>
      </dgm:t>
    </dgm:pt>
    <dgm:pt modelId="{884C7241-A124-4B39-B06C-8E618EE91757}" type="parTrans" cxnId="{335893EF-9439-4DD3-A935-2BF47D359022}">
      <dgm:prSet/>
      <dgm:spPr/>
      <dgm:t>
        <a:bodyPr/>
        <a:lstStyle/>
        <a:p>
          <a:endParaRPr lang="en-US"/>
        </a:p>
      </dgm:t>
    </dgm:pt>
    <dgm:pt modelId="{01FB8B72-F5C7-4237-B3E8-D27094565C2A}" type="sibTrans" cxnId="{335893EF-9439-4DD3-A935-2BF47D359022}">
      <dgm:prSet/>
      <dgm:spPr/>
      <dgm:t>
        <a:bodyPr/>
        <a:lstStyle/>
        <a:p>
          <a:endParaRPr lang="en-US"/>
        </a:p>
      </dgm:t>
    </dgm:pt>
    <dgm:pt modelId="{C35534D1-C34B-4835-B5D8-EEB48E7ED701}">
      <dgm:prSet/>
      <dgm:spPr/>
      <dgm:t>
        <a:bodyPr/>
        <a:lstStyle/>
        <a:p>
          <a:r>
            <a:rPr lang="en-US"/>
            <a:t>1959</a:t>
          </a:r>
        </a:p>
      </dgm:t>
    </dgm:pt>
    <dgm:pt modelId="{D66CF68E-4F7C-44C4-BA20-8B34E6A19DD7}" type="parTrans" cxnId="{3E793B47-8525-4445-B347-EF2AB009977E}">
      <dgm:prSet/>
      <dgm:spPr/>
      <dgm:t>
        <a:bodyPr/>
        <a:lstStyle/>
        <a:p>
          <a:endParaRPr lang="en-US"/>
        </a:p>
      </dgm:t>
    </dgm:pt>
    <dgm:pt modelId="{A6834A3C-4686-4757-8F7B-C1D32C4944D5}" type="sibTrans" cxnId="{3E793B47-8525-4445-B347-EF2AB009977E}">
      <dgm:prSet/>
      <dgm:spPr/>
      <dgm:t>
        <a:bodyPr/>
        <a:lstStyle/>
        <a:p>
          <a:endParaRPr lang="en-US"/>
        </a:p>
      </dgm:t>
    </dgm:pt>
    <dgm:pt modelId="{E0D9AAE2-F09B-460B-BD12-1E59BA10CFED}">
      <dgm:prSet/>
      <dgm:spPr/>
      <dgm:t>
        <a:bodyPr/>
        <a:lstStyle/>
        <a:p>
          <a:r>
            <a:rPr lang="en-US"/>
            <a:t>Viktor Frankl published his book Man's Search for Meaning, which recorded an account of his experiences as a prisoner in Nazi concentration camps during World War II. The book also talks about Logotherapy</a:t>
          </a:r>
        </a:p>
      </dgm:t>
    </dgm:pt>
    <dgm:pt modelId="{9F1E3CD6-3F71-4E8F-ABBF-65C90D0D638E}" type="parTrans" cxnId="{E5A3102B-5A81-4545-A299-547572E83EC3}">
      <dgm:prSet/>
      <dgm:spPr/>
      <dgm:t>
        <a:bodyPr/>
        <a:lstStyle/>
        <a:p>
          <a:endParaRPr lang="en-US"/>
        </a:p>
      </dgm:t>
    </dgm:pt>
    <dgm:pt modelId="{788CF8D3-0E97-496C-9292-385CF81CBBAF}" type="sibTrans" cxnId="{E5A3102B-5A81-4545-A299-547572E83EC3}">
      <dgm:prSet/>
      <dgm:spPr/>
      <dgm:t>
        <a:bodyPr/>
        <a:lstStyle/>
        <a:p>
          <a:endParaRPr lang="en-US"/>
        </a:p>
      </dgm:t>
    </dgm:pt>
    <dgm:pt modelId="{B45AA6A5-1113-4925-BE44-34508087ABB0}">
      <dgm:prSet/>
      <dgm:spPr/>
      <dgm:t>
        <a:bodyPr/>
        <a:lstStyle/>
        <a:p>
          <a:r>
            <a:rPr lang="en-US"/>
            <a:t>1967</a:t>
          </a:r>
        </a:p>
      </dgm:t>
    </dgm:pt>
    <dgm:pt modelId="{84E25070-0082-43BC-8B5E-F18D157BFD66}" type="parTrans" cxnId="{DF8FDAE0-B43D-4527-8D08-5ACA39294A0F}">
      <dgm:prSet/>
      <dgm:spPr/>
      <dgm:t>
        <a:bodyPr/>
        <a:lstStyle/>
        <a:p>
          <a:endParaRPr lang="en-US"/>
        </a:p>
      </dgm:t>
    </dgm:pt>
    <dgm:pt modelId="{C9090680-3D30-4D03-BC97-734EE00B28A3}" type="sibTrans" cxnId="{DF8FDAE0-B43D-4527-8D08-5ACA39294A0F}">
      <dgm:prSet/>
      <dgm:spPr/>
      <dgm:t>
        <a:bodyPr/>
        <a:lstStyle/>
        <a:p>
          <a:endParaRPr lang="en-US"/>
        </a:p>
      </dgm:t>
    </dgm:pt>
    <dgm:pt modelId="{B048B199-B600-4EBC-BF0F-2FFFE2F5CEAA}">
      <dgm:prSet/>
      <dgm:spPr/>
      <dgm:t>
        <a:bodyPr/>
        <a:lstStyle/>
        <a:p>
          <a:r>
            <a:rPr lang="en-US"/>
            <a:t>Aaron Beck developed Cognitive Behavioural Therapy (CBT) this therapy was used to help people with depression.</a:t>
          </a:r>
        </a:p>
      </dgm:t>
    </dgm:pt>
    <dgm:pt modelId="{0742D3AE-2238-4EA0-8DBA-52E055565992}" type="parTrans" cxnId="{3CF5074F-8525-438A-9441-AA741C62ED85}">
      <dgm:prSet/>
      <dgm:spPr/>
      <dgm:t>
        <a:bodyPr/>
        <a:lstStyle/>
        <a:p>
          <a:endParaRPr lang="en-US"/>
        </a:p>
      </dgm:t>
    </dgm:pt>
    <dgm:pt modelId="{C805B7CC-AEE4-4971-B0CE-2A0B6D9D98D3}" type="sibTrans" cxnId="{3CF5074F-8525-438A-9441-AA741C62ED85}">
      <dgm:prSet/>
      <dgm:spPr/>
      <dgm:t>
        <a:bodyPr/>
        <a:lstStyle/>
        <a:p>
          <a:endParaRPr lang="en-US"/>
        </a:p>
      </dgm:t>
    </dgm:pt>
    <dgm:pt modelId="{25423020-C721-4333-9A37-8B3E600DE0EA}">
      <dgm:prSet/>
      <dgm:spPr/>
      <dgm:t>
        <a:bodyPr/>
        <a:lstStyle/>
        <a:p>
          <a:r>
            <a:rPr lang="en-US"/>
            <a:t>2019</a:t>
          </a:r>
        </a:p>
      </dgm:t>
    </dgm:pt>
    <dgm:pt modelId="{3C4107CC-B798-4814-A636-EC2EB2A060CF}" type="parTrans" cxnId="{5CCBCF09-FD7D-4084-ABB3-3A5B8DC37F73}">
      <dgm:prSet/>
      <dgm:spPr/>
      <dgm:t>
        <a:bodyPr/>
        <a:lstStyle/>
        <a:p>
          <a:endParaRPr lang="en-US"/>
        </a:p>
      </dgm:t>
    </dgm:pt>
    <dgm:pt modelId="{280DD876-FBF3-4F46-98DB-C7D62FFF59C2}" type="sibTrans" cxnId="{5CCBCF09-FD7D-4084-ABB3-3A5B8DC37F73}">
      <dgm:prSet/>
      <dgm:spPr/>
      <dgm:t>
        <a:bodyPr/>
        <a:lstStyle/>
        <a:p>
          <a:endParaRPr lang="en-US"/>
        </a:p>
      </dgm:t>
    </dgm:pt>
    <dgm:pt modelId="{8F86C743-3F59-47AC-B01C-5B46636E9061}">
      <dgm:prSet/>
      <dgm:spPr/>
      <dgm:t>
        <a:bodyPr/>
        <a:lstStyle/>
        <a:p>
          <a:r>
            <a:rPr lang="en-US"/>
            <a:t>counselling </a:t>
          </a:r>
          <a:r>
            <a:rPr lang="en-US">
              <a:latin typeface="Gill Sans Nova"/>
            </a:rPr>
            <a:t>therapists</a:t>
          </a:r>
          <a:endParaRPr lang="en-US"/>
        </a:p>
      </dgm:t>
    </dgm:pt>
    <dgm:pt modelId="{83E60CDC-D07A-43F1-8406-9840FA1151D5}" type="parTrans" cxnId="{4906BD83-3452-4F7A-AF2C-6618E6D0C02C}">
      <dgm:prSet/>
      <dgm:spPr/>
      <dgm:t>
        <a:bodyPr/>
        <a:lstStyle/>
        <a:p>
          <a:endParaRPr lang="en-US"/>
        </a:p>
      </dgm:t>
    </dgm:pt>
    <dgm:pt modelId="{50B63A7C-6BD5-4D69-99EB-B361BCC62E2A}" type="sibTrans" cxnId="{4906BD83-3452-4F7A-AF2C-6618E6D0C02C}">
      <dgm:prSet/>
      <dgm:spPr/>
      <dgm:t>
        <a:bodyPr/>
        <a:lstStyle/>
        <a:p>
          <a:endParaRPr lang="en-US"/>
        </a:p>
      </dgm:t>
    </dgm:pt>
    <dgm:pt modelId="{DFBACCE0-8631-4714-8E57-5AC6668EDD38}" type="pres">
      <dgm:prSet presAssocID="{8F2FFD8B-C59E-4337-90A0-B7E048A69577}" presName="Name0" presStyleCnt="0">
        <dgm:presLayoutVars>
          <dgm:chMax/>
          <dgm:chPref/>
          <dgm:animLvl val="lvl"/>
        </dgm:presLayoutVars>
      </dgm:prSet>
      <dgm:spPr/>
    </dgm:pt>
    <dgm:pt modelId="{E95246C1-C6BF-447F-8A7C-195DAF94E341}" type="pres">
      <dgm:prSet presAssocID="{49CDC599-CB29-461B-B44C-15F78D716D70}" presName="composite1" presStyleCnt="0"/>
      <dgm:spPr/>
    </dgm:pt>
    <dgm:pt modelId="{DE84158A-AED4-4A45-888E-674C87797DA4}" type="pres">
      <dgm:prSet presAssocID="{49CDC599-CB29-461B-B44C-15F78D716D70}" presName="parent1" presStyleLbl="alignNode1" presStyleIdx="0" presStyleCnt="8">
        <dgm:presLayoutVars>
          <dgm:chMax val="1"/>
          <dgm:chPref val="1"/>
          <dgm:bulletEnabled val="1"/>
        </dgm:presLayoutVars>
      </dgm:prSet>
      <dgm:spPr/>
    </dgm:pt>
    <dgm:pt modelId="{7747FBC8-17E1-4339-865B-AA794C790F56}" type="pres">
      <dgm:prSet presAssocID="{49CDC599-CB29-461B-B44C-15F78D716D70}" presName="Childtext1" presStyleLbl="revTx" presStyleIdx="0" presStyleCnt="8">
        <dgm:presLayoutVars>
          <dgm:bulletEnabled val="1"/>
        </dgm:presLayoutVars>
      </dgm:prSet>
      <dgm:spPr/>
    </dgm:pt>
    <dgm:pt modelId="{0F6D0327-F705-457C-9947-4E93E685FD08}" type="pres">
      <dgm:prSet presAssocID="{49CDC599-CB29-461B-B44C-15F78D716D70}" presName="ConnectLine1" presStyleLbl="sibTrans1D1" presStyleIdx="0" presStyleCnt="8"/>
      <dgm:spPr>
        <a:noFill/>
        <a:ln w="6350" cap="flat" cmpd="sng" algn="ctr">
          <a:solidFill>
            <a:schemeClr val="accent3">
              <a:hueOff val="0"/>
              <a:satOff val="0"/>
              <a:lumOff val="0"/>
              <a:alphaOff val="0"/>
            </a:schemeClr>
          </a:solidFill>
          <a:prstDash val="dash"/>
          <a:miter lim="800000"/>
        </a:ln>
        <a:effectLst/>
      </dgm:spPr>
    </dgm:pt>
    <dgm:pt modelId="{7D158F59-F0B9-4081-A72A-03CD1D06E20D}" type="pres">
      <dgm:prSet presAssocID="{49CDC599-CB29-461B-B44C-15F78D716D70}" presName="ConnectLineEnd1" presStyleLbl="lnNode1" presStyleIdx="0" presStyleCnt="8"/>
      <dgm:spPr/>
    </dgm:pt>
    <dgm:pt modelId="{CC215502-CB4C-46F9-ADBD-85E2C4800C97}" type="pres">
      <dgm:prSet presAssocID="{49CDC599-CB29-461B-B44C-15F78D716D70}" presName="EmptyPane1" presStyleCnt="0"/>
      <dgm:spPr/>
    </dgm:pt>
    <dgm:pt modelId="{580B7528-EEE8-4D0E-AAA0-293CFD98C083}" type="pres">
      <dgm:prSet presAssocID="{2DDBD27E-DD50-49A5-8EBD-2D7AE5EC68DE}" presName="spaceBetweenRectangles1" presStyleCnt="0"/>
      <dgm:spPr/>
    </dgm:pt>
    <dgm:pt modelId="{DA8F3D3E-4F58-4878-8D0C-58D2A988568A}" type="pres">
      <dgm:prSet presAssocID="{19B3E2C4-11DF-421D-A75B-5DC166CE696D}" presName="composite1" presStyleCnt="0"/>
      <dgm:spPr/>
    </dgm:pt>
    <dgm:pt modelId="{56D02CF4-488B-436A-A522-0D7E4E7F1E5F}" type="pres">
      <dgm:prSet presAssocID="{19B3E2C4-11DF-421D-A75B-5DC166CE696D}" presName="parent1" presStyleLbl="alignNode1" presStyleIdx="1" presStyleCnt="8">
        <dgm:presLayoutVars>
          <dgm:chMax val="1"/>
          <dgm:chPref val="1"/>
          <dgm:bulletEnabled val="1"/>
        </dgm:presLayoutVars>
      </dgm:prSet>
      <dgm:spPr/>
    </dgm:pt>
    <dgm:pt modelId="{8C36847F-C9A2-42E0-9724-78AF0C4ECD58}" type="pres">
      <dgm:prSet presAssocID="{19B3E2C4-11DF-421D-A75B-5DC166CE696D}" presName="Childtext1" presStyleLbl="revTx" presStyleIdx="1" presStyleCnt="8">
        <dgm:presLayoutVars>
          <dgm:bulletEnabled val="1"/>
        </dgm:presLayoutVars>
      </dgm:prSet>
      <dgm:spPr/>
    </dgm:pt>
    <dgm:pt modelId="{EC376D64-93B7-4C85-9DF4-A7AAB3605C08}" type="pres">
      <dgm:prSet presAssocID="{19B3E2C4-11DF-421D-A75B-5DC166CE696D}" presName="ConnectLine1" presStyleLbl="sibTrans1D1" presStyleIdx="1" presStyleCnt="8"/>
      <dgm:spPr>
        <a:noFill/>
        <a:ln w="6350" cap="flat" cmpd="sng" algn="ctr">
          <a:solidFill>
            <a:schemeClr val="accent3">
              <a:hueOff val="0"/>
              <a:satOff val="0"/>
              <a:lumOff val="0"/>
              <a:alphaOff val="0"/>
            </a:schemeClr>
          </a:solidFill>
          <a:prstDash val="dash"/>
          <a:miter lim="800000"/>
        </a:ln>
        <a:effectLst/>
      </dgm:spPr>
    </dgm:pt>
    <dgm:pt modelId="{87623526-E88B-4465-B0D9-C9BEDE8C9F80}" type="pres">
      <dgm:prSet presAssocID="{19B3E2C4-11DF-421D-A75B-5DC166CE696D}" presName="ConnectLineEnd1" presStyleLbl="lnNode1" presStyleIdx="1" presStyleCnt="8"/>
      <dgm:spPr/>
    </dgm:pt>
    <dgm:pt modelId="{2DEAE267-603A-4538-85EC-403CE07CD2E0}" type="pres">
      <dgm:prSet presAssocID="{19B3E2C4-11DF-421D-A75B-5DC166CE696D}" presName="EmptyPane1" presStyleCnt="0"/>
      <dgm:spPr/>
    </dgm:pt>
    <dgm:pt modelId="{BFF86686-2E7B-4E0B-A2F2-B50D80209FD1}" type="pres">
      <dgm:prSet presAssocID="{9CF11CCC-A4F1-4557-A6D1-CE310ABC540D}" presName="spaceBetweenRectangles1" presStyleCnt="0"/>
      <dgm:spPr/>
    </dgm:pt>
    <dgm:pt modelId="{E850A26B-43AE-4ADD-85B5-EA16E41242D0}" type="pres">
      <dgm:prSet presAssocID="{FAA7773C-8B09-496F-837E-923C278A0B78}" presName="composite1" presStyleCnt="0"/>
      <dgm:spPr/>
    </dgm:pt>
    <dgm:pt modelId="{D50A7A7F-541F-49EB-9216-627DF4913841}" type="pres">
      <dgm:prSet presAssocID="{FAA7773C-8B09-496F-837E-923C278A0B78}" presName="parent1" presStyleLbl="alignNode1" presStyleIdx="2" presStyleCnt="8">
        <dgm:presLayoutVars>
          <dgm:chMax val="1"/>
          <dgm:chPref val="1"/>
          <dgm:bulletEnabled val="1"/>
        </dgm:presLayoutVars>
      </dgm:prSet>
      <dgm:spPr/>
    </dgm:pt>
    <dgm:pt modelId="{B8C43ABD-8462-4125-A3C7-B319CFE7CCA0}" type="pres">
      <dgm:prSet presAssocID="{FAA7773C-8B09-496F-837E-923C278A0B78}" presName="Childtext1" presStyleLbl="revTx" presStyleIdx="2" presStyleCnt="8">
        <dgm:presLayoutVars>
          <dgm:bulletEnabled val="1"/>
        </dgm:presLayoutVars>
      </dgm:prSet>
      <dgm:spPr/>
    </dgm:pt>
    <dgm:pt modelId="{C2E74892-2975-4C6E-B83E-7DAC7DC8CFE7}" type="pres">
      <dgm:prSet presAssocID="{FAA7773C-8B09-496F-837E-923C278A0B78}" presName="ConnectLine1" presStyleLbl="sibTrans1D1" presStyleIdx="2" presStyleCnt="8"/>
      <dgm:spPr>
        <a:noFill/>
        <a:ln w="6350" cap="flat" cmpd="sng" algn="ctr">
          <a:solidFill>
            <a:schemeClr val="accent3">
              <a:hueOff val="0"/>
              <a:satOff val="0"/>
              <a:lumOff val="0"/>
              <a:alphaOff val="0"/>
            </a:schemeClr>
          </a:solidFill>
          <a:prstDash val="dash"/>
          <a:miter lim="800000"/>
        </a:ln>
        <a:effectLst/>
      </dgm:spPr>
    </dgm:pt>
    <dgm:pt modelId="{A1CFFB49-6E4A-49F6-9FD5-2E618EF5BD21}" type="pres">
      <dgm:prSet presAssocID="{FAA7773C-8B09-496F-837E-923C278A0B78}" presName="ConnectLineEnd1" presStyleLbl="lnNode1" presStyleIdx="2" presStyleCnt="8"/>
      <dgm:spPr/>
    </dgm:pt>
    <dgm:pt modelId="{DF7E537C-3F9D-42DD-8CBE-B081601432D8}" type="pres">
      <dgm:prSet presAssocID="{FAA7773C-8B09-496F-837E-923C278A0B78}" presName="EmptyPane1" presStyleCnt="0"/>
      <dgm:spPr/>
    </dgm:pt>
    <dgm:pt modelId="{96119059-8C9B-4A0C-A50F-5B83A03C611F}" type="pres">
      <dgm:prSet presAssocID="{43D7E08E-FCB5-4D99-91B6-6188BD199F8D}" presName="spaceBetweenRectangles1" presStyleCnt="0"/>
      <dgm:spPr/>
    </dgm:pt>
    <dgm:pt modelId="{1D91DB20-EF10-4777-9F7B-9EE5A78A41B3}" type="pres">
      <dgm:prSet presAssocID="{176F3405-25F1-4290-BAD2-C14A10636E06}" presName="composite1" presStyleCnt="0"/>
      <dgm:spPr/>
    </dgm:pt>
    <dgm:pt modelId="{25BBE0BA-3330-4DBE-A744-A2C430C48916}" type="pres">
      <dgm:prSet presAssocID="{176F3405-25F1-4290-BAD2-C14A10636E06}" presName="parent1" presStyleLbl="alignNode1" presStyleIdx="3" presStyleCnt="8">
        <dgm:presLayoutVars>
          <dgm:chMax val="1"/>
          <dgm:chPref val="1"/>
          <dgm:bulletEnabled val="1"/>
        </dgm:presLayoutVars>
      </dgm:prSet>
      <dgm:spPr/>
    </dgm:pt>
    <dgm:pt modelId="{3DD73146-568A-4D9A-B598-33E803E7B7B5}" type="pres">
      <dgm:prSet presAssocID="{176F3405-25F1-4290-BAD2-C14A10636E06}" presName="Childtext1" presStyleLbl="revTx" presStyleIdx="3" presStyleCnt="8">
        <dgm:presLayoutVars>
          <dgm:bulletEnabled val="1"/>
        </dgm:presLayoutVars>
      </dgm:prSet>
      <dgm:spPr/>
    </dgm:pt>
    <dgm:pt modelId="{AEAF9CB0-6B8B-427D-B95D-063DE4532E68}" type="pres">
      <dgm:prSet presAssocID="{176F3405-25F1-4290-BAD2-C14A10636E06}" presName="ConnectLine1" presStyleLbl="sibTrans1D1" presStyleIdx="3" presStyleCnt="8"/>
      <dgm:spPr>
        <a:noFill/>
        <a:ln w="6350" cap="flat" cmpd="sng" algn="ctr">
          <a:solidFill>
            <a:schemeClr val="accent3">
              <a:hueOff val="0"/>
              <a:satOff val="0"/>
              <a:lumOff val="0"/>
              <a:alphaOff val="0"/>
            </a:schemeClr>
          </a:solidFill>
          <a:prstDash val="dash"/>
          <a:miter lim="800000"/>
        </a:ln>
        <a:effectLst/>
      </dgm:spPr>
    </dgm:pt>
    <dgm:pt modelId="{574BB118-36A8-4453-A6AC-33D275ACDC7F}" type="pres">
      <dgm:prSet presAssocID="{176F3405-25F1-4290-BAD2-C14A10636E06}" presName="ConnectLineEnd1" presStyleLbl="lnNode1" presStyleIdx="3" presStyleCnt="8"/>
      <dgm:spPr/>
    </dgm:pt>
    <dgm:pt modelId="{E2A9975E-83EB-4639-8302-3484115D73AB}" type="pres">
      <dgm:prSet presAssocID="{176F3405-25F1-4290-BAD2-C14A10636E06}" presName="EmptyPane1" presStyleCnt="0"/>
      <dgm:spPr/>
    </dgm:pt>
    <dgm:pt modelId="{97543311-642A-4E84-83DC-4DA216BD6B78}" type="pres">
      <dgm:prSet presAssocID="{36E017AF-1D01-48A1-B9BC-A648027110D7}" presName="spaceBetweenRectangles1" presStyleCnt="0"/>
      <dgm:spPr/>
    </dgm:pt>
    <dgm:pt modelId="{76754019-E615-4ADA-803B-A5A75805D413}" type="pres">
      <dgm:prSet presAssocID="{799B60E1-7EBD-493B-B69D-A27BE1079D16}" presName="composite1" presStyleCnt="0"/>
      <dgm:spPr/>
    </dgm:pt>
    <dgm:pt modelId="{CFF62956-C1C0-42A9-95BD-B2102A49C82A}" type="pres">
      <dgm:prSet presAssocID="{799B60E1-7EBD-493B-B69D-A27BE1079D16}" presName="parent1" presStyleLbl="alignNode1" presStyleIdx="4" presStyleCnt="8">
        <dgm:presLayoutVars>
          <dgm:chMax val="1"/>
          <dgm:chPref val="1"/>
          <dgm:bulletEnabled val="1"/>
        </dgm:presLayoutVars>
      </dgm:prSet>
      <dgm:spPr/>
    </dgm:pt>
    <dgm:pt modelId="{E1658337-901D-475C-A19D-C5BDD04C9538}" type="pres">
      <dgm:prSet presAssocID="{799B60E1-7EBD-493B-B69D-A27BE1079D16}" presName="Childtext1" presStyleLbl="revTx" presStyleIdx="4" presStyleCnt="8">
        <dgm:presLayoutVars>
          <dgm:bulletEnabled val="1"/>
        </dgm:presLayoutVars>
      </dgm:prSet>
      <dgm:spPr/>
    </dgm:pt>
    <dgm:pt modelId="{440E89F0-102F-486B-9413-5624B246FF8E}" type="pres">
      <dgm:prSet presAssocID="{799B60E1-7EBD-493B-B69D-A27BE1079D16}" presName="ConnectLine1" presStyleLbl="sibTrans1D1" presStyleIdx="4" presStyleCnt="8"/>
      <dgm:spPr>
        <a:noFill/>
        <a:ln w="6350" cap="flat" cmpd="sng" algn="ctr">
          <a:solidFill>
            <a:schemeClr val="accent3">
              <a:hueOff val="0"/>
              <a:satOff val="0"/>
              <a:lumOff val="0"/>
              <a:alphaOff val="0"/>
            </a:schemeClr>
          </a:solidFill>
          <a:prstDash val="dash"/>
          <a:miter lim="800000"/>
        </a:ln>
        <a:effectLst/>
      </dgm:spPr>
    </dgm:pt>
    <dgm:pt modelId="{ACD4F9A2-B581-4036-A24D-D7BC5942DEDE}" type="pres">
      <dgm:prSet presAssocID="{799B60E1-7EBD-493B-B69D-A27BE1079D16}" presName="ConnectLineEnd1" presStyleLbl="lnNode1" presStyleIdx="4" presStyleCnt="8"/>
      <dgm:spPr/>
    </dgm:pt>
    <dgm:pt modelId="{6B824125-E5DA-4131-8557-22DBD7D3F96F}" type="pres">
      <dgm:prSet presAssocID="{799B60E1-7EBD-493B-B69D-A27BE1079D16}" presName="EmptyPane1" presStyleCnt="0"/>
      <dgm:spPr/>
    </dgm:pt>
    <dgm:pt modelId="{74811B4C-5B9C-429D-BAD0-7EE9C0569CBC}" type="pres">
      <dgm:prSet presAssocID="{D27EB6F0-A4BC-477B-8C8F-3C794F860DFE}" presName="spaceBetweenRectangles1" presStyleCnt="0"/>
      <dgm:spPr/>
    </dgm:pt>
    <dgm:pt modelId="{9F0D2460-18ED-4037-9BB5-A70D1037EEBC}" type="pres">
      <dgm:prSet presAssocID="{C35534D1-C34B-4835-B5D8-EEB48E7ED701}" presName="composite1" presStyleCnt="0"/>
      <dgm:spPr/>
    </dgm:pt>
    <dgm:pt modelId="{39FD05BE-F034-4E00-B0AD-7335505F3A09}" type="pres">
      <dgm:prSet presAssocID="{C35534D1-C34B-4835-B5D8-EEB48E7ED701}" presName="parent1" presStyleLbl="alignNode1" presStyleIdx="5" presStyleCnt="8">
        <dgm:presLayoutVars>
          <dgm:chMax val="1"/>
          <dgm:chPref val="1"/>
          <dgm:bulletEnabled val="1"/>
        </dgm:presLayoutVars>
      </dgm:prSet>
      <dgm:spPr/>
    </dgm:pt>
    <dgm:pt modelId="{C645DEF1-AF91-47FA-82BF-F1596056DD89}" type="pres">
      <dgm:prSet presAssocID="{C35534D1-C34B-4835-B5D8-EEB48E7ED701}" presName="Childtext1" presStyleLbl="revTx" presStyleIdx="5" presStyleCnt="8">
        <dgm:presLayoutVars>
          <dgm:bulletEnabled val="1"/>
        </dgm:presLayoutVars>
      </dgm:prSet>
      <dgm:spPr/>
    </dgm:pt>
    <dgm:pt modelId="{E114AF52-B09B-431B-AC3E-7504BA8D9A8E}" type="pres">
      <dgm:prSet presAssocID="{C35534D1-C34B-4835-B5D8-EEB48E7ED701}" presName="ConnectLine1" presStyleLbl="sibTrans1D1" presStyleIdx="5" presStyleCnt="8"/>
      <dgm:spPr>
        <a:noFill/>
        <a:ln w="6350" cap="flat" cmpd="sng" algn="ctr">
          <a:solidFill>
            <a:schemeClr val="accent3">
              <a:hueOff val="0"/>
              <a:satOff val="0"/>
              <a:lumOff val="0"/>
              <a:alphaOff val="0"/>
            </a:schemeClr>
          </a:solidFill>
          <a:prstDash val="dash"/>
          <a:miter lim="800000"/>
        </a:ln>
        <a:effectLst/>
      </dgm:spPr>
    </dgm:pt>
    <dgm:pt modelId="{A847905F-9319-4D69-9025-9DFB30FE2D36}" type="pres">
      <dgm:prSet presAssocID="{C35534D1-C34B-4835-B5D8-EEB48E7ED701}" presName="ConnectLineEnd1" presStyleLbl="lnNode1" presStyleIdx="5" presStyleCnt="8"/>
      <dgm:spPr/>
    </dgm:pt>
    <dgm:pt modelId="{15CCFC94-07DA-4894-9975-9874344324D9}" type="pres">
      <dgm:prSet presAssocID="{C35534D1-C34B-4835-B5D8-EEB48E7ED701}" presName="EmptyPane1" presStyleCnt="0"/>
      <dgm:spPr/>
    </dgm:pt>
    <dgm:pt modelId="{15F79D28-35E5-4DC6-9182-ACB402EBBA9E}" type="pres">
      <dgm:prSet presAssocID="{A6834A3C-4686-4757-8F7B-C1D32C4944D5}" presName="spaceBetweenRectangles1" presStyleCnt="0"/>
      <dgm:spPr/>
    </dgm:pt>
    <dgm:pt modelId="{9E553EC9-6575-43CD-BB8A-FC1C97DA0D01}" type="pres">
      <dgm:prSet presAssocID="{B45AA6A5-1113-4925-BE44-34508087ABB0}" presName="composite1" presStyleCnt="0"/>
      <dgm:spPr/>
    </dgm:pt>
    <dgm:pt modelId="{72F9EC6E-553D-4EC8-8013-5191DCE03535}" type="pres">
      <dgm:prSet presAssocID="{B45AA6A5-1113-4925-BE44-34508087ABB0}" presName="parent1" presStyleLbl="alignNode1" presStyleIdx="6" presStyleCnt="8">
        <dgm:presLayoutVars>
          <dgm:chMax val="1"/>
          <dgm:chPref val="1"/>
          <dgm:bulletEnabled val="1"/>
        </dgm:presLayoutVars>
      </dgm:prSet>
      <dgm:spPr/>
    </dgm:pt>
    <dgm:pt modelId="{DC178244-32A3-4D3E-834D-DE928C6DEDA6}" type="pres">
      <dgm:prSet presAssocID="{B45AA6A5-1113-4925-BE44-34508087ABB0}" presName="Childtext1" presStyleLbl="revTx" presStyleIdx="6" presStyleCnt="8">
        <dgm:presLayoutVars>
          <dgm:bulletEnabled val="1"/>
        </dgm:presLayoutVars>
      </dgm:prSet>
      <dgm:spPr/>
    </dgm:pt>
    <dgm:pt modelId="{AC8A38EC-E776-4687-B501-DBEA82B4A32D}" type="pres">
      <dgm:prSet presAssocID="{B45AA6A5-1113-4925-BE44-34508087ABB0}" presName="ConnectLine1" presStyleLbl="sibTrans1D1" presStyleIdx="6" presStyleCnt="8"/>
      <dgm:spPr>
        <a:noFill/>
        <a:ln w="6350" cap="flat" cmpd="sng" algn="ctr">
          <a:solidFill>
            <a:schemeClr val="accent3">
              <a:hueOff val="0"/>
              <a:satOff val="0"/>
              <a:lumOff val="0"/>
              <a:alphaOff val="0"/>
            </a:schemeClr>
          </a:solidFill>
          <a:prstDash val="dash"/>
          <a:miter lim="800000"/>
        </a:ln>
        <a:effectLst/>
      </dgm:spPr>
    </dgm:pt>
    <dgm:pt modelId="{5AFA0E62-329C-4E42-9CD5-89652EE6562E}" type="pres">
      <dgm:prSet presAssocID="{B45AA6A5-1113-4925-BE44-34508087ABB0}" presName="ConnectLineEnd1" presStyleLbl="lnNode1" presStyleIdx="6" presStyleCnt="8"/>
      <dgm:spPr/>
    </dgm:pt>
    <dgm:pt modelId="{964639DC-F9B9-4A2A-B1A3-C6211AFE0796}" type="pres">
      <dgm:prSet presAssocID="{B45AA6A5-1113-4925-BE44-34508087ABB0}" presName="EmptyPane1" presStyleCnt="0"/>
      <dgm:spPr/>
    </dgm:pt>
    <dgm:pt modelId="{25C69B64-C864-4BE3-8185-32DBB3AE8845}" type="pres">
      <dgm:prSet presAssocID="{C9090680-3D30-4D03-BC97-734EE00B28A3}" presName="spaceBetweenRectangles1" presStyleCnt="0"/>
      <dgm:spPr/>
    </dgm:pt>
    <dgm:pt modelId="{9CB8E5DC-332A-45BF-8B41-BF0203486ADD}" type="pres">
      <dgm:prSet presAssocID="{25423020-C721-4333-9A37-8B3E600DE0EA}" presName="composite1" presStyleCnt="0"/>
      <dgm:spPr/>
    </dgm:pt>
    <dgm:pt modelId="{39F51D8B-4F8B-4415-B57B-BC7099B8C1F3}" type="pres">
      <dgm:prSet presAssocID="{25423020-C721-4333-9A37-8B3E600DE0EA}" presName="parent1" presStyleLbl="alignNode1" presStyleIdx="7" presStyleCnt="8">
        <dgm:presLayoutVars>
          <dgm:chMax val="1"/>
          <dgm:chPref val="1"/>
          <dgm:bulletEnabled val="1"/>
        </dgm:presLayoutVars>
      </dgm:prSet>
      <dgm:spPr/>
    </dgm:pt>
    <dgm:pt modelId="{2DD4F7DA-5C76-4642-BAC3-9999AAD42A8B}" type="pres">
      <dgm:prSet presAssocID="{25423020-C721-4333-9A37-8B3E600DE0EA}" presName="Childtext1" presStyleLbl="revTx" presStyleIdx="7" presStyleCnt="8">
        <dgm:presLayoutVars>
          <dgm:bulletEnabled val="1"/>
        </dgm:presLayoutVars>
      </dgm:prSet>
      <dgm:spPr/>
    </dgm:pt>
    <dgm:pt modelId="{407460AB-FB7B-4346-A9C0-ECB970E4F1C5}" type="pres">
      <dgm:prSet presAssocID="{25423020-C721-4333-9A37-8B3E600DE0EA}" presName="ConnectLine1" presStyleLbl="sibTrans1D1" presStyleIdx="7" presStyleCnt="8"/>
      <dgm:spPr>
        <a:noFill/>
        <a:ln w="6350" cap="flat" cmpd="sng" algn="ctr">
          <a:solidFill>
            <a:schemeClr val="accent3">
              <a:hueOff val="0"/>
              <a:satOff val="0"/>
              <a:lumOff val="0"/>
              <a:alphaOff val="0"/>
            </a:schemeClr>
          </a:solidFill>
          <a:prstDash val="dash"/>
          <a:miter lim="800000"/>
        </a:ln>
        <a:effectLst/>
      </dgm:spPr>
    </dgm:pt>
    <dgm:pt modelId="{52E8F62B-4D67-4BE4-AB4C-7CA99E7CB61B}" type="pres">
      <dgm:prSet presAssocID="{25423020-C721-4333-9A37-8B3E600DE0EA}" presName="ConnectLineEnd1" presStyleLbl="lnNode1" presStyleIdx="7" presStyleCnt="8"/>
      <dgm:spPr/>
    </dgm:pt>
    <dgm:pt modelId="{14DADAFE-E461-4BAE-9623-CA7055D2BD70}" type="pres">
      <dgm:prSet presAssocID="{25423020-C721-4333-9A37-8B3E600DE0EA}" presName="EmptyPane1" presStyleCnt="0"/>
      <dgm:spPr/>
    </dgm:pt>
  </dgm:ptLst>
  <dgm:cxnLst>
    <dgm:cxn modelId="{5CCBCF09-FD7D-4084-ABB3-3A5B8DC37F73}" srcId="{8F2FFD8B-C59E-4337-90A0-B7E048A69577}" destId="{25423020-C721-4333-9A37-8B3E600DE0EA}" srcOrd="7" destOrd="0" parTransId="{3C4107CC-B798-4814-A636-EC2EB2A060CF}" sibTransId="{280DD876-FBF3-4F46-98DB-C7D62FFF59C2}"/>
    <dgm:cxn modelId="{1BA15C0B-BA3D-4E7C-BBC7-6896343126E5}" srcId="{8F2FFD8B-C59E-4337-90A0-B7E048A69577}" destId="{19B3E2C4-11DF-421D-A75B-5DC166CE696D}" srcOrd="1" destOrd="0" parTransId="{6670D9CE-EE69-468F-97C6-E85BD1714550}" sibTransId="{9CF11CCC-A4F1-4557-A6D1-CE310ABC540D}"/>
    <dgm:cxn modelId="{95E46122-DD02-47BB-9A76-11C16CDCE5BC}" srcId="{19B3E2C4-11DF-421D-A75B-5DC166CE696D}" destId="{E25A9D5D-9276-4CA5-8FF3-5E15D29BBCB4}" srcOrd="0" destOrd="0" parTransId="{B44FE446-83D8-4F23-B073-7431A32B32FF}" sibTransId="{490F319A-0463-49B4-B9B6-03ED82F871C1}"/>
    <dgm:cxn modelId="{040D9729-F6F3-4448-8625-813D1CA2A3A5}" type="presOf" srcId="{B45AA6A5-1113-4925-BE44-34508087ABB0}" destId="{72F9EC6E-553D-4EC8-8013-5191DCE03535}" srcOrd="0" destOrd="0" presId="urn:microsoft.com/office/officeart/2016/7/layout/RoundedRectangleTimeline"/>
    <dgm:cxn modelId="{E5A3102B-5A81-4545-A299-547572E83EC3}" srcId="{C35534D1-C34B-4835-B5D8-EEB48E7ED701}" destId="{E0D9AAE2-F09B-460B-BD12-1E59BA10CFED}" srcOrd="0" destOrd="0" parTransId="{9F1E3CD6-3F71-4E8F-ABBF-65C90D0D638E}" sibTransId="{788CF8D3-0E97-496C-9292-385CF81CBBAF}"/>
    <dgm:cxn modelId="{EED57C2D-F41F-4D36-8078-4E6AEEEF9657}" type="presOf" srcId="{C35534D1-C34B-4835-B5D8-EEB48E7ED701}" destId="{39FD05BE-F034-4E00-B0AD-7335505F3A09}" srcOrd="0" destOrd="0" presId="urn:microsoft.com/office/officeart/2016/7/layout/RoundedRectangleTimeline"/>
    <dgm:cxn modelId="{CB2D3F35-D745-47BD-A3CC-381B864B5939}" type="presOf" srcId="{AD112BD0-66E1-4857-8602-9C7C12D45088}" destId="{7747FBC8-17E1-4339-865B-AA794C790F56}" srcOrd="0" destOrd="0" presId="urn:microsoft.com/office/officeart/2016/7/layout/RoundedRectangleTimeline"/>
    <dgm:cxn modelId="{EE775935-10EF-4FC3-8EE1-3D115094D623}" srcId="{8F2FFD8B-C59E-4337-90A0-B7E048A69577}" destId="{49CDC599-CB29-461B-B44C-15F78D716D70}" srcOrd="0" destOrd="0" parTransId="{783EE6C1-2BB5-44D4-AFEE-AE2A7735A12C}" sibTransId="{2DDBD27E-DD50-49A5-8EBD-2D7AE5EC68DE}"/>
    <dgm:cxn modelId="{AD40703A-A572-4A71-8DCD-AFCE23DA6DF5}" srcId="{49CDC599-CB29-461B-B44C-15F78D716D70}" destId="{AD112BD0-66E1-4857-8602-9C7C12D45088}" srcOrd="0" destOrd="0" parTransId="{E0123F72-AE01-4756-BC9D-28412E8429EC}" sibTransId="{70B0B2E4-28B2-46AA-9944-C7D24051478F}"/>
    <dgm:cxn modelId="{E86DBF3C-1C96-48B9-85BD-A8734DA69C9D}" type="presOf" srcId="{E0D9AAE2-F09B-460B-BD12-1E59BA10CFED}" destId="{C645DEF1-AF91-47FA-82BF-F1596056DD89}" srcOrd="0" destOrd="0" presId="urn:microsoft.com/office/officeart/2016/7/layout/RoundedRectangleTimeline"/>
    <dgm:cxn modelId="{BF40F03C-B073-44ED-8ECF-6F6FB642C6C9}" type="presOf" srcId="{19B3E2C4-11DF-421D-A75B-5DC166CE696D}" destId="{56D02CF4-488B-436A-A522-0D7E4E7F1E5F}" srcOrd="0" destOrd="0" presId="urn:microsoft.com/office/officeart/2016/7/layout/RoundedRectangleTimeline"/>
    <dgm:cxn modelId="{BBE2823F-FC3B-4E39-9C61-FE4DEA143550}" srcId="{176F3405-25F1-4290-BAD2-C14A10636E06}" destId="{75723519-E0E5-4888-9B27-3DEDECDBB82A}" srcOrd="0" destOrd="0" parTransId="{53756DC7-8613-4E14-8691-883B5B606ACC}" sibTransId="{A2F781E1-212E-4354-829D-55D329FF6385}"/>
    <dgm:cxn modelId="{54F2EC3F-087E-43D5-A4DD-DDCD1311C6E8}" srcId="{8F2FFD8B-C59E-4337-90A0-B7E048A69577}" destId="{176F3405-25F1-4290-BAD2-C14A10636E06}" srcOrd="3" destOrd="0" parTransId="{E47528CF-5FE9-4526-B8F6-66868D8B0CE7}" sibTransId="{36E017AF-1D01-48A1-B9BC-A648027110D7}"/>
    <dgm:cxn modelId="{3E793B47-8525-4445-B347-EF2AB009977E}" srcId="{8F2FFD8B-C59E-4337-90A0-B7E048A69577}" destId="{C35534D1-C34B-4835-B5D8-EEB48E7ED701}" srcOrd="5" destOrd="0" parTransId="{D66CF68E-4F7C-44C4-BA20-8B34E6A19DD7}" sibTransId="{A6834A3C-4686-4757-8F7B-C1D32C4944D5}"/>
    <dgm:cxn modelId="{ED40B369-7D80-4245-AECE-CB5E4B3F9A9B}" type="presOf" srcId="{25423020-C721-4333-9A37-8B3E600DE0EA}" destId="{39F51D8B-4F8B-4415-B57B-BC7099B8C1F3}" srcOrd="0" destOrd="0" presId="urn:microsoft.com/office/officeart/2016/7/layout/RoundedRectangleTimeline"/>
    <dgm:cxn modelId="{3CF5074F-8525-438A-9441-AA741C62ED85}" srcId="{B45AA6A5-1113-4925-BE44-34508087ABB0}" destId="{B048B199-B600-4EBC-BF0F-2FFFE2F5CEAA}" srcOrd="0" destOrd="0" parTransId="{0742D3AE-2238-4EA0-8DBA-52E055565992}" sibTransId="{C805B7CC-AEE4-4971-B0CE-2A0B6D9D98D3}"/>
    <dgm:cxn modelId="{69135570-CE43-4393-A611-320547613F12}" srcId="{8F2FFD8B-C59E-4337-90A0-B7E048A69577}" destId="{799B60E1-7EBD-493B-B69D-A27BE1079D16}" srcOrd="4" destOrd="0" parTransId="{C9ACDC4C-A1D6-4B63-8A57-0BFF7822F4AC}" sibTransId="{D27EB6F0-A4BC-477B-8C8F-3C794F860DFE}"/>
    <dgm:cxn modelId="{4C5A5F53-1E7D-473A-9059-980617D0186C}" type="presOf" srcId="{8F86C743-3F59-47AC-B01C-5B46636E9061}" destId="{2DD4F7DA-5C76-4642-BAC3-9999AAD42A8B}" srcOrd="0" destOrd="0" presId="urn:microsoft.com/office/officeart/2016/7/layout/RoundedRectangleTimeline"/>
    <dgm:cxn modelId="{06E38255-563C-4487-AA53-F0F5E675DD8F}" type="presOf" srcId="{7719D118-3597-405D-B822-ADF0A9E3A0D8}" destId="{B8C43ABD-8462-4125-A3C7-B319CFE7CCA0}" srcOrd="0" destOrd="0" presId="urn:microsoft.com/office/officeart/2016/7/layout/RoundedRectangleTimeline"/>
    <dgm:cxn modelId="{9C8BFB56-F807-43D3-BA96-B6275357B981}" type="presOf" srcId="{2696CABE-6C15-4257-855C-59778B249176}" destId="{E1658337-901D-475C-A19D-C5BDD04C9538}" srcOrd="0" destOrd="0" presId="urn:microsoft.com/office/officeart/2016/7/layout/RoundedRectangleTimeline"/>
    <dgm:cxn modelId="{EB1EA859-2194-444E-BC19-68463A05B267}" type="presOf" srcId="{E25A9D5D-9276-4CA5-8FF3-5E15D29BBCB4}" destId="{8C36847F-C9A2-42E0-9724-78AF0C4ECD58}" srcOrd="0" destOrd="0" presId="urn:microsoft.com/office/officeart/2016/7/layout/RoundedRectangleTimeline"/>
    <dgm:cxn modelId="{C317097D-D7BF-48E4-BA2F-3A1146F67DEF}" type="presOf" srcId="{FAA7773C-8B09-496F-837E-923C278A0B78}" destId="{D50A7A7F-541F-49EB-9216-627DF4913841}" srcOrd="0" destOrd="0" presId="urn:microsoft.com/office/officeart/2016/7/layout/RoundedRectangleTimeline"/>
    <dgm:cxn modelId="{4906BD83-3452-4F7A-AF2C-6618E6D0C02C}" srcId="{25423020-C721-4333-9A37-8B3E600DE0EA}" destId="{8F86C743-3F59-47AC-B01C-5B46636E9061}" srcOrd="0" destOrd="0" parTransId="{83E60CDC-D07A-43F1-8406-9840FA1151D5}" sibTransId="{50B63A7C-6BD5-4D69-99EB-B361BCC62E2A}"/>
    <dgm:cxn modelId="{F1847B9C-652E-4962-B884-7D3B1C395A56}" srcId="{8F2FFD8B-C59E-4337-90A0-B7E048A69577}" destId="{FAA7773C-8B09-496F-837E-923C278A0B78}" srcOrd="2" destOrd="0" parTransId="{A9CAC7B0-9E87-4EB7-B238-3CF619D600D5}" sibTransId="{43D7E08E-FCB5-4D99-91B6-6188BD199F8D}"/>
    <dgm:cxn modelId="{D34EF9A0-E431-43DE-98D0-1186AB9AC661}" type="presOf" srcId="{176F3405-25F1-4290-BAD2-C14A10636E06}" destId="{25BBE0BA-3330-4DBE-A744-A2C430C48916}" srcOrd="0" destOrd="0" presId="urn:microsoft.com/office/officeart/2016/7/layout/RoundedRectangleTimeline"/>
    <dgm:cxn modelId="{D93D9FCA-81EF-48E9-8431-8AE95B2FD604}" type="presOf" srcId="{75723519-E0E5-4888-9B27-3DEDECDBB82A}" destId="{3DD73146-568A-4D9A-B598-33E803E7B7B5}" srcOrd="0" destOrd="0" presId="urn:microsoft.com/office/officeart/2016/7/layout/RoundedRectangleTimeline"/>
    <dgm:cxn modelId="{68E18ADC-A567-4BAE-A585-DA9BF60D2D41}" type="presOf" srcId="{8F2FFD8B-C59E-4337-90A0-B7E048A69577}" destId="{DFBACCE0-8631-4714-8E57-5AC6668EDD38}" srcOrd="0" destOrd="0" presId="urn:microsoft.com/office/officeart/2016/7/layout/RoundedRectangleTimeline"/>
    <dgm:cxn modelId="{C5101DDD-024E-45BA-971D-4044A304C8F2}" type="presOf" srcId="{49CDC599-CB29-461B-B44C-15F78D716D70}" destId="{DE84158A-AED4-4A45-888E-674C87797DA4}" srcOrd="0" destOrd="0" presId="urn:microsoft.com/office/officeart/2016/7/layout/RoundedRectangleTimeline"/>
    <dgm:cxn modelId="{DF8FDAE0-B43D-4527-8D08-5ACA39294A0F}" srcId="{8F2FFD8B-C59E-4337-90A0-B7E048A69577}" destId="{B45AA6A5-1113-4925-BE44-34508087ABB0}" srcOrd="6" destOrd="0" parTransId="{84E25070-0082-43BC-8B5E-F18D157BFD66}" sibTransId="{C9090680-3D30-4D03-BC97-734EE00B28A3}"/>
    <dgm:cxn modelId="{B11E12E1-9B41-4A8E-8773-7391C3D7786C}" type="presOf" srcId="{799B60E1-7EBD-493B-B69D-A27BE1079D16}" destId="{CFF62956-C1C0-42A9-95BD-B2102A49C82A}" srcOrd="0" destOrd="0" presId="urn:microsoft.com/office/officeart/2016/7/layout/RoundedRectangleTimeline"/>
    <dgm:cxn modelId="{B1EC0CED-77B1-4105-B78B-97788A307AE2}" srcId="{FAA7773C-8B09-496F-837E-923C278A0B78}" destId="{7719D118-3597-405D-B822-ADF0A9E3A0D8}" srcOrd="0" destOrd="0" parTransId="{87A07767-39FE-49A6-B521-46019C38B5DE}" sibTransId="{0169B216-0303-46F1-9A2B-6609EB70040E}"/>
    <dgm:cxn modelId="{335893EF-9439-4DD3-A935-2BF47D359022}" srcId="{799B60E1-7EBD-493B-B69D-A27BE1079D16}" destId="{2696CABE-6C15-4257-855C-59778B249176}" srcOrd="0" destOrd="0" parTransId="{884C7241-A124-4B39-B06C-8E618EE91757}" sibTransId="{01FB8B72-F5C7-4237-B3E8-D27094565C2A}"/>
    <dgm:cxn modelId="{DD9F55F7-6FE0-448F-9C4E-A82396EBE43F}" type="presOf" srcId="{B048B199-B600-4EBC-BF0F-2FFFE2F5CEAA}" destId="{DC178244-32A3-4D3E-834D-DE928C6DEDA6}" srcOrd="0" destOrd="0" presId="urn:microsoft.com/office/officeart/2016/7/layout/RoundedRectangleTimeline"/>
    <dgm:cxn modelId="{A7FF3256-A945-423F-9B63-06A18562606C}" type="presParOf" srcId="{DFBACCE0-8631-4714-8E57-5AC6668EDD38}" destId="{E95246C1-C6BF-447F-8A7C-195DAF94E341}" srcOrd="0" destOrd="0" presId="urn:microsoft.com/office/officeart/2016/7/layout/RoundedRectangleTimeline"/>
    <dgm:cxn modelId="{5495D131-76C4-4C99-8487-C17C29CA4D83}" type="presParOf" srcId="{E95246C1-C6BF-447F-8A7C-195DAF94E341}" destId="{DE84158A-AED4-4A45-888E-674C87797DA4}" srcOrd="0" destOrd="0" presId="urn:microsoft.com/office/officeart/2016/7/layout/RoundedRectangleTimeline"/>
    <dgm:cxn modelId="{F8B8262C-80B4-4E0B-B4A3-0CE6A2C92034}" type="presParOf" srcId="{E95246C1-C6BF-447F-8A7C-195DAF94E341}" destId="{7747FBC8-17E1-4339-865B-AA794C790F56}" srcOrd="1" destOrd="0" presId="urn:microsoft.com/office/officeart/2016/7/layout/RoundedRectangleTimeline"/>
    <dgm:cxn modelId="{0D4199DA-4A04-4B1E-BBAF-FC71A37FCA73}" type="presParOf" srcId="{E95246C1-C6BF-447F-8A7C-195DAF94E341}" destId="{0F6D0327-F705-457C-9947-4E93E685FD08}" srcOrd="2" destOrd="0" presId="urn:microsoft.com/office/officeart/2016/7/layout/RoundedRectangleTimeline"/>
    <dgm:cxn modelId="{57028A0E-4CA2-4EB8-8353-8EC68CFDCBB3}" type="presParOf" srcId="{E95246C1-C6BF-447F-8A7C-195DAF94E341}" destId="{7D158F59-F0B9-4081-A72A-03CD1D06E20D}" srcOrd="3" destOrd="0" presId="urn:microsoft.com/office/officeart/2016/7/layout/RoundedRectangleTimeline"/>
    <dgm:cxn modelId="{03A494C2-7FCF-4B40-83E7-57FD0BE2FDFF}" type="presParOf" srcId="{E95246C1-C6BF-447F-8A7C-195DAF94E341}" destId="{CC215502-CB4C-46F9-ADBD-85E2C4800C97}" srcOrd="4" destOrd="0" presId="urn:microsoft.com/office/officeart/2016/7/layout/RoundedRectangleTimeline"/>
    <dgm:cxn modelId="{85A7198E-E79C-42C9-99D9-A5279B76866E}" type="presParOf" srcId="{DFBACCE0-8631-4714-8E57-5AC6668EDD38}" destId="{580B7528-EEE8-4D0E-AAA0-293CFD98C083}" srcOrd="1" destOrd="0" presId="urn:microsoft.com/office/officeart/2016/7/layout/RoundedRectangleTimeline"/>
    <dgm:cxn modelId="{0F7E957C-1C57-415A-A199-C76E24C70108}" type="presParOf" srcId="{DFBACCE0-8631-4714-8E57-5AC6668EDD38}" destId="{DA8F3D3E-4F58-4878-8D0C-58D2A988568A}" srcOrd="2" destOrd="0" presId="urn:microsoft.com/office/officeart/2016/7/layout/RoundedRectangleTimeline"/>
    <dgm:cxn modelId="{BA2DBD14-21EB-48C8-BA46-5E6C0CB70BEA}" type="presParOf" srcId="{DA8F3D3E-4F58-4878-8D0C-58D2A988568A}" destId="{56D02CF4-488B-436A-A522-0D7E4E7F1E5F}" srcOrd="0" destOrd="0" presId="urn:microsoft.com/office/officeart/2016/7/layout/RoundedRectangleTimeline"/>
    <dgm:cxn modelId="{9469339A-C9CD-43B2-A691-9C0913991D55}" type="presParOf" srcId="{DA8F3D3E-4F58-4878-8D0C-58D2A988568A}" destId="{8C36847F-C9A2-42E0-9724-78AF0C4ECD58}" srcOrd="1" destOrd="0" presId="urn:microsoft.com/office/officeart/2016/7/layout/RoundedRectangleTimeline"/>
    <dgm:cxn modelId="{448E4595-0104-42B2-B14B-F79D208C4FC0}" type="presParOf" srcId="{DA8F3D3E-4F58-4878-8D0C-58D2A988568A}" destId="{EC376D64-93B7-4C85-9DF4-A7AAB3605C08}" srcOrd="2" destOrd="0" presId="urn:microsoft.com/office/officeart/2016/7/layout/RoundedRectangleTimeline"/>
    <dgm:cxn modelId="{0CE77776-0FE3-4E5E-86FA-BB582C4722D1}" type="presParOf" srcId="{DA8F3D3E-4F58-4878-8D0C-58D2A988568A}" destId="{87623526-E88B-4465-B0D9-C9BEDE8C9F80}" srcOrd="3" destOrd="0" presId="urn:microsoft.com/office/officeart/2016/7/layout/RoundedRectangleTimeline"/>
    <dgm:cxn modelId="{B09E017F-6D0C-4B31-B83D-99C9FDF0F05F}" type="presParOf" srcId="{DA8F3D3E-4F58-4878-8D0C-58D2A988568A}" destId="{2DEAE267-603A-4538-85EC-403CE07CD2E0}" srcOrd="4" destOrd="0" presId="urn:microsoft.com/office/officeart/2016/7/layout/RoundedRectangleTimeline"/>
    <dgm:cxn modelId="{981BD860-9E92-48C5-87F2-9544DF77AA32}" type="presParOf" srcId="{DFBACCE0-8631-4714-8E57-5AC6668EDD38}" destId="{BFF86686-2E7B-4E0B-A2F2-B50D80209FD1}" srcOrd="3" destOrd="0" presId="urn:microsoft.com/office/officeart/2016/7/layout/RoundedRectangleTimeline"/>
    <dgm:cxn modelId="{102CAAAC-0519-47AF-8282-D474333F18DC}" type="presParOf" srcId="{DFBACCE0-8631-4714-8E57-5AC6668EDD38}" destId="{E850A26B-43AE-4ADD-85B5-EA16E41242D0}" srcOrd="4" destOrd="0" presId="urn:microsoft.com/office/officeart/2016/7/layout/RoundedRectangleTimeline"/>
    <dgm:cxn modelId="{9C6939A7-E097-4AFF-91CA-53E9374E5F8B}" type="presParOf" srcId="{E850A26B-43AE-4ADD-85B5-EA16E41242D0}" destId="{D50A7A7F-541F-49EB-9216-627DF4913841}" srcOrd="0" destOrd="0" presId="urn:microsoft.com/office/officeart/2016/7/layout/RoundedRectangleTimeline"/>
    <dgm:cxn modelId="{E3E9C131-4684-4F4E-B57C-CD3532D2829B}" type="presParOf" srcId="{E850A26B-43AE-4ADD-85B5-EA16E41242D0}" destId="{B8C43ABD-8462-4125-A3C7-B319CFE7CCA0}" srcOrd="1" destOrd="0" presId="urn:microsoft.com/office/officeart/2016/7/layout/RoundedRectangleTimeline"/>
    <dgm:cxn modelId="{F7E0B854-BFC4-4B5D-A035-6C89551D2B46}" type="presParOf" srcId="{E850A26B-43AE-4ADD-85B5-EA16E41242D0}" destId="{C2E74892-2975-4C6E-B83E-7DAC7DC8CFE7}" srcOrd="2" destOrd="0" presId="urn:microsoft.com/office/officeart/2016/7/layout/RoundedRectangleTimeline"/>
    <dgm:cxn modelId="{06225BC9-0F05-4168-AA7C-54B3A6B2C783}" type="presParOf" srcId="{E850A26B-43AE-4ADD-85B5-EA16E41242D0}" destId="{A1CFFB49-6E4A-49F6-9FD5-2E618EF5BD21}" srcOrd="3" destOrd="0" presId="urn:microsoft.com/office/officeart/2016/7/layout/RoundedRectangleTimeline"/>
    <dgm:cxn modelId="{E77CFE38-C9ED-46D6-8CDE-6FB12A3864A6}" type="presParOf" srcId="{E850A26B-43AE-4ADD-85B5-EA16E41242D0}" destId="{DF7E537C-3F9D-42DD-8CBE-B081601432D8}" srcOrd="4" destOrd="0" presId="urn:microsoft.com/office/officeart/2016/7/layout/RoundedRectangleTimeline"/>
    <dgm:cxn modelId="{56132A84-7522-4774-B9F3-1B28914E74F0}" type="presParOf" srcId="{DFBACCE0-8631-4714-8E57-5AC6668EDD38}" destId="{96119059-8C9B-4A0C-A50F-5B83A03C611F}" srcOrd="5" destOrd="0" presId="urn:microsoft.com/office/officeart/2016/7/layout/RoundedRectangleTimeline"/>
    <dgm:cxn modelId="{152C6555-29BB-4CC5-ABEF-3CD1A04CD59C}" type="presParOf" srcId="{DFBACCE0-8631-4714-8E57-5AC6668EDD38}" destId="{1D91DB20-EF10-4777-9F7B-9EE5A78A41B3}" srcOrd="6" destOrd="0" presId="urn:microsoft.com/office/officeart/2016/7/layout/RoundedRectangleTimeline"/>
    <dgm:cxn modelId="{E402BD93-9777-4DE8-AB4C-4F7BEC97A043}" type="presParOf" srcId="{1D91DB20-EF10-4777-9F7B-9EE5A78A41B3}" destId="{25BBE0BA-3330-4DBE-A744-A2C430C48916}" srcOrd="0" destOrd="0" presId="urn:microsoft.com/office/officeart/2016/7/layout/RoundedRectangleTimeline"/>
    <dgm:cxn modelId="{E58439D8-987D-4E80-8711-562106FDC74C}" type="presParOf" srcId="{1D91DB20-EF10-4777-9F7B-9EE5A78A41B3}" destId="{3DD73146-568A-4D9A-B598-33E803E7B7B5}" srcOrd="1" destOrd="0" presId="urn:microsoft.com/office/officeart/2016/7/layout/RoundedRectangleTimeline"/>
    <dgm:cxn modelId="{E6C3C371-A810-49A8-AC16-2FCCBC022793}" type="presParOf" srcId="{1D91DB20-EF10-4777-9F7B-9EE5A78A41B3}" destId="{AEAF9CB0-6B8B-427D-B95D-063DE4532E68}" srcOrd="2" destOrd="0" presId="urn:microsoft.com/office/officeart/2016/7/layout/RoundedRectangleTimeline"/>
    <dgm:cxn modelId="{035C7878-A9BA-4C2D-B523-B3B3BF19371E}" type="presParOf" srcId="{1D91DB20-EF10-4777-9F7B-9EE5A78A41B3}" destId="{574BB118-36A8-4453-A6AC-33D275ACDC7F}" srcOrd="3" destOrd="0" presId="urn:microsoft.com/office/officeart/2016/7/layout/RoundedRectangleTimeline"/>
    <dgm:cxn modelId="{D5591D55-F376-4B8C-B02A-58E486478533}" type="presParOf" srcId="{1D91DB20-EF10-4777-9F7B-9EE5A78A41B3}" destId="{E2A9975E-83EB-4639-8302-3484115D73AB}" srcOrd="4" destOrd="0" presId="urn:microsoft.com/office/officeart/2016/7/layout/RoundedRectangleTimeline"/>
    <dgm:cxn modelId="{E450AA68-93CB-41CA-92BF-4F203F9CB5AA}" type="presParOf" srcId="{DFBACCE0-8631-4714-8E57-5AC6668EDD38}" destId="{97543311-642A-4E84-83DC-4DA216BD6B78}" srcOrd="7" destOrd="0" presId="urn:microsoft.com/office/officeart/2016/7/layout/RoundedRectangleTimeline"/>
    <dgm:cxn modelId="{D7054709-2339-412B-BDE7-548393539049}" type="presParOf" srcId="{DFBACCE0-8631-4714-8E57-5AC6668EDD38}" destId="{76754019-E615-4ADA-803B-A5A75805D413}" srcOrd="8" destOrd="0" presId="urn:microsoft.com/office/officeart/2016/7/layout/RoundedRectangleTimeline"/>
    <dgm:cxn modelId="{DE6BE7C7-96C2-4E93-A8E0-0F8745B58218}" type="presParOf" srcId="{76754019-E615-4ADA-803B-A5A75805D413}" destId="{CFF62956-C1C0-42A9-95BD-B2102A49C82A}" srcOrd="0" destOrd="0" presId="urn:microsoft.com/office/officeart/2016/7/layout/RoundedRectangleTimeline"/>
    <dgm:cxn modelId="{7A71A0EC-2BD7-4D26-8832-B373EAA9585F}" type="presParOf" srcId="{76754019-E615-4ADA-803B-A5A75805D413}" destId="{E1658337-901D-475C-A19D-C5BDD04C9538}" srcOrd="1" destOrd="0" presId="urn:microsoft.com/office/officeart/2016/7/layout/RoundedRectangleTimeline"/>
    <dgm:cxn modelId="{A43213EB-671D-48FC-914C-7276FF8F25E3}" type="presParOf" srcId="{76754019-E615-4ADA-803B-A5A75805D413}" destId="{440E89F0-102F-486B-9413-5624B246FF8E}" srcOrd="2" destOrd="0" presId="urn:microsoft.com/office/officeart/2016/7/layout/RoundedRectangleTimeline"/>
    <dgm:cxn modelId="{5C95E523-8529-427C-A328-2B44044E85CC}" type="presParOf" srcId="{76754019-E615-4ADA-803B-A5A75805D413}" destId="{ACD4F9A2-B581-4036-A24D-D7BC5942DEDE}" srcOrd="3" destOrd="0" presId="urn:microsoft.com/office/officeart/2016/7/layout/RoundedRectangleTimeline"/>
    <dgm:cxn modelId="{C727C305-54A0-4216-BE56-AD7448177EFC}" type="presParOf" srcId="{76754019-E615-4ADA-803B-A5A75805D413}" destId="{6B824125-E5DA-4131-8557-22DBD7D3F96F}" srcOrd="4" destOrd="0" presId="urn:microsoft.com/office/officeart/2016/7/layout/RoundedRectangleTimeline"/>
    <dgm:cxn modelId="{36D43307-91D6-449E-B066-B63B83BA2428}" type="presParOf" srcId="{DFBACCE0-8631-4714-8E57-5AC6668EDD38}" destId="{74811B4C-5B9C-429D-BAD0-7EE9C0569CBC}" srcOrd="9" destOrd="0" presId="urn:microsoft.com/office/officeart/2016/7/layout/RoundedRectangleTimeline"/>
    <dgm:cxn modelId="{07DA348B-1544-4BE2-810E-F2C628360392}" type="presParOf" srcId="{DFBACCE0-8631-4714-8E57-5AC6668EDD38}" destId="{9F0D2460-18ED-4037-9BB5-A70D1037EEBC}" srcOrd="10" destOrd="0" presId="urn:microsoft.com/office/officeart/2016/7/layout/RoundedRectangleTimeline"/>
    <dgm:cxn modelId="{435FDB8E-7A1A-4D99-80F0-7EE3E656B52A}" type="presParOf" srcId="{9F0D2460-18ED-4037-9BB5-A70D1037EEBC}" destId="{39FD05BE-F034-4E00-B0AD-7335505F3A09}" srcOrd="0" destOrd="0" presId="urn:microsoft.com/office/officeart/2016/7/layout/RoundedRectangleTimeline"/>
    <dgm:cxn modelId="{68341B66-A0CE-492B-8D81-84933FF024A5}" type="presParOf" srcId="{9F0D2460-18ED-4037-9BB5-A70D1037EEBC}" destId="{C645DEF1-AF91-47FA-82BF-F1596056DD89}" srcOrd="1" destOrd="0" presId="urn:microsoft.com/office/officeart/2016/7/layout/RoundedRectangleTimeline"/>
    <dgm:cxn modelId="{673E6B16-2A4C-4EAE-8529-DD3F2266C246}" type="presParOf" srcId="{9F0D2460-18ED-4037-9BB5-A70D1037EEBC}" destId="{E114AF52-B09B-431B-AC3E-7504BA8D9A8E}" srcOrd="2" destOrd="0" presId="urn:microsoft.com/office/officeart/2016/7/layout/RoundedRectangleTimeline"/>
    <dgm:cxn modelId="{500FF583-74F3-4E12-832D-2383786AF5C6}" type="presParOf" srcId="{9F0D2460-18ED-4037-9BB5-A70D1037EEBC}" destId="{A847905F-9319-4D69-9025-9DFB30FE2D36}" srcOrd="3" destOrd="0" presId="urn:microsoft.com/office/officeart/2016/7/layout/RoundedRectangleTimeline"/>
    <dgm:cxn modelId="{DA0B5BE5-1A7B-49E5-A7EE-3124348BAB6F}" type="presParOf" srcId="{9F0D2460-18ED-4037-9BB5-A70D1037EEBC}" destId="{15CCFC94-07DA-4894-9975-9874344324D9}" srcOrd="4" destOrd="0" presId="urn:microsoft.com/office/officeart/2016/7/layout/RoundedRectangleTimeline"/>
    <dgm:cxn modelId="{126DA9CC-7E3E-4D4C-B0EF-DDFF5FF637BE}" type="presParOf" srcId="{DFBACCE0-8631-4714-8E57-5AC6668EDD38}" destId="{15F79D28-35E5-4DC6-9182-ACB402EBBA9E}" srcOrd="11" destOrd="0" presId="urn:microsoft.com/office/officeart/2016/7/layout/RoundedRectangleTimeline"/>
    <dgm:cxn modelId="{BD598977-72C8-403A-9A9E-8D68B8DBA4F9}" type="presParOf" srcId="{DFBACCE0-8631-4714-8E57-5AC6668EDD38}" destId="{9E553EC9-6575-43CD-BB8A-FC1C97DA0D01}" srcOrd="12" destOrd="0" presId="urn:microsoft.com/office/officeart/2016/7/layout/RoundedRectangleTimeline"/>
    <dgm:cxn modelId="{9A957B40-ABE9-4330-85A9-57C85192C56B}" type="presParOf" srcId="{9E553EC9-6575-43CD-BB8A-FC1C97DA0D01}" destId="{72F9EC6E-553D-4EC8-8013-5191DCE03535}" srcOrd="0" destOrd="0" presId="urn:microsoft.com/office/officeart/2016/7/layout/RoundedRectangleTimeline"/>
    <dgm:cxn modelId="{46CFD1F5-0D4D-434D-995C-D0853AB00A7C}" type="presParOf" srcId="{9E553EC9-6575-43CD-BB8A-FC1C97DA0D01}" destId="{DC178244-32A3-4D3E-834D-DE928C6DEDA6}" srcOrd="1" destOrd="0" presId="urn:microsoft.com/office/officeart/2016/7/layout/RoundedRectangleTimeline"/>
    <dgm:cxn modelId="{FA044ECA-1ED6-4286-A299-3F96406AE9B2}" type="presParOf" srcId="{9E553EC9-6575-43CD-BB8A-FC1C97DA0D01}" destId="{AC8A38EC-E776-4687-B501-DBEA82B4A32D}" srcOrd="2" destOrd="0" presId="urn:microsoft.com/office/officeart/2016/7/layout/RoundedRectangleTimeline"/>
    <dgm:cxn modelId="{9B2EB7A8-F9E1-45B2-BDFE-FCD8799F86D7}" type="presParOf" srcId="{9E553EC9-6575-43CD-BB8A-FC1C97DA0D01}" destId="{5AFA0E62-329C-4E42-9CD5-89652EE6562E}" srcOrd="3" destOrd="0" presId="urn:microsoft.com/office/officeart/2016/7/layout/RoundedRectangleTimeline"/>
    <dgm:cxn modelId="{27D5D164-0E6F-4E4A-9624-7506F5DDCB7A}" type="presParOf" srcId="{9E553EC9-6575-43CD-BB8A-FC1C97DA0D01}" destId="{964639DC-F9B9-4A2A-B1A3-C6211AFE0796}" srcOrd="4" destOrd="0" presId="urn:microsoft.com/office/officeart/2016/7/layout/RoundedRectangleTimeline"/>
    <dgm:cxn modelId="{8F981B1A-7530-45BC-AB7A-41D7B24E3836}" type="presParOf" srcId="{DFBACCE0-8631-4714-8E57-5AC6668EDD38}" destId="{25C69B64-C864-4BE3-8185-32DBB3AE8845}" srcOrd="13" destOrd="0" presId="urn:microsoft.com/office/officeart/2016/7/layout/RoundedRectangleTimeline"/>
    <dgm:cxn modelId="{ED7C8039-0E8D-4803-A617-C933456177F6}" type="presParOf" srcId="{DFBACCE0-8631-4714-8E57-5AC6668EDD38}" destId="{9CB8E5DC-332A-45BF-8B41-BF0203486ADD}" srcOrd="14" destOrd="0" presId="urn:microsoft.com/office/officeart/2016/7/layout/RoundedRectangleTimeline"/>
    <dgm:cxn modelId="{D997CC8E-1BDF-4913-864D-0CDF7D283546}" type="presParOf" srcId="{9CB8E5DC-332A-45BF-8B41-BF0203486ADD}" destId="{39F51D8B-4F8B-4415-B57B-BC7099B8C1F3}" srcOrd="0" destOrd="0" presId="urn:microsoft.com/office/officeart/2016/7/layout/RoundedRectangleTimeline"/>
    <dgm:cxn modelId="{5B1E5081-DEB2-4F33-B195-B5C0B7B258AD}" type="presParOf" srcId="{9CB8E5DC-332A-45BF-8B41-BF0203486ADD}" destId="{2DD4F7DA-5C76-4642-BAC3-9999AAD42A8B}" srcOrd="1" destOrd="0" presId="urn:microsoft.com/office/officeart/2016/7/layout/RoundedRectangleTimeline"/>
    <dgm:cxn modelId="{7F447C67-8830-446E-8B66-FEB1D057E619}" type="presParOf" srcId="{9CB8E5DC-332A-45BF-8B41-BF0203486ADD}" destId="{407460AB-FB7B-4346-A9C0-ECB970E4F1C5}" srcOrd="2" destOrd="0" presId="urn:microsoft.com/office/officeart/2016/7/layout/RoundedRectangleTimeline"/>
    <dgm:cxn modelId="{979BFC35-3B01-402E-8A43-1EA339CB61E3}" type="presParOf" srcId="{9CB8E5DC-332A-45BF-8B41-BF0203486ADD}" destId="{52E8F62B-4D67-4BE4-AB4C-7CA99E7CB61B}" srcOrd="3" destOrd="0" presId="urn:microsoft.com/office/officeart/2016/7/layout/RoundedRectangleTimeline"/>
    <dgm:cxn modelId="{06527DFB-2DB8-443A-8379-01879F9C8B83}" type="presParOf" srcId="{9CB8E5DC-332A-45BF-8B41-BF0203486ADD}" destId="{14DADAFE-E461-4BAE-9623-CA7055D2BD70}"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4158A-AED4-4A45-888E-674C87797DA4}">
      <dsp:nvSpPr>
        <dsp:cNvPr id="0" name=""/>
        <dsp:cNvSpPr/>
      </dsp:nvSpPr>
      <dsp:spPr>
        <a:xfrm rot="16200000">
          <a:off x="797280" y="1569532"/>
          <a:ext cx="435133" cy="1212272"/>
        </a:xfrm>
        <a:prstGeom prst="round2Same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1886</a:t>
          </a:r>
        </a:p>
      </dsp:txBody>
      <dsp:txXfrm rot="5400000">
        <a:off x="429952" y="1979343"/>
        <a:ext cx="1191031" cy="392651"/>
      </dsp:txXfrm>
    </dsp:sp>
    <dsp:sp modelId="{7747FBC8-17E1-4339-865B-AA794C790F56}">
      <dsp:nvSpPr>
        <dsp:cNvPr id="0" name=""/>
        <dsp:cNvSpPr/>
      </dsp:nvSpPr>
      <dsp:spPr>
        <a:xfrm>
          <a:off x="4621"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Sigmund Freud developed Psychoanalysis  </a:t>
          </a:r>
        </a:p>
      </dsp:txBody>
      <dsp:txXfrm>
        <a:off x="4621" y="0"/>
        <a:ext cx="2020453" cy="1522968"/>
      </dsp:txXfrm>
    </dsp:sp>
    <dsp:sp modelId="{0F6D0327-F705-457C-9947-4E93E685FD08}">
      <dsp:nvSpPr>
        <dsp:cNvPr id="0" name=""/>
        <dsp:cNvSpPr/>
      </dsp:nvSpPr>
      <dsp:spPr>
        <a:xfrm>
          <a:off x="1014847"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D158F59-F0B9-4081-A72A-03CD1D06E20D}">
      <dsp:nvSpPr>
        <dsp:cNvPr id="0" name=""/>
        <dsp:cNvSpPr/>
      </dsp:nvSpPr>
      <dsp:spPr>
        <a:xfrm>
          <a:off x="971334"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02CF4-488B-436A-A522-0D7E4E7F1E5F}">
      <dsp:nvSpPr>
        <dsp:cNvPr id="0" name=""/>
        <dsp:cNvSpPr/>
      </dsp:nvSpPr>
      <dsp:spPr>
        <a:xfrm>
          <a:off x="1620983"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1951</a:t>
          </a:r>
        </a:p>
      </dsp:txBody>
      <dsp:txXfrm>
        <a:off x="1620983" y="1958102"/>
        <a:ext cx="1212272" cy="435133"/>
      </dsp:txXfrm>
    </dsp:sp>
    <dsp:sp modelId="{8C36847F-C9A2-42E0-9724-78AF0C4ECD58}">
      <dsp:nvSpPr>
        <dsp:cNvPr id="0" name=""/>
        <dsp:cNvSpPr/>
      </dsp:nvSpPr>
      <dsp:spPr>
        <a:xfrm>
          <a:off x="1216893"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Carl Rogers wrote a book on person-centred approach focusing on Client-Centered Therapy.</a:t>
          </a:r>
        </a:p>
      </dsp:txBody>
      <dsp:txXfrm>
        <a:off x="1216893" y="2828369"/>
        <a:ext cx="2020453" cy="1522968"/>
      </dsp:txXfrm>
    </dsp:sp>
    <dsp:sp modelId="{EC376D64-93B7-4C85-9DF4-A7AAB3605C08}">
      <dsp:nvSpPr>
        <dsp:cNvPr id="0" name=""/>
        <dsp:cNvSpPr/>
      </dsp:nvSpPr>
      <dsp:spPr>
        <a:xfrm>
          <a:off x="2227119"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7623526-E88B-4465-B0D9-C9BEDE8C9F80}">
      <dsp:nvSpPr>
        <dsp:cNvPr id="0" name=""/>
        <dsp:cNvSpPr/>
      </dsp:nvSpPr>
      <dsp:spPr>
        <a:xfrm>
          <a:off x="2183606"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0A7A7F-541F-49EB-9216-627DF4913841}">
      <dsp:nvSpPr>
        <dsp:cNvPr id="0" name=""/>
        <dsp:cNvSpPr/>
      </dsp:nvSpPr>
      <dsp:spPr>
        <a:xfrm>
          <a:off x="2833255"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1951</a:t>
          </a:r>
        </a:p>
      </dsp:txBody>
      <dsp:txXfrm>
        <a:off x="2833255" y="1958102"/>
        <a:ext cx="1212272" cy="435133"/>
      </dsp:txXfrm>
    </dsp:sp>
    <dsp:sp modelId="{B8C43ABD-8462-4125-A3C7-B319CFE7CCA0}">
      <dsp:nvSpPr>
        <dsp:cNvPr id="0" name=""/>
        <dsp:cNvSpPr/>
      </dsp:nvSpPr>
      <dsp:spPr>
        <a:xfrm>
          <a:off x="2429165"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Fritz Perls, Paul Goodman, and Ralph Hefferline. introduced Gestalt therapy in their book  Excitement and Growth in the Human Personality</a:t>
          </a:r>
        </a:p>
      </dsp:txBody>
      <dsp:txXfrm>
        <a:off x="2429165" y="0"/>
        <a:ext cx="2020453" cy="1522968"/>
      </dsp:txXfrm>
    </dsp:sp>
    <dsp:sp modelId="{C2E74892-2975-4C6E-B83E-7DAC7DC8CFE7}">
      <dsp:nvSpPr>
        <dsp:cNvPr id="0" name=""/>
        <dsp:cNvSpPr/>
      </dsp:nvSpPr>
      <dsp:spPr>
        <a:xfrm>
          <a:off x="3439391"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1CFFB49-6E4A-49F6-9FD5-2E618EF5BD21}">
      <dsp:nvSpPr>
        <dsp:cNvPr id="0" name=""/>
        <dsp:cNvSpPr/>
      </dsp:nvSpPr>
      <dsp:spPr>
        <a:xfrm>
          <a:off x="3395878"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BBE0BA-3330-4DBE-A744-A2C430C48916}">
      <dsp:nvSpPr>
        <dsp:cNvPr id="0" name=""/>
        <dsp:cNvSpPr/>
      </dsp:nvSpPr>
      <dsp:spPr>
        <a:xfrm>
          <a:off x="4045527"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1954</a:t>
          </a:r>
        </a:p>
      </dsp:txBody>
      <dsp:txXfrm>
        <a:off x="4045527" y="1958102"/>
        <a:ext cx="1212272" cy="435133"/>
      </dsp:txXfrm>
    </dsp:sp>
    <dsp:sp modelId="{3DD73146-568A-4D9A-B598-33E803E7B7B5}">
      <dsp:nvSpPr>
        <dsp:cNvPr id="0" name=""/>
        <dsp:cNvSpPr/>
      </dsp:nvSpPr>
      <dsp:spPr>
        <a:xfrm>
          <a:off x="3641437"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Abraham Maslow  founded Humanistic psychology and later went on to develop his famous Hierarchy of Needs.</a:t>
          </a:r>
        </a:p>
      </dsp:txBody>
      <dsp:txXfrm>
        <a:off x="3641437" y="2828369"/>
        <a:ext cx="2020453" cy="1522968"/>
      </dsp:txXfrm>
    </dsp:sp>
    <dsp:sp modelId="{AEAF9CB0-6B8B-427D-B95D-063DE4532E68}">
      <dsp:nvSpPr>
        <dsp:cNvPr id="0" name=""/>
        <dsp:cNvSpPr/>
      </dsp:nvSpPr>
      <dsp:spPr>
        <a:xfrm>
          <a:off x="4651663"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74BB118-36A8-4453-A6AC-33D275ACDC7F}">
      <dsp:nvSpPr>
        <dsp:cNvPr id="0" name=""/>
        <dsp:cNvSpPr/>
      </dsp:nvSpPr>
      <dsp:spPr>
        <a:xfrm>
          <a:off x="4608150"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62956-C1C0-42A9-95BD-B2102A49C82A}">
      <dsp:nvSpPr>
        <dsp:cNvPr id="0" name=""/>
        <dsp:cNvSpPr/>
      </dsp:nvSpPr>
      <dsp:spPr>
        <a:xfrm>
          <a:off x="5257800"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1955</a:t>
          </a:r>
        </a:p>
      </dsp:txBody>
      <dsp:txXfrm>
        <a:off x="5257800" y="1958102"/>
        <a:ext cx="1212272" cy="435133"/>
      </dsp:txXfrm>
    </dsp:sp>
    <dsp:sp modelId="{E1658337-901D-475C-A19D-C5BDD04C9538}">
      <dsp:nvSpPr>
        <dsp:cNvPr id="0" name=""/>
        <dsp:cNvSpPr/>
      </dsp:nvSpPr>
      <dsp:spPr>
        <a:xfrm>
          <a:off x="4853709"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Albert Ellis began treating people with cognitive behavioural therapy which he called Rational Emotive Behavior Therapy ( REBT)</a:t>
          </a:r>
        </a:p>
      </dsp:txBody>
      <dsp:txXfrm>
        <a:off x="4853709" y="0"/>
        <a:ext cx="2020453" cy="1522968"/>
      </dsp:txXfrm>
    </dsp:sp>
    <dsp:sp modelId="{440E89F0-102F-486B-9413-5624B246FF8E}">
      <dsp:nvSpPr>
        <dsp:cNvPr id="0" name=""/>
        <dsp:cNvSpPr/>
      </dsp:nvSpPr>
      <dsp:spPr>
        <a:xfrm>
          <a:off x="5863936"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CD4F9A2-B581-4036-A24D-D7BC5942DEDE}">
      <dsp:nvSpPr>
        <dsp:cNvPr id="0" name=""/>
        <dsp:cNvSpPr/>
      </dsp:nvSpPr>
      <dsp:spPr>
        <a:xfrm>
          <a:off x="5820422"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FD05BE-F034-4E00-B0AD-7335505F3A09}">
      <dsp:nvSpPr>
        <dsp:cNvPr id="0" name=""/>
        <dsp:cNvSpPr/>
      </dsp:nvSpPr>
      <dsp:spPr>
        <a:xfrm>
          <a:off x="6470072"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1959</a:t>
          </a:r>
        </a:p>
      </dsp:txBody>
      <dsp:txXfrm>
        <a:off x="6470072" y="1958102"/>
        <a:ext cx="1212272" cy="435133"/>
      </dsp:txXfrm>
    </dsp:sp>
    <dsp:sp modelId="{C645DEF1-AF91-47FA-82BF-F1596056DD89}">
      <dsp:nvSpPr>
        <dsp:cNvPr id="0" name=""/>
        <dsp:cNvSpPr/>
      </dsp:nvSpPr>
      <dsp:spPr>
        <a:xfrm>
          <a:off x="6065981"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Viktor Frankl published his book Man's Search for Meaning, which recorded an account of his experiences as a prisoner in Nazi concentration camps during World War II. The book also talks about Logotherapy</a:t>
          </a:r>
        </a:p>
      </dsp:txBody>
      <dsp:txXfrm>
        <a:off x="6065981" y="2828369"/>
        <a:ext cx="2020453" cy="1522968"/>
      </dsp:txXfrm>
    </dsp:sp>
    <dsp:sp modelId="{E114AF52-B09B-431B-AC3E-7504BA8D9A8E}">
      <dsp:nvSpPr>
        <dsp:cNvPr id="0" name=""/>
        <dsp:cNvSpPr/>
      </dsp:nvSpPr>
      <dsp:spPr>
        <a:xfrm>
          <a:off x="7076208"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847905F-9319-4D69-9025-9DFB30FE2D36}">
      <dsp:nvSpPr>
        <dsp:cNvPr id="0" name=""/>
        <dsp:cNvSpPr/>
      </dsp:nvSpPr>
      <dsp:spPr>
        <a:xfrm>
          <a:off x="7032694"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F9EC6E-553D-4EC8-8013-5191DCE03535}">
      <dsp:nvSpPr>
        <dsp:cNvPr id="0" name=""/>
        <dsp:cNvSpPr/>
      </dsp:nvSpPr>
      <dsp:spPr>
        <a:xfrm>
          <a:off x="7682344"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1967</a:t>
          </a:r>
        </a:p>
      </dsp:txBody>
      <dsp:txXfrm>
        <a:off x="7682344" y="1958102"/>
        <a:ext cx="1212272" cy="435133"/>
      </dsp:txXfrm>
    </dsp:sp>
    <dsp:sp modelId="{DC178244-32A3-4D3E-834D-DE928C6DEDA6}">
      <dsp:nvSpPr>
        <dsp:cNvPr id="0" name=""/>
        <dsp:cNvSpPr/>
      </dsp:nvSpPr>
      <dsp:spPr>
        <a:xfrm>
          <a:off x="7278253"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Aaron Beck developed Cognitive Behavioural Therapy (CBT) this therapy was used to help people with depression.</a:t>
          </a:r>
        </a:p>
      </dsp:txBody>
      <dsp:txXfrm>
        <a:off x="7278253" y="0"/>
        <a:ext cx="2020453" cy="1522968"/>
      </dsp:txXfrm>
    </dsp:sp>
    <dsp:sp modelId="{AC8A38EC-E776-4687-B501-DBEA82B4A32D}">
      <dsp:nvSpPr>
        <dsp:cNvPr id="0" name=""/>
        <dsp:cNvSpPr/>
      </dsp:nvSpPr>
      <dsp:spPr>
        <a:xfrm>
          <a:off x="8288480"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AFA0E62-329C-4E42-9CD5-89652EE6562E}">
      <dsp:nvSpPr>
        <dsp:cNvPr id="0" name=""/>
        <dsp:cNvSpPr/>
      </dsp:nvSpPr>
      <dsp:spPr>
        <a:xfrm>
          <a:off x="8244966"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F51D8B-4F8B-4415-B57B-BC7099B8C1F3}">
      <dsp:nvSpPr>
        <dsp:cNvPr id="0" name=""/>
        <dsp:cNvSpPr/>
      </dsp:nvSpPr>
      <dsp:spPr>
        <a:xfrm rot="5400000">
          <a:off x="9283185" y="1569532"/>
          <a:ext cx="435133" cy="1212272"/>
        </a:xfrm>
        <a:prstGeom prst="round2Same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a:t>2019</a:t>
          </a:r>
        </a:p>
      </dsp:txBody>
      <dsp:txXfrm rot="-5400000">
        <a:off x="8894616" y="1979343"/>
        <a:ext cx="1191031" cy="392651"/>
      </dsp:txXfrm>
    </dsp:sp>
    <dsp:sp modelId="{2DD4F7DA-5C76-4642-BAC3-9999AAD42A8B}">
      <dsp:nvSpPr>
        <dsp:cNvPr id="0" name=""/>
        <dsp:cNvSpPr/>
      </dsp:nvSpPr>
      <dsp:spPr>
        <a:xfrm>
          <a:off x="8490525"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counselling </a:t>
          </a:r>
          <a:r>
            <a:rPr lang="en-US" sz="1200" kern="1200">
              <a:latin typeface="Gill Sans Nova"/>
            </a:rPr>
            <a:t>therapists</a:t>
          </a:r>
          <a:endParaRPr lang="en-US" sz="1200" kern="1200"/>
        </a:p>
      </dsp:txBody>
      <dsp:txXfrm>
        <a:off x="8490525" y="2828369"/>
        <a:ext cx="2020453" cy="1522968"/>
      </dsp:txXfrm>
    </dsp:sp>
    <dsp:sp modelId="{407460AB-FB7B-4346-A9C0-ECB970E4F1C5}">
      <dsp:nvSpPr>
        <dsp:cNvPr id="0" name=""/>
        <dsp:cNvSpPr/>
      </dsp:nvSpPr>
      <dsp:spPr>
        <a:xfrm>
          <a:off x="9500752"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2E8F62B-4D67-4BE4-AB4C-7CA99E7CB61B}">
      <dsp:nvSpPr>
        <dsp:cNvPr id="0" name=""/>
        <dsp:cNvSpPr/>
      </dsp:nvSpPr>
      <dsp:spPr>
        <a:xfrm>
          <a:off x="9457238"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344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6052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8352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340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611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403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71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37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178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85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471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2/26/2021</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42830806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unsellingtutor.com/history-of-counselling/" TargetMode="External"/><Relationship Id="rId2" Type="http://schemas.openxmlformats.org/officeDocument/2006/relationships/hyperlink" Target="https://psycnet.apa.org/doi/10.1037/0735-7028.26.6.574" TargetMode="External"/><Relationship Id="rId1" Type="http://schemas.openxmlformats.org/officeDocument/2006/relationships/slideLayout" Target="../slideLayouts/slideLayout2.xml"/><Relationship Id="rId6" Type="http://schemas.openxmlformats.org/officeDocument/2006/relationships/hyperlink" Target="https://www.simplypsychology.org/client-centred-therapy.html" TargetMode="External"/><Relationship Id="rId5" Type="http://schemas.openxmlformats.org/officeDocument/2006/relationships/hyperlink" Target="https://societyforpsychotherapy.org/10-ways-to-improve-psychotherapy-outcome/" TargetMode="External"/><Relationship Id="rId4" Type="http://schemas.openxmlformats.org/officeDocument/2006/relationships/hyperlink" Target="https://www.findapsychologist.org/the-effectiveness-of-psychotherapy-what-the-research-tells-u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hs.uk/conditions/cognitive-behavioural-therapy-cbt/how-it-works/" TargetMode="External"/><Relationship Id="rId2" Type="http://schemas.openxmlformats.org/officeDocument/2006/relationships/hyperlink" Target="https://nationalcounsellingsociety.org/counselling-directory/types-of-therapy" TargetMode="External"/><Relationship Id="rId1" Type="http://schemas.openxmlformats.org/officeDocument/2006/relationships/slideLayout" Target="../slideLayouts/slideLayout2.xml"/><Relationship Id="rId6" Type="http://schemas.openxmlformats.org/officeDocument/2006/relationships/hyperlink" Target="https://societyforpsychotherapy.org/three-ways-to-improve-our-psychotherapy-effectiveness" TargetMode="External"/><Relationship Id="rId5" Type="http://schemas.openxmlformats.org/officeDocument/2006/relationships/hyperlink" Target="https://www.talkspace.com/blog/different-types-therapy-psychotherapy-best/#2" TargetMode="External"/><Relationship Id="rId4" Type="http://schemas.openxmlformats.org/officeDocument/2006/relationships/hyperlink" Target="https://medium.com/achology/a-short-history-of-counselling-2dbcbdf493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E3D3-F228-4BE3-8C29-B345DC026CD5}"/>
              </a:ext>
            </a:extLst>
          </p:cNvPr>
          <p:cNvSpPr>
            <a:spLocks noGrp="1"/>
          </p:cNvSpPr>
          <p:nvPr>
            <p:ph type="title"/>
          </p:nvPr>
        </p:nvSpPr>
        <p:spPr/>
        <p:txBody>
          <a:bodyPr>
            <a:normAutofit fontScale="90000"/>
          </a:bodyPr>
          <a:lstStyle/>
          <a:p>
            <a:pPr algn="ctr"/>
            <a:r>
              <a:rPr lang="en-GB" dirty="0"/>
              <a:t>Teaching session on: Complementary Therapy COUNSELLING </a:t>
            </a:r>
          </a:p>
        </p:txBody>
      </p:sp>
      <p:sp>
        <p:nvSpPr>
          <p:cNvPr id="3" name="Content Placeholder 2">
            <a:extLst>
              <a:ext uri="{FF2B5EF4-FFF2-40B4-BE49-F238E27FC236}">
                <a16:creationId xmlns:a16="http://schemas.microsoft.com/office/drawing/2014/main" id="{75A8AF22-B19C-411F-B363-31B308FCC49A}"/>
              </a:ext>
            </a:extLst>
          </p:cNvPr>
          <p:cNvSpPr>
            <a:spLocks noGrp="1"/>
          </p:cNvSpPr>
          <p:nvPr>
            <p:ph idx="1"/>
          </p:nvPr>
        </p:nvSpPr>
        <p:spPr>
          <a:xfrm>
            <a:off x="838200" y="1825624"/>
            <a:ext cx="10515600" cy="4892675"/>
          </a:xfrm>
        </p:spPr>
        <p:txBody>
          <a:bodyPr vert="horz" lIns="91440" tIns="45720" rIns="91440" bIns="45720" rtlCol="0" anchor="t">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Taught by:</a:t>
            </a:r>
            <a:r>
              <a:rPr lang="en-GB"/>
              <a:t> </a:t>
            </a:r>
            <a:endParaRPr lang="en-GB" dirty="0"/>
          </a:p>
          <a:p>
            <a:pPr marL="0" indent="0" algn="ctr">
              <a:buNone/>
            </a:pPr>
            <a:r>
              <a:rPr lang="en-GB" dirty="0"/>
              <a:t>Naseem Khan 	 1807432</a:t>
            </a:r>
          </a:p>
          <a:p>
            <a:pPr marL="0" indent="0" algn="ctr">
              <a:buNone/>
            </a:pPr>
            <a:r>
              <a:rPr lang="en-GB"/>
              <a:t>Nageena</a:t>
            </a:r>
            <a:r>
              <a:rPr lang="en-GB" dirty="0"/>
              <a:t> Ahmed </a:t>
            </a:r>
            <a:r>
              <a:rPr lang="en-GB"/>
              <a:t>1808213</a:t>
            </a:r>
            <a:endParaRPr lang="en-GB" dirty="0"/>
          </a:p>
        </p:txBody>
      </p:sp>
      <p:pic>
        <p:nvPicPr>
          <p:cNvPr id="4" name="Picture 2" descr="Image result for picture of counselling">
            <a:extLst>
              <a:ext uri="{FF2B5EF4-FFF2-40B4-BE49-F238E27FC236}">
                <a16:creationId xmlns:a16="http://schemas.microsoft.com/office/drawing/2014/main" id="{64BD2998-8C24-4FA8-874E-1A2F9C6FDB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4"/>
          <a:stretch/>
        </p:blipFill>
        <p:spPr bwMode="auto">
          <a:xfrm>
            <a:off x="5490557" y="1676403"/>
            <a:ext cx="4415443" cy="35051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74FEE7B-8107-4881-9AD1-3045D22A7577}"/>
              </a:ext>
            </a:extLst>
          </p:cNvPr>
          <p:cNvPicPr>
            <a:picLocks noChangeAspect="1"/>
          </p:cNvPicPr>
          <p:nvPr/>
        </p:nvPicPr>
        <p:blipFill>
          <a:blip r:embed="rId3"/>
          <a:stretch>
            <a:fillRect/>
          </a:stretch>
        </p:blipFill>
        <p:spPr>
          <a:xfrm>
            <a:off x="2705100" y="1676403"/>
            <a:ext cx="2785457" cy="3505189"/>
          </a:xfrm>
          <a:prstGeom prst="rect">
            <a:avLst/>
          </a:prstGeom>
        </p:spPr>
      </p:pic>
    </p:spTree>
    <p:extLst>
      <p:ext uri="{BB962C8B-B14F-4D97-AF65-F5344CB8AC3E}">
        <p14:creationId xmlns:p14="http://schemas.microsoft.com/office/powerpoint/2010/main" val="3657742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2CEF-EE31-450F-BBEA-02CEC1399294}"/>
              </a:ext>
            </a:extLst>
          </p:cNvPr>
          <p:cNvSpPr>
            <a:spLocks noGrp="1"/>
          </p:cNvSpPr>
          <p:nvPr>
            <p:ph type="title"/>
          </p:nvPr>
        </p:nvSpPr>
        <p:spPr>
          <a:xfrm>
            <a:off x="6657715" y="467271"/>
            <a:ext cx="4195674" cy="1094829"/>
          </a:xfrm>
        </p:spPr>
        <p:txBody>
          <a:bodyPr anchor="b">
            <a:normAutofit/>
          </a:bodyPr>
          <a:lstStyle/>
          <a:p>
            <a:pPr algn="ctr"/>
            <a:r>
              <a:rPr lang="en-GB" dirty="0"/>
              <a:t>Introduction</a:t>
            </a:r>
          </a:p>
        </p:txBody>
      </p:sp>
      <p:sp>
        <p:nvSpPr>
          <p:cNvPr id="3" name="Content Placeholder 2">
            <a:extLst>
              <a:ext uri="{FF2B5EF4-FFF2-40B4-BE49-F238E27FC236}">
                <a16:creationId xmlns:a16="http://schemas.microsoft.com/office/drawing/2014/main" id="{A240CF83-533C-46DF-98CA-6A358D3D4FBB}"/>
              </a:ext>
            </a:extLst>
          </p:cNvPr>
          <p:cNvSpPr>
            <a:spLocks noGrp="1"/>
          </p:cNvSpPr>
          <p:nvPr>
            <p:ph idx="1"/>
          </p:nvPr>
        </p:nvSpPr>
        <p:spPr>
          <a:xfrm>
            <a:off x="6430060" y="2519793"/>
            <a:ext cx="4766267" cy="4159303"/>
          </a:xfrm>
        </p:spPr>
        <p:txBody>
          <a:bodyPr anchor="t">
            <a:normAutofit/>
          </a:bodyPr>
          <a:lstStyle/>
          <a:p>
            <a:r>
              <a:rPr lang="en-GB" sz="1800" dirty="0">
                <a:latin typeface="Arial" panose="020B0604020202020204" pitchFamily="34" charset="0"/>
                <a:cs typeface="Arial" panose="020B0604020202020204" pitchFamily="34" charset="0"/>
              </a:rPr>
              <a:t>There are many different types of complementary therapies in todays day and age which have been practised for centuries dating back to the father of medicine Hippocrates who always had the theory of surgery being used as a last resort.</a:t>
            </a:r>
          </a:p>
          <a:p>
            <a:r>
              <a:rPr lang="en-GB" sz="1800" b="1" i="0" dirty="0">
                <a:effectLst/>
                <a:latin typeface="Arial" panose="020B0604020202020204" pitchFamily="34" charset="0"/>
                <a:cs typeface="Arial" panose="020B0604020202020204" pitchFamily="34" charset="0"/>
              </a:rPr>
              <a:t>A complementary therapy</a:t>
            </a:r>
            <a:r>
              <a:rPr lang="en-GB" sz="1800" b="0" i="0" dirty="0">
                <a:effectLst/>
                <a:latin typeface="Arial" panose="020B0604020202020204" pitchFamily="34" charset="0"/>
                <a:cs typeface="Arial" panose="020B0604020202020204" pitchFamily="34" charset="0"/>
              </a:rPr>
              <a:t>  is </a:t>
            </a:r>
            <a:r>
              <a:rPr lang="en-GB" sz="1800" dirty="0">
                <a:latin typeface="Arial" panose="020B0604020202020204" pitchFamily="34" charset="0"/>
                <a:cs typeface="Arial" panose="020B0604020202020204" pitchFamily="34" charset="0"/>
              </a:rPr>
              <a:t>usually used alongside your medical treatment, it aims to make you feel and cope better with any health issues that you may have. (Cancer Research 2020)</a:t>
            </a:r>
          </a:p>
          <a:p>
            <a:endParaRPr lang="en-GB" sz="1800" dirty="0">
              <a:latin typeface="Arial" panose="020B0604020202020204" pitchFamily="34" charset="0"/>
              <a:cs typeface="Arial" panose="020B0604020202020204" pitchFamily="34" charset="0"/>
            </a:endParaRPr>
          </a:p>
        </p:txBody>
      </p:sp>
      <p:pic>
        <p:nvPicPr>
          <p:cNvPr id="2050" name="Picture 2" descr="Image result for counselling pictures">
            <a:extLst>
              <a:ext uri="{FF2B5EF4-FFF2-40B4-BE49-F238E27FC236}">
                <a16:creationId xmlns:a16="http://schemas.microsoft.com/office/drawing/2014/main" id="{5F81B471-E673-41AC-A330-1F53446CC3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28" r="29722" b="1"/>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05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E93BA6-029C-4E43-9877-A5D98D40313B}"/>
              </a:ext>
            </a:extLst>
          </p:cNvPr>
          <p:cNvSpPr>
            <a:spLocks noGrp="1"/>
          </p:cNvSpPr>
          <p:nvPr>
            <p:ph idx="1"/>
          </p:nvPr>
        </p:nvSpPr>
        <p:spPr>
          <a:xfrm>
            <a:off x="803776" y="1447800"/>
            <a:ext cx="4899710" cy="4725989"/>
          </a:xfrm>
        </p:spPr>
        <p:txBody>
          <a:bodyPr anchor="t">
            <a:normAutofit/>
          </a:bodyPr>
          <a:lstStyle/>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We have chosen to talk about </a:t>
            </a:r>
            <a:r>
              <a:rPr lang="en-GB" sz="1800" b="1" dirty="0">
                <a:latin typeface="Arial" panose="020B0604020202020204" pitchFamily="34" charset="0"/>
                <a:cs typeface="Arial" panose="020B0604020202020204" pitchFamily="34" charset="0"/>
              </a:rPr>
              <a:t>Counselling</a:t>
            </a:r>
            <a:r>
              <a:rPr lang="en-GB" sz="1800" dirty="0">
                <a:latin typeface="Arial" panose="020B0604020202020204" pitchFamily="34" charset="0"/>
                <a:cs typeface="Arial" panose="020B0604020202020204" pitchFamily="34" charset="0"/>
              </a:rPr>
              <a:t> as an holistic approach.</a:t>
            </a:r>
          </a:p>
          <a:p>
            <a:pPr marL="0" indent="0">
              <a:buNone/>
            </a:pPr>
            <a:endParaRPr lang="en-GB" sz="1800" dirty="0">
              <a:latin typeface="Arial"/>
              <a:cs typeface="Arial"/>
            </a:endParaRPr>
          </a:p>
          <a:p>
            <a:pPr marL="0" indent="0">
              <a:buNone/>
            </a:pPr>
            <a:r>
              <a:rPr lang="en-GB" sz="1800" dirty="0">
                <a:latin typeface="Arial"/>
                <a:cs typeface="Arial"/>
              </a:rPr>
              <a:t>Counselling is something that may work well for some individuals and not too well for others. </a:t>
            </a:r>
            <a:endParaRPr lang="en-GB" sz="1800" dirty="0">
              <a:latin typeface="Arial" panose="020B0604020202020204" pitchFamily="34" charset="0"/>
              <a:cs typeface="Arial" panose="020B0604020202020204" pitchFamily="34" charset="0"/>
            </a:endParaRPr>
          </a:p>
          <a:p>
            <a:pPr marL="0" indent="0">
              <a:buNone/>
            </a:pPr>
            <a:r>
              <a:rPr lang="en-GB" sz="1800" dirty="0">
                <a:latin typeface="Arial"/>
                <a:cs typeface="Arial"/>
              </a:rPr>
              <a:t>A doctor may refer a patient for counselling for common health problems such as stress, anxiety and depression. The type of therapy you are offered depends on your symptoms, and which has been shown to be the most effective.</a:t>
            </a:r>
          </a:p>
          <a:p>
            <a:pPr marL="0" indent="0">
              <a:buNone/>
            </a:pPr>
            <a:endParaRPr lang="en-GB" sz="1800" dirty="0"/>
          </a:p>
        </p:txBody>
      </p:sp>
      <p:pic>
        <p:nvPicPr>
          <p:cNvPr id="1026" name="Picture 2" descr="3,368 Counselling Photos - Free &amp; Royalty-Free Stock Photos from Dreamstime">
            <a:extLst>
              <a:ext uri="{FF2B5EF4-FFF2-40B4-BE49-F238E27FC236}">
                <a16:creationId xmlns:a16="http://schemas.microsoft.com/office/drawing/2014/main" id="{B85665C1-7390-45E0-8226-4C4539294F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55" r="-2" b="-2"/>
          <a:stretch/>
        </p:blipFill>
        <p:spPr bwMode="auto">
          <a:xfrm>
            <a:off x="6743701" y="684211"/>
            <a:ext cx="4899710" cy="5077503"/>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E62A44-4C5F-4367-9645-0D2C81D50F43}"/>
              </a:ext>
            </a:extLst>
          </p:cNvPr>
          <p:cNvSpPr txBox="1"/>
          <p:nvPr/>
        </p:nvSpPr>
        <p:spPr>
          <a:xfrm>
            <a:off x="781050" y="819150"/>
            <a:ext cx="4922436"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COUNSELLING</a:t>
            </a:r>
          </a:p>
        </p:txBody>
      </p:sp>
    </p:spTree>
    <p:extLst>
      <p:ext uri="{BB962C8B-B14F-4D97-AF65-F5344CB8AC3E}">
        <p14:creationId xmlns:p14="http://schemas.microsoft.com/office/powerpoint/2010/main" val="2721055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8AF34A-12FA-47CD-8CF9-6AB51994EE7E}"/>
              </a:ext>
            </a:extLst>
          </p:cNvPr>
          <p:cNvSpPr>
            <a:spLocks noGrp="1"/>
          </p:cNvSpPr>
          <p:nvPr>
            <p:ph type="title"/>
          </p:nvPr>
        </p:nvSpPr>
        <p:spPr>
          <a:xfrm>
            <a:off x="6412091" y="501651"/>
            <a:ext cx="4395340" cy="985955"/>
          </a:xfrm>
        </p:spPr>
        <p:txBody>
          <a:bodyPr anchor="b">
            <a:normAutofit fontScale="90000"/>
          </a:bodyPr>
          <a:lstStyle/>
          <a:p>
            <a:pPr algn="ctr"/>
            <a:r>
              <a:rPr lang="en-GB" sz="4600" dirty="0"/>
              <a:t>WHY COUNSELLING?</a:t>
            </a:r>
          </a:p>
        </p:txBody>
      </p:sp>
      <p:sp>
        <p:nvSpPr>
          <p:cNvPr id="3" name="Content Placeholder 2">
            <a:extLst>
              <a:ext uri="{FF2B5EF4-FFF2-40B4-BE49-F238E27FC236}">
                <a16:creationId xmlns:a16="http://schemas.microsoft.com/office/drawing/2014/main" id="{E48DA804-4671-48D8-9CDD-B03F8E25C482}"/>
              </a:ext>
            </a:extLst>
          </p:cNvPr>
          <p:cNvSpPr>
            <a:spLocks noGrp="1"/>
          </p:cNvSpPr>
          <p:nvPr>
            <p:ph idx="1"/>
          </p:nvPr>
        </p:nvSpPr>
        <p:spPr>
          <a:xfrm>
            <a:off x="5257800" y="1364776"/>
            <a:ext cx="6686550" cy="4991574"/>
          </a:xfrm>
        </p:spPr>
        <p:txBody>
          <a:bodyPr anchor="t">
            <a:normAutofit fontScale="92500" lnSpcReduction="20000"/>
          </a:bodyPr>
          <a:lstStyle/>
          <a:p>
            <a:endParaRPr lang="en-GB" sz="1000" dirty="0">
              <a:effectLst/>
            </a:endParaRPr>
          </a:p>
          <a:p>
            <a:endParaRPr lang="en-GB" sz="1000" dirty="0"/>
          </a:p>
          <a:p>
            <a:r>
              <a:rPr lang="en-GB" sz="1800" dirty="0">
                <a:effectLst/>
                <a:latin typeface="Arial"/>
                <a:cs typeface="Arial"/>
              </a:rPr>
              <a:t>Counselling is </a:t>
            </a:r>
            <a:r>
              <a:rPr lang="en-GB" sz="1800" dirty="0">
                <a:latin typeface="Arial"/>
                <a:cs typeface="Arial"/>
              </a:rPr>
              <a:t>known </a:t>
            </a:r>
            <a:r>
              <a:rPr lang="en-GB" sz="1800" dirty="0">
                <a:effectLst/>
                <a:latin typeface="Arial"/>
                <a:cs typeface="Arial"/>
              </a:rPr>
              <a:t>as a talking therapy, a trained therapist will listen to you and help find a solution to any emotional difficulties you are facing in your life.</a:t>
            </a:r>
            <a:r>
              <a:rPr lang="en-GB" sz="1800" dirty="0">
                <a:latin typeface="Arial"/>
                <a:cs typeface="Arial"/>
              </a:rPr>
              <a:t> </a:t>
            </a:r>
            <a:endParaRPr lang="en-GB" sz="1800" dirty="0">
              <a:effectLst/>
              <a:latin typeface="Arial" panose="020B0604020202020204" pitchFamily="34" charset="0"/>
              <a:cs typeface="Arial" panose="020B0604020202020204" pitchFamily="34" charset="0"/>
            </a:endParaRPr>
          </a:p>
          <a:p>
            <a:r>
              <a:rPr lang="en-GB" sz="1800" dirty="0">
                <a:effectLst/>
                <a:latin typeface="Arial"/>
                <a:cs typeface="Arial"/>
              </a:rPr>
              <a:t>Even though the term “counselling” is referred to as a talking therapy it is in fact a therapy in its own right.</a:t>
            </a:r>
            <a:r>
              <a:rPr lang="en-GB" sz="1800" dirty="0">
                <a:latin typeface="Arial"/>
                <a:cs typeface="Arial"/>
              </a:rPr>
              <a:t> </a:t>
            </a:r>
            <a:endParaRPr lang="en-GB" sz="1800" dirty="0">
              <a:effectLst/>
              <a:latin typeface="Arial" panose="020B0604020202020204" pitchFamily="34" charset="0"/>
              <a:cs typeface="Arial" panose="020B0604020202020204" pitchFamily="34" charset="0"/>
            </a:endParaRPr>
          </a:p>
          <a:p>
            <a:r>
              <a:rPr lang="en-GB" sz="1800" b="1" dirty="0">
                <a:effectLst/>
                <a:latin typeface="Arial"/>
                <a:cs typeface="Arial"/>
              </a:rPr>
              <a:t>What can counselling help with?</a:t>
            </a:r>
          </a:p>
          <a:p>
            <a:r>
              <a:rPr lang="en-GB" sz="1800" dirty="0">
                <a:effectLst/>
                <a:latin typeface="Arial"/>
                <a:cs typeface="Arial"/>
              </a:rPr>
              <a:t>Counselling can help with a wide range of health issues such as mental health conditions, (depression, eating disorder and anxiety</a:t>
            </a:r>
            <a:r>
              <a:rPr lang="en-GB" sz="1800" dirty="0">
                <a:latin typeface="Arial"/>
                <a:cs typeface="Arial"/>
              </a:rPr>
              <a:t>).</a:t>
            </a:r>
            <a:endParaRPr lang="en-GB" sz="1800" dirty="0">
              <a:effectLst/>
              <a:latin typeface="Arial" panose="020B0604020202020204" pitchFamily="34" charset="0"/>
              <a:cs typeface="Arial" panose="020B0604020202020204" pitchFamily="34" charset="0"/>
            </a:endParaRPr>
          </a:p>
          <a:p>
            <a:r>
              <a:rPr lang="en-GB" sz="1800" dirty="0">
                <a:effectLst/>
                <a:latin typeface="Arial"/>
                <a:cs typeface="Arial"/>
              </a:rPr>
              <a:t>A delicate and very upsetting issue such as infertility</a:t>
            </a:r>
            <a:r>
              <a:rPr lang="en-GB" sz="1800" dirty="0">
                <a:latin typeface="Arial"/>
                <a:cs typeface="Arial"/>
              </a:rPr>
              <a:t>.</a:t>
            </a:r>
            <a:endParaRPr lang="en-GB" sz="1800" dirty="0">
              <a:effectLst/>
              <a:latin typeface="Arial" panose="020B0604020202020204" pitchFamily="34" charset="0"/>
              <a:cs typeface="Arial" panose="020B0604020202020204" pitchFamily="34" charset="0"/>
            </a:endParaRPr>
          </a:p>
          <a:p>
            <a:r>
              <a:rPr lang="en-GB" sz="1800" dirty="0">
                <a:effectLst/>
                <a:latin typeface="Arial"/>
                <a:cs typeface="Arial"/>
              </a:rPr>
              <a:t>A difficult event in </a:t>
            </a:r>
            <a:r>
              <a:rPr lang="en-GB" sz="1800" dirty="0">
                <a:latin typeface="Arial"/>
                <a:cs typeface="Arial"/>
              </a:rPr>
              <a:t>one's</a:t>
            </a:r>
            <a:r>
              <a:rPr lang="en-GB" sz="1800" dirty="0">
                <a:effectLst/>
                <a:latin typeface="Arial"/>
                <a:cs typeface="Arial"/>
              </a:rPr>
              <a:t> life such as death, divorce, relationship</a:t>
            </a:r>
            <a:r>
              <a:rPr lang="en-GB" sz="1800" dirty="0">
                <a:latin typeface="Arial"/>
                <a:cs typeface="Arial"/>
              </a:rPr>
              <a:t>s and work related stress.</a:t>
            </a:r>
          </a:p>
          <a:p>
            <a:r>
              <a:rPr lang="en-GB" sz="1800" dirty="0">
                <a:effectLst/>
                <a:latin typeface="Arial"/>
                <a:cs typeface="Arial"/>
              </a:rPr>
              <a:t>It can also help for peo</a:t>
            </a:r>
            <a:r>
              <a:rPr lang="en-GB" sz="1800" dirty="0">
                <a:latin typeface="Arial"/>
                <a:cs typeface="Arial"/>
              </a:rPr>
              <a:t>ple with difficult emotions such as anger or low self esteem.</a:t>
            </a:r>
          </a:p>
          <a:p>
            <a:r>
              <a:rPr lang="en-GB" sz="1800" dirty="0">
                <a:effectLst/>
                <a:latin typeface="Arial" panose="020B0604020202020204" pitchFamily="34" charset="0"/>
                <a:cs typeface="Arial" panose="020B0604020202020204" pitchFamily="34" charset="0"/>
              </a:rPr>
              <a:t>Counselling can help individuals with issues with their sexual identity. </a:t>
            </a:r>
          </a:p>
          <a:p>
            <a:pPr marL="0" indent="0">
              <a:buNone/>
            </a:pPr>
            <a:r>
              <a:rPr lang="en-GB" sz="1800" dirty="0">
                <a:effectLst/>
                <a:latin typeface="Arial" panose="020B0604020202020204" pitchFamily="34" charset="0"/>
                <a:cs typeface="Arial" panose="020B0604020202020204" pitchFamily="34" charset="0"/>
              </a:rPr>
              <a:t>    (NHS Counselling 2020)</a:t>
            </a:r>
          </a:p>
          <a:p>
            <a:endParaRPr lang="en-GB" sz="1000" dirty="0">
              <a:effectLst/>
            </a:endParaRPr>
          </a:p>
          <a:p>
            <a:endParaRPr lang="en-GB" sz="1000" dirty="0"/>
          </a:p>
        </p:txBody>
      </p:sp>
      <p:pic>
        <p:nvPicPr>
          <p:cNvPr id="26" name="Picture 2" descr="Image result for counselling pictures">
            <a:extLst>
              <a:ext uri="{FF2B5EF4-FFF2-40B4-BE49-F238E27FC236}">
                <a16:creationId xmlns:a16="http://schemas.microsoft.com/office/drawing/2014/main" id="{A33F9C72-A0C9-4890-BBDB-65838DEB9A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528" y="2552645"/>
            <a:ext cx="4305355" cy="4305355"/>
          </a:xfrm>
          <a:prstGeom prst="rect">
            <a:avLst/>
          </a:prstGeom>
          <a:noFill/>
          <a:extLst>
            <a:ext uri="{909E8E84-426E-40DD-AFC4-6F175D3DCCD1}">
              <a14:hiddenFill xmlns:a14="http://schemas.microsoft.com/office/drawing/2010/main">
                <a:solidFill>
                  <a:srgbClr val="FFFFFF"/>
                </a:solidFill>
              </a14:hiddenFill>
            </a:ext>
          </a:extLst>
        </p:spPr>
      </p:pic>
      <p:sp>
        <p:nvSpPr>
          <p:cNvPr id="19" name="Title 1">
            <a:extLst>
              <a:ext uri="{FF2B5EF4-FFF2-40B4-BE49-F238E27FC236}">
                <a16:creationId xmlns:a16="http://schemas.microsoft.com/office/drawing/2014/main" id="{6259994C-F383-4132-8AC2-E22C66F44CA3}"/>
              </a:ext>
            </a:extLst>
          </p:cNvPr>
          <p:cNvSpPr txBox="1">
            <a:spLocks/>
          </p:cNvSpPr>
          <p:nvPr/>
        </p:nvSpPr>
        <p:spPr>
          <a:xfrm flipH="1">
            <a:off x="-3833361" y="3128386"/>
            <a:ext cx="318249" cy="44179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kern="1200">
                <a:solidFill>
                  <a:schemeClr val="tx1"/>
                </a:solidFill>
                <a:latin typeface="+mj-lt"/>
                <a:ea typeface="+mj-ea"/>
                <a:cs typeface="+mj-cs"/>
              </a:defRPr>
            </a:lvl1pPr>
          </a:lstStyle>
          <a:p>
            <a:pPr>
              <a:spcAft>
                <a:spcPts val="600"/>
              </a:spcAft>
            </a:pPr>
            <a:r>
              <a:rPr lang="en-GB" sz="2400">
                <a:solidFill>
                  <a:schemeClr val="bg1"/>
                </a:solidFill>
              </a:rPr>
              <a:t>Why Counselling</a:t>
            </a:r>
          </a:p>
        </p:txBody>
      </p:sp>
    </p:spTree>
    <p:extLst>
      <p:ext uri="{BB962C8B-B14F-4D97-AF65-F5344CB8AC3E}">
        <p14:creationId xmlns:p14="http://schemas.microsoft.com/office/powerpoint/2010/main" val="204574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1000"/>
                                        <p:tgtEl>
                                          <p:spTgt spid="26"/>
                                        </p:tgtEl>
                                      </p:cBhvr>
                                    </p:animEffect>
                                    <p:anim calcmode="lin" valueType="num">
                                      <p:cBhvr>
                                        <p:cTn id="8" dur="1000" fill="hold"/>
                                        <p:tgtEl>
                                          <p:spTgt spid="26"/>
                                        </p:tgtEl>
                                        <p:attrNameLst>
                                          <p:attrName>ppt_x</p:attrName>
                                        </p:attrNameLst>
                                      </p:cBhvr>
                                      <p:tavLst>
                                        <p:tav tm="0">
                                          <p:val>
                                            <p:strVal val="#ppt_x"/>
                                          </p:val>
                                        </p:tav>
                                        <p:tav tm="100000">
                                          <p:val>
                                            <p:strVal val="#ppt_x"/>
                                          </p:val>
                                        </p:tav>
                                      </p:tavLst>
                                    </p:anim>
                                    <p:anim calcmode="lin" valueType="num">
                                      <p:cBhvr>
                                        <p:cTn id="9"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60218-77DF-439B-9CF0-255DE032D41C}"/>
              </a:ext>
            </a:extLst>
          </p:cNvPr>
          <p:cNvSpPr>
            <a:spLocks noGrp="1"/>
          </p:cNvSpPr>
          <p:nvPr>
            <p:ph type="title"/>
          </p:nvPr>
        </p:nvSpPr>
        <p:spPr>
          <a:xfrm>
            <a:off x="5138058" y="291549"/>
            <a:ext cx="6550350" cy="898622"/>
          </a:xfrm>
        </p:spPr>
        <p:txBody>
          <a:bodyPr anchor="b">
            <a:normAutofit/>
          </a:bodyPr>
          <a:lstStyle/>
          <a:p>
            <a:pPr algn="ctr"/>
            <a:r>
              <a:rPr lang="en-GB" sz="3800" dirty="0"/>
              <a:t>Common Counselling Therapies</a:t>
            </a:r>
          </a:p>
        </p:txBody>
      </p:sp>
      <p:sp>
        <p:nvSpPr>
          <p:cNvPr id="1030" name="Content Placeholder 1029">
            <a:extLst>
              <a:ext uri="{FF2B5EF4-FFF2-40B4-BE49-F238E27FC236}">
                <a16:creationId xmlns:a16="http://schemas.microsoft.com/office/drawing/2014/main" id="{7B1EC42E-3202-407B-8EF2-DDC4268AB7A3}"/>
              </a:ext>
            </a:extLst>
          </p:cNvPr>
          <p:cNvSpPr>
            <a:spLocks noGrp="1"/>
          </p:cNvSpPr>
          <p:nvPr>
            <p:ph idx="1"/>
          </p:nvPr>
        </p:nvSpPr>
        <p:spPr>
          <a:xfrm>
            <a:off x="5028224" y="1190171"/>
            <a:ext cx="7018634" cy="5166179"/>
          </a:xfrm>
        </p:spPr>
        <p:txBody>
          <a:bodyPr anchor="t">
            <a:normAutofit fontScale="92500" lnSpcReduction="10000"/>
          </a:bodyPr>
          <a:lstStyle/>
          <a:p>
            <a:r>
              <a:rPr lang="en-US" sz="2000" dirty="0">
                <a:latin typeface="Arial" panose="020B0604020202020204" pitchFamily="34" charset="0"/>
                <a:cs typeface="Arial" panose="020B0604020202020204" pitchFamily="34" charset="0"/>
              </a:rPr>
              <a:t>C.B.T , well known choice as a treatment within the NHS.</a:t>
            </a:r>
          </a:p>
          <a:p>
            <a:r>
              <a:rPr lang="en-US" sz="2000" dirty="0">
                <a:latin typeface="Arial" panose="020B0604020202020204" pitchFamily="34" charset="0"/>
                <a:cs typeface="Arial" panose="020B0604020202020204" pitchFamily="34" charset="0"/>
              </a:rPr>
              <a:t>Cognitive Therapy, based on the idea that our thoughts influence our behaviors and the way in which we feel. </a:t>
            </a:r>
          </a:p>
          <a:p>
            <a:r>
              <a:rPr lang="en-US" sz="2000" dirty="0">
                <a:latin typeface="Arial" panose="020B0604020202020204" pitchFamily="34" charset="0"/>
                <a:cs typeface="Arial" panose="020B0604020202020204" pitchFamily="34" charset="0"/>
              </a:rPr>
              <a:t>Family Therapy, helps families with their relationships.</a:t>
            </a:r>
          </a:p>
          <a:p>
            <a:r>
              <a:rPr lang="en-US" sz="2000" dirty="0">
                <a:latin typeface="Arial" panose="020B0604020202020204" pitchFamily="34" charset="0"/>
                <a:cs typeface="Arial" panose="020B0604020202020204" pitchFamily="34" charset="0"/>
              </a:rPr>
              <a:t>Hypnotherapy, uses the technique to induce a deep state of relaxation. </a:t>
            </a:r>
          </a:p>
          <a:p>
            <a:r>
              <a:rPr lang="en-US" sz="2000" dirty="0">
                <a:latin typeface="Arial" panose="020B0604020202020204" pitchFamily="34" charset="0"/>
                <a:cs typeface="Arial" panose="020B0604020202020204" pitchFamily="34" charset="0"/>
              </a:rPr>
              <a:t>Integrative approach</a:t>
            </a:r>
          </a:p>
          <a:p>
            <a:r>
              <a:rPr lang="en-GB" sz="2000" dirty="0">
                <a:latin typeface="Arial" panose="020B0604020202020204" pitchFamily="34" charset="0"/>
                <a:cs typeface="Arial" panose="020B0604020202020204" pitchFamily="34" charset="0"/>
              </a:rPr>
              <a:t>Gestalt therapy, </a:t>
            </a:r>
          </a:p>
          <a:p>
            <a:r>
              <a:rPr lang="en-GB" sz="2000" dirty="0">
                <a:latin typeface="Arial" panose="020B0604020202020204" pitchFamily="34" charset="0"/>
                <a:cs typeface="Arial" panose="020B0604020202020204" pitchFamily="34" charset="0"/>
              </a:rPr>
              <a:t>Humanistic therapy, </a:t>
            </a:r>
          </a:p>
          <a:p>
            <a:r>
              <a:rPr lang="en-US" sz="2000" dirty="0">
                <a:latin typeface="Arial" panose="020B0604020202020204" pitchFamily="34" charset="0"/>
                <a:cs typeface="Arial" panose="020B0604020202020204" pitchFamily="34" charset="0"/>
              </a:rPr>
              <a:t>Multimodal therapy, </a:t>
            </a:r>
          </a:p>
          <a:p>
            <a:r>
              <a:rPr lang="en-US" sz="2000" dirty="0">
                <a:latin typeface="Arial" panose="020B0604020202020204" pitchFamily="34" charset="0"/>
                <a:cs typeface="Arial" panose="020B0604020202020204" pitchFamily="34" charset="0"/>
              </a:rPr>
              <a:t>NLP (Neuro-linguistic programming), this is a therapy that is broken down into three layers. </a:t>
            </a:r>
          </a:p>
          <a:p>
            <a:r>
              <a:rPr lang="en-US" sz="2000" dirty="0">
                <a:latin typeface="Arial" panose="020B0604020202020204" pitchFamily="34" charset="0"/>
                <a:cs typeface="Arial" panose="020B0604020202020204" pitchFamily="34" charset="0"/>
              </a:rPr>
              <a:t>Psychodynamic counselling, focuses on past experiences and investigates the influence of those past experiences on the way we behave.</a:t>
            </a:r>
          </a:p>
          <a:p>
            <a:pPr marL="0" indent="0">
              <a:buNone/>
            </a:pPr>
            <a:r>
              <a:rPr lang="en-US" sz="2000" dirty="0">
                <a:latin typeface="Arial" panose="020B0604020202020204" pitchFamily="34" charset="0"/>
                <a:cs typeface="Arial" panose="020B0604020202020204" pitchFamily="34" charset="0"/>
              </a:rPr>
              <a:t>   	 (National Counselling Society 2020)</a:t>
            </a:r>
          </a:p>
          <a:p>
            <a:endParaRPr lang="en-US" sz="1100" dirty="0"/>
          </a:p>
        </p:txBody>
      </p:sp>
      <p:pic>
        <p:nvPicPr>
          <p:cNvPr id="1026" name="Picture 2" descr="Image result for calm setting pictures">
            <a:extLst>
              <a:ext uri="{FF2B5EF4-FFF2-40B4-BE49-F238E27FC236}">
                <a16:creationId xmlns:a16="http://schemas.microsoft.com/office/drawing/2014/main" id="{2DCF9D78-3854-429C-A523-EE16587785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50" r="-2" b="-2"/>
          <a:stretch/>
        </p:blipFill>
        <p:spPr bwMode="auto">
          <a:xfrm>
            <a:off x="1083310" y="2162629"/>
            <a:ext cx="3944913" cy="3944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294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50B3-2AC5-4143-AF03-868F279B2E3D}"/>
              </a:ext>
            </a:extLst>
          </p:cNvPr>
          <p:cNvSpPr>
            <a:spLocks noGrp="1"/>
          </p:cNvSpPr>
          <p:nvPr>
            <p:ph type="title"/>
          </p:nvPr>
        </p:nvSpPr>
        <p:spPr>
          <a:xfrm>
            <a:off x="1245072" y="1289765"/>
            <a:ext cx="3651101" cy="4270963"/>
          </a:xfrm>
        </p:spPr>
        <p:txBody>
          <a:bodyPr anchor="ctr">
            <a:normAutofit/>
          </a:bodyPr>
          <a:lstStyle/>
          <a:p>
            <a:pPr algn="ctr"/>
            <a:r>
              <a:rPr lang="en-GB" sz="5000" dirty="0">
                <a:solidFill>
                  <a:schemeClr val="bg1"/>
                </a:solidFill>
                <a:latin typeface="Arial" panose="020B0604020202020204" pitchFamily="34" charset="0"/>
                <a:cs typeface="Arial" panose="020B0604020202020204" pitchFamily="34" charset="0"/>
              </a:rPr>
              <a:t>Types Of Counselling And Their Uses</a:t>
            </a:r>
          </a:p>
        </p:txBody>
      </p:sp>
      <p:sp>
        <p:nvSpPr>
          <p:cNvPr id="3" name="Content Placeholder 2">
            <a:extLst>
              <a:ext uri="{FF2B5EF4-FFF2-40B4-BE49-F238E27FC236}">
                <a16:creationId xmlns:a16="http://schemas.microsoft.com/office/drawing/2014/main" id="{1EB795B7-F373-4FFB-AEC4-28DEF9F84913}"/>
              </a:ext>
            </a:extLst>
          </p:cNvPr>
          <p:cNvSpPr>
            <a:spLocks noGrp="1"/>
          </p:cNvSpPr>
          <p:nvPr>
            <p:ph idx="1"/>
          </p:nvPr>
        </p:nvSpPr>
        <p:spPr>
          <a:xfrm>
            <a:off x="5428344" y="0"/>
            <a:ext cx="6763656" cy="6388099"/>
          </a:xfrm>
        </p:spPr>
        <p:txBody>
          <a:bodyPr anchor="ctr">
            <a:normAutofit/>
          </a:bodyPr>
          <a:lstStyle/>
          <a:p>
            <a:pPr marL="0" indent="0">
              <a:buNone/>
            </a:pPr>
            <a:r>
              <a:rPr lang="en-GB" sz="1600" dirty="0">
                <a:latin typeface="Arial" panose="020B0604020202020204" pitchFamily="34" charset="0"/>
                <a:cs typeface="Arial" panose="020B0604020202020204" pitchFamily="34" charset="0"/>
              </a:rPr>
              <a:t>The most common therapies used are,</a:t>
            </a:r>
          </a:p>
          <a:p>
            <a:pPr marL="0" indent="0">
              <a:buNone/>
            </a:pPr>
            <a:r>
              <a:rPr lang="en-GB" sz="1600" b="1" dirty="0">
                <a:latin typeface="Arial" panose="020B0604020202020204" pitchFamily="34" charset="0"/>
                <a:cs typeface="Arial" panose="020B0604020202020204" pitchFamily="34" charset="0"/>
              </a:rPr>
              <a:t>Client centred therapy- </a:t>
            </a:r>
            <a:r>
              <a:rPr lang="en-GB" sz="1600" dirty="0">
                <a:latin typeface="Arial" panose="020B0604020202020204" pitchFamily="34" charset="0"/>
                <a:cs typeface="Arial" panose="020B0604020202020204" pitchFamily="34" charset="0"/>
              </a:rPr>
              <a:t>this therapy centres the attention on the client, the therapist is their to listen and help guide and encourage the client to take authority of their own life, this approach is taken with concern and care towards a clients needs more time is spent empathizing with clients (Rauch, 2016). This therapy was proposed by Carl Rogers who believed that emotionally troubled people had an ability to self heal and grow within themselves (</a:t>
            </a:r>
            <a:r>
              <a:rPr lang="en-GB" sz="1600" dirty="0" err="1">
                <a:latin typeface="Arial" panose="020B0604020202020204" pitchFamily="34" charset="0"/>
                <a:cs typeface="Arial" panose="020B0604020202020204" pitchFamily="34" charset="0"/>
              </a:rPr>
              <a:t>Mcleod</a:t>
            </a:r>
            <a:r>
              <a:rPr lang="en-GB" sz="1600" dirty="0">
                <a:latin typeface="Arial" panose="020B0604020202020204" pitchFamily="34" charset="0"/>
                <a:cs typeface="Arial" panose="020B0604020202020204" pitchFamily="34" charset="0"/>
              </a:rPr>
              <a:t>. 2019). This therapy will benefit people with depression, anxiety, schizophrenia, personality disorders, poor relationships and substance use.</a:t>
            </a:r>
          </a:p>
          <a:p>
            <a:pPr marL="0" indent="0">
              <a:buNone/>
            </a:pPr>
            <a:r>
              <a:rPr lang="en-GB" sz="1600" b="1" dirty="0">
                <a:latin typeface="Arial" panose="020B0604020202020204" pitchFamily="34" charset="0"/>
                <a:cs typeface="Arial" panose="020B0604020202020204" pitchFamily="34" charset="0"/>
              </a:rPr>
              <a:t>Cognitive Behavioural Therapy- </a:t>
            </a:r>
            <a:r>
              <a:rPr lang="en-GB" sz="1600" dirty="0">
                <a:latin typeface="Arial" panose="020B0604020202020204" pitchFamily="34" charset="0"/>
                <a:cs typeface="Arial" panose="020B0604020202020204" pitchFamily="34" charset="0"/>
              </a:rPr>
              <a:t>works with the client to help solve their problems by breaking them down in f different parts. 1, by identifying the issue and then trying to solve it 2, setting goals to achieve it, 3, concentrating on how you think rather than resolving issues in the past, 4, therapist will work with client to find solutions to their problems. This is mostly used for people with phobias, obsessive compulsive disorder, anxiety, depression, sleep disorders (NHS, </a:t>
            </a:r>
            <a:r>
              <a:rPr lang="en-GB" sz="1600" dirty="0" err="1">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a:t>
            </a:r>
          </a:p>
          <a:p>
            <a:pPr marL="0" indent="0">
              <a:buNone/>
            </a:pPr>
            <a:r>
              <a:rPr lang="en-GB" sz="1600" b="1" dirty="0">
                <a:latin typeface="Arial" panose="020B0604020202020204" pitchFamily="34" charset="0"/>
                <a:cs typeface="Arial" panose="020B0604020202020204" pitchFamily="34" charset="0"/>
              </a:rPr>
              <a:t>Family Therapy- </a:t>
            </a:r>
            <a:r>
              <a:rPr lang="en-GB" sz="1600" dirty="0">
                <a:latin typeface="Arial" panose="020B0604020202020204" pitchFamily="34" charset="0"/>
                <a:cs typeface="Arial" panose="020B0604020202020204" pitchFamily="34" charset="0"/>
              </a:rPr>
              <a:t>This therapy helps rebuild family relationships, the focus is mainly on how to involve the family to find positive solutions to their problems. This therapy benefits families where they want to improve relationships or if a family member has an addiction or suffers from ADHD (National counselling society, </a:t>
            </a:r>
            <a:r>
              <a:rPr lang="en-GB" sz="1600" dirty="0" err="1">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a:t>
            </a:r>
          </a:p>
          <a:p>
            <a:pPr marL="0" indent="0">
              <a:buNone/>
            </a:pPr>
            <a:r>
              <a:rPr lang="en-GB" sz="1600" dirty="0">
                <a:latin typeface="Arial" panose="020B0604020202020204" pitchFamily="34" charset="0"/>
                <a:cs typeface="Arial" panose="020B0604020202020204" pitchFamily="34" charset="0"/>
              </a:rPr>
              <a:t> </a:t>
            </a:r>
            <a:endParaRPr lang="en-GB" sz="1600" b="1" dirty="0"/>
          </a:p>
          <a:p>
            <a:pPr marL="0" indent="0">
              <a:buNone/>
            </a:pPr>
            <a:endParaRPr lang="en-GB" sz="1300" b="1" dirty="0"/>
          </a:p>
        </p:txBody>
      </p:sp>
      <p:pic>
        <p:nvPicPr>
          <p:cNvPr id="4" name="Picture 4" descr="Diagram&#10;&#10;Description automatically generated">
            <a:extLst>
              <a:ext uri="{FF2B5EF4-FFF2-40B4-BE49-F238E27FC236}">
                <a16:creationId xmlns:a16="http://schemas.microsoft.com/office/drawing/2014/main" id="{0AF33F66-F131-465D-B1BC-69935DF33686}"/>
              </a:ext>
            </a:extLst>
          </p:cNvPr>
          <p:cNvPicPr>
            <a:picLocks noChangeAspect="1"/>
          </p:cNvPicPr>
          <p:nvPr/>
        </p:nvPicPr>
        <p:blipFill>
          <a:blip r:embed="rId2"/>
          <a:stretch>
            <a:fillRect/>
          </a:stretch>
        </p:blipFill>
        <p:spPr>
          <a:xfrm>
            <a:off x="1090651" y="962250"/>
            <a:ext cx="3959941" cy="4925991"/>
          </a:xfrm>
          <a:prstGeom prst="rect">
            <a:avLst/>
          </a:prstGeom>
        </p:spPr>
      </p:pic>
    </p:spTree>
    <p:extLst>
      <p:ext uri="{BB962C8B-B14F-4D97-AF65-F5344CB8AC3E}">
        <p14:creationId xmlns:p14="http://schemas.microsoft.com/office/powerpoint/2010/main" val="1144916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5F21B-98E5-42A3-94E0-392BA86FE715}"/>
              </a:ext>
            </a:extLst>
          </p:cNvPr>
          <p:cNvSpPr>
            <a:spLocks noGrp="1"/>
          </p:cNvSpPr>
          <p:nvPr>
            <p:ph type="ctrTitle"/>
          </p:nvPr>
        </p:nvSpPr>
        <p:spPr>
          <a:xfrm>
            <a:off x="6412091" y="501651"/>
            <a:ext cx="4395340" cy="744053"/>
          </a:xfrm>
        </p:spPr>
        <p:txBody>
          <a:bodyPr vert="horz" lIns="91440" tIns="45720" rIns="91440" bIns="45720" rtlCol="0" anchor="b">
            <a:normAutofit fontScale="90000"/>
          </a:bodyPr>
          <a:lstStyle/>
          <a:p>
            <a:pPr algn="ctr"/>
            <a:r>
              <a:rPr lang="en-US" sz="5400" dirty="0" err="1"/>
              <a:t>hISTORY</a:t>
            </a:r>
            <a:r>
              <a:rPr lang="en-US" sz="5400" kern="1200" dirty="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5DA540B-D007-41E5-973C-5ABF723F527A}"/>
              </a:ext>
            </a:extLst>
          </p:cNvPr>
          <p:cNvSpPr>
            <a:spLocks noGrp="1"/>
          </p:cNvSpPr>
          <p:nvPr>
            <p:ph type="subTitle" idx="1"/>
          </p:nvPr>
        </p:nvSpPr>
        <p:spPr>
          <a:xfrm>
            <a:off x="6392583" y="1603514"/>
            <a:ext cx="5083524" cy="5049078"/>
          </a:xfrm>
        </p:spPr>
        <p:txBody>
          <a:bodyPr vert="horz" lIns="91440" tIns="45720" rIns="91440" bIns="45720" rtlCol="0" anchor="t">
            <a:normAutofit/>
          </a:bodyPr>
          <a:lstStyle/>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To understand history of counselling, we as human beings find great comfort in sharing our problems, like Carl Jung the father of analytical psychology says, </a:t>
            </a:r>
          </a:p>
          <a:p>
            <a:r>
              <a:rPr lang="en-US" sz="1800" dirty="0">
                <a:latin typeface="Arial" panose="020B0604020202020204" pitchFamily="34" charset="0"/>
                <a:cs typeface="Arial" panose="020B0604020202020204" pitchFamily="34" charset="0"/>
              </a:rPr>
              <a:t>	“ A problem shared is a problem 			halved”</a:t>
            </a:r>
          </a:p>
          <a:p>
            <a:pPr indent="-2286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Counselling became a profession in the 19</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and 20</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century, before that from tribal times communities would come together and talk about their problems and share dreams. As society has become more complex roles have become formalized. The origins of psychotherapy comes from the confessional where priests would serve the community by listening and advising troubled individuals (Ramsay, 2019)</a:t>
            </a:r>
          </a:p>
          <a:p>
            <a:pPr indent="-2286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1500" dirty="0"/>
          </a:p>
        </p:txBody>
      </p:sp>
      <p:pic>
        <p:nvPicPr>
          <p:cNvPr id="3076" name="Picture 4" descr="Historical Overview of Professional Counseling - YouTube">
            <a:extLst>
              <a:ext uri="{FF2B5EF4-FFF2-40B4-BE49-F238E27FC236}">
                <a16:creationId xmlns:a16="http://schemas.microsoft.com/office/drawing/2014/main" id="{41631C39-ED91-46CA-9606-A95C00AB48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4375" y="2322368"/>
            <a:ext cx="5221625" cy="2937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56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ECDD-2053-44EE-A752-6B14C16FB855}"/>
              </a:ext>
            </a:extLst>
          </p:cNvPr>
          <p:cNvSpPr>
            <a:spLocks noGrp="1"/>
          </p:cNvSpPr>
          <p:nvPr>
            <p:ph type="title"/>
          </p:nvPr>
        </p:nvSpPr>
        <p:spPr>
          <a:xfrm>
            <a:off x="838200" y="365125"/>
            <a:ext cx="9804918" cy="1325563"/>
          </a:xfrm>
        </p:spPr>
        <p:txBody>
          <a:bodyPr>
            <a:normAutofit/>
          </a:bodyPr>
          <a:lstStyle/>
          <a:p>
            <a:r>
              <a:rPr lang="en-GB">
                <a:solidFill>
                  <a:schemeClr val="bg1"/>
                </a:solidFill>
              </a:rPr>
              <a:t>Timeline History of Counselling</a:t>
            </a:r>
          </a:p>
        </p:txBody>
      </p:sp>
      <p:graphicFrame>
        <p:nvGraphicFramePr>
          <p:cNvPr id="37" name="Content Placeholder 2">
            <a:extLst>
              <a:ext uri="{FF2B5EF4-FFF2-40B4-BE49-F238E27FC236}">
                <a16:creationId xmlns:a16="http://schemas.microsoft.com/office/drawing/2014/main" id="{F947D551-44DF-41FA-A93C-2FFD3B6D7A6D}"/>
              </a:ext>
            </a:extLst>
          </p:cNvPr>
          <p:cNvGraphicFramePr>
            <a:graphicFrameLocks noGrp="1"/>
          </p:cNvGraphicFramePr>
          <p:nvPr>
            <p:ph idx="1"/>
            <p:extLst>
              <p:ext uri="{D42A27DB-BD31-4B8C-83A1-F6EECF244321}">
                <p14:modId xmlns:p14="http://schemas.microsoft.com/office/powerpoint/2010/main" val="30425952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3357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286-7C7D-4FA8-B0F8-358F2C45CEC9}"/>
              </a:ext>
            </a:extLst>
          </p:cNvPr>
          <p:cNvSpPr>
            <a:spLocks noGrp="1"/>
          </p:cNvSpPr>
          <p:nvPr>
            <p:ph type="title"/>
          </p:nvPr>
        </p:nvSpPr>
        <p:spPr>
          <a:xfrm>
            <a:off x="6657715" y="467271"/>
            <a:ext cx="4195674" cy="2052522"/>
          </a:xfrm>
        </p:spPr>
        <p:txBody>
          <a:bodyPr anchor="b">
            <a:normAutofit/>
          </a:bodyPr>
          <a:lstStyle/>
          <a:p>
            <a:pPr algn="ctr"/>
            <a:br>
              <a:rPr lang="en-GB" sz="3400" dirty="0"/>
            </a:br>
            <a:r>
              <a:rPr lang="en-GB" sz="3400" b="1" dirty="0">
                <a:latin typeface="Arial" panose="020B0604020202020204" pitchFamily="34" charset="0"/>
                <a:cs typeface="Arial" panose="020B0604020202020204" pitchFamily="34" charset="0"/>
              </a:rPr>
              <a:t>Therapy vs Medication</a:t>
            </a:r>
            <a:br>
              <a:rPr lang="en-GB" sz="3400" dirty="0"/>
            </a:br>
            <a:endParaRPr lang="en-GB" sz="3400" dirty="0"/>
          </a:p>
        </p:txBody>
      </p:sp>
      <p:sp>
        <p:nvSpPr>
          <p:cNvPr id="3" name="Content Placeholder 2">
            <a:extLst>
              <a:ext uri="{FF2B5EF4-FFF2-40B4-BE49-F238E27FC236}">
                <a16:creationId xmlns:a16="http://schemas.microsoft.com/office/drawing/2014/main" id="{D70046BA-2B69-4439-8E42-87BC1F8C019D}"/>
              </a:ext>
            </a:extLst>
          </p:cNvPr>
          <p:cNvSpPr>
            <a:spLocks noGrp="1"/>
          </p:cNvSpPr>
          <p:nvPr>
            <p:ph idx="1"/>
          </p:nvPr>
        </p:nvSpPr>
        <p:spPr>
          <a:xfrm>
            <a:off x="6126849" y="1955799"/>
            <a:ext cx="4726542" cy="4434929"/>
          </a:xfrm>
        </p:spPr>
        <p:txBody>
          <a:bodyPr anchor="t">
            <a:normAutofit lnSpcReduction="10000"/>
          </a:bodyPr>
          <a:lstStyle/>
          <a:p>
            <a:r>
              <a:rPr lang="en-GB" sz="1800" dirty="0">
                <a:latin typeface="Arial" panose="020B0604020202020204" pitchFamily="34" charset="0"/>
                <a:cs typeface="Arial" panose="020B0604020202020204" pitchFamily="34" charset="0"/>
              </a:rPr>
              <a:t>Antidepressant medication is very popular for treating depression, although research has found cognitive behavioural therapy is just as effective as medication in the treatment of depression (</a:t>
            </a:r>
            <a:r>
              <a:rPr lang="en-GB" sz="1800" b="0" i="0" dirty="0" err="1">
                <a:effectLst/>
                <a:latin typeface="Arial" panose="020B0604020202020204" pitchFamily="34" charset="0"/>
                <a:cs typeface="Arial" panose="020B0604020202020204" pitchFamily="34" charset="0"/>
              </a:rPr>
              <a:t>Antonuccio</a:t>
            </a:r>
            <a:r>
              <a:rPr lang="en-GB" sz="1800" b="0" i="0" dirty="0">
                <a:effectLst/>
                <a:latin typeface="Arial" panose="020B0604020202020204" pitchFamily="34" charset="0"/>
                <a:cs typeface="Arial" panose="020B0604020202020204" pitchFamily="34" charset="0"/>
              </a:rPr>
              <a:t>, et al, 1995).</a:t>
            </a:r>
          </a:p>
          <a:p>
            <a:r>
              <a:rPr lang="en-GB" sz="1800" b="0" i="0" dirty="0">
                <a:effectLst/>
                <a:latin typeface="Arial" panose="020B0604020202020204" pitchFamily="34" charset="0"/>
                <a:cs typeface="Arial" panose="020B0604020202020204" pitchFamily="34" charset="0"/>
              </a:rPr>
              <a:t>Dr Robert Rosenthal a psychologist from Harvard </a:t>
            </a:r>
            <a:r>
              <a:rPr lang="en-GB" sz="1800" dirty="0">
                <a:latin typeface="Arial" panose="020B0604020202020204" pitchFamily="34" charset="0"/>
                <a:cs typeface="Arial" panose="020B0604020202020204" pitchFamily="34" charset="0"/>
              </a:rPr>
              <a:t>university is convinced through research and studies that the effects of psychotherapy are far more convincing than medicinal treatments (Dr </a:t>
            </a:r>
            <a:r>
              <a:rPr lang="en-GB" sz="1800" dirty="0" err="1">
                <a:latin typeface="Arial" panose="020B0604020202020204" pitchFamily="34" charset="0"/>
                <a:cs typeface="Arial" panose="020B0604020202020204" pitchFamily="34" charset="0"/>
              </a:rPr>
              <a:t>Westra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a:p>
            <a:r>
              <a:rPr lang="en-GB" sz="1800" dirty="0" err="1">
                <a:latin typeface="Arial" panose="020B0604020202020204" pitchFamily="34" charset="0"/>
                <a:cs typeface="Arial" panose="020B0604020202020204" pitchFamily="34" charset="0"/>
              </a:rPr>
              <a:t>Counseling</a:t>
            </a:r>
            <a:r>
              <a:rPr lang="en-GB" sz="1800" dirty="0">
                <a:latin typeface="Arial" panose="020B0604020202020204" pitchFamily="34" charset="0"/>
                <a:cs typeface="Arial" panose="020B0604020202020204" pitchFamily="34" charset="0"/>
              </a:rPr>
              <a:t> therapy can make a client feel they have someone to share their problem with, whilst using medication can make patients feel lonely and vulnerable (NHS,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a:p>
            <a:endParaRPr lang="en-GB" sz="1300" dirty="0">
              <a:latin typeface="Fira Sans"/>
            </a:endParaRPr>
          </a:p>
          <a:p>
            <a:pPr marL="0" indent="0">
              <a:buNone/>
            </a:pPr>
            <a:endParaRPr lang="en-GB" sz="1300" b="0" i="0" dirty="0">
              <a:effectLst/>
              <a:latin typeface="Fira Sans"/>
            </a:endParaRPr>
          </a:p>
          <a:p>
            <a:pPr marL="0" indent="0">
              <a:buNone/>
            </a:pPr>
            <a:endParaRPr lang="en-GB" sz="1300" dirty="0">
              <a:latin typeface="Fira Sans"/>
            </a:endParaRPr>
          </a:p>
          <a:p>
            <a:pPr marL="0" indent="0">
              <a:buNone/>
            </a:pPr>
            <a:endParaRPr lang="en-GB" sz="1300" b="0" i="0" dirty="0">
              <a:effectLst/>
              <a:latin typeface="Fira Sans"/>
            </a:endParaRPr>
          </a:p>
          <a:p>
            <a:pPr marL="0" indent="0">
              <a:buNone/>
            </a:pPr>
            <a:endParaRPr lang="en-GB" sz="1300" dirty="0">
              <a:latin typeface="Fira Sans"/>
            </a:endParaRPr>
          </a:p>
          <a:p>
            <a:pPr marL="0" indent="0">
              <a:buNone/>
            </a:pPr>
            <a:endParaRPr lang="en-GB" sz="1300" b="0" i="0" dirty="0">
              <a:effectLst/>
              <a:latin typeface="Fira Sans"/>
            </a:endParaRPr>
          </a:p>
          <a:p>
            <a:pPr marL="0" indent="0">
              <a:buNone/>
            </a:pPr>
            <a:endParaRPr lang="en-GB" sz="1300" dirty="0">
              <a:latin typeface="Fira Sans"/>
            </a:endParaRPr>
          </a:p>
        </p:txBody>
      </p:sp>
      <p:pic>
        <p:nvPicPr>
          <p:cNvPr id="2050" name="Picture 2" descr="Counseling clipart partner talk, Picture #2555705 counseling clipart  partner talk">
            <a:extLst>
              <a:ext uri="{FF2B5EF4-FFF2-40B4-BE49-F238E27FC236}">
                <a16:creationId xmlns:a16="http://schemas.microsoft.com/office/drawing/2014/main" id="{C14D8FFB-5813-4A43-8116-32724C00F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17770" y="2100123"/>
            <a:ext cx="3952579" cy="2650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43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4C156-B6D5-41ED-84F2-3EB491F7931D}"/>
              </a:ext>
            </a:extLst>
          </p:cNvPr>
          <p:cNvSpPr>
            <a:spLocks noGrp="1"/>
          </p:cNvSpPr>
          <p:nvPr>
            <p:ph type="title"/>
          </p:nvPr>
        </p:nvSpPr>
        <p:spPr>
          <a:xfrm>
            <a:off x="6657715" y="467271"/>
            <a:ext cx="4195674" cy="2052522"/>
          </a:xfrm>
        </p:spPr>
        <p:txBody>
          <a:bodyPr anchor="b">
            <a:normAutofit/>
          </a:bodyPr>
          <a:lstStyle/>
          <a:p>
            <a:pPr algn="ctr"/>
            <a:r>
              <a:rPr lang="en-GB" sz="4400" b="1" dirty="0">
                <a:latin typeface="Arial" panose="020B0604020202020204" pitchFamily="34" charset="0"/>
                <a:cs typeface="Arial" panose="020B0604020202020204" pitchFamily="34" charset="0"/>
              </a:rPr>
              <a:t>How Therapy Can Be Improved</a:t>
            </a:r>
            <a:r>
              <a:rPr lang="en-GB" sz="4400" dirty="0"/>
              <a:t>….</a:t>
            </a:r>
          </a:p>
        </p:txBody>
      </p:sp>
      <p:sp>
        <p:nvSpPr>
          <p:cNvPr id="3" name="Content Placeholder 2">
            <a:extLst>
              <a:ext uri="{FF2B5EF4-FFF2-40B4-BE49-F238E27FC236}">
                <a16:creationId xmlns:a16="http://schemas.microsoft.com/office/drawing/2014/main" id="{D6BB3D91-4266-42A8-986C-99446E48C75F}"/>
              </a:ext>
            </a:extLst>
          </p:cNvPr>
          <p:cNvSpPr>
            <a:spLocks noGrp="1"/>
          </p:cNvSpPr>
          <p:nvPr>
            <p:ph idx="1"/>
          </p:nvPr>
        </p:nvSpPr>
        <p:spPr>
          <a:xfrm>
            <a:off x="6247607" y="2519793"/>
            <a:ext cx="5338551" cy="3870936"/>
          </a:xfrm>
        </p:spPr>
        <p:txBody>
          <a:bodyPr anchor="t">
            <a:normAutofit/>
          </a:bodyPr>
          <a:lstStyle/>
          <a:p>
            <a:r>
              <a:rPr lang="en-GB" sz="1800">
                <a:latin typeface="Arial"/>
                <a:cs typeface="Arial"/>
              </a:rPr>
              <a:t>Throughout the therapy process, patient participation is extremely significant, many studies have seen patients avoid attending their therapy sessions, which have a negative result for their care.</a:t>
            </a:r>
          </a:p>
          <a:p>
            <a:r>
              <a:rPr lang="en-GB" sz="1800">
                <a:latin typeface="Arial"/>
                <a:cs typeface="Arial"/>
              </a:rPr>
              <a:t>Establishing a constructive working alliance to accomplish the goals set by therapists and their clients can see positive outcomes (Wampold,2006).</a:t>
            </a:r>
          </a:p>
          <a:p>
            <a:r>
              <a:rPr lang="en-GB" sz="1800">
                <a:latin typeface="Arial"/>
                <a:cs typeface="Arial"/>
              </a:rPr>
              <a:t>Therapists should always be up to date with their preparation, so they can help clients solve tough problems. This can be daunting for a therapist to address because the client can be affected by this negatively (Laska, </a:t>
            </a:r>
            <a:r>
              <a:rPr lang="en-GB" sz="1800" err="1">
                <a:latin typeface="Arial"/>
                <a:cs typeface="Arial"/>
              </a:rPr>
              <a:t>n.d</a:t>
            </a:r>
            <a:r>
              <a:rPr lang="en-GB" sz="1800">
                <a:latin typeface="Arial"/>
                <a:cs typeface="Arial"/>
              </a:rPr>
              <a:t>).</a:t>
            </a:r>
            <a:endParaRPr lang="en-GB" sz="1800" dirty="0">
              <a:latin typeface="Arial" panose="020B0604020202020204" pitchFamily="34" charset="0"/>
              <a:cs typeface="Arial" panose="020B0604020202020204" pitchFamily="34" charset="0"/>
            </a:endParaRPr>
          </a:p>
          <a:p>
            <a:pPr marL="0" indent="0">
              <a:buNone/>
            </a:pPr>
            <a:endParaRPr lang="en-GB" sz="1300" dirty="0"/>
          </a:p>
          <a:p>
            <a:endParaRPr lang="en-GB" sz="1300" dirty="0"/>
          </a:p>
          <a:p>
            <a:endParaRPr lang="en-GB" sz="1300" dirty="0"/>
          </a:p>
          <a:p>
            <a:endParaRPr lang="en-GB" sz="1300" dirty="0"/>
          </a:p>
          <a:p>
            <a:endParaRPr lang="en-GB" sz="1300" dirty="0"/>
          </a:p>
        </p:txBody>
      </p:sp>
      <p:pic>
        <p:nvPicPr>
          <p:cNvPr id="1026" name="Picture 2" descr="The Ultimate Egypt Online Therapy Guide | Egyptian Streets">
            <a:extLst>
              <a:ext uri="{FF2B5EF4-FFF2-40B4-BE49-F238E27FC236}">
                <a16:creationId xmlns:a16="http://schemas.microsoft.com/office/drawing/2014/main" id="{0293026D-9425-4C27-A050-7007545FE0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74" r="26675"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141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50EA2-F2DD-44E0-8B27-B968BE421F3C}"/>
              </a:ext>
            </a:extLst>
          </p:cNvPr>
          <p:cNvSpPr>
            <a:spLocks noGrp="1"/>
          </p:cNvSpPr>
          <p:nvPr>
            <p:ph type="title"/>
          </p:nvPr>
        </p:nvSpPr>
        <p:spPr>
          <a:xfrm>
            <a:off x="6657714" y="467271"/>
            <a:ext cx="5028861" cy="1095425"/>
          </a:xfrm>
        </p:spPr>
        <p:txBody>
          <a:bodyPr anchor="b">
            <a:normAutofit fontScale="90000"/>
          </a:bodyPr>
          <a:lstStyle/>
          <a:p>
            <a:pPr algn="ctr"/>
            <a:r>
              <a:rPr lang="en-GB" dirty="0"/>
              <a:t>How Effective is Counselling?</a:t>
            </a:r>
          </a:p>
        </p:txBody>
      </p:sp>
      <p:sp>
        <p:nvSpPr>
          <p:cNvPr id="19" name="Content Placeholder 2">
            <a:extLst>
              <a:ext uri="{FF2B5EF4-FFF2-40B4-BE49-F238E27FC236}">
                <a16:creationId xmlns:a16="http://schemas.microsoft.com/office/drawing/2014/main" id="{F3E7AD3F-988A-4146-8517-69452B5B04F3}"/>
              </a:ext>
            </a:extLst>
          </p:cNvPr>
          <p:cNvSpPr>
            <a:spLocks noGrp="1"/>
          </p:cNvSpPr>
          <p:nvPr>
            <p:ph idx="1"/>
          </p:nvPr>
        </p:nvSpPr>
        <p:spPr>
          <a:xfrm>
            <a:off x="6430060" y="1325217"/>
            <a:ext cx="4973643" cy="5532783"/>
          </a:xfrm>
        </p:spPr>
        <p:txBody>
          <a:bodyPr anchor="t">
            <a:normAutofit/>
          </a:bodyPr>
          <a:lstStyle/>
          <a:p>
            <a:pPr marL="0" indent="0">
              <a:buNone/>
            </a:pPr>
            <a:endParaRPr lang="en-GB" sz="1100" dirty="0"/>
          </a:p>
          <a:p>
            <a:pPr marL="0" indent="0">
              <a:buNone/>
            </a:pPr>
            <a:r>
              <a:rPr lang="en-GB" sz="1900" dirty="0">
                <a:latin typeface="Arial" panose="020B0604020202020204" pitchFamily="34" charset="0"/>
                <a:cs typeface="Arial" panose="020B0604020202020204" pitchFamily="34" charset="0"/>
              </a:rPr>
              <a:t>Counselling is only one form of helping a person, it is not the answer to all human difficulties even though it can be very effective for some people. Counselling is a way of working to help people overcome problems, to clarify situations in their life and to achieve ones personal goals in life (Hopson 1981). </a:t>
            </a:r>
          </a:p>
          <a:p>
            <a:pPr marL="0" indent="0">
              <a:buNone/>
            </a:pPr>
            <a:r>
              <a:rPr lang="en-GB" sz="1900" dirty="0">
                <a:latin typeface="Arial" panose="020B0604020202020204" pitchFamily="34" charset="0"/>
                <a:cs typeface="Arial" panose="020B0604020202020204" pitchFamily="34" charset="0"/>
              </a:rPr>
              <a:t>Studies conducted universally overall suggest that many people found counselling helpful. There is a wide belief that counselling should only be available for distressed and troubled individuals. Specific counselling can be effective but will not be as effective if the patient does not trust their </a:t>
            </a:r>
            <a:r>
              <a:rPr lang="en-GB" sz="1900" dirty="0" err="1">
                <a:latin typeface="Arial" panose="020B0604020202020204" pitchFamily="34" charset="0"/>
                <a:cs typeface="Arial" panose="020B0604020202020204" pitchFamily="34" charset="0"/>
              </a:rPr>
              <a:t>Practioner</a:t>
            </a:r>
            <a:r>
              <a:rPr lang="en-GB" sz="1900" dirty="0">
                <a:latin typeface="Arial" panose="020B0604020202020204" pitchFamily="34" charset="0"/>
                <a:cs typeface="Arial" panose="020B0604020202020204" pitchFamily="34" charset="0"/>
              </a:rPr>
              <a:t> (McLeod 2003). </a:t>
            </a:r>
          </a:p>
        </p:txBody>
      </p:sp>
      <p:pic>
        <p:nvPicPr>
          <p:cNvPr id="1026" name="Picture 2" descr="The Art of Effective Counselling | Soul Centric">
            <a:extLst>
              <a:ext uri="{FF2B5EF4-FFF2-40B4-BE49-F238E27FC236}">
                <a16:creationId xmlns:a16="http://schemas.microsoft.com/office/drawing/2014/main" id="{5B7688A4-87AC-4714-A6FA-EE471422A0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39" r="18196"/>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388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A26DE30-B79B-4417-9644-BA26570FC9F8}"/>
              </a:ext>
            </a:extLst>
          </p:cNvPr>
          <p:cNvSpPr>
            <a:spLocks noGrp="1"/>
          </p:cNvSpPr>
          <p:nvPr>
            <p:ph type="body" idx="1"/>
          </p:nvPr>
        </p:nvSpPr>
        <p:spPr>
          <a:xfrm>
            <a:off x="839788" y="668337"/>
            <a:ext cx="5157787" cy="780453"/>
          </a:xfrm>
        </p:spPr>
        <p:txBody>
          <a:bodyPr>
            <a:normAutofit/>
          </a:bodyPr>
          <a:lstStyle/>
          <a:p>
            <a:r>
              <a:rPr lang="en-GB" sz="2000"/>
              <a:t>Overview</a:t>
            </a:r>
            <a:r>
              <a:rPr lang="en-GB" sz="2000" dirty="0"/>
              <a:t> Of Counselling </a:t>
            </a:r>
            <a:r>
              <a:rPr lang="en-GB" sz="2000">
                <a:latin typeface="Arial"/>
                <a:cs typeface="Arial"/>
              </a:rPr>
              <a:t>Therapies</a:t>
            </a:r>
          </a:p>
        </p:txBody>
      </p:sp>
      <p:sp>
        <p:nvSpPr>
          <p:cNvPr id="4" name="Content Placeholder 3">
            <a:extLst>
              <a:ext uri="{FF2B5EF4-FFF2-40B4-BE49-F238E27FC236}">
                <a16:creationId xmlns:a16="http://schemas.microsoft.com/office/drawing/2014/main" id="{DF43964E-C242-4FAE-8B1E-EE95981157B3}"/>
              </a:ext>
            </a:extLst>
          </p:cNvPr>
          <p:cNvSpPr>
            <a:spLocks noGrp="1"/>
          </p:cNvSpPr>
          <p:nvPr>
            <p:ph sz="half" idx="2"/>
          </p:nvPr>
        </p:nvSpPr>
        <p:spPr>
          <a:xfrm>
            <a:off x="839788" y="1698171"/>
            <a:ext cx="5157787" cy="4491492"/>
          </a:xfrm>
        </p:spPr>
        <p:txBody>
          <a:bodyPr>
            <a:normAutofit/>
          </a:bodyPr>
          <a:lstStyle/>
          <a:p>
            <a:pPr marL="0" indent="0">
              <a:buNone/>
            </a:pPr>
            <a:r>
              <a:rPr lang="en-GB" sz="2000" dirty="0">
                <a:solidFill>
                  <a:srgbClr val="212529"/>
                </a:solidFill>
                <a:latin typeface="Arial" panose="020B0604020202020204" pitchFamily="34" charset="0"/>
                <a:cs typeface="Arial" panose="020B0604020202020204" pitchFamily="34" charset="0"/>
              </a:rPr>
              <a:t>Over 3,000 scientific studies have made it evident how beneficial and positive effects of psychotherapy are. They have stated how effective this therapy is for all ages and is being used in all health and social care sectors.</a:t>
            </a:r>
          </a:p>
          <a:p>
            <a:pPr marL="0" indent="0">
              <a:buNone/>
            </a:pPr>
            <a:r>
              <a:rPr lang="en-GB" sz="2000" dirty="0">
                <a:solidFill>
                  <a:srgbClr val="212529"/>
                </a:solidFill>
                <a:latin typeface="Arial" panose="020B0604020202020204" pitchFamily="34" charset="0"/>
                <a:cs typeface="Arial" panose="020B0604020202020204" pitchFamily="34" charset="0"/>
              </a:rPr>
              <a:t>The average psychotherapy client is better off than 79 percent of patients who do not seek care.</a:t>
            </a:r>
          </a:p>
          <a:p>
            <a:pPr marL="0" indent="0">
              <a:buNone/>
            </a:pPr>
            <a:endParaRPr lang="en-GB" sz="2000" dirty="0">
              <a:solidFill>
                <a:srgbClr val="212529"/>
              </a:solidFill>
              <a:latin typeface="Arial" panose="020B0604020202020204" pitchFamily="34" charset="0"/>
              <a:cs typeface="Arial" panose="020B0604020202020204" pitchFamily="34" charset="0"/>
            </a:endParaRPr>
          </a:p>
          <a:p>
            <a:pPr marL="0" indent="0">
              <a:buNone/>
            </a:pPr>
            <a:r>
              <a:rPr lang="en-GB" sz="2000" dirty="0">
                <a:solidFill>
                  <a:srgbClr val="212529"/>
                </a:solidFill>
                <a:latin typeface="Arial" panose="020B0604020202020204" pitchFamily="34" charset="0"/>
                <a:cs typeface="Arial" panose="020B0604020202020204" pitchFamily="34" charset="0"/>
              </a:rPr>
              <a:t>(Dr </a:t>
            </a:r>
            <a:r>
              <a:rPr lang="en-GB" sz="2000" dirty="0" err="1">
                <a:solidFill>
                  <a:srgbClr val="212529"/>
                </a:solidFill>
                <a:latin typeface="Arial" panose="020B0604020202020204" pitchFamily="34" charset="0"/>
                <a:cs typeface="Arial" panose="020B0604020202020204" pitchFamily="34" charset="0"/>
              </a:rPr>
              <a:t>Westra</a:t>
            </a:r>
            <a:r>
              <a:rPr lang="en-GB" sz="2000" dirty="0">
                <a:solidFill>
                  <a:srgbClr val="212529"/>
                </a:solidFill>
                <a:latin typeface="Arial" panose="020B0604020202020204" pitchFamily="34" charset="0"/>
                <a:cs typeface="Arial" panose="020B0604020202020204" pitchFamily="34" charset="0"/>
              </a:rPr>
              <a:t>, </a:t>
            </a:r>
            <a:r>
              <a:rPr lang="en-GB" sz="2000" dirty="0" err="1">
                <a:solidFill>
                  <a:srgbClr val="212529"/>
                </a:solidFill>
                <a:latin typeface="Arial" panose="020B0604020202020204" pitchFamily="34" charset="0"/>
                <a:cs typeface="Arial" panose="020B0604020202020204" pitchFamily="34" charset="0"/>
              </a:rPr>
              <a:t>n.d</a:t>
            </a:r>
            <a:r>
              <a:rPr lang="en-GB" sz="2000" dirty="0">
                <a:solidFill>
                  <a:srgbClr val="212529"/>
                </a:solidFill>
                <a:latin typeface="Arial" panose="020B0604020202020204" pitchFamily="34" charset="0"/>
                <a:cs typeface="Arial" panose="020B0604020202020204" pitchFamily="34" charset="0"/>
              </a:rPr>
              <a:t>)</a:t>
            </a:r>
          </a:p>
          <a:p>
            <a:pPr marL="0" indent="0">
              <a:buNone/>
            </a:pPr>
            <a:endParaRPr lang="en-GB" sz="2000" dirty="0">
              <a:solidFill>
                <a:srgbClr val="212529"/>
              </a:solidFill>
              <a:latin typeface="Arial" panose="020B0604020202020204" pitchFamily="34" charset="0"/>
              <a:cs typeface="Arial" panose="020B0604020202020204" pitchFamily="34" charset="0"/>
            </a:endParaRPr>
          </a:p>
          <a:p>
            <a:pPr marL="0" indent="0">
              <a:buNone/>
            </a:pPr>
            <a:endParaRPr lang="en-GB" sz="1200" dirty="0"/>
          </a:p>
        </p:txBody>
      </p:sp>
      <p:sp>
        <p:nvSpPr>
          <p:cNvPr id="5" name="Text Placeholder 4">
            <a:extLst>
              <a:ext uri="{FF2B5EF4-FFF2-40B4-BE49-F238E27FC236}">
                <a16:creationId xmlns:a16="http://schemas.microsoft.com/office/drawing/2014/main" id="{3A3317DF-CEFF-496B-9881-A6BFE4818DBF}"/>
              </a:ext>
            </a:extLst>
          </p:cNvPr>
          <p:cNvSpPr>
            <a:spLocks noGrp="1"/>
          </p:cNvSpPr>
          <p:nvPr>
            <p:ph type="body" sz="quarter" idx="3"/>
          </p:nvPr>
        </p:nvSpPr>
        <p:spPr>
          <a:xfrm>
            <a:off x="6172200" y="843149"/>
            <a:ext cx="5183188" cy="605642"/>
          </a:xfrm>
        </p:spPr>
        <p:txBody>
          <a:bodyPr>
            <a:normAutofit/>
          </a:bodyPr>
          <a:lstStyle/>
          <a:p>
            <a:r>
              <a:rPr lang="en-GB" sz="2000" dirty="0">
                <a:latin typeface="Arial" panose="020B0604020202020204" pitchFamily="34" charset="0"/>
                <a:cs typeface="Arial" panose="020B0604020202020204" pitchFamily="34" charset="0"/>
              </a:rPr>
              <a:t>Regulating</a:t>
            </a:r>
            <a:r>
              <a:rPr lang="en-GB" dirty="0"/>
              <a:t> Bodies </a:t>
            </a:r>
          </a:p>
        </p:txBody>
      </p:sp>
      <p:sp>
        <p:nvSpPr>
          <p:cNvPr id="6" name="Content Placeholder 5">
            <a:extLst>
              <a:ext uri="{FF2B5EF4-FFF2-40B4-BE49-F238E27FC236}">
                <a16:creationId xmlns:a16="http://schemas.microsoft.com/office/drawing/2014/main" id="{146DCD27-7D13-4D63-BA1A-1DB3712F0538}"/>
              </a:ext>
            </a:extLst>
          </p:cNvPr>
          <p:cNvSpPr>
            <a:spLocks noGrp="1"/>
          </p:cNvSpPr>
          <p:nvPr>
            <p:ph sz="quarter" idx="4"/>
          </p:nvPr>
        </p:nvSpPr>
        <p:spPr>
          <a:xfrm>
            <a:off x="6172200" y="1698171"/>
            <a:ext cx="5183188" cy="4491492"/>
          </a:xfrm>
        </p:spPr>
        <p:txBody>
          <a:bodyPr>
            <a:normAutofit/>
          </a:bodyPr>
          <a:lstStyle/>
          <a:p>
            <a:pPr marL="0" indent="0">
              <a:buNone/>
            </a:pPr>
            <a:r>
              <a:rPr lang="en-GB" sz="1800" dirty="0">
                <a:latin typeface="Arial" panose="020B0604020202020204" pitchFamily="34" charset="0"/>
                <a:cs typeface="Arial" panose="020B0604020202020204" pitchFamily="34" charset="0"/>
              </a:rPr>
              <a:t>In order to remain an Approved Registry holder, the National Counselling Society must comply with the Professional Standards Authority. </a:t>
            </a:r>
          </a:p>
          <a:p>
            <a:pPr marL="0" indent="0">
              <a:buNone/>
            </a:pPr>
            <a:r>
              <a:rPr lang="en-GB" sz="1800" dirty="0">
                <a:latin typeface="Arial" panose="020B0604020202020204" pitchFamily="34" charset="0"/>
                <a:cs typeface="Arial" panose="020B0604020202020204" pitchFamily="34" charset="0"/>
              </a:rPr>
              <a:t>They have to show that they are committed to public safety and the development of the profession as part of the acquisition of the Certified Registers standard label</a:t>
            </a:r>
            <a:r>
              <a:rPr lang="en-GB" dirty="0">
                <a:latin typeface="Arial" panose="020B0604020202020204" pitchFamily="34" charset="0"/>
                <a:cs typeface="Arial" panose="020B0604020202020204" pitchFamily="34" charset="0"/>
              </a:rPr>
              <a:t>.</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Both counselling therapists must be licensed with an approved body under the Health and Social Care Act 2012.</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(National counselling society,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631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64C0-C00F-497F-B950-F71115D4A35B}"/>
              </a:ext>
            </a:extLst>
          </p:cNvPr>
          <p:cNvSpPr>
            <a:spLocks noGrp="1"/>
          </p:cNvSpPr>
          <p:nvPr>
            <p:ph type="title"/>
          </p:nvPr>
        </p:nvSpPr>
        <p:spPr>
          <a:xfrm>
            <a:off x="803775" y="1106007"/>
            <a:ext cx="10550025" cy="1182927"/>
          </a:xfrm>
        </p:spPr>
        <p:txBody>
          <a:bodyPr anchor="b">
            <a:normAutofit/>
          </a:bodyPr>
          <a:lstStyle/>
          <a:p>
            <a:r>
              <a:rPr lang="en-US" sz="6600"/>
              <a:t>Quiz time ???</a:t>
            </a:r>
          </a:p>
        </p:txBody>
      </p:sp>
      <p:sp>
        <p:nvSpPr>
          <p:cNvPr id="3" name="Content Placeholder 2">
            <a:extLst>
              <a:ext uri="{FF2B5EF4-FFF2-40B4-BE49-F238E27FC236}">
                <a16:creationId xmlns:a16="http://schemas.microsoft.com/office/drawing/2014/main" id="{D7FB462E-162D-4E33-B386-260784F4891B}"/>
              </a:ext>
            </a:extLst>
          </p:cNvPr>
          <p:cNvSpPr>
            <a:spLocks noGrp="1"/>
          </p:cNvSpPr>
          <p:nvPr>
            <p:ph idx="1"/>
          </p:nvPr>
        </p:nvSpPr>
        <p:spPr>
          <a:xfrm>
            <a:off x="803775" y="2598947"/>
            <a:ext cx="10550025" cy="3677348"/>
          </a:xfrm>
        </p:spPr>
        <p:txBody>
          <a:bodyPr vert="horz" lIns="91440" tIns="45720" rIns="91440" bIns="45720" rtlCol="0" anchor="t">
            <a:normAutofit/>
          </a:bodyPr>
          <a:lstStyle/>
          <a:p>
            <a:pPr marL="0" indent="0">
              <a:buNone/>
            </a:pPr>
            <a:r>
              <a:rPr lang="en-US" sz="2000">
                <a:latin typeface="Arial"/>
                <a:cs typeface="Arial"/>
              </a:rPr>
              <a:t>1, Psychotherapy is which form of therapy?</a:t>
            </a:r>
          </a:p>
          <a:p>
            <a:pPr marL="0" indent="0">
              <a:buNone/>
            </a:pPr>
            <a:r>
              <a:rPr lang="en-US" sz="2000">
                <a:latin typeface="Arial"/>
                <a:cs typeface="Arial"/>
              </a:rPr>
              <a:t>2, Can you name 2 different types of counselling therapies?</a:t>
            </a:r>
          </a:p>
          <a:p>
            <a:pPr marL="0" indent="0">
              <a:buNone/>
            </a:pPr>
            <a:r>
              <a:rPr lang="en-US" sz="2000">
                <a:latin typeface="Arial"/>
                <a:cs typeface="Arial"/>
              </a:rPr>
              <a:t>3, Which therapy is commonly used to treat depression patients?</a:t>
            </a:r>
          </a:p>
          <a:p>
            <a:pPr marL="0" indent="0">
              <a:buNone/>
            </a:pPr>
            <a:r>
              <a:rPr lang="en-US" sz="2000">
                <a:latin typeface="Arial"/>
                <a:cs typeface="Arial"/>
              </a:rPr>
              <a:t>4, When did counselling become a profession?</a:t>
            </a:r>
          </a:p>
          <a:p>
            <a:pPr marL="0" indent="0">
              <a:buNone/>
            </a:pPr>
            <a:r>
              <a:rPr lang="en-US" sz="2000">
                <a:latin typeface="Arial"/>
                <a:cs typeface="Arial"/>
              </a:rPr>
              <a:t>5, How effective is counselling?</a:t>
            </a:r>
          </a:p>
          <a:p>
            <a:pPr marL="0" indent="0">
              <a:buNone/>
            </a:pPr>
            <a:endParaRPr lang="en-US" sz="2000">
              <a:latin typeface="Arial"/>
              <a:cs typeface="Arial"/>
            </a:endParaRPr>
          </a:p>
        </p:txBody>
      </p:sp>
      <p:pic>
        <p:nvPicPr>
          <p:cNvPr id="4" name="Picture 7" descr="Icon&#10;&#10;Description automatically generated">
            <a:extLst>
              <a:ext uri="{FF2B5EF4-FFF2-40B4-BE49-F238E27FC236}">
                <a16:creationId xmlns:a16="http://schemas.microsoft.com/office/drawing/2014/main" id="{9208F3C9-8391-487C-B193-9B09F7835685}"/>
              </a:ext>
            </a:extLst>
          </p:cNvPr>
          <p:cNvPicPr>
            <a:picLocks noChangeAspect="1"/>
          </p:cNvPicPr>
          <p:nvPr/>
        </p:nvPicPr>
        <p:blipFill>
          <a:blip r:embed="rId2"/>
          <a:stretch>
            <a:fillRect/>
          </a:stretch>
        </p:blipFill>
        <p:spPr>
          <a:xfrm>
            <a:off x="8460658" y="3126658"/>
            <a:ext cx="2743200" cy="2743200"/>
          </a:xfrm>
          <a:prstGeom prst="rect">
            <a:avLst/>
          </a:prstGeom>
        </p:spPr>
      </p:pic>
    </p:spTree>
    <p:extLst>
      <p:ext uri="{BB962C8B-B14F-4D97-AF65-F5344CB8AC3E}">
        <p14:creationId xmlns:p14="http://schemas.microsoft.com/office/powerpoint/2010/main" val="3560681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D70BC-6E1F-4E7F-807C-DBBC8543A1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299D72D9-7053-483A-B213-7AF5461504D4}"/>
              </a:ext>
            </a:extLst>
          </p:cNvPr>
          <p:cNvSpPr>
            <a:spLocks noGrp="1"/>
          </p:cNvSpPr>
          <p:nvPr>
            <p:ph idx="1"/>
          </p:nvPr>
        </p:nvSpPr>
        <p:spPr>
          <a:xfrm>
            <a:off x="838200" y="1245705"/>
            <a:ext cx="10515600" cy="5061640"/>
          </a:xfrm>
        </p:spPr>
        <p:txBody>
          <a:bodyPr>
            <a:normAutofit fontScale="25000" lnSpcReduction="20000"/>
          </a:bodyPr>
          <a:lstStyle/>
          <a:p>
            <a:pPr>
              <a:spcAft>
                <a:spcPts val="800"/>
              </a:spcAft>
            </a:pPr>
            <a:r>
              <a:rPr lang="en-GB" sz="6400" dirty="0" err="1">
                <a:effectLst/>
                <a:latin typeface="Arial" panose="020B0604020202020204" pitchFamily="34" charset="0"/>
                <a:ea typeface="Calibri" panose="020F0502020204030204" pitchFamily="34" charset="0"/>
                <a:cs typeface="Times New Roman" panose="02020603050405020304" pitchFamily="18" charset="0"/>
              </a:rPr>
              <a:t>Antonuccio</a:t>
            </a:r>
            <a:r>
              <a:rPr lang="en-GB" sz="6400" dirty="0">
                <a:effectLst/>
                <a:latin typeface="Arial" panose="020B0604020202020204" pitchFamily="34" charset="0"/>
                <a:ea typeface="Calibri" panose="020F0502020204030204" pitchFamily="34" charset="0"/>
                <a:cs typeface="Times New Roman" panose="02020603050405020304" pitchFamily="18" charset="0"/>
              </a:rPr>
              <a:t>, D. O., Danton, W. G., &amp;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DeNelsky</a:t>
            </a:r>
            <a:r>
              <a:rPr lang="en-GB" sz="6400" dirty="0">
                <a:effectLst/>
                <a:latin typeface="Arial" panose="020B0604020202020204" pitchFamily="34" charset="0"/>
                <a:ea typeface="Calibri" panose="020F0502020204030204" pitchFamily="34" charset="0"/>
                <a:cs typeface="Times New Roman" panose="02020603050405020304" pitchFamily="18" charset="0"/>
              </a:rPr>
              <a:t>, G. Y. (1995). Psychotherapy versus medication for depression: Challenging the conventional wisdom with data. </a:t>
            </a:r>
            <a:r>
              <a:rPr lang="en-GB" sz="6400" i="1" dirty="0">
                <a:effectLst/>
                <a:latin typeface="Arial" panose="020B0604020202020204" pitchFamily="34" charset="0"/>
                <a:ea typeface="Calibri" panose="020F0502020204030204" pitchFamily="34" charset="0"/>
                <a:cs typeface="Times New Roman" panose="02020603050405020304" pitchFamily="18" charset="0"/>
              </a:rPr>
              <a:t>Professional Psychology: Research and Practice, 26</a:t>
            </a:r>
            <a:r>
              <a:rPr lang="en-GB" sz="6400" dirty="0">
                <a:effectLst/>
                <a:latin typeface="Calibri" panose="020F0502020204030204" pitchFamily="34" charset="0"/>
                <a:ea typeface="Calibri" panose="020F0502020204030204" pitchFamily="34" charset="0"/>
                <a:cs typeface="Times New Roman" panose="02020603050405020304" pitchFamily="18" charset="0"/>
              </a:rPr>
              <a:t>(6), 574–585. </a:t>
            </a:r>
            <a:r>
              <a:rPr lang="en-GB" sz="6400" u="none" strike="noStrike" dirty="0">
                <a:effectLst/>
                <a:latin typeface="Arial" panose="020B0604020202020204" pitchFamily="34" charset="0"/>
                <a:ea typeface="Calibri" panose="020F0502020204030204" pitchFamily="34" charset="0"/>
                <a:cs typeface="Times New Roman" panose="02020603050405020304" pitchFamily="18" charset="0"/>
                <a:hlinkClick r:id="rId2"/>
              </a:rPr>
              <a:t>https://doi.org/10.1037/0735-7028.26.6.574</a:t>
            </a:r>
            <a:endParaRPr lang="en-GB" sz="6400" u="none" strike="noStrike"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6400" dirty="0">
                <a:effectLst/>
                <a:latin typeface="Arial" panose="020B0604020202020204" pitchFamily="34" charset="0"/>
                <a:ea typeface="Calibri" panose="020F0502020204030204" pitchFamily="34" charset="0"/>
                <a:cs typeface="Times New Roman" panose="02020603050405020304" pitchFamily="18" charset="0"/>
              </a:rPr>
              <a:t>Cancer Research UK (2020). How to find a Counsellor, Available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at:https</a:t>
            </a:r>
            <a:r>
              <a:rPr lang="en-GB" sz="6400" dirty="0">
                <a:effectLst/>
                <a:latin typeface="Arial" panose="020B0604020202020204" pitchFamily="34" charset="0"/>
                <a:ea typeface="Calibri" panose="020F0502020204030204" pitchFamily="34" charset="0"/>
                <a:cs typeface="Times New Roman" panose="02020603050405020304" pitchFamily="18" charset="0"/>
              </a:rPr>
              <a:t>://www.cancerresearchuk.org/about-cancer/coping/emotionally/talking-about-cancer/counselling/how-to-find-a-counsellor. </a:t>
            </a:r>
            <a:r>
              <a:rPr lang="en-GB" sz="6400" dirty="0">
                <a:latin typeface="Arial" panose="020B0604020202020204" pitchFamily="34" charset="0"/>
                <a:ea typeface="Calibri" panose="020F0502020204030204" pitchFamily="34" charset="0"/>
                <a:cs typeface="Times New Roman" panose="02020603050405020304" pitchFamily="18" charset="0"/>
              </a:rPr>
              <a:t>Accessed on: (12</a:t>
            </a:r>
            <a:r>
              <a:rPr lang="en-GB" sz="6400" baseline="30000" dirty="0">
                <a:latin typeface="Arial" panose="020B0604020202020204" pitchFamily="34" charset="0"/>
                <a:ea typeface="Calibri" panose="020F0502020204030204" pitchFamily="34" charset="0"/>
                <a:cs typeface="Times New Roman" panose="02020603050405020304" pitchFamily="18" charset="0"/>
              </a:rPr>
              <a:t>th</a:t>
            </a:r>
            <a:r>
              <a:rPr lang="en-GB" sz="6400" dirty="0">
                <a:latin typeface="Arial" panose="020B0604020202020204" pitchFamily="34" charset="0"/>
                <a:ea typeface="Calibri" panose="020F0502020204030204" pitchFamily="34" charset="0"/>
                <a:cs typeface="Times New Roman" panose="02020603050405020304" pitchFamily="18" charset="0"/>
              </a:rPr>
              <a:t> February 2020)</a:t>
            </a:r>
          </a:p>
          <a:p>
            <a:pPr>
              <a:spcAft>
                <a:spcPts val="800"/>
              </a:spcAft>
            </a:pPr>
            <a:r>
              <a:rPr lang="en-GB" sz="6400" dirty="0">
                <a:effectLst/>
                <a:latin typeface="Arial" panose="020B0604020202020204" pitchFamily="34" charset="0"/>
                <a:ea typeface="Calibri" panose="020F0502020204030204" pitchFamily="34" charset="0"/>
                <a:cs typeface="Times New Roman" panose="02020603050405020304" pitchFamily="18" charset="0"/>
              </a:rPr>
              <a:t>Counselling tutor, (2019) A brief history of counselling, Available at, </a:t>
            </a:r>
            <a:r>
              <a:rPr lang="en-GB" sz="6400" u="sng" dirty="0">
                <a:effectLst/>
                <a:latin typeface="Arial" panose="020B0604020202020204" pitchFamily="34" charset="0"/>
                <a:ea typeface="Calibri" panose="020F0502020204030204" pitchFamily="34" charset="0"/>
                <a:cs typeface="Times New Roman" panose="02020603050405020304" pitchFamily="18" charset="0"/>
                <a:hlinkClick r:id="rId3"/>
              </a:rPr>
              <a:t>https://counsellingtutor.com/history-of-counselling/</a:t>
            </a:r>
            <a:r>
              <a:rPr lang="en-GB" sz="6400" dirty="0">
                <a:effectLst/>
                <a:latin typeface="Arial" panose="020B0604020202020204" pitchFamily="34" charset="0"/>
                <a:ea typeface="Calibri" panose="020F0502020204030204" pitchFamily="34" charset="0"/>
                <a:cs typeface="Times New Roman" panose="02020603050405020304" pitchFamily="18" charset="0"/>
              </a:rPr>
              <a:t> Accessed on, [22</a:t>
            </a:r>
            <a:r>
              <a:rPr lang="en-GB" sz="64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64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6400" dirty="0">
                <a:effectLst/>
                <a:latin typeface="Arial" panose="020B0604020202020204" pitchFamily="34" charset="0"/>
                <a:ea typeface="Calibri" panose="020F0502020204030204" pitchFamily="34" charset="0"/>
                <a:cs typeface="Times New Roman" panose="02020603050405020304" pitchFamily="18" charset="0"/>
              </a:rPr>
              <a:t>Dr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westra</a:t>
            </a:r>
            <a:r>
              <a:rPr lang="en-GB" sz="6400" dirty="0">
                <a:effectLst/>
                <a:latin typeface="Arial" panose="020B0604020202020204" pitchFamily="34" charset="0"/>
                <a:ea typeface="Calibri" panose="020F0502020204030204" pitchFamily="34" charset="0"/>
                <a:cs typeface="Times New Roman" panose="02020603050405020304" pitchFamily="18" charset="0"/>
              </a:rPr>
              <a:t>,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n.d</a:t>
            </a:r>
            <a:r>
              <a:rPr lang="en-GB" sz="6400" dirty="0">
                <a:effectLst/>
                <a:latin typeface="Arial" panose="020B0604020202020204" pitchFamily="34" charset="0"/>
                <a:ea typeface="Calibri" panose="020F0502020204030204" pitchFamily="34" charset="0"/>
                <a:cs typeface="Times New Roman" panose="02020603050405020304" pitchFamily="18" charset="0"/>
              </a:rPr>
              <a:t>) Find a psychologist, The effectiveness of psychotherapy: What research tells us, Available at, </a:t>
            </a:r>
            <a:r>
              <a:rPr lang="en-GB" sz="6400" u="sng" dirty="0">
                <a:effectLst/>
                <a:latin typeface="Arial" panose="020B0604020202020204" pitchFamily="34" charset="0"/>
                <a:ea typeface="Calibri" panose="020F0502020204030204" pitchFamily="34" charset="0"/>
                <a:cs typeface="Times New Roman" panose="02020603050405020304" pitchFamily="18" charset="0"/>
                <a:hlinkClick r:id="rId4"/>
              </a:rPr>
              <a:t>https://www.findapsychologist.org/the-effectiveness-of-psychotherapy-what-the-research-tells-us/</a:t>
            </a:r>
            <a:r>
              <a:rPr lang="en-GB" sz="6400" dirty="0">
                <a:effectLst/>
                <a:latin typeface="Arial" panose="020B0604020202020204" pitchFamily="34" charset="0"/>
                <a:ea typeface="Calibri" panose="020F0502020204030204" pitchFamily="34" charset="0"/>
                <a:cs typeface="Times New Roman" panose="02020603050405020304" pitchFamily="18" charset="0"/>
              </a:rPr>
              <a:t> Accessed on [ 23</a:t>
            </a:r>
            <a:r>
              <a:rPr lang="en-GB" sz="6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64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6400" b="0" i="0" dirty="0">
                <a:effectLst/>
                <a:latin typeface="Arial" panose="020B0604020202020204" pitchFamily="34" charset="0"/>
                <a:cs typeface="Arial" panose="020B0604020202020204" pitchFamily="34" charset="0"/>
              </a:rPr>
              <a:t>Hopson, B. (1981). Counselling and helping. In </a:t>
            </a:r>
            <a:r>
              <a:rPr lang="en-GB" sz="6400" b="0" i="1" dirty="0">
                <a:effectLst/>
                <a:latin typeface="Arial" panose="020B0604020202020204" pitchFamily="34" charset="0"/>
                <a:cs typeface="Arial" panose="020B0604020202020204" pitchFamily="34" charset="0"/>
              </a:rPr>
              <a:t>Psychology and Medicine</a:t>
            </a:r>
            <a:r>
              <a:rPr lang="en-GB" sz="6400" b="0" i="0" dirty="0">
                <a:effectLst/>
                <a:latin typeface="Arial" panose="020B0604020202020204" pitchFamily="34" charset="0"/>
                <a:cs typeface="Arial" panose="020B0604020202020204" pitchFamily="34" charset="0"/>
              </a:rPr>
              <a:t> (pp. 265-295). Palgrave, London.</a:t>
            </a:r>
            <a:endParaRPr lang="en-GB" sz="64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6400" dirty="0">
                <a:latin typeface="Arial" panose="020B0604020202020204" pitchFamily="34" charset="0"/>
                <a:ea typeface="Calibri" panose="020F0502020204030204" pitchFamily="34" charset="0"/>
                <a:cs typeface="Times New Roman" panose="02020603050405020304" pitchFamily="18" charset="0"/>
              </a:rPr>
              <a:t>Laska M Kevin, (</a:t>
            </a:r>
            <a:r>
              <a:rPr lang="en-GB" sz="6400" dirty="0" err="1">
                <a:latin typeface="Arial" panose="020B0604020202020204" pitchFamily="34" charset="0"/>
                <a:ea typeface="Calibri" panose="020F0502020204030204" pitchFamily="34" charset="0"/>
                <a:cs typeface="Times New Roman" panose="02020603050405020304" pitchFamily="18" charset="0"/>
              </a:rPr>
              <a:t>n.d</a:t>
            </a:r>
            <a:r>
              <a:rPr lang="en-GB" sz="6400" dirty="0">
                <a:latin typeface="Arial" panose="020B0604020202020204" pitchFamily="34" charset="0"/>
                <a:ea typeface="Calibri" panose="020F0502020204030204" pitchFamily="34" charset="0"/>
                <a:cs typeface="Times New Roman" panose="02020603050405020304" pitchFamily="18" charset="0"/>
              </a:rPr>
              <a:t>) Society of the Advancement of psychotherapy, Available at, </a:t>
            </a:r>
            <a:r>
              <a:rPr lang="en-GB" sz="6400" dirty="0">
                <a:latin typeface="Arial" panose="020B0604020202020204" pitchFamily="34" charset="0"/>
                <a:ea typeface="Calibri" panose="020F0502020204030204" pitchFamily="34" charset="0"/>
                <a:cs typeface="Times New Roman" panose="02020603050405020304" pitchFamily="18" charset="0"/>
                <a:hlinkClick r:id="rId5"/>
              </a:rPr>
              <a:t>https://societyforpsychotherapy.org/10-ways-to-improve-psychotherapy-outcome/</a:t>
            </a:r>
            <a:r>
              <a:rPr lang="en-GB" sz="6400" dirty="0">
                <a:latin typeface="Arial" panose="020B0604020202020204" pitchFamily="34" charset="0"/>
                <a:ea typeface="Calibri" panose="020F0502020204030204" pitchFamily="34" charset="0"/>
                <a:cs typeface="Times New Roman" panose="02020603050405020304" pitchFamily="18" charset="0"/>
              </a:rPr>
              <a:t> Accessed on [24</a:t>
            </a:r>
            <a:r>
              <a:rPr lang="en-GB" sz="6400" baseline="30000" dirty="0">
                <a:latin typeface="Arial" panose="020B0604020202020204" pitchFamily="34" charset="0"/>
                <a:ea typeface="Calibri" panose="020F0502020204030204" pitchFamily="34" charset="0"/>
                <a:cs typeface="Times New Roman" panose="02020603050405020304" pitchFamily="18" charset="0"/>
              </a:rPr>
              <a:t>th</a:t>
            </a:r>
            <a:r>
              <a:rPr lang="en-GB" sz="6400" dirty="0">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6400" b="0" i="0" dirty="0">
                <a:effectLst/>
                <a:latin typeface="Arial" panose="020B0604020202020204" pitchFamily="34" charset="0"/>
                <a:cs typeface="Arial" panose="020B0604020202020204" pitchFamily="34" charset="0"/>
              </a:rPr>
              <a:t>McLeod, J. (2003). </a:t>
            </a:r>
            <a:r>
              <a:rPr lang="en-GB" sz="6400" b="0" i="1" dirty="0">
                <a:effectLst/>
                <a:latin typeface="Arial" panose="020B0604020202020204" pitchFamily="34" charset="0"/>
                <a:cs typeface="Arial" panose="020B0604020202020204" pitchFamily="34" charset="0"/>
              </a:rPr>
              <a:t>An introduction to counselling</a:t>
            </a:r>
            <a:r>
              <a:rPr lang="en-GB" sz="6400" b="0" i="0" dirty="0">
                <a:effectLst/>
                <a:latin typeface="Arial" panose="020B0604020202020204" pitchFamily="34" charset="0"/>
                <a:cs typeface="Arial" panose="020B0604020202020204" pitchFamily="34" charset="0"/>
              </a:rPr>
              <a:t>. McGraw Hill/Open University Press,.</a:t>
            </a:r>
          </a:p>
          <a:p>
            <a:pPr>
              <a:spcAft>
                <a:spcPts val="800"/>
              </a:spcAft>
            </a:pPr>
            <a:r>
              <a:rPr lang="en-GB" sz="6400" dirty="0" err="1">
                <a:effectLst/>
                <a:latin typeface="Arial" panose="020B0604020202020204" pitchFamily="34" charset="0"/>
                <a:ea typeface="Calibri" panose="020F0502020204030204" pitchFamily="34" charset="0"/>
                <a:cs typeface="Times New Roman" panose="02020603050405020304" pitchFamily="18" charset="0"/>
              </a:rPr>
              <a:t>Mcleod</a:t>
            </a:r>
            <a:r>
              <a:rPr lang="en-GB" sz="6400" dirty="0">
                <a:effectLst/>
                <a:latin typeface="Arial" panose="020B0604020202020204" pitchFamily="34" charset="0"/>
                <a:ea typeface="Calibri" panose="020F0502020204030204" pitchFamily="34" charset="0"/>
                <a:cs typeface="Times New Roman" panose="02020603050405020304" pitchFamily="18" charset="0"/>
              </a:rPr>
              <a:t>, S (2019) Simply Psychology, Person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centered</a:t>
            </a:r>
            <a:r>
              <a:rPr lang="en-GB" sz="6400" dirty="0">
                <a:effectLst/>
                <a:latin typeface="Arial" panose="020B0604020202020204" pitchFamily="34" charset="0"/>
                <a:ea typeface="Calibri" panose="020F0502020204030204" pitchFamily="34" charset="0"/>
                <a:cs typeface="Times New Roman" panose="02020603050405020304" pitchFamily="18" charset="0"/>
              </a:rPr>
              <a:t> Therapy, Available at, </a:t>
            </a:r>
            <a:r>
              <a:rPr lang="en-GB" sz="6400" u="sng" dirty="0">
                <a:effectLst/>
                <a:latin typeface="Arial" panose="020B0604020202020204" pitchFamily="34" charset="0"/>
                <a:ea typeface="Calibri" panose="020F0502020204030204" pitchFamily="34" charset="0"/>
                <a:cs typeface="Times New Roman" panose="02020603050405020304" pitchFamily="18" charset="0"/>
                <a:hlinkClick r:id="rId6"/>
              </a:rPr>
              <a:t>https://www.simplypsychology.org/client-centred-therapy.html</a:t>
            </a:r>
            <a:r>
              <a:rPr lang="en-GB" sz="6400" dirty="0">
                <a:effectLst/>
                <a:latin typeface="Arial" panose="020B0604020202020204" pitchFamily="34" charset="0"/>
                <a:ea typeface="Calibri" panose="020F0502020204030204" pitchFamily="34" charset="0"/>
                <a:cs typeface="Times New Roman" panose="02020603050405020304" pitchFamily="18" charset="0"/>
              </a:rPr>
              <a:t>, Accessed on [23</a:t>
            </a:r>
            <a:r>
              <a:rPr lang="en-GB" sz="6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64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endParaRPr lang="en-GB" sz="6400" b="0" i="0" dirty="0">
              <a:latin typeface="Arial" panose="020B0604020202020204" pitchFamily="34" charset="0"/>
              <a:cs typeface="Arial" panose="020B0604020202020204" pitchFamily="34" charset="0"/>
            </a:endParaRPr>
          </a:p>
          <a:p>
            <a:pPr>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600" b="0" i="0" dirty="0">
              <a:effectLst/>
              <a:latin typeface="Arial" panose="020B0604020202020204" pitchFamily="34" charset="0"/>
              <a:cs typeface="Arial" panose="020B0604020202020204" pitchFamily="34" charset="0"/>
            </a:endParaRPr>
          </a:p>
          <a:p>
            <a:pPr>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467611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E281-17EA-4609-971E-916F80BAB527}"/>
              </a:ext>
            </a:extLst>
          </p:cNvPr>
          <p:cNvSpPr>
            <a:spLocks noGrp="1"/>
          </p:cNvSpPr>
          <p:nvPr>
            <p:ph type="title"/>
          </p:nvPr>
        </p:nvSpPr>
        <p:spPr>
          <a:xfrm>
            <a:off x="803775" y="520701"/>
            <a:ext cx="10550025" cy="831022"/>
          </a:xfrm>
        </p:spPr>
        <p:txBody>
          <a:bodyPr anchor="b">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E5AD60F-1ED1-4CA2-AB1C-6779FE904310}"/>
              </a:ext>
            </a:extLst>
          </p:cNvPr>
          <p:cNvSpPr>
            <a:spLocks noGrp="1"/>
          </p:cNvSpPr>
          <p:nvPr>
            <p:ph idx="1"/>
          </p:nvPr>
        </p:nvSpPr>
        <p:spPr>
          <a:xfrm>
            <a:off x="1019675" y="1319144"/>
            <a:ext cx="10550025" cy="4924573"/>
          </a:xfrm>
        </p:spPr>
        <p:txBody>
          <a:bodyPr anchor="t">
            <a:normAutofit fontScale="85000" lnSpcReduction="20000"/>
          </a:bodyPr>
          <a:lstStyle/>
          <a:p>
            <a:pPr marL="0" indent="0">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National counselling society,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Regulation, Health and social care Act 2012, Available at, https://nationalcounsellingsociety.org/about-us/regulation , Accessed on [ 23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National counselling society, (</a:t>
            </a:r>
            <a:r>
              <a:rPr lang="en-GB" sz="1900" dirty="0">
                <a:latin typeface="Arial" panose="020B0604020202020204" pitchFamily="34" charset="0"/>
                <a:ea typeface="Calibri" panose="020F0502020204030204" pitchFamily="34" charset="0"/>
                <a:cs typeface="Times New Roman" panose="02020603050405020304" pitchFamily="18" charset="0"/>
              </a:rPr>
              <a:t>2020</a:t>
            </a:r>
            <a:r>
              <a:rPr lang="en-GB" sz="1900" dirty="0">
                <a:effectLst/>
                <a:latin typeface="Arial" panose="020B0604020202020204" pitchFamily="34" charset="0"/>
                <a:ea typeface="Calibri" panose="020F0502020204030204" pitchFamily="34" charset="0"/>
                <a:cs typeface="Times New Roman" panose="02020603050405020304" pitchFamily="18" charset="0"/>
              </a:rPr>
              <a:t>) What are the different types of therapy?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2"/>
              </a:rPr>
              <a:t>https://nationalcounsellingsociety.org/counselling-directory/types-of-therapy</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[12th</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1900" dirty="0">
                <a:latin typeface="Arial" panose="020B0604020202020204" pitchFamily="34" charset="0"/>
                <a:cs typeface="Arial" panose="020B0604020202020204" pitchFamily="34" charset="0"/>
              </a:rPr>
              <a:t>NHS (2020) Counselling. Available </a:t>
            </a:r>
            <a:r>
              <a:rPr lang="en-GB" sz="1900" dirty="0" err="1">
                <a:latin typeface="Arial" panose="020B0604020202020204" pitchFamily="34" charset="0"/>
                <a:cs typeface="Arial" panose="020B0604020202020204" pitchFamily="34" charset="0"/>
              </a:rPr>
              <a:t>at:https</a:t>
            </a:r>
            <a:r>
              <a:rPr lang="en-GB" sz="1900" dirty="0">
                <a:latin typeface="Arial" panose="020B0604020202020204" pitchFamily="34" charset="0"/>
                <a:cs typeface="Arial" panose="020B0604020202020204" pitchFamily="34" charset="0"/>
              </a:rPr>
              <a:t>://www.nhs.uk/conditions/counselling/. Accessed on (11</a:t>
            </a:r>
            <a:r>
              <a:rPr lang="en-GB" sz="1900" baseline="30000" dirty="0">
                <a:latin typeface="Arial" panose="020B0604020202020204" pitchFamily="34" charset="0"/>
                <a:cs typeface="Arial" panose="020B0604020202020204" pitchFamily="34" charset="0"/>
              </a:rPr>
              <a:t>th</a:t>
            </a:r>
            <a:r>
              <a:rPr lang="en-GB" sz="1900" dirty="0">
                <a:latin typeface="Arial" panose="020B0604020202020204" pitchFamily="34" charset="0"/>
                <a:cs typeface="Arial" panose="020B0604020202020204" pitchFamily="34" charset="0"/>
              </a:rPr>
              <a:t> February 2020)</a:t>
            </a:r>
            <a:r>
              <a:rPr lang="en-GB" sz="1900" dirty="0">
                <a:effectLst/>
                <a:latin typeface="Arial" panose="020B0604020202020204" pitchFamily="34" charset="0"/>
                <a:ea typeface="Calibri" panose="020F0502020204030204" pitchFamily="34" charset="0"/>
                <a:cs typeface="Times New Roman" panose="02020603050405020304" pitchFamily="18" charset="0"/>
              </a:rPr>
              <a:t> </a:t>
            </a: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NHS,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How it works, Cognitive behavioural therapy,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3"/>
              </a:rPr>
              <a:t>https://www.nhs.uk/conditions/cognitive-behavioural-therapy-cbt/how-it-works/</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Ramsay K, (2019) A short history of counselling,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4"/>
              </a:rPr>
              <a:t>https://medium.com/achology/a-short-history-of-counselling-2dbcbdf49342</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[24</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Rauch, J (2016) Different types of therapy (psychotherapy) which is best for you?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5"/>
              </a:rPr>
              <a:t>https://www.talkspace.com/blog/different-types-therapy-psychotherapy-best/#2</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1900" dirty="0" err="1">
                <a:effectLst/>
                <a:latin typeface="Arial" panose="020B0604020202020204" pitchFamily="34" charset="0"/>
                <a:ea typeface="Calibri" panose="020F0502020204030204" pitchFamily="34" charset="0"/>
                <a:cs typeface="Times New Roman" panose="02020603050405020304" pitchFamily="18" charset="0"/>
              </a:rPr>
              <a:t>Wampold</a:t>
            </a:r>
            <a:r>
              <a:rPr lang="en-GB" sz="1900" dirty="0">
                <a:effectLst/>
                <a:latin typeface="Arial" panose="020B0604020202020204" pitchFamily="34" charset="0"/>
                <a:ea typeface="Calibri" panose="020F0502020204030204" pitchFamily="34" charset="0"/>
                <a:cs typeface="Times New Roman" panose="02020603050405020304" pitchFamily="18" charset="0"/>
              </a:rPr>
              <a:t>, B. E. (2006). Three ways to improve our psychotherapy effectiveness. Available from,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6"/>
              </a:rPr>
              <a:t>https://societyforpsychotherapy.org/three-ways-to-improve-our-psychotherapy-effectiveness</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[24</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500" dirty="0"/>
          </a:p>
        </p:txBody>
      </p:sp>
    </p:spTree>
    <p:extLst>
      <p:ext uri="{BB962C8B-B14F-4D97-AF65-F5344CB8AC3E}">
        <p14:creationId xmlns:p14="http://schemas.microsoft.com/office/powerpoint/2010/main" val="2060307385"/>
      </p:ext>
    </p:extLst>
  </p:cSld>
  <p:clrMapOvr>
    <a:masterClrMapping/>
  </p:clrMapOvr>
</p:sld>
</file>

<file path=ppt/theme/theme1.xml><?xml version="1.0" encoding="utf-8"?>
<a:theme xmlns:a="http://schemas.openxmlformats.org/drawingml/2006/main" name="GradientVTI">
  <a:themeElements>
    <a:clrScheme name="Ion Boardroom">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f7f964f0dc11e8cb87b2fbff62d8d6ba">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eb10e2653281f92e1226b5581b579c4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8770734-F38C-4731-A848-7E7807EFA3E5}">
  <ds:schemaRefs>
    <ds:schemaRef ds:uri="http://schemas.microsoft.com/sharepoint/v3/contenttype/forms"/>
  </ds:schemaRefs>
</ds:datastoreItem>
</file>

<file path=customXml/itemProps2.xml><?xml version="1.0" encoding="utf-8"?>
<ds:datastoreItem xmlns:ds="http://schemas.openxmlformats.org/officeDocument/2006/customXml" ds:itemID="{6B307F34-0494-41E4-9F53-24AFB5D11BD9}">
  <ds:schemaRefs>
    <ds:schemaRef ds:uri="6ce03418-4b85-46e6-9705-46dd5ee7fda4"/>
    <ds:schemaRef ds:uri="8e4cb740-4a10-46c5-90de-9cf76d8df6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A091F38-6566-4BED-8C63-4AE6B58050BD}">
  <ds:schemaRefs>
    <ds:schemaRef ds:uri="8e4cb740-4a10-46c5-90de-9cf76d8df684"/>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6ce03418-4b85-46e6-9705-46dd5ee7fda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73</TotalTime>
  <Words>2029</Words>
  <Application>Microsoft Office PowerPoint</Application>
  <PresentationFormat>Widescreen</PresentationFormat>
  <Paragraphs>139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Fira Sans</vt:lpstr>
      <vt:lpstr>Gill Sans Nova</vt:lpstr>
      <vt:lpstr>GradientVTI</vt:lpstr>
      <vt:lpstr>Teaching session on: Complementary Therapy COUNSELLING </vt:lpstr>
      <vt:lpstr>Introduction</vt:lpstr>
      <vt:lpstr>PowerPoint Presentation</vt:lpstr>
      <vt:lpstr>WHY COUNSELLING?</vt:lpstr>
      <vt:lpstr>Common Counselling Therapies</vt:lpstr>
      <vt:lpstr>Types Of Counselling And Their Uses</vt:lpstr>
      <vt:lpstr>hISTORY </vt:lpstr>
      <vt:lpstr>Timeline History of Counselling</vt:lpstr>
      <vt:lpstr> Therapy vs Medication </vt:lpstr>
      <vt:lpstr>How Therapy Can Be Improved….</vt:lpstr>
      <vt:lpstr>How Effective is Counselling?</vt:lpstr>
      <vt:lpstr>PowerPoint Presentation</vt:lpstr>
      <vt:lpstr>Quiz time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session on: Complementary Therapy COUNSELLING</dc:title>
  <dc:creator>naseem khan</dc:creator>
  <cp:lastModifiedBy>naseem khan</cp:lastModifiedBy>
  <cp:revision>1</cp:revision>
  <dcterms:created xsi:type="dcterms:W3CDTF">2021-02-25T22:53:21Z</dcterms:created>
  <dcterms:modified xsi:type="dcterms:W3CDTF">2021-02-26T00:24:49Z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