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3"/>
  </p:notesMasterIdLst>
  <p:sldIdLst>
    <p:sldId id="256" r:id="rId2"/>
    <p:sldId id="571" r:id="rId3"/>
    <p:sldId id="618" r:id="rId4"/>
    <p:sldId id="653" r:id="rId5"/>
    <p:sldId id="395" r:id="rId6"/>
    <p:sldId id="660" r:id="rId7"/>
    <p:sldId id="617" r:id="rId8"/>
    <p:sldId id="654" r:id="rId9"/>
    <p:sldId id="323" r:id="rId10"/>
    <p:sldId id="390" r:id="rId11"/>
    <p:sldId id="455" r:id="rId12"/>
    <p:sldId id="563" r:id="rId13"/>
    <p:sldId id="655" r:id="rId14"/>
    <p:sldId id="656" r:id="rId15"/>
    <p:sldId id="652" r:id="rId16"/>
    <p:sldId id="657" r:id="rId17"/>
    <p:sldId id="651" r:id="rId18"/>
    <p:sldId id="453" r:id="rId19"/>
    <p:sldId id="658" r:id="rId20"/>
    <p:sldId id="659" r:id="rId21"/>
    <p:sldId id="391" r:id="rId22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571"/>
            <p14:sldId id="618"/>
            <p14:sldId id="653"/>
            <p14:sldId id="395"/>
            <p14:sldId id="660"/>
            <p14:sldId id="617"/>
            <p14:sldId id="654"/>
            <p14:sldId id="323"/>
            <p14:sldId id="390"/>
            <p14:sldId id="455"/>
            <p14:sldId id="563"/>
            <p14:sldId id="655"/>
            <p14:sldId id="656"/>
          </p14:sldIdLst>
        </p14:section>
        <p14:section name="Untitled Section" id="{FBA9ED2F-54F1-4A74-B6C4-CF000303B1BB}">
          <p14:sldIdLst>
            <p14:sldId id="652"/>
            <p14:sldId id="657"/>
            <p14:sldId id="651"/>
            <p14:sldId id="453"/>
            <p14:sldId id="658"/>
            <p14:sldId id="659"/>
            <p14:sldId id="39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78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0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226032" y="2085654"/>
            <a:ext cx="8722760" cy="3933794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100" dirty="0"/>
              <a:t>LCLM 5004</a:t>
            </a:r>
            <a:br>
              <a:rPr sz="3100" dirty="0"/>
            </a:br>
            <a:r>
              <a:rPr sz="3100" dirty="0">
                <a:solidFill>
                  <a:srgbClr val="000000"/>
                </a:solidFill>
              </a:rPr>
              <a:t> </a:t>
            </a:r>
            <a:r>
              <a:rPr lang="en-GB" sz="3100" dirty="0"/>
              <a:t>Managing Business Information</a:t>
            </a:r>
            <a:r>
              <a:rPr lang="en-GB" sz="31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</a:t>
            </a:r>
            <a:endParaRPr sz="3100" dirty="0"/>
          </a:p>
          <a:p>
            <a:pPr defTabSz="562355">
              <a:defRPr sz="262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Week 10</a:t>
            </a:r>
            <a:r>
              <a:rPr lang="en-GB" sz="3100" b="1" dirty="0"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b="1" dirty="0"/>
              <a:t>Reflection, Revision, and C2 Assignment Workshop</a:t>
            </a:r>
            <a:br>
              <a:rPr lang="en-GB" sz="3100" b="1" dirty="0"/>
            </a:br>
            <a:br>
              <a:rPr lang="en-GB" sz="3100" b="1" dirty="0"/>
            </a:br>
            <a:r>
              <a:rPr lang="en-GB" sz="3100" dirty="0"/>
              <a:t>Prepared by:</a:t>
            </a:r>
            <a:br>
              <a:rPr lang="en-GB" sz="3100" dirty="0"/>
            </a:br>
            <a:r>
              <a:rPr lang="en-GB" sz="3100" dirty="0"/>
              <a:t>Oluwaseun (Olu) Adegbite, PhD.</a:t>
            </a:r>
            <a:br>
              <a:rPr sz="3100" dirty="0"/>
            </a:br>
            <a:br>
              <a:rPr sz="3600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3" y="934949"/>
            <a:ext cx="8235017" cy="10772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</a:t>
            </a:r>
            <a:r>
              <a:rPr lang="en-US" sz="32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(Hons)</a:t>
            </a:r>
            <a:r>
              <a:rPr lang="en-US" sz="32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Leadership</a:t>
            </a:r>
            <a:r>
              <a:rPr lang="en-US" sz="32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32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</a:t>
            </a:r>
            <a:r>
              <a:rPr lang="en-US" sz="32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Skills</a:t>
            </a:r>
            <a:r>
              <a:rPr lang="en-US" sz="32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32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32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Workplace</a:t>
            </a:r>
            <a:endParaRPr sz="32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CC9EED-F83C-603C-9387-72C6ECD9F4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>
            <a:extLst>
              <a:ext uri="{FF2B5EF4-FFF2-40B4-BE49-F238E27FC236}">
                <a16:creationId xmlns:a16="http://schemas.microsoft.com/office/drawing/2014/main" id="{A740234C-1174-2E2B-F281-D99833775A3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6854" y="835075"/>
            <a:ext cx="8712484" cy="4825985"/>
          </a:xfrm>
          <a:prstGeom prst="rect">
            <a:avLst/>
          </a:prstGeom>
        </p:spPr>
        <p:txBody>
          <a:bodyPr>
            <a:noAutofit/>
          </a:bodyPr>
          <a:lstStyle/>
          <a:p>
            <a:pPr algn="ctr"/>
            <a:endParaRPr lang="en-US" sz="3200" b="1" dirty="0">
              <a:solidFill>
                <a:srgbClr val="FF0000"/>
              </a:solidFill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For those students who missed last week lecture, complete the Module Feedback questionnaire on the LCLM 4004 Moodle page.</a:t>
            </a:r>
          </a:p>
          <a:p>
            <a:pPr algn="ctr"/>
            <a:r>
              <a:rPr lang="en-US" sz="2800" b="1" dirty="0"/>
              <a:t>Can you take some minutes now to do this please?</a:t>
            </a:r>
          </a:p>
          <a:p>
            <a:pPr marL="0" indent="0" algn="ctr">
              <a:buNone/>
            </a:pPr>
            <a:r>
              <a:rPr lang="en-US" sz="2800" b="1" dirty="0"/>
              <a:t>(Approx. 15 minutes).</a:t>
            </a:r>
          </a:p>
          <a:p>
            <a:pPr algn="just"/>
            <a:endParaRPr lang="en-GB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6" name="Slide Number Placeholder 3">
            <a:extLst>
              <a:ext uri="{FF2B5EF4-FFF2-40B4-BE49-F238E27FC236}">
                <a16:creationId xmlns:a16="http://schemas.microsoft.com/office/drawing/2014/main" id="{D8A8A16C-C63E-2104-09C2-FA151875822A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>
            <a:extLst>
              <a:ext uri="{FF2B5EF4-FFF2-40B4-BE49-F238E27FC236}">
                <a16:creationId xmlns:a16="http://schemas.microsoft.com/office/drawing/2014/main" id="{B21D7991-AAA7-FB96-0370-3B447577DE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7964" y="113016"/>
            <a:ext cx="6580691" cy="722059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In Today’s Lecture….We will</a:t>
            </a:r>
          </a:p>
        </p:txBody>
      </p:sp>
    </p:spTree>
    <p:extLst>
      <p:ext uri="{BB962C8B-B14F-4D97-AF65-F5344CB8AC3E}">
        <p14:creationId xmlns:p14="http://schemas.microsoft.com/office/powerpoint/2010/main" val="134314631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142C56-BA15-29DF-27C2-95CF1F41B8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>
            <a:extLst>
              <a:ext uri="{FF2B5EF4-FFF2-40B4-BE49-F238E27FC236}">
                <a16:creationId xmlns:a16="http://schemas.microsoft.com/office/drawing/2014/main" id="{10E9ECA9-1A85-CC0E-BA67-CC8961202F1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64388" y="996593"/>
            <a:ext cx="8804952" cy="4664467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Collaboration and Communication Tools &amp; Case Studies and Practical Applications:</a:t>
            </a:r>
            <a:endParaRPr lang="en-GB" dirty="0"/>
          </a:p>
          <a:p>
            <a:pPr lvl="0"/>
            <a:r>
              <a:rPr lang="en-GB" sz="2200" dirty="0"/>
              <a:t>Introduction to collaboration tools for effective communication.</a:t>
            </a:r>
          </a:p>
          <a:p>
            <a:pPr lvl="0"/>
            <a:r>
              <a:rPr lang="en-GB" sz="2200" dirty="0"/>
              <a:t>Relevant Theories and Frameworks in IS and effective communication.</a:t>
            </a:r>
          </a:p>
          <a:p>
            <a:pPr lvl="0"/>
            <a:r>
              <a:rPr lang="en-GB" sz="2200" dirty="0"/>
              <a:t>Project management software and tools for team collaboration.</a:t>
            </a:r>
          </a:p>
          <a:p>
            <a:pPr lvl="0"/>
            <a:r>
              <a:rPr lang="en-GB" sz="2200" dirty="0"/>
              <a:t>Strategies for managing information flow in a collaborative environment.</a:t>
            </a:r>
          </a:p>
          <a:p>
            <a:pPr lvl="0"/>
            <a:r>
              <a:rPr lang="en-GB" sz="2200" dirty="0" err="1"/>
              <a:t>Analyzing</a:t>
            </a:r>
            <a:r>
              <a:rPr lang="en-GB" sz="2200" dirty="0"/>
              <a:t> real-world examples of successful and unsuccessful information management.</a:t>
            </a:r>
          </a:p>
          <a:p>
            <a:pPr lvl="0"/>
            <a:r>
              <a:rPr lang="en-GB" sz="2200" dirty="0"/>
              <a:t>Practical exercises in utilizing information systems and technologies.</a:t>
            </a:r>
          </a:p>
          <a:p>
            <a:r>
              <a:rPr lang="en-GB" sz="2200" dirty="0"/>
              <a:t>Assessment 2 discussion.</a:t>
            </a:r>
          </a:p>
          <a:p>
            <a:pPr lvl="0"/>
            <a:endParaRPr lang="en-GB" sz="3000" dirty="0"/>
          </a:p>
          <a:p>
            <a:pPr algn="just"/>
            <a:endParaRPr lang="en-GB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6" name="Slide Number Placeholder 3">
            <a:extLst>
              <a:ext uri="{FF2B5EF4-FFF2-40B4-BE49-F238E27FC236}">
                <a16:creationId xmlns:a16="http://schemas.microsoft.com/office/drawing/2014/main" id="{497F8CCD-894E-7AE0-37ED-CB341BAE90F7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>
            <a:extLst>
              <a:ext uri="{FF2B5EF4-FFF2-40B4-BE49-F238E27FC236}">
                <a16:creationId xmlns:a16="http://schemas.microsoft.com/office/drawing/2014/main" id="{2690004A-A719-A86E-FD46-FAF2C3EF97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250300"/>
            <a:ext cx="8969337" cy="584775"/>
          </a:xfrm>
          <a:prstGeom prst="rect">
            <a:avLst/>
          </a:prstGeom>
        </p:spPr>
        <p:txBody>
          <a:bodyPr>
            <a:normAutofit fontScale="90000"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br>
              <a:rPr lang="en-GB" dirty="0"/>
            </a:br>
            <a:r>
              <a:rPr lang="en-GB" dirty="0"/>
              <a:t>Last  Week  (i.e., W</a:t>
            </a:r>
            <a:r>
              <a:rPr dirty="0"/>
              <a:t>eek </a:t>
            </a:r>
            <a:r>
              <a:rPr lang="en-GB" dirty="0"/>
              <a:t>9)</a:t>
            </a:r>
            <a:r>
              <a:rPr lang="en-GB" sz="3600" dirty="0"/>
              <a:t> We examined ……………</a:t>
            </a:r>
            <a:br>
              <a:rPr lang="en-GB" sz="3600" dirty="0"/>
            </a:b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91594487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AA0D87-9325-DDDD-DA39-A6D30C8423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>
            <a:extLst>
              <a:ext uri="{FF2B5EF4-FFF2-40B4-BE49-F238E27FC236}">
                <a16:creationId xmlns:a16="http://schemas.microsoft.com/office/drawing/2014/main" id="{0BA056C3-C00B-6366-B873-C90A5B3536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95208" y="1253447"/>
            <a:ext cx="8774131" cy="440761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 dirty="0"/>
              <a:t>Reflection, Revision, and C2 Assessment Workshop:</a:t>
            </a:r>
            <a:endParaRPr lang="en-GB" sz="3200" dirty="0"/>
          </a:p>
          <a:p>
            <a:r>
              <a:rPr lang="en-GB" sz="2800" dirty="0"/>
              <a:t>Revision of lessons learnt on the module.</a:t>
            </a:r>
          </a:p>
          <a:p>
            <a:pPr lvl="0"/>
            <a:r>
              <a:rPr lang="en-GB" sz="2800" dirty="0"/>
              <a:t>Consideration of more case studies.</a:t>
            </a:r>
          </a:p>
          <a:p>
            <a:pPr lvl="0"/>
            <a:r>
              <a:rPr lang="en-GB" sz="2800" dirty="0"/>
              <a:t>Reflection of individual learner’s learning experience in the last 9 weeks.</a:t>
            </a:r>
          </a:p>
          <a:p>
            <a:r>
              <a:rPr lang="en-GB" sz="2800" dirty="0"/>
              <a:t>Assessment workshop towards completing C2 assessment due for submission on </a:t>
            </a:r>
            <a:r>
              <a:rPr lang="en-US" b="1" dirty="0">
                <a:solidFill>
                  <a:srgbClr val="FF0000"/>
                </a:solidFill>
              </a:rPr>
              <a:t>21</a:t>
            </a:r>
            <a:r>
              <a:rPr lang="en-US" b="1" baseline="30000" dirty="0">
                <a:solidFill>
                  <a:srgbClr val="FF0000"/>
                </a:solidFill>
              </a:rPr>
              <a:t>st</a:t>
            </a:r>
            <a:r>
              <a:rPr lang="en-US" b="1" dirty="0">
                <a:solidFill>
                  <a:srgbClr val="FF0000"/>
                </a:solidFill>
              </a:rPr>
              <a:t> November 2025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  14:00 (2pm).</a:t>
            </a:r>
            <a:endParaRPr lang="en-GB" sz="2800" dirty="0">
              <a:solidFill>
                <a:srgbClr val="FF0000"/>
              </a:solidFill>
            </a:endParaRPr>
          </a:p>
          <a:p>
            <a:pPr lvl="0"/>
            <a:endParaRPr lang="en-GB" sz="2800" dirty="0"/>
          </a:p>
          <a:p>
            <a:pPr algn="just"/>
            <a:endParaRPr lang="en-GB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6" name="Slide Number Placeholder 3">
            <a:extLst>
              <a:ext uri="{FF2B5EF4-FFF2-40B4-BE49-F238E27FC236}">
                <a16:creationId xmlns:a16="http://schemas.microsoft.com/office/drawing/2014/main" id="{C9AE924F-0009-8C14-88B1-CBA3D47D8EF3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4</a:t>
            </a:fld>
            <a:endParaRPr/>
          </a:p>
        </p:txBody>
      </p:sp>
      <p:sp>
        <p:nvSpPr>
          <p:cNvPr id="117" name="Title 1">
            <a:extLst>
              <a:ext uri="{FF2B5EF4-FFF2-40B4-BE49-F238E27FC236}">
                <a16:creationId xmlns:a16="http://schemas.microsoft.com/office/drawing/2014/main" id="{2E23A826-CAB6-CF0A-7BDB-ABFD862013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250300"/>
            <a:ext cx="8969337" cy="584775"/>
          </a:xfrm>
          <a:prstGeom prst="rect">
            <a:avLst/>
          </a:prstGeom>
        </p:spPr>
        <p:txBody>
          <a:bodyPr>
            <a:normAutofit fontScale="90000"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br>
              <a:rPr lang="en-GB" dirty="0"/>
            </a:br>
            <a:r>
              <a:rPr lang="en-GB" dirty="0"/>
              <a:t>This Week (i.e., W</a:t>
            </a:r>
            <a:r>
              <a:rPr dirty="0"/>
              <a:t>eek </a:t>
            </a:r>
            <a:r>
              <a:rPr lang="en-GB" dirty="0"/>
              <a:t>10)</a:t>
            </a:r>
            <a:r>
              <a:rPr lang="en-GB" sz="3600" dirty="0"/>
              <a:t> We will examine ……………</a:t>
            </a:r>
            <a:br>
              <a:rPr lang="en-GB" sz="3600" dirty="0"/>
            </a:b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50648388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5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9169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altLang="en-US" sz="4800" dirty="0"/>
              <a:t>Session 1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256853" y="1387011"/>
            <a:ext cx="8752223" cy="42473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GB" sz="3200" b="1" dirty="0"/>
              <a:t>Revision of lessons learnt on the module:</a:t>
            </a:r>
          </a:p>
          <a:p>
            <a:r>
              <a:rPr lang="en-GB" sz="2200" b="1" dirty="0">
                <a:solidFill>
                  <a:srgbClr val="FF0000"/>
                </a:solidFill>
              </a:rPr>
              <a:t>Week 1:</a:t>
            </a:r>
            <a:r>
              <a:rPr lang="en-GB" sz="2200" b="1" dirty="0">
                <a:ea typeface="Calibri" panose="020F0502020204030204" pitchFamily="34" charset="0"/>
                <a:cs typeface="Times New Roman" panose="02020603050405020304" pitchFamily="18" charset="0"/>
              </a:rPr>
              <a:t>Introduction to Business Information Management.</a:t>
            </a:r>
            <a:endParaRPr lang="en-GB" sz="2200" dirty="0"/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2:</a:t>
            </a:r>
            <a:r>
              <a:rPr lang="en-GB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Information Systems and Technologies.</a:t>
            </a:r>
          </a:p>
          <a:p>
            <a:pPr lvl="0"/>
            <a:r>
              <a:rPr lang="en-GB" sz="2200" b="1" kern="100" dirty="0">
                <a:solidFill>
                  <a:srgbClr val="FF0000"/>
                </a:solidFill>
                <a:cs typeface="Times New Roman" panose="02020603050405020304" pitchFamily="18" charset="0"/>
              </a:rPr>
              <a:t>Week 3:</a:t>
            </a:r>
            <a:r>
              <a:rPr lang="en-GB" sz="2200" kern="100" dirty="0">
                <a:solidFill>
                  <a:srgbClr val="FF0000"/>
                </a:solidFill>
                <a:cs typeface="Times New Roman" panose="02020603050405020304" pitchFamily="18" charset="0"/>
              </a:rPr>
              <a:t> </a:t>
            </a:r>
            <a:r>
              <a:rPr lang="en-GB" sz="2200" b="1" dirty="0"/>
              <a:t>The distinction between data and information.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4:</a:t>
            </a:r>
            <a:r>
              <a:rPr lang="en-GB" sz="2200" b="1" dirty="0"/>
              <a:t> Business Intelligence and Analytics.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5: </a:t>
            </a:r>
            <a:r>
              <a:rPr lang="en-GB" sz="2200" b="1" dirty="0"/>
              <a:t>Information Security and Governance.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6: </a:t>
            </a:r>
            <a:r>
              <a:rPr lang="en-GB" sz="2200" b="1" dirty="0">
                <a:solidFill>
                  <a:schemeClr val="tx1"/>
                </a:solidFill>
              </a:rPr>
              <a:t>Group Presentations.</a:t>
            </a:r>
          </a:p>
          <a:p>
            <a:r>
              <a:rPr lang="en-GB" sz="2200" b="1" dirty="0">
                <a:solidFill>
                  <a:srgbClr val="FF0000"/>
                </a:solidFill>
              </a:rPr>
              <a:t>Week 7: </a:t>
            </a:r>
            <a:r>
              <a:rPr lang="en-GB" sz="2200" b="1" dirty="0">
                <a:solidFill>
                  <a:schemeClr val="tx1"/>
                </a:solidFill>
              </a:rPr>
              <a:t>Knowledge Management.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8</a:t>
            </a:r>
            <a:r>
              <a:rPr lang="en-GB" sz="2200" dirty="0">
                <a:solidFill>
                  <a:srgbClr val="FF0000"/>
                </a:solidFill>
              </a:rPr>
              <a:t>:</a:t>
            </a:r>
            <a:r>
              <a:rPr lang="en-GB" sz="2200" b="1" dirty="0"/>
              <a:t> Emerging Technologies and Trends.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9: </a:t>
            </a:r>
            <a:r>
              <a:rPr lang="en-GB" sz="2200" b="1" dirty="0"/>
              <a:t>Collaboration and Communication Tools &amp; Case Studies.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10: Reflection, Revision, and C2 Assessment Workshop.</a:t>
            </a:r>
            <a:endParaRPr lang="en-GB" sz="2200" dirty="0">
              <a:solidFill>
                <a:srgbClr val="FF0000"/>
              </a:solidFill>
            </a:endParaRPr>
          </a:p>
          <a:p>
            <a:pPr lvl="0"/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9418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6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525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lnSpcReduction="1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altLang="en-US" sz="4800" dirty="0"/>
              <a:t>Session 1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95209" y="986319"/>
            <a:ext cx="8813868" cy="3262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GB" sz="4000" b="1" dirty="0"/>
              <a:t>Revision of lessons learnt on the module:</a:t>
            </a:r>
          </a:p>
          <a:p>
            <a:pPr algn="ctr"/>
            <a:r>
              <a:rPr lang="en-US" sz="3600" b="1" i="1" dirty="0">
                <a:solidFill>
                  <a:srgbClr val="FF0000"/>
                </a:solidFill>
              </a:rPr>
              <a:t>Each student to take turn to reflect on what (i.e., concepts) they have learnt on this module in the past nine (9) weeks. </a:t>
            </a:r>
            <a:endParaRPr lang="en-GB" sz="3600" dirty="0">
              <a:solidFill>
                <a:srgbClr val="FF0000"/>
              </a:solidFill>
            </a:endParaRPr>
          </a:p>
          <a:p>
            <a:pPr lvl="0" algn="ctr"/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3514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8555B7-145B-243C-403A-101A24BEC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ADF67394-B8BE-C9DC-92EF-4D0A16BD464F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7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17C33AD0-16E8-FFE4-C10A-348DCFF77A80}"/>
              </a:ext>
            </a:extLst>
          </p:cNvPr>
          <p:cNvSpPr txBox="1"/>
          <p:nvPr/>
        </p:nvSpPr>
        <p:spPr>
          <a:xfrm>
            <a:off x="134924" y="71920"/>
            <a:ext cx="8551876" cy="914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sz="4800" dirty="0"/>
              <a:t>Consideration of More Case Studies.</a:t>
            </a:r>
          </a:p>
          <a:p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6E078ED3-EB5B-06C4-19CE-50A790CC2619}"/>
              </a:ext>
            </a:extLst>
          </p:cNvPr>
          <p:cNvSpPr txBox="1"/>
          <p:nvPr/>
        </p:nvSpPr>
        <p:spPr>
          <a:xfrm>
            <a:off x="205483" y="986319"/>
            <a:ext cx="8803594" cy="48595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Read the article on week 10 folder – </a:t>
            </a:r>
            <a:r>
              <a:rPr lang="en-GB" sz="4000" b="1" dirty="0">
                <a:solidFill>
                  <a:schemeClr val="tx1"/>
                </a:solidFill>
              </a:rPr>
              <a:t>“Case 1: Domino’s Pizza”.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Thereafter, discuss your key findings (e.g., about IS applications in business operations) with the rest of the class.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(15 minutes).</a:t>
            </a:r>
            <a:endParaRPr lang="en-US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00022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3D8F86-89AA-2F8C-E08B-A3F5E338F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2FD66000-6BEB-DD98-ED8C-470F3AB08F08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8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A32C414D-02D1-C561-92E0-35F76A81E732}"/>
              </a:ext>
            </a:extLst>
          </p:cNvPr>
          <p:cNvSpPr txBox="1"/>
          <p:nvPr/>
        </p:nvSpPr>
        <p:spPr>
          <a:xfrm>
            <a:off x="134924" y="71920"/>
            <a:ext cx="8551876" cy="914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sz="4800" dirty="0"/>
              <a:t>Consideration of More Case Studies.</a:t>
            </a:r>
          </a:p>
          <a:p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8DF6D09D-E99F-BE85-F9E3-9246F1A9D2A7}"/>
              </a:ext>
            </a:extLst>
          </p:cNvPr>
          <p:cNvSpPr txBox="1"/>
          <p:nvPr/>
        </p:nvSpPr>
        <p:spPr>
          <a:xfrm>
            <a:off x="205483" y="986319"/>
            <a:ext cx="8803594" cy="48595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Read the article on week 10 folder – </a:t>
            </a:r>
            <a:r>
              <a:rPr lang="en-GB" sz="4000" b="1" dirty="0">
                <a:solidFill>
                  <a:schemeClr val="tx1"/>
                </a:solidFill>
              </a:rPr>
              <a:t>“Case 2: Walmart”.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Thereafter, discuss your key findings (e.g., about IS applications in business operations) with the rest of the class.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(15 minutes).</a:t>
            </a:r>
            <a:endParaRPr lang="en-US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3517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Next, …..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4" y="986318"/>
            <a:ext cx="8691937" cy="4530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Break Time!</a:t>
            </a:r>
          </a:p>
          <a:p>
            <a:pPr marL="0" indent="0" algn="ctr">
              <a:lnSpc>
                <a:spcPct val="125000"/>
              </a:lnSpc>
              <a:buNone/>
            </a:pPr>
            <a:endParaRPr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Break Time Images – Browse 199,151 Stock Photos, Vectors, and Video | Adobe  Stock">
            <a:extLst>
              <a:ext uri="{FF2B5EF4-FFF2-40B4-BE49-F238E27FC236}">
                <a16:creationId xmlns:a16="http://schemas.microsoft.com/office/drawing/2014/main" id="{B62AFB69-D520-24E6-2131-5F8515125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234" y="2875961"/>
            <a:ext cx="4726111" cy="240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4955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Next, …..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635310" y="1119412"/>
            <a:ext cx="8178230" cy="434597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r>
              <a:rPr lang="en-GB" sz="44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Welcome Back</a:t>
            </a: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</a:p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endParaRPr sz="44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Welcome Back Star - Logo Kit - WINDOW-KIT">
            <a:extLst>
              <a:ext uri="{FF2B5EF4-FFF2-40B4-BE49-F238E27FC236}">
                <a16:creationId xmlns:a16="http://schemas.microsoft.com/office/drawing/2014/main" id="{CF924CAA-17A8-AD18-81D1-873BF2580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008" y="2891694"/>
            <a:ext cx="4274048" cy="234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60751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solidFill>
                  <a:srgbClr val="0070C0"/>
                </a:solidFill>
                <a:cs typeface="Times New Roman" panose="02020603050405020304" pitchFamily="18" charset="0"/>
              </a:rPr>
              <a:t>Session 2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986319"/>
            <a:ext cx="8691937" cy="4530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ctr"/>
            <a:r>
              <a:rPr lang="en-GB" sz="4000" b="1" dirty="0">
                <a:ea typeface="Calibri" panose="020F0502020204030204" pitchFamily="34" charset="0"/>
                <a:cs typeface="Times New Roman" panose="02020603050405020304" pitchFamily="18" charset="0"/>
              </a:rPr>
              <a:t>Next, We Consider…..</a:t>
            </a:r>
            <a:endParaRPr lang="en-GB" sz="4000" b="1" dirty="0">
              <a:solidFill>
                <a:srgbClr val="FF0000"/>
              </a:solidFill>
            </a:endParaRPr>
          </a:p>
          <a:p>
            <a:pPr algn="ctr"/>
            <a:r>
              <a:rPr lang="en-GB" sz="4000" b="1" dirty="0">
                <a:solidFill>
                  <a:srgbClr val="FF0000"/>
                </a:solidFill>
              </a:rPr>
              <a:t>More Case Studies.</a:t>
            </a:r>
          </a:p>
          <a:p>
            <a:pPr marL="0" lvl="0" indent="0" algn="ctr">
              <a:buNone/>
            </a:pP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8256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9BBF7-C3A5-9BEB-A46F-E211ABA6F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846396C9-19EC-06FC-C3BB-083B99188CD0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12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B2DBCAEB-18DC-BAAE-0A28-A841093EDF59}"/>
              </a:ext>
            </a:extLst>
          </p:cNvPr>
          <p:cNvSpPr txBox="1"/>
          <p:nvPr/>
        </p:nvSpPr>
        <p:spPr>
          <a:xfrm>
            <a:off x="431514" y="82194"/>
            <a:ext cx="8255285" cy="1212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endParaRPr lang="en-GB" dirty="0"/>
          </a:p>
          <a:p>
            <a:pPr lvl="0"/>
            <a:r>
              <a:rPr lang="en-GB" dirty="0"/>
              <a:t>Consideration of More Case Studies.</a:t>
            </a:r>
          </a:p>
          <a:p>
            <a:pPr lvl="0"/>
            <a:endParaRPr lang="en-GB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9F222E20-D7B6-5DAB-C05E-BB53CCB08448}"/>
              </a:ext>
            </a:extLst>
          </p:cNvPr>
          <p:cNvSpPr txBox="1"/>
          <p:nvPr/>
        </p:nvSpPr>
        <p:spPr>
          <a:xfrm>
            <a:off x="246577" y="1127631"/>
            <a:ext cx="8650843" cy="40798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Read the article on week 10 folder –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chemeClr val="tx1"/>
                </a:solidFill>
              </a:rPr>
              <a:t>“Case 3: Nike”.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Thereafter, discuss your key findings (e.g., about IS applications in business operations) with the rest of the class.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(15 minutes).</a:t>
            </a:r>
            <a:endParaRPr lang="en-US" sz="3200" b="1" dirty="0">
              <a:solidFill>
                <a:srgbClr val="FF0000"/>
              </a:solidFill>
            </a:endParaRPr>
          </a:p>
          <a:p>
            <a:pPr lvl="1" indent="0" algn="just" hangingPunct="1">
              <a:defRPr/>
            </a:pPr>
            <a:endParaRPr lang="en-US" altLang="ja-JP" sz="2700" dirty="0"/>
          </a:p>
        </p:txBody>
      </p:sp>
    </p:spTree>
    <p:extLst>
      <p:ext uri="{BB962C8B-B14F-4D97-AF65-F5344CB8AC3E}">
        <p14:creationId xmlns:p14="http://schemas.microsoft.com/office/powerpoint/2010/main" val="20589523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9CFE87-29D0-710E-5904-903D390A35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FD630DF4-1FFD-BA98-13E7-F8B017690013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13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D9A77759-6005-161D-CFA7-00D400F3F55A}"/>
              </a:ext>
            </a:extLst>
          </p:cNvPr>
          <p:cNvSpPr txBox="1"/>
          <p:nvPr/>
        </p:nvSpPr>
        <p:spPr>
          <a:xfrm>
            <a:off x="431514" y="82194"/>
            <a:ext cx="8255285" cy="1212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endParaRPr lang="en-GB" dirty="0"/>
          </a:p>
          <a:p>
            <a:pPr lvl="0"/>
            <a:r>
              <a:rPr lang="en-GB" dirty="0"/>
              <a:t>Consideration of More Case Studies.</a:t>
            </a:r>
          </a:p>
          <a:p>
            <a:pPr lvl="0"/>
            <a:endParaRPr lang="en-GB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3D6B4CDB-5750-EF5F-D021-C4F3D7A279F7}"/>
              </a:ext>
            </a:extLst>
          </p:cNvPr>
          <p:cNvSpPr txBox="1"/>
          <p:nvPr/>
        </p:nvSpPr>
        <p:spPr>
          <a:xfrm>
            <a:off x="246577" y="1127631"/>
            <a:ext cx="8650843" cy="40798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Read the article on week 10 folder –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chemeClr val="tx1"/>
                </a:solidFill>
              </a:rPr>
              <a:t>“Case 4: Tesla”.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Thereafter, discuss your key findings (e.g., about IS applications in business operations) with the rest of the class.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(15 minutes).</a:t>
            </a:r>
            <a:endParaRPr lang="en-US" sz="3200" b="1" dirty="0">
              <a:solidFill>
                <a:srgbClr val="FF0000"/>
              </a:solidFill>
            </a:endParaRPr>
          </a:p>
          <a:p>
            <a:pPr lvl="1" indent="0" algn="just" hangingPunct="1">
              <a:defRPr/>
            </a:pPr>
            <a:endParaRPr lang="en-US" altLang="ja-JP" sz="2700" dirty="0"/>
          </a:p>
        </p:txBody>
      </p:sp>
    </p:spTree>
    <p:extLst>
      <p:ext uri="{BB962C8B-B14F-4D97-AF65-F5344CB8AC3E}">
        <p14:creationId xmlns:p14="http://schemas.microsoft.com/office/powerpoint/2010/main" val="16191337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2F7F63-ABAB-CBC2-33CD-84373217D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F05334F9-686C-C95B-C2B6-83897E29B07F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14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EEBCA73A-0601-EA28-B190-DFE7125382DE}"/>
              </a:ext>
            </a:extLst>
          </p:cNvPr>
          <p:cNvSpPr txBox="1"/>
          <p:nvPr/>
        </p:nvSpPr>
        <p:spPr>
          <a:xfrm>
            <a:off x="431514" y="82194"/>
            <a:ext cx="8255285" cy="1212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endParaRPr lang="en-GB" dirty="0"/>
          </a:p>
          <a:p>
            <a:pPr lvl="0"/>
            <a:r>
              <a:rPr lang="en-GB" dirty="0"/>
              <a:t>Consideration of More Case Studies.</a:t>
            </a:r>
          </a:p>
          <a:p>
            <a:pPr lvl="0"/>
            <a:endParaRPr lang="en-GB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6404E804-7751-A17D-E4D8-CCEB2E17CE54}"/>
              </a:ext>
            </a:extLst>
          </p:cNvPr>
          <p:cNvSpPr txBox="1"/>
          <p:nvPr/>
        </p:nvSpPr>
        <p:spPr>
          <a:xfrm>
            <a:off x="246577" y="1127631"/>
            <a:ext cx="8650843" cy="40798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Read the article on week 10 folder –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chemeClr val="tx1"/>
                </a:solidFill>
              </a:rPr>
              <a:t>“Case 5: Michelin”.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Thereafter, discuss your key findings (e.g., about IS applications in business operations) with the rest of the class.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(15 minutes).</a:t>
            </a:r>
            <a:endParaRPr lang="en-US" sz="3200" b="1" dirty="0">
              <a:solidFill>
                <a:srgbClr val="FF0000"/>
              </a:solidFill>
            </a:endParaRPr>
          </a:p>
          <a:p>
            <a:pPr lvl="1" indent="0" algn="just" hangingPunct="1">
              <a:defRPr/>
            </a:pPr>
            <a:endParaRPr lang="en-US" altLang="ja-JP" sz="2700" dirty="0"/>
          </a:p>
        </p:txBody>
      </p:sp>
    </p:spTree>
    <p:extLst>
      <p:ext uri="{BB962C8B-B14F-4D97-AF65-F5344CB8AC3E}">
        <p14:creationId xmlns:p14="http://schemas.microsoft.com/office/powerpoint/2010/main" val="8802897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B876D-A3CB-055E-538C-E3F2012CBA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>
            <a:extLst>
              <a:ext uri="{FF2B5EF4-FFF2-40B4-BE49-F238E27FC236}">
                <a16:creationId xmlns:a16="http://schemas.microsoft.com/office/drawing/2014/main" id="{0FA5945E-F69A-AB10-DD68-D44F8881C0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8225" y="143838"/>
            <a:ext cx="8650839" cy="173633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Reflection of Individual Learner’s Learning Experience</a:t>
            </a:r>
            <a:endParaRPr dirty="0"/>
          </a:p>
        </p:txBody>
      </p:sp>
      <p:sp>
        <p:nvSpPr>
          <p:cNvPr id="278" name="Got to know each other…">
            <a:extLst>
              <a:ext uri="{FF2B5EF4-FFF2-40B4-BE49-F238E27FC236}">
                <a16:creationId xmlns:a16="http://schemas.microsoft.com/office/drawing/2014/main" id="{E3A55701-BEF8-1C3C-F401-684A3F1140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4661" y="1705510"/>
            <a:ext cx="8784403" cy="397609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</a:rPr>
              <a:t>Can you take some minutes to reflect how you intend to apply key concepts of what you have learnt in your workplace?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41940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94BFE-15AF-C433-BB54-5EC1CA106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>
            <a:extLst>
              <a:ext uri="{FF2B5EF4-FFF2-40B4-BE49-F238E27FC236}">
                <a16:creationId xmlns:a16="http://schemas.microsoft.com/office/drawing/2014/main" id="{AC642948-5120-F38E-6492-861BDC0036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8225" y="143838"/>
            <a:ext cx="8650839" cy="173633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Reflection of Individual Learner’s Learning Experience</a:t>
            </a:r>
            <a:endParaRPr dirty="0"/>
          </a:p>
        </p:txBody>
      </p:sp>
      <p:sp>
        <p:nvSpPr>
          <p:cNvPr id="278" name="Got to know each other…">
            <a:extLst>
              <a:ext uri="{FF2B5EF4-FFF2-40B4-BE49-F238E27FC236}">
                <a16:creationId xmlns:a16="http://schemas.microsoft.com/office/drawing/2014/main" id="{1E7ACF1F-2E64-BB61-0824-691C40F559B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4661" y="1705510"/>
            <a:ext cx="8784403" cy="3976098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</a:rPr>
              <a:t>If you are to be the Business Manager in your workplace; how would you do things differently considering what you have learnt on this module?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</a:rPr>
              <a:t>You can make reference to any of the lectures, concepts and/or case studies considered that interest you.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10051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05B088-FB7B-46C0-D50D-E1C511BBE0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>
            <a:extLst>
              <a:ext uri="{FF2B5EF4-FFF2-40B4-BE49-F238E27FC236}">
                <a16:creationId xmlns:a16="http://schemas.microsoft.com/office/drawing/2014/main" id="{203D2176-05E7-7249-DF78-97BB44C593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8225" y="143838"/>
            <a:ext cx="8650839" cy="110960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dirty="0"/>
              <a:t>Session 3</a:t>
            </a:r>
            <a:endParaRPr dirty="0"/>
          </a:p>
        </p:txBody>
      </p:sp>
      <p:sp>
        <p:nvSpPr>
          <p:cNvPr id="278" name="Got to know each other…">
            <a:extLst>
              <a:ext uri="{FF2B5EF4-FFF2-40B4-BE49-F238E27FC236}">
                <a16:creationId xmlns:a16="http://schemas.microsoft.com/office/drawing/2014/main" id="{8EF6FFDE-BC0D-F037-CAF7-5D9DB71917D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4661" y="1181527"/>
            <a:ext cx="8784403" cy="450008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600" b="1" dirty="0">
                <a:solidFill>
                  <a:srgbClr val="FF0000"/>
                </a:solidFill>
              </a:rPr>
              <a:t>Assessment 2</a:t>
            </a:r>
            <a:r>
              <a:rPr lang="en-US" sz="4600" b="1" dirty="0">
                <a:solidFill>
                  <a:srgbClr val="FF0000"/>
                </a:solidFill>
              </a:rPr>
              <a:t> Discussion!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03500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143838"/>
            <a:ext cx="8229600" cy="7191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dirty="0">
                <a:solidFill>
                  <a:schemeClr val="tx1"/>
                </a:solidFill>
              </a:rPr>
              <a:t>Assessment 2</a:t>
            </a:r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74661" y="863029"/>
            <a:ext cx="8784403" cy="466446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500" b="1" dirty="0">
                <a:solidFill>
                  <a:srgbClr val="FF0000"/>
                </a:solidFill>
              </a:rPr>
              <a:t>Individual Report </a:t>
            </a:r>
            <a:r>
              <a:rPr lang="en-US" sz="3500" b="1" dirty="0">
                <a:solidFill>
                  <a:srgbClr val="FF0000"/>
                </a:solidFill>
              </a:rPr>
              <a:t>(50% weightings)</a:t>
            </a:r>
            <a:r>
              <a:rPr lang="en-GB" sz="3500" b="1" dirty="0">
                <a:solidFill>
                  <a:srgbClr val="FF0000"/>
                </a:solidFill>
              </a:rPr>
              <a:t>: </a:t>
            </a:r>
          </a:p>
          <a:p>
            <a:pPr marL="0" indent="0">
              <a:buNone/>
            </a:pPr>
            <a:r>
              <a:rPr lang="en-US" sz="3600" b="1" dirty="0">
                <a:solidFill>
                  <a:srgbClr val="FF0000"/>
                </a:solidFill>
              </a:rPr>
              <a:t>         </a:t>
            </a:r>
            <a:r>
              <a:rPr lang="en-US" sz="3600" b="1" dirty="0">
                <a:solidFill>
                  <a:schemeClr val="tx1"/>
                </a:solidFill>
              </a:rPr>
              <a:t>21</a:t>
            </a:r>
            <a:r>
              <a:rPr lang="en-US" sz="3600" b="1" baseline="30000" dirty="0">
                <a:solidFill>
                  <a:schemeClr val="tx1"/>
                </a:solidFill>
              </a:rPr>
              <a:t>st</a:t>
            </a:r>
            <a:r>
              <a:rPr lang="en-US" sz="3600" b="1" dirty="0">
                <a:solidFill>
                  <a:schemeClr val="tx1"/>
                </a:solidFill>
              </a:rPr>
              <a:t> November 2025, </a:t>
            </a:r>
            <a:r>
              <a:rPr lang="en-GB" sz="3600" b="1" dirty="0">
                <a:solidFill>
                  <a:schemeClr val="tx1"/>
                </a:solidFill>
              </a:rPr>
              <a:t>14:00 (2pm).</a:t>
            </a:r>
            <a:endParaRPr lang="en-GB" sz="4000" dirty="0">
              <a:solidFill>
                <a:schemeClr val="tx1"/>
              </a:solidFill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3500" b="1" dirty="0">
                <a:solidFill>
                  <a:srgbClr val="FF0000"/>
                </a:solidFill>
              </a:rPr>
              <a:t>See the assignment brief for detailed task description!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3500" b="1" dirty="0">
                <a:solidFill>
                  <a:srgbClr val="FF0000"/>
                </a:solidFill>
              </a:rPr>
              <a:t>You can make use of the suggested assignment brief in the assignment brief folder.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500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81140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B0323C-350B-4946-8305-62799329EA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>
            <a:extLst>
              <a:ext uri="{FF2B5EF4-FFF2-40B4-BE49-F238E27FC236}">
                <a16:creationId xmlns:a16="http://schemas.microsoft.com/office/drawing/2014/main" id="{9BAAD3AD-2035-0BC5-B771-81EC4926C4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143838"/>
            <a:ext cx="8229600" cy="7191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dirty="0">
                <a:solidFill>
                  <a:schemeClr val="tx1"/>
                </a:solidFill>
              </a:rPr>
              <a:t>Assessment 2</a:t>
            </a:r>
          </a:p>
        </p:txBody>
      </p:sp>
      <p:sp>
        <p:nvSpPr>
          <p:cNvPr id="278" name="Got to know each other…">
            <a:extLst>
              <a:ext uri="{FF2B5EF4-FFF2-40B4-BE49-F238E27FC236}">
                <a16:creationId xmlns:a16="http://schemas.microsoft.com/office/drawing/2014/main" id="{2607FA64-EB45-0F4B-61A7-927C8FF7832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4661" y="863029"/>
            <a:ext cx="8784403" cy="466446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600" b="1" dirty="0">
              <a:solidFill>
                <a:srgbClr val="FF0000"/>
              </a:solidFill>
            </a:endParaRP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rgbClr val="FF0000"/>
                </a:solidFill>
              </a:rPr>
              <a:t>Use the remainder of the time to keep working on your assignment.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500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5730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C6DCA-8461-44C6-5391-E5D4B65813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>
            <a:extLst>
              <a:ext uri="{FF2B5EF4-FFF2-40B4-BE49-F238E27FC236}">
                <a16:creationId xmlns:a16="http://schemas.microsoft.com/office/drawing/2014/main" id="{B27DBEAD-C23F-0F53-C4C9-1B7AEBDDEE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143838"/>
            <a:ext cx="8229600" cy="7191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dirty="0">
                <a:solidFill>
                  <a:schemeClr val="tx1"/>
                </a:solidFill>
              </a:rPr>
              <a:t>Assessment 2</a:t>
            </a:r>
          </a:p>
        </p:txBody>
      </p:sp>
      <p:sp>
        <p:nvSpPr>
          <p:cNvPr id="278" name="Got to know each other…">
            <a:extLst>
              <a:ext uri="{FF2B5EF4-FFF2-40B4-BE49-F238E27FC236}">
                <a16:creationId xmlns:a16="http://schemas.microsoft.com/office/drawing/2014/main" id="{B8A50AAB-98C3-1FDF-EE86-C323E59823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4661" y="863029"/>
            <a:ext cx="8784403" cy="466446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endParaRPr lang="en-US" sz="3600" b="1" dirty="0">
              <a:solidFill>
                <a:srgbClr val="FF0000"/>
              </a:solidFill>
            </a:endParaRP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rgbClr val="FF0000"/>
                </a:solidFill>
              </a:rPr>
              <a:t>You can meet your tutor 1-2-1 to show him/her your draft work for in-class feedback.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500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76068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308225" y="143838"/>
            <a:ext cx="8650839" cy="110960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dirty="0"/>
              <a:t>Any Question?</a:t>
            </a:r>
            <a:endParaRPr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74661" y="1181527"/>
            <a:ext cx="8784403" cy="450008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619595-562A-91D5-61A7-2E08C5303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4413" y="1469204"/>
            <a:ext cx="5167902" cy="3421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6120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21725</TotalTime>
  <Words>844</Words>
  <Application>Microsoft Office PowerPoint</Application>
  <PresentationFormat>On-screen Show (4:3)</PresentationFormat>
  <Paragraphs>112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Myriad Pro</vt:lpstr>
      <vt:lpstr>Arial</vt:lpstr>
      <vt:lpstr>Calibri</vt:lpstr>
      <vt:lpstr>Times New Roman</vt:lpstr>
      <vt:lpstr>20140311PresentationUWTSDTemplate</vt:lpstr>
      <vt:lpstr>   LCLM 5004  Managing Business Information  Week 10:   Reflection, Revision, and C2 Assignment Workshop  Prepared by: Oluwaseun (Olu) Adegbite, PhD.    </vt:lpstr>
      <vt:lpstr>In Today’s Lecture….We will</vt:lpstr>
      <vt:lpstr> Last  Week  (i.e., Week 9) We examined …………… </vt:lpstr>
      <vt:lpstr> This Week (i.e., Week 10) We will examine …………… </vt:lpstr>
      <vt:lpstr>PowerPoint Presentation</vt:lpstr>
      <vt:lpstr>PowerPoint Presentation</vt:lpstr>
      <vt:lpstr>PowerPoint Presentation</vt:lpstr>
      <vt:lpstr>PowerPoint Presentation</vt:lpstr>
      <vt:lpstr>Next, …..</vt:lpstr>
      <vt:lpstr>Next, …..</vt:lpstr>
      <vt:lpstr>Session 2</vt:lpstr>
      <vt:lpstr>PowerPoint Presentation</vt:lpstr>
      <vt:lpstr>PowerPoint Presentation</vt:lpstr>
      <vt:lpstr>PowerPoint Presentation</vt:lpstr>
      <vt:lpstr>Reflection of Individual Learner’s Learning Experience</vt:lpstr>
      <vt:lpstr>Reflection of Individual Learner’s Learning Experience</vt:lpstr>
      <vt:lpstr>Session 3</vt:lpstr>
      <vt:lpstr>Assessment 2</vt:lpstr>
      <vt:lpstr>Assessment 2</vt:lpstr>
      <vt:lpstr>Assessment 2</vt:lpstr>
      <vt:lpstr>Any Question?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Olu Adegbite</cp:lastModifiedBy>
  <cp:revision>568</cp:revision>
  <dcterms:modified xsi:type="dcterms:W3CDTF">2025-11-13T09:22:50Z</dcterms:modified>
</cp:coreProperties>
</file>