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423501-2D67-FF1B-F6C5-1BF05504F094}" v="25" dt="2026-03-14T18:32:40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5245" y="928"/>
            <a:ext cx="9172754" cy="762960"/>
          </a:xfrm>
        </p:spPr>
        <p:txBody>
          <a:bodyPr>
            <a:normAutofit fontScale="90000"/>
          </a:bodyPr>
          <a:lstStyle/>
          <a:p>
            <a:r>
              <a:rPr lang="en-GB"/>
              <a:t>Reference list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2038" y="769699"/>
            <a:ext cx="10394829" cy="617025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Age UK (2019)</a:t>
            </a:r>
            <a:r>
              <a:rPr lang="en-GB" sz="2600">
                <a:latin typeface="Aptos Display"/>
              </a:rPr>
              <a:t>, </a:t>
            </a:r>
            <a:r>
              <a:rPr lang="en-GB" sz="2600" i="1">
                <a:latin typeface="Aptos Display"/>
              </a:rPr>
              <a:t>Later life in the United Kingdom</a:t>
            </a:r>
            <a:r>
              <a:rPr lang="en-GB" sz="2600">
                <a:latin typeface="Aptos Display"/>
              </a:rPr>
              <a:t>, Age UK, London.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Alzheimer’s Society (2021)</a:t>
            </a:r>
            <a:r>
              <a:rPr lang="en-GB" sz="2600">
                <a:latin typeface="Aptos Display"/>
              </a:rPr>
              <a:t>, </a:t>
            </a:r>
            <a:r>
              <a:rPr lang="en-GB" sz="2600" i="1">
                <a:latin typeface="Aptos Display"/>
              </a:rPr>
              <a:t>Dementia UK: Update</a:t>
            </a:r>
            <a:r>
              <a:rPr lang="en-GB" sz="2600">
                <a:latin typeface="Aptos Display"/>
              </a:rPr>
              <a:t>, Alzheimer’s Society, London.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 dirty="0">
                <a:latin typeface="Aptos Display"/>
              </a:rPr>
              <a:t>Beauchamp, T.L. and Childress, J.F. (2019)</a:t>
            </a:r>
            <a:r>
              <a:rPr lang="en-GB" sz="2600" dirty="0">
                <a:latin typeface="Aptos Display"/>
              </a:rPr>
              <a:t>, </a:t>
            </a:r>
            <a:r>
              <a:rPr lang="en-GB" sz="2600" i="1" dirty="0">
                <a:latin typeface="Aptos Display"/>
              </a:rPr>
              <a:t>Principles of Biomedical Ethics</a:t>
            </a:r>
            <a:r>
              <a:rPr lang="en-GB" sz="2600" dirty="0">
                <a:latin typeface="Aptos Display"/>
              </a:rPr>
              <a:t>, 8th </a:t>
            </a:r>
            <a:r>
              <a:rPr lang="en-GB" sz="2600" dirty="0" err="1">
                <a:latin typeface="Aptos Display"/>
              </a:rPr>
              <a:t>edn</a:t>
            </a:r>
            <a:r>
              <a:rPr lang="en-GB" sz="2600" dirty="0">
                <a:latin typeface="Aptos Display"/>
              </a:rPr>
              <a:t>, Oxford University Press, Oxford.</a:t>
            </a:r>
            <a:endParaRPr lang="en-US" sz="2600" dirty="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Birmingham Safeguarding Adults Board (2023)</a:t>
            </a:r>
            <a:r>
              <a:rPr lang="en-GB" sz="2600">
                <a:latin typeface="Aptos Display"/>
              </a:rPr>
              <a:t>, </a:t>
            </a:r>
            <a:r>
              <a:rPr lang="en-GB" sz="2600" i="1">
                <a:latin typeface="Aptos Display"/>
              </a:rPr>
              <a:t>Managing Risk: Risk Enablement</a:t>
            </a:r>
            <a:r>
              <a:rPr lang="en-GB" sz="2600">
                <a:latin typeface="Aptos Display"/>
              </a:rPr>
              <a:t>, BSAB, Birmingham.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Brannelly, T. (2006)</a:t>
            </a:r>
            <a:r>
              <a:rPr lang="en-GB" sz="2600">
                <a:latin typeface="Aptos Display"/>
              </a:rPr>
              <a:t>, ‘Negotiating ethics in dementia care: An analysis of an ethic of care in practice’, </a:t>
            </a:r>
            <a:r>
              <a:rPr lang="en-GB" sz="2600" i="1">
                <a:latin typeface="Aptos Display"/>
              </a:rPr>
              <a:t>Dementia</a:t>
            </a:r>
            <a:r>
              <a:rPr lang="en-GB" sz="2600">
                <a:latin typeface="Aptos Display"/>
              </a:rPr>
              <a:t>, 5(2), pp. 197–212.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Cameron, I.D. et al. (2018)</a:t>
            </a:r>
            <a:r>
              <a:rPr lang="en-GB" sz="2600">
                <a:latin typeface="Aptos Display"/>
              </a:rPr>
              <a:t>, ‘Interventions for preventing falls in older people in care facilities and hospitals’, </a:t>
            </a:r>
            <a:r>
              <a:rPr lang="en-GB" sz="2600" i="1">
                <a:latin typeface="Aptos Display"/>
              </a:rPr>
              <a:t>Cochrane Database of Systematic Reviews</a:t>
            </a:r>
            <a:r>
              <a:rPr lang="en-GB" sz="2600">
                <a:latin typeface="Aptos Display"/>
              </a:rPr>
              <a:t>, 9, CD005465.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Care Quality Commission (2025)</a:t>
            </a:r>
            <a:r>
              <a:rPr lang="en-GB" sz="2600">
                <a:latin typeface="Aptos Display"/>
              </a:rPr>
              <a:t>, </a:t>
            </a:r>
            <a:r>
              <a:rPr lang="en-GB" sz="2600" i="1">
                <a:latin typeface="Aptos Display"/>
              </a:rPr>
              <a:t>Involving people to manage risks</a:t>
            </a:r>
            <a:r>
              <a:rPr lang="en-GB" sz="2600">
                <a:latin typeface="Aptos Display"/>
              </a:rPr>
              <a:t>, CQC, London.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>
                <a:latin typeface="Aptos Display"/>
              </a:rPr>
              <a:t>Department of Health (2014)</a:t>
            </a:r>
            <a:r>
              <a:rPr lang="en-GB" sz="2600">
                <a:latin typeface="Aptos Display"/>
              </a:rPr>
              <a:t>, </a:t>
            </a:r>
            <a:r>
              <a:rPr lang="en-GB" sz="2600" i="1">
                <a:latin typeface="Aptos Display"/>
              </a:rPr>
              <a:t>Care and Support Statutory Guidance: Issued under the Care Act 2014</a:t>
            </a:r>
            <a:r>
              <a:rPr lang="en-GB" sz="2600">
                <a:latin typeface="Aptos Display"/>
              </a:rPr>
              <a:t>, Department of Health, London.</a:t>
            </a:r>
            <a:endParaRPr lang="en-US" sz="260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 dirty="0">
                <a:latin typeface="Aptos Display"/>
              </a:rPr>
              <a:t>Healey, F. and </a:t>
            </a:r>
            <a:r>
              <a:rPr lang="en-GB" sz="2600" b="1" dirty="0" err="1">
                <a:latin typeface="Aptos Display"/>
              </a:rPr>
              <a:t>Darowski</a:t>
            </a:r>
            <a:r>
              <a:rPr lang="en-GB" sz="2600" b="1" dirty="0">
                <a:latin typeface="Aptos Display"/>
              </a:rPr>
              <a:t>, A. (2012)</a:t>
            </a:r>
            <a:r>
              <a:rPr lang="en-GB" sz="2600" dirty="0">
                <a:latin typeface="Aptos Display"/>
              </a:rPr>
              <a:t>, ‘Older patients and falls in hospital’, </a:t>
            </a:r>
            <a:r>
              <a:rPr lang="en-GB" sz="2600" i="1" dirty="0">
                <a:latin typeface="Aptos Display"/>
              </a:rPr>
              <a:t>Clinical Risk</a:t>
            </a:r>
            <a:r>
              <a:rPr lang="en-GB" sz="2600" dirty="0">
                <a:latin typeface="Aptos Display"/>
              </a:rPr>
              <a:t>, 18(5), pp. 170–176.</a:t>
            </a:r>
            <a:endParaRPr lang="en-US" sz="2600" dirty="0">
              <a:latin typeface="Aptos Display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GB" sz="2600" b="1" dirty="0">
                <a:latin typeface="Aptos Display"/>
              </a:rPr>
              <a:t>Lord, S.R., Sherrington, C. and Menz, H.B. (2007)</a:t>
            </a:r>
            <a:r>
              <a:rPr lang="en-GB" sz="2600" dirty="0">
                <a:latin typeface="Aptos Display"/>
              </a:rPr>
              <a:t>, </a:t>
            </a:r>
            <a:r>
              <a:rPr lang="en-GB" sz="2600" i="1" dirty="0">
                <a:latin typeface="Aptos Display"/>
              </a:rPr>
              <a:t>Falls in Older People: Risk Factors and Strategies for Prevention</a:t>
            </a:r>
            <a:r>
              <a:rPr lang="en-GB" sz="2600" dirty="0">
                <a:latin typeface="Aptos Display"/>
              </a:rPr>
              <a:t>, 2nd </a:t>
            </a:r>
            <a:r>
              <a:rPr lang="en-GB" sz="2600" dirty="0" err="1">
                <a:latin typeface="Aptos Display"/>
              </a:rPr>
              <a:t>edn</a:t>
            </a:r>
            <a:r>
              <a:rPr lang="en-GB" sz="2600" dirty="0">
                <a:latin typeface="Aptos Display"/>
              </a:rPr>
              <a:t>, Cambridge University Press, Cambridge.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F4348-F32E-9D9A-45EA-DB0080070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486" y="229739"/>
            <a:ext cx="11313885" cy="63182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Manthorpe, J. and Iliffe, S. (2010)</a:t>
            </a:r>
            <a:r>
              <a:rPr lang="en-GB" sz="2000">
                <a:latin typeface="Aptos Display"/>
              </a:rPr>
              <a:t>, ‘Staff reactions to financial abuse and neglect of older people: A qualitative study’, </a:t>
            </a:r>
            <a:r>
              <a:rPr lang="en-GB" sz="2000" i="1">
                <a:latin typeface="Aptos Display"/>
              </a:rPr>
              <a:t>Journal of Adult Protection</a:t>
            </a:r>
            <a:r>
              <a:rPr lang="en-GB" sz="2000">
                <a:latin typeface="Aptos Display"/>
              </a:rPr>
              <a:t>, 12(1), pp. 30–42.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NHS Gloucestershire ICB (2023)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Falls Guidance for Care Homes for Older People</a:t>
            </a:r>
            <a:r>
              <a:rPr lang="en-GB" sz="2000">
                <a:latin typeface="Aptos Display"/>
              </a:rPr>
              <a:t>, NHS Gloucestershire Integrated Care Board, Gloucester.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NICE (2015)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Older people with social care needs and multiple long‑term conditions (NG22)</a:t>
            </a:r>
            <a:r>
              <a:rPr lang="en-GB" sz="2000">
                <a:latin typeface="Aptos Display"/>
              </a:rPr>
              <a:t>, National Institute for Health and Care Excellence, London.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Nuffield Council on Bioethics (2009)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Dementia: Ethical Issues</a:t>
            </a:r>
            <a:r>
              <a:rPr lang="en-GB" sz="2000">
                <a:latin typeface="Aptos Display"/>
              </a:rPr>
              <a:t>, Nuffield Council on Bioethics, London.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Oliver, D. et al. (2014)</a:t>
            </a:r>
            <a:r>
              <a:rPr lang="en-GB" sz="2000">
                <a:latin typeface="Aptos Display"/>
              </a:rPr>
              <a:t>, ‘Strategies to prevent falls and fractures in hospitals and care homes and effect of cognitive impairment: Systematic review and meta‑analyses’, </a:t>
            </a:r>
            <a:r>
              <a:rPr lang="en-GB" sz="2000" i="1">
                <a:latin typeface="Aptos Display"/>
              </a:rPr>
              <a:t>BMJ</a:t>
            </a:r>
            <a:r>
              <a:rPr lang="en-GB" sz="2000">
                <a:latin typeface="Aptos Display"/>
              </a:rPr>
              <a:t>, 348, g1995.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Scottish Government (2024)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Social care – self‑directed support: framework of standards. Standard 6: Risk enablement</a:t>
            </a:r>
            <a:r>
              <a:rPr lang="en-GB" sz="2000">
                <a:latin typeface="Aptos Display"/>
              </a:rPr>
              <a:t>, Scottish Government, Edinburgh.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Skills for Care (2023)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The state of the adult social care sector and workforce in England</a:t>
            </a:r>
            <a:r>
              <a:rPr lang="en-GB" sz="2000">
                <a:latin typeface="Aptos Display"/>
              </a:rPr>
              <a:t>, Skills for Care, Leeds.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 dirty="0">
                <a:latin typeface="Aptos Display"/>
              </a:rPr>
              <a:t>Tingle, J. and Cribb, A. (2013)</a:t>
            </a:r>
            <a:r>
              <a:rPr lang="en-GB" sz="2000" dirty="0">
                <a:latin typeface="Aptos Display"/>
              </a:rPr>
              <a:t>, </a:t>
            </a:r>
            <a:r>
              <a:rPr lang="en-GB" sz="2000" i="1" dirty="0">
                <a:latin typeface="Aptos Display"/>
              </a:rPr>
              <a:t>Nursing Law and Ethics</a:t>
            </a:r>
            <a:r>
              <a:rPr lang="en-GB" sz="2000" dirty="0">
                <a:latin typeface="Aptos Display"/>
              </a:rPr>
              <a:t>, 4th </a:t>
            </a:r>
            <a:r>
              <a:rPr lang="en-GB" sz="2000" dirty="0" err="1">
                <a:latin typeface="Aptos Display"/>
              </a:rPr>
              <a:t>edn</a:t>
            </a:r>
            <a:r>
              <a:rPr lang="en-GB" sz="2000" dirty="0">
                <a:latin typeface="Aptos Display"/>
              </a:rPr>
              <a:t>, Wiley‑Blackwell, Chichester.</a:t>
            </a:r>
            <a:endParaRPr lang="en-US" sz="2000" dirty="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World Health Organization (2015)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World Report on Ageing and Health</a:t>
            </a:r>
            <a:r>
              <a:rPr lang="en-GB" sz="2000">
                <a:latin typeface="Aptos Display"/>
              </a:rPr>
              <a:t>, WHO, Geneva.</a:t>
            </a:r>
            <a:endParaRPr lang="en-US" sz="2000">
              <a:latin typeface="Aptos Display"/>
            </a:endParaRPr>
          </a:p>
          <a:p>
            <a:pPr marL="285750" indent="-285750" algn="ctr">
              <a:spcBef>
                <a:spcPct val="0"/>
              </a:spcBef>
            </a:pPr>
            <a:r>
              <a:rPr lang="en-GB" sz="2000" b="1">
                <a:latin typeface="Aptos Display"/>
              </a:rPr>
              <a:t>World Health Organization (2017)</a:t>
            </a:r>
            <a:r>
              <a:rPr lang="en-GB" sz="2000">
                <a:latin typeface="Aptos Display"/>
              </a:rPr>
              <a:t>, </a:t>
            </a:r>
            <a:r>
              <a:rPr lang="en-GB" sz="2000" i="1">
                <a:latin typeface="Aptos Display"/>
              </a:rPr>
              <a:t>Integrated care for older people: Guidelines on community‑level interventions to manage declines in intrinsic capacity</a:t>
            </a:r>
            <a:r>
              <a:rPr lang="en-GB" sz="2000">
                <a:latin typeface="Aptos Display"/>
              </a:rPr>
              <a:t>, WHO, Geneva.</a:t>
            </a:r>
          </a:p>
        </p:txBody>
      </p:sp>
    </p:spTree>
    <p:extLst>
      <p:ext uri="{BB962C8B-B14F-4D97-AF65-F5344CB8AC3E}">
        <p14:creationId xmlns:p14="http://schemas.microsoft.com/office/powerpoint/2010/main" val="251121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Reference list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</cp:revision>
  <dcterms:created xsi:type="dcterms:W3CDTF">2026-03-14T18:30:31Z</dcterms:created>
  <dcterms:modified xsi:type="dcterms:W3CDTF">2026-03-14T18:35:42Z</dcterms:modified>
</cp:coreProperties>
</file>