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68" r:id="rId3"/>
    <p:sldId id="267" r:id="rId4"/>
    <p:sldId id="266" r:id="rId5"/>
    <p:sldId id="265" r:id="rId6"/>
    <p:sldId id="264" r:id="rId7"/>
    <p:sldId id="263" r:id="rId8"/>
    <p:sldId id="262" r:id="rId9"/>
    <p:sldId id="261" r:id="rId10"/>
    <p:sldId id="260" r:id="rId11"/>
    <p:sldId id="259"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2486" autoAdjust="0"/>
  </p:normalViewPr>
  <p:slideViewPr>
    <p:cSldViewPr snapToGrid="0">
      <p:cViewPr varScale="1">
        <p:scale>
          <a:sx n="85" d="100"/>
          <a:sy n="85" d="100"/>
        </p:scale>
        <p:origin x="48"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565268-FA33-4095-9E4D-C023C4444D6A}" type="datetimeFigureOut">
              <a:rPr lang="en-US" smtClean="0"/>
              <a:t>5/6/24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462ECC-83FE-46B5-9843-2EBF06D04ADE}" type="slidenum">
              <a:rPr lang="en-US" smtClean="0"/>
              <a:t>‹#›</a:t>
            </a:fld>
            <a:endParaRPr lang="en-US"/>
          </a:p>
        </p:txBody>
      </p:sp>
    </p:spTree>
    <p:extLst>
      <p:ext uri="{BB962C8B-B14F-4D97-AF65-F5344CB8AC3E}">
        <p14:creationId xmlns:p14="http://schemas.microsoft.com/office/powerpoint/2010/main" val="1860576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Table of Content</a:t>
            </a:r>
          </a:p>
        </p:txBody>
      </p:sp>
      <p:sp>
        <p:nvSpPr>
          <p:cNvPr id="4" name="Slide Number Placeholder 3"/>
          <p:cNvSpPr>
            <a:spLocks noGrp="1"/>
          </p:cNvSpPr>
          <p:nvPr>
            <p:ph type="sldNum" sz="quarter" idx="5"/>
          </p:nvPr>
        </p:nvSpPr>
        <p:spPr/>
        <p:txBody>
          <a:bodyPr/>
          <a:lstStyle/>
          <a:p>
            <a:fld id="{42462ECC-83FE-46B5-9843-2EBF06D04ADE}" type="slidenum">
              <a:rPr lang="en-US" smtClean="0"/>
              <a:t>2</a:t>
            </a:fld>
            <a:endParaRPr lang="en-US"/>
          </a:p>
        </p:txBody>
      </p:sp>
    </p:spTree>
    <p:extLst>
      <p:ext uri="{BB962C8B-B14F-4D97-AF65-F5344CB8AC3E}">
        <p14:creationId xmlns:p14="http://schemas.microsoft.com/office/powerpoint/2010/main" val="2207268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0" dirty="0">
                <a:effectLst/>
                <a:latin typeface="Times New Roman" panose="02020603050405020304" pitchFamily="18" charset="0"/>
                <a:cs typeface="Arial" panose="020B0604020202020204" pitchFamily="34" charset="0"/>
              </a:rPr>
              <a:t>Introduction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Implementing robotics and blockchain technology can bring revolution in the business operational activities and performance of various sectors. Therefore, the Hilton Hotel has decided to host a new technical event based on blockchain and robotics technical aspects. Here, the following presentation will highlight the impact of marketing, finance and operational factors on this technical event. Along with that, the SWOT analysis will be commenced to identify weaknesses, opportunities, threats and threats factors of this upcoming event programme. Finally, the below section will also mention a PESTLE analysis to discover significant external factors, which severely impact the robotics and blockchain programme.</a:t>
            </a:r>
          </a:p>
          <a:p>
            <a:endParaRPr lang="en-US" dirty="0"/>
          </a:p>
        </p:txBody>
      </p:sp>
      <p:sp>
        <p:nvSpPr>
          <p:cNvPr id="4" name="Slide Number Placeholder 3"/>
          <p:cNvSpPr>
            <a:spLocks noGrp="1"/>
          </p:cNvSpPr>
          <p:nvPr>
            <p:ph type="sldNum" sz="quarter" idx="5"/>
          </p:nvPr>
        </p:nvSpPr>
        <p:spPr/>
        <p:txBody>
          <a:bodyPr/>
          <a:lstStyle/>
          <a:p>
            <a:fld id="{42462ECC-83FE-46B5-9843-2EBF06D04ADE}" type="slidenum">
              <a:rPr lang="en-US" smtClean="0"/>
              <a:t>3</a:t>
            </a:fld>
            <a:endParaRPr lang="en-US"/>
          </a:p>
        </p:txBody>
      </p:sp>
    </p:spTree>
    <p:extLst>
      <p:ext uri="{BB962C8B-B14F-4D97-AF65-F5344CB8AC3E}">
        <p14:creationId xmlns:p14="http://schemas.microsoft.com/office/powerpoint/2010/main" val="561583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0" dirty="0">
                <a:effectLst/>
                <a:latin typeface="Times New Roman" panose="02020603050405020304" pitchFamily="18" charset="0"/>
                <a:cs typeface="Arial" panose="020B0604020202020204" pitchFamily="34" charset="0"/>
              </a:rPr>
              <a:t>Situational analysis and research </a:t>
            </a:r>
          </a:p>
          <a:p>
            <a:pPr marL="0" marR="0" algn="just">
              <a:lnSpc>
                <a:spcPct val="200000"/>
              </a:lnSpc>
              <a:spcBef>
                <a:spcPts val="1800"/>
              </a:spcBef>
              <a:spcAft>
                <a:spcPts val="600"/>
              </a:spcAft>
            </a:pPr>
            <a:r>
              <a:rPr lang="en-US" sz="1800" b="1" dirty="0">
                <a:effectLst/>
                <a:latin typeface="Times New Roman" panose="02020603050405020304" pitchFamily="18" charset="0"/>
                <a:cs typeface="Arial" panose="020B0604020202020204" pitchFamily="34" charset="0"/>
              </a:rPr>
              <a:t>Marketing factors </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Target market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The target market of the Technology and Innovation Forum will consist of a wide range of researchers, business owners, enthusiasts, tech and industrial professionals and entrepreneurs. Individuals who perform technical designing, and coding development through blockchain activities, can seek to gather more knowledge about it to maintain transparency and security. Policymakers, managers and executives of finance, logistics and manufacturing sectors will be eager to obtain information from the Technology and Innovation Forum, which helps them to drive innovation and streamline business processes (sleekevents, 2024). Apart from that, the Technology and Innovation Forum will also be beneficial for students and researchers who pursue a technology degree. Attending this event will allow them to improve their academic performance and ensure professional growth. </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Supply and demand for this event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b="1" dirty="0">
                <a:effectLst/>
                <a:latin typeface="Times New Roman" panose="02020603050405020304" pitchFamily="18" charset="0"/>
                <a:ea typeface="Arial" panose="020B0604020202020204" pitchFamily="34" charset="0"/>
                <a:cs typeface="Arial" panose="020B0604020202020204" pitchFamily="34" charset="0"/>
              </a:rPr>
              <a:t>Supply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This supply of the blockchain and robotic event that will be accomplished by the Hilton Hotel can include attractive presentations, essential knowledge about robotics and blockchain techniques, and workshops. This event will enable professionals and business organisations to perform their operations by using this essential technique, facilitate networking opportunities, and manage the overall quality of the activities</a:t>
            </a:r>
          </a:p>
          <a:p>
            <a:pPr marL="0" marR="0" algn="just">
              <a:lnSpc>
                <a:spcPct val="200000"/>
              </a:lnSpc>
              <a:spcBef>
                <a:spcPts val="0"/>
              </a:spcBef>
              <a:spcAft>
                <a:spcPts val="0"/>
              </a:spcAft>
            </a:pPr>
            <a:r>
              <a:rPr lang="en-US" sz="1800" b="1" dirty="0">
                <a:effectLst/>
                <a:latin typeface="Times New Roman" panose="02020603050405020304" pitchFamily="18" charset="0"/>
                <a:ea typeface="Arial" panose="020B0604020202020204" pitchFamily="34" charset="0"/>
                <a:cs typeface="Arial" panose="020B0604020202020204" pitchFamily="34" charset="0"/>
              </a:rPr>
              <a:t>Demand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The demand for this type of technical event has been enhanced as many educators’ professionals and individuals are eager to know about technical implications and advancements for their skill enhancement purpose (Sachdev, 2023). With the help of gathered knowledge, which will be acquired from this event will enable students and scholars to collaborate with industrial experts and find innovative solutions. </a:t>
            </a:r>
          </a:p>
          <a:p>
            <a:pPr marL="0" marR="0" algn="just">
              <a:lnSpc>
                <a:spcPct val="200000"/>
              </a:lnSpc>
              <a:spcBef>
                <a:spcPts val="0"/>
              </a:spcBef>
              <a:spcAft>
                <a:spcPts val="0"/>
              </a:spcAft>
            </a:pPr>
            <a:r>
              <a:rPr lang="en-US" sz="1800" b="1" dirty="0">
                <a:effectLst/>
                <a:latin typeface="Times New Roman" panose="02020603050405020304" pitchFamily="18" charset="0"/>
                <a:ea typeface="Arial" panose="020B0604020202020204" pitchFamily="34" charset="0"/>
                <a:cs typeface="Arial" panose="020B0604020202020204" pitchFamily="34" charset="0"/>
              </a:rPr>
              <a:t>Competition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Hilton Hotel will face competition from other rival organisations while initiating a technical event. There are various virtual event platforms there which can bring intense competition for the event hosted by the Hilton Hotel. Therefore, the hotel should try to make an attractive blockchain and AI event, invite expert leaders who provide speeches and guide the students will ensure their success. </a:t>
            </a:r>
          </a:p>
          <a:p>
            <a:endParaRPr lang="en-US" dirty="0"/>
          </a:p>
        </p:txBody>
      </p:sp>
      <p:sp>
        <p:nvSpPr>
          <p:cNvPr id="4" name="Slide Number Placeholder 3"/>
          <p:cNvSpPr>
            <a:spLocks noGrp="1"/>
          </p:cNvSpPr>
          <p:nvPr>
            <p:ph type="sldNum" sz="quarter" idx="5"/>
          </p:nvPr>
        </p:nvSpPr>
        <p:spPr/>
        <p:txBody>
          <a:bodyPr/>
          <a:lstStyle/>
          <a:p>
            <a:fld id="{42462ECC-83FE-46B5-9843-2EBF06D04ADE}" type="slidenum">
              <a:rPr lang="en-US" smtClean="0"/>
              <a:t>4</a:t>
            </a:fld>
            <a:endParaRPr lang="en-US"/>
          </a:p>
        </p:txBody>
      </p:sp>
    </p:spTree>
    <p:extLst>
      <p:ext uri="{BB962C8B-B14F-4D97-AF65-F5344CB8AC3E}">
        <p14:creationId xmlns:p14="http://schemas.microsoft.com/office/powerpoint/2010/main" val="853247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effectLst/>
                <a:latin typeface="Times New Roman" panose="02020603050405020304" pitchFamily="18" charset="0"/>
                <a:cs typeface="Arial" panose="020B0604020202020204" pitchFamily="34" charset="0"/>
              </a:rPr>
              <a:t>Operational factors </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Venue availability</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The Technology and Innovation Forum programmes will be performed by the Hilton Hotel at the Manchester Hall in the southern region of London. Due to the availability of larger space and many rooms, the Hilton Hotel has chosen Manchester Hall as the event hosting place. Also, the company will pre-book this hall so that the event will take place on its official date.</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Required skills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Making a technical event on robotics and blockchain should demand various professional skills such as strategic vision, technical skills, communication skills, adaptability strategies and many more. It is very essential to enhance employees' knowledge about blockchain and robotics techniques to effectively understand emerging advancements and trends (Marr, 2023). Learning communication skills is very crucial to interact with speakers, professionals, sponsors and other invitees. Adaptability skills will allow the workers of the Hilton Hotel to navigate the technical landscape like robotic and blockchain activities. </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Essential resources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A variety of resources will be required to successfully host that technical event program named Technology and Innovation Forum. Without collecting adequate resources, the hotel will be unable to provide a required and seamless experience to the invitees. The Hilton Hotel should contact catering services to offer delicious food items to the guests. It is also necessary to prepare comfortable seating arrangements and lighting design to increase presentation and promote the engagement of invitees in this event. High-speed broadband and internet connectivity will also be considered one of the important resources, needed for presentation and interactive sessions (Dam, 2019).  </a:t>
            </a:r>
          </a:p>
          <a:p>
            <a:endParaRPr lang="en-US" dirty="0"/>
          </a:p>
        </p:txBody>
      </p:sp>
      <p:sp>
        <p:nvSpPr>
          <p:cNvPr id="4" name="Slide Number Placeholder 3"/>
          <p:cNvSpPr>
            <a:spLocks noGrp="1"/>
          </p:cNvSpPr>
          <p:nvPr>
            <p:ph type="sldNum" sz="quarter" idx="5"/>
          </p:nvPr>
        </p:nvSpPr>
        <p:spPr/>
        <p:txBody>
          <a:bodyPr/>
          <a:lstStyle/>
          <a:p>
            <a:fld id="{42462ECC-83FE-46B5-9843-2EBF06D04ADE}" type="slidenum">
              <a:rPr lang="en-US" smtClean="0"/>
              <a:t>5</a:t>
            </a:fld>
            <a:endParaRPr lang="en-US"/>
          </a:p>
        </p:txBody>
      </p:sp>
    </p:spTree>
    <p:extLst>
      <p:ext uri="{BB962C8B-B14F-4D97-AF65-F5344CB8AC3E}">
        <p14:creationId xmlns:p14="http://schemas.microsoft.com/office/powerpoint/2010/main" val="853735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effectLst/>
                <a:latin typeface="Times New Roman" panose="02020603050405020304" pitchFamily="18" charset="0"/>
                <a:cs typeface="Arial" panose="020B0604020202020204" pitchFamily="34" charset="0"/>
              </a:rPr>
              <a:t>Financial factors </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Expense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Expenditure</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Required costs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Expenses of Digital equipment</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3000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Employee’s wages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2500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Venue costs</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8000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Cost of Internet connectivity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1000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Food cost</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2500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Photography cost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900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Decoration and energy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1100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Miscellaneous</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1000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Total</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20,000</a:t>
            </a:r>
          </a:p>
          <a:p>
            <a:pPr marL="0" marR="0" algn="ctr">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(Source: author)</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Income</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Revenue streams</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Amount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Ticket price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13,000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Sponsorship space</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12,000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Government grants</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10,000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Total</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35,000</a:t>
            </a:r>
          </a:p>
          <a:p>
            <a:pPr marL="0" marR="0" algn="ctr">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(Source: author)</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Funding sources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Sources</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Amount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Savings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5000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Crowdfunding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3000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Investors</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4000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Banks loans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8000</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Total</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20,000</a:t>
            </a:r>
          </a:p>
          <a:p>
            <a:pPr marL="0" marR="0" algn="ctr">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(Source: author)</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Analysis of the financial plan</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The marketing and operational activities of the innovation event have determined the basis of essential financial factors. Expenditures regarding venue, digital equipment cost, employees wages, energy cost and others are some primary expenses which are included in the expenditure plan. In addition to that, the probable income which will be generated by Hilton Hotel after this event program has been mentioned in the above income chart. The Hilton Hotel has used various funding sources such as the company's own savings, crowdfunding investors and bank loans to gather the required money and use it for the event. </a:t>
            </a:r>
          </a:p>
          <a:p>
            <a:pPr marL="0" marR="0" algn="just">
              <a:lnSpc>
                <a:spcPct val="200000"/>
              </a:lnSpc>
              <a:spcBef>
                <a:spcPts val="0"/>
              </a:spcBef>
              <a:spcAft>
                <a:spcPts val="0"/>
              </a:spcAft>
            </a:pPr>
            <a:br>
              <a:rPr lang="en-US" sz="1800" dirty="0">
                <a:effectLst/>
                <a:latin typeface="Times New Roman" panose="02020603050405020304" pitchFamily="18" charset="0"/>
                <a:ea typeface="Arial" panose="020B0604020202020204" pitchFamily="34" charset="0"/>
                <a:cs typeface="Arial" panose="020B0604020202020204" pitchFamily="34" charset="0"/>
              </a:rPr>
            </a:br>
            <a:r>
              <a:rPr lang="en-US" sz="1800" i="1" dirty="0">
                <a:effectLst/>
                <a:latin typeface="Times New Roman" panose="02020603050405020304" pitchFamily="18" charset="0"/>
                <a:ea typeface="Arial" panose="020B0604020202020204" pitchFamily="34" charset="0"/>
                <a:cs typeface="Arial" panose="020B0604020202020204" pitchFamily="34" charset="0"/>
              </a:rPr>
              <a:t>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42462ECC-83FE-46B5-9843-2EBF06D04ADE}" type="slidenum">
              <a:rPr lang="en-US" smtClean="0"/>
              <a:t>6</a:t>
            </a:fld>
            <a:endParaRPr lang="en-US"/>
          </a:p>
        </p:txBody>
      </p:sp>
    </p:spTree>
    <p:extLst>
      <p:ext uri="{BB962C8B-B14F-4D97-AF65-F5344CB8AC3E}">
        <p14:creationId xmlns:p14="http://schemas.microsoft.com/office/powerpoint/2010/main" val="3243682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effectLst/>
                <a:latin typeface="Times New Roman" panose="02020603050405020304" pitchFamily="18" charset="0"/>
                <a:cs typeface="Arial" panose="020B0604020202020204" pitchFamily="34" charset="0"/>
              </a:rPr>
              <a:t>SWOT Analysis </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Strengths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20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Famous Manchester Hall is situated in London, therefore the speakers, guests, students and others can easily reach this destination. Various transportation is available in that region, which helps them to reach to event destination without facing any transportation-related issues.  </a:t>
            </a:r>
          </a:p>
          <a:p>
            <a:pPr marL="342900" marR="0" lvl="0" indent="-342900" algn="just">
              <a:lnSpc>
                <a:spcPct val="20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Different kinds of opportunities and facilities are available in this region, which is a significant audible and visual technical and blockchain forum (Forsey, 2023). The staff of Hilton Hotels will offer the required services to the invitees, which will increase its brand image. </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Weaknesses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20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The Hilton Hotel should afford expensive digital tools, robotics models, technical advancements and others before initiating the entire event programme at Manchester Hall. Hence, it should make a proper pricing strategy to purchase these tools. </a:t>
            </a:r>
          </a:p>
          <a:p>
            <a:pPr marL="342900" marR="0" lvl="0" indent="-342900" algn="just">
              <a:lnSpc>
                <a:spcPct val="20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Standardised business procedures and hospitality policies of Hilton Hotels can lead to reduced customisation options such as providing tailored experiences, event organisations and many others.  </a:t>
            </a:r>
          </a:p>
          <a:p>
            <a:endParaRPr lang="en-US" dirty="0"/>
          </a:p>
        </p:txBody>
      </p:sp>
      <p:sp>
        <p:nvSpPr>
          <p:cNvPr id="4" name="Slide Number Placeholder 3"/>
          <p:cNvSpPr>
            <a:spLocks noGrp="1"/>
          </p:cNvSpPr>
          <p:nvPr>
            <p:ph type="sldNum" sz="quarter" idx="5"/>
          </p:nvPr>
        </p:nvSpPr>
        <p:spPr/>
        <p:txBody>
          <a:bodyPr/>
          <a:lstStyle/>
          <a:p>
            <a:fld id="{42462ECC-83FE-46B5-9843-2EBF06D04ADE}" type="slidenum">
              <a:rPr lang="en-US" smtClean="0"/>
              <a:t>7</a:t>
            </a:fld>
            <a:endParaRPr lang="en-US"/>
          </a:p>
        </p:txBody>
      </p:sp>
    </p:spTree>
    <p:extLst>
      <p:ext uri="{BB962C8B-B14F-4D97-AF65-F5344CB8AC3E}">
        <p14:creationId xmlns:p14="http://schemas.microsoft.com/office/powerpoint/2010/main" val="1742842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Opportunities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20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The Hilton Hotel may leverage essential technical trends such as robotics process, blockchain technology, virtual reality and others to make it a successful technical forum (Raeburn, 2024). It can lead to attracting more expertise and increase their experiences.  </a:t>
            </a:r>
          </a:p>
          <a:p>
            <a:pPr marL="342900" marR="0" lvl="0" indent="-342900" algn="just">
              <a:lnSpc>
                <a:spcPct val="20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Adopting collaboration techniques with industry experts and technical organisations will bring more sponsorship opportunities, and innovative technical perspectives to the technical and innovative forum. </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Threats</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342900" marR="0" lvl="0" indent="-342900" algn="just">
              <a:lnSpc>
                <a:spcPct val="20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While commencing this technical programme, Hilton Hotel encountered huge competition from the innovative event venue, hotels and conference halls, </a:t>
            </a:r>
          </a:p>
          <a:p>
            <a:pPr marL="342900" marR="0" lvl="0" indent="-342900" algn="just">
              <a:lnSpc>
                <a:spcPct val="20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Economic factors such as exchange rate, interest, inflation rate fluctuations and many others can negatively impact the business performance of the Hilton Hotel, which restricts it to this event plan successfully. </a:t>
            </a:r>
          </a:p>
          <a:p>
            <a:endParaRPr lang="en-US" dirty="0"/>
          </a:p>
        </p:txBody>
      </p:sp>
      <p:sp>
        <p:nvSpPr>
          <p:cNvPr id="4" name="Slide Number Placeholder 3"/>
          <p:cNvSpPr>
            <a:spLocks noGrp="1"/>
          </p:cNvSpPr>
          <p:nvPr>
            <p:ph type="sldNum" sz="quarter" idx="5"/>
          </p:nvPr>
        </p:nvSpPr>
        <p:spPr/>
        <p:txBody>
          <a:bodyPr/>
          <a:lstStyle/>
          <a:p>
            <a:fld id="{42462ECC-83FE-46B5-9843-2EBF06D04ADE}" type="slidenum">
              <a:rPr lang="en-US" smtClean="0"/>
              <a:t>8</a:t>
            </a:fld>
            <a:endParaRPr lang="en-US"/>
          </a:p>
        </p:txBody>
      </p:sp>
    </p:spTree>
    <p:extLst>
      <p:ext uri="{BB962C8B-B14F-4D97-AF65-F5344CB8AC3E}">
        <p14:creationId xmlns:p14="http://schemas.microsoft.com/office/powerpoint/2010/main" val="1316398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effectLst/>
                <a:latin typeface="Times New Roman" panose="02020603050405020304" pitchFamily="18" charset="0"/>
                <a:cs typeface="Arial" panose="020B0604020202020204" pitchFamily="34" charset="0"/>
              </a:rPr>
              <a:t>PESTLE Analysis</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Political factor</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Alterations in government policies regarding events, tourism and travel can negatively influence the event arrangement plan and business operation of Hilton Hotel. Travelling restrictions, changes in visa policies and others can significantly the number of foreign attendees, who will participate in the Technology and Innovation Forum. Political instability and geopolitical tensions can impact the guests’ willingness to participate in this event.  </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Economic factor</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Hilton's business is entirely dependent on the customer's expenditure patterns and fluctuation of economic factors. However, an economic slowdown can reduce its business growth and event budget, which influences the event plan at Manchester Hall. Furthermore, exchange rate fluctuation can effectively influence event pricing plans and decrease a company's profitability. </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Social cultural factor</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Certain demographic shifts like changes in customers' income, age, technical preferences and demographics should be analysed by Hilton in order to tailor the offering of the Technology and Innovation Forum. The organisation will embrace technical advancements to generate appropriate innovative robotics and blockchain technologies to ensure the event experience of the attendees. </a:t>
            </a:r>
          </a:p>
          <a:p>
            <a:endParaRPr lang="en-US" dirty="0"/>
          </a:p>
        </p:txBody>
      </p:sp>
      <p:sp>
        <p:nvSpPr>
          <p:cNvPr id="4" name="Slide Number Placeholder 3"/>
          <p:cNvSpPr>
            <a:spLocks noGrp="1"/>
          </p:cNvSpPr>
          <p:nvPr>
            <p:ph type="sldNum" sz="quarter" idx="5"/>
          </p:nvPr>
        </p:nvSpPr>
        <p:spPr/>
        <p:txBody>
          <a:bodyPr/>
          <a:lstStyle/>
          <a:p>
            <a:fld id="{42462ECC-83FE-46B5-9843-2EBF06D04ADE}" type="slidenum">
              <a:rPr lang="en-US" smtClean="0"/>
              <a:t>9</a:t>
            </a:fld>
            <a:endParaRPr lang="en-US"/>
          </a:p>
        </p:txBody>
      </p:sp>
    </p:spTree>
    <p:extLst>
      <p:ext uri="{BB962C8B-B14F-4D97-AF65-F5344CB8AC3E}">
        <p14:creationId xmlns:p14="http://schemas.microsoft.com/office/powerpoint/2010/main" val="8811280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Technical factor</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The UK-based hospitality organisation should concentrate on data privacy and security approaches as the event programmes will depend on technical aspects (Elnaj, 2022). It may involve utilising cybersecurity measurement strategies to diminish data breach incidents and protect essential information about the Technology and Innovation Forum. Incorporating digital registration, initiating live streaming and mobile apps can increase the guest's engagement level.</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Legal factor</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Hilton Hotel should comply with different types of legal regulations and rules within the event venue such as data protection law, health and safety law, intellectual property rights and many others. Moreover, it is crucial to maintain legal compliance with legal regulations to successfully host the event and avoid legal liabilities, penalties and fines.  </a:t>
            </a:r>
          </a:p>
          <a:p>
            <a:pPr marL="0" marR="0" algn="just">
              <a:lnSpc>
                <a:spcPct val="200000"/>
              </a:lnSpc>
              <a:spcBef>
                <a:spcPts val="0"/>
              </a:spcBef>
              <a:spcAft>
                <a:spcPts val="0"/>
              </a:spcAft>
            </a:pPr>
            <a:r>
              <a:rPr lang="en-US" sz="1800" b="1" i="1" dirty="0">
                <a:effectLst/>
                <a:latin typeface="Times New Roman" panose="02020603050405020304" pitchFamily="18" charset="0"/>
                <a:ea typeface="Arial" panose="020B0604020202020204" pitchFamily="34" charset="0"/>
                <a:cs typeface="Arial" panose="020B0604020202020204" pitchFamily="34" charset="0"/>
              </a:rPr>
              <a:t>Environmental factor</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Using eco-friendliness and sustainability within the event management practices can allow Hilton Hotel to represent its commitment to maintaining a sustainable environment (Woodruff, 2019). This may involve using renewable energy sources and implementing waste management within the event operations. Hilton Hotel should consider environmental and climate-changing factors to properly manage the events.  </a:t>
            </a:r>
          </a:p>
          <a:p>
            <a:pPr marL="0" marR="0" algn="l">
              <a:lnSpc>
                <a:spcPct val="115000"/>
              </a:lnSpc>
              <a:spcBef>
                <a:spcPts val="0"/>
              </a:spcBef>
              <a:spcAft>
                <a:spcPts val="0"/>
              </a:spcAft>
            </a:pPr>
            <a:br>
              <a:rPr lang="en-US" sz="1800" dirty="0">
                <a:effectLst/>
                <a:latin typeface="Times New Roman" panose="02020603050405020304" pitchFamily="18" charset="0"/>
                <a:ea typeface="Arial" panose="020B0604020202020204" pitchFamily="34" charset="0"/>
                <a:cs typeface="Arial" panose="020B0604020202020204" pitchFamily="34" charset="0"/>
              </a:rPr>
            </a:br>
            <a:r>
              <a:rPr lang="en-US" sz="1800" dirty="0">
                <a:effectLst/>
                <a:latin typeface="Times New Roman" panose="02020603050405020304" pitchFamily="18" charset="0"/>
                <a:ea typeface="Arial" panose="020B0604020202020204" pitchFamily="34" charset="0"/>
                <a:cs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42462ECC-83FE-46B5-9843-2EBF06D04ADE}" type="slidenum">
              <a:rPr lang="en-US" smtClean="0"/>
              <a:t>10</a:t>
            </a:fld>
            <a:endParaRPr lang="en-US"/>
          </a:p>
        </p:txBody>
      </p:sp>
    </p:spTree>
    <p:extLst>
      <p:ext uri="{BB962C8B-B14F-4D97-AF65-F5344CB8AC3E}">
        <p14:creationId xmlns:p14="http://schemas.microsoft.com/office/powerpoint/2010/main" val="20100176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0"/>
              </a:spcBef>
              <a:spcAft>
                <a:spcPts val="600"/>
              </a:spcAft>
            </a:pPr>
            <a:r>
              <a:rPr lang="en-US" sz="1800" b="1" kern="0" dirty="0">
                <a:effectLst/>
                <a:latin typeface="Times New Roman" panose="02020603050405020304" pitchFamily="18" charset="0"/>
                <a:cs typeface="Arial" panose="020B0604020202020204" pitchFamily="34" charset="0"/>
              </a:rPr>
              <a:t>Conclusion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Arranging technical and innovation event programmes by a company can enhance its brand reputation, and business growth and gain a competitive advantage. Here, the below presentation has demonstrated the marketing and operational factors such as essential resources, crucial skills, venue availability, competition and many others. On the other hand, a probable income and expenditure chart has been made to get an idea about the expenditure of the Technology and Innovation Forum. SWOT analysis has been conducted to understand the strengths, opportunities and weaknesses of the Technology and Innovation Forum. Various external factors have been identified such as technical advancements, political instability and others of this technical event by using PESTLE analysis.  </a:t>
            </a:r>
          </a:p>
          <a:p>
            <a:endParaRPr lang="en-US" dirty="0"/>
          </a:p>
        </p:txBody>
      </p:sp>
      <p:sp>
        <p:nvSpPr>
          <p:cNvPr id="4" name="Slide Number Placeholder 3"/>
          <p:cNvSpPr>
            <a:spLocks noGrp="1"/>
          </p:cNvSpPr>
          <p:nvPr>
            <p:ph type="sldNum" sz="quarter" idx="5"/>
          </p:nvPr>
        </p:nvSpPr>
        <p:spPr/>
        <p:txBody>
          <a:bodyPr/>
          <a:lstStyle/>
          <a:p>
            <a:fld id="{42462ECC-83FE-46B5-9843-2EBF06D04ADE}" type="slidenum">
              <a:rPr lang="en-US" smtClean="0"/>
              <a:t>11</a:t>
            </a:fld>
            <a:endParaRPr lang="en-US"/>
          </a:p>
        </p:txBody>
      </p:sp>
    </p:spTree>
    <p:extLst>
      <p:ext uri="{BB962C8B-B14F-4D97-AF65-F5344CB8AC3E}">
        <p14:creationId xmlns:p14="http://schemas.microsoft.com/office/powerpoint/2010/main" val="718711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dirty="0">
                <a:effectLst/>
                <a:latin typeface="Times New Roman" panose="02020603050405020304" pitchFamily="18" charset="0"/>
                <a:ea typeface="Arial" panose="020B0604020202020204" pitchFamily="34" charset="0"/>
                <a:cs typeface="Arial" panose="020B0604020202020204" pitchFamily="34" charset="0"/>
              </a:rPr>
              <a:t>References </a:t>
            </a:r>
            <a:endParaRPr lang="en-US" sz="1800"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Dam, K., (2019). </a:t>
            </a:r>
            <a:r>
              <a:rPr lang="en-US" sz="1800" i="1" dirty="0">
                <a:effectLst/>
                <a:latin typeface="Times New Roman" panose="02020603050405020304" pitchFamily="18" charset="0"/>
                <a:ea typeface="Arial" panose="020B0604020202020204" pitchFamily="34" charset="0"/>
                <a:cs typeface="Arial" panose="020B0604020202020204" pitchFamily="34" charset="0"/>
              </a:rPr>
              <a:t>10 Resources Every Event Professional Should Bookmark.</a:t>
            </a:r>
            <a:r>
              <a:rPr lang="en-US" sz="1800" dirty="0">
                <a:effectLst/>
                <a:latin typeface="Times New Roman" panose="02020603050405020304" pitchFamily="18" charset="0"/>
                <a:ea typeface="Arial" panose="020B0604020202020204" pitchFamily="34" charset="0"/>
                <a:cs typeface="Arial" panose="020B0604020202020204" pitchFamily="34" charset="0"/>
              </a:rPr>
              <a:t> [Online] Available at: https://www.cvent.com/en/blog/insights/10-resources-every-event-professional-bookmark [Accessed 23 April 2024].</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Elnaj, S., (2022). </a:t>
            </a:r>
            <a:r>
              <a:rPr lang="en-US" sz="1800" i="1" dirty="0">
                <a:effectLst/>
                <a:latin typeface="Times New Roman" panose="02020603050405020304" pitchFamily="18" charset="0"/>
                <a:ea typeface="Arial" panose="020B0604020202020204" pitchFamily="34" charset="0"/>
                <a:cs typeface="Arial" panose="020B0604020202020204" pitchFamily="34" charset="0"/>
              </a:rPr>
              <a:t>How Technology Leaders Can Manage Economic Uncertainty.</a:t>
            </a:r>
            <a:r>
              <a:rPr lang="en-US" sz="1800" dirty="0">
                <a:effectLst/>
                <a:latin typeface="Times New Roman" panose="02020603050405020304" pitchFamily="18" charset="0"/>
                <a:ea typeface="Arial" panose="020B0604020202020204" pitchFamily="34" charset="0"/>
                <a:cs typeface="Arial" panose="020B0604020202020204" pitchFamily="34" charset="0"/>
              </a:rPr>
              <a:t> [Online] Available at: https://www.forbes.com/sites/forbestechcouncil/2022/06/27/how-technology-leaders-can-manage-economic-uncertainty/?sh=2f44d8f041e2 [Accessed 23 April 2024].</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Forsey, C., (2023). </a:t>
            </a:r>
            <a:r>
              <a:rPr lang="en-US" sz="1800" i="1" dirty="0">
                <a:effectLst/>
                <a:latin typeface="Times New Roman" panose="02020603050405020304" pitchFamily="18" charset="0"/>
                <a:ea typeface="Arial" panose="020B0604020202020204" pitchFamily="34" charset="0"/>
                <a:cs typeface="Arial" panose="020B0604020202020204" pitchFamily="34" charset="0"/>
              </a:rPr>
              <a:t>SWOT Analysis: How To Do One [With Template &amp; Examples].</a:t>
            </a:r>
            <a:r>
              <a:rPr lang="en-US" sz="1800" dirty="0">
                <a:effectLst/>
                <a:latin typeface="Times New Roman" panose="02020603050405020304" pitchFamily="18" charset="0"/>
                <a:ea typeface="Arial" panose="020B0604020202020204" pitchFamily="34" charset="0"/>
                <a:cs typeface="Arial" panose="020B0604020202020204" pitchFamily="34" charset="0"/>
              </a:rPr>
              <a:t> [Online]Available at: https://blog.hubspot.com/marketing/swot-analysis [Accessed 23 April 2024].</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Marr, B., (2023). </a:t>
            </a:r>
            <a:r>
              <a:rPr lang="en-US" sz="1800" i="1" dirty="0">
                <a:effectLst/>
                <a:latin typeface="Times New Roman" panose="02020603050405020304" pitchFamily="18" charset="0"/>
                <a:ea typeface="Arial" panose="020B0604020202020204" pitchFamily="34" charset="0"/>
                <a:cs typeface="Arial" panose="020B0604020202020204" pitchFamily="34" charset="0"/>
              </a:rPr>
              <a:t>The Most In-Demand Technical Skills – And How To Develop Them.</a:t>
            </a:r>
            <a:r>
              <a:rPr lang="en-US" sz="1800" dirty="0">
                <a:effectLst/>
                <a:latin typeface="Times New Roman" panose="02020603050405020304" pitchFamily="18" charset="0"/>
                <a:ea typeface="Arial" panose="020B0604020202020204" pitchFamily="34" charset="0"/>
                <a:cs typeface="Arial" panose="020B0604020202020204" pitchFamily="34" charset="0"/>
              </a:rPr>
              <a:t> [Online] Available at: https://www.forbes.com/sites/bernardmarr/2022/08/03/the-most-in-demand-technical-skills--and-how-to-develop-them/?sh=48018fcc62e4 [Accessed 23 April 2024].</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Raeburn, A., (2024). </a:t>
            </a:r>
            <a:r>
              <a:rPr lang="en-US" sz="1800" i="1" dirty="0">
                <a:effectLst/>
                <a:latin typeface="Times New Roman" panose="02020603050405020304" pitchFamily="18" charset="0"/>
                <a:ea typeface="Arial" panose="020B0604020202020204" pitchFamily="34" charset="0"/>
                <a:cs typeface="Arial" panose="020B0604020202020204" pitchFamily="34" charset="0"/>
              </a:rPr>
              <a:t>SWOT analysis: Examples and templates.</a:t>
            </a:r>
            <a:r>
              <a:rPr lang="en-US" sz="1800" dirty="0">
                <a:effectLst/>
                <a:latin typeface="Times New Roman" panose="02020603050405020304" pitchFamily="18" charset="0"/>
                <a:ea typeface="Arial" panose="020B0604020202020204" pitchFamily="34" charset="0"/>
                <a:cs typeface="Arial" panose="020B0604020202020204" pitchFamily="34" charset="0"/>
              </a:rPr>
              <a:t> [Online] Available at: https://asana.com/resources/swot-analysis [Accessed 23 April 2024].</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Sachdev, N., (2023). </a:t>
            </a:r>
            <a:r>
              <a:rPr lang="en-US" sz="1800" i="1" dirty="0">
                <a:effectLst/>
                <a:latin typeface="Times New Roman" panose="02020603050405020304" pitchFamily="18" charset="0"/>
                <a:ea typeface="Arial" panose="020B0604020202020204" pitchFamily="34" charset="0"/>
                <a:cs typeface="Arial" panose="020B0604020202020204" pitchFamily="34" charset="0"/>
              </a:rPr>
              <a:t>5 Reasons To Attend A Tech Conference And 5 Tips To Make It Count.</a:t>
            </a:r>
            <a:r>
              <a:rPr lang="en-US" sz="1800" dirty="0">
                <a:effectLst/>
                <a:latin typeface="Times New Roman" panose="02020603050405020304" pitchFamily="18" charset="0"/>
                <a:ea typeface="Arial" panose="020B0604020202020204" pitchFamily="34" charset="0"/>
                <a:cs typeface="Arial" panose="020B0604020202020204" pitchFamily="34" charset="0"/>
              </a:rPr>
              <a:t> [Online] Available at: https://www.forbes.com/sites/forbesbusinesscouncil/2023/05/03/5-reasons-to-attend-a-tech-conference-and-5-tips-to-make-it-count/?sh=5f10661b7e53 [Accessed 23 April 2024].</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sleekevents, (2024). </a:t>
            </a:r>
            <a:r>
              <a:rPr lang="en-US" sz="1800" i="1" dirty="0">
                <a:effectLst/>
                <a:latin typeface="Times New Roman" panose="02020603050405020304" pitchFamily="18" charset="0"/>
                <a:ea typeface="Arial" panose="020B0604020202020204" pitchFamily="34" charset="0"/>
                <a:cs typeface="Arial" panose="020B0604020202020204" pitchFamily="34" charset="0"/>
              </a:rPr>
              <a:t>How to identify your events target audience.</a:t>
            </a:r>
            <a:r>
              <a:rPr lang="en-US" sz="1800" dirty="0">
                <a:effectLst/>
                <a:latin typeface="Times New Roman" panose="02020603050405020304" pitchFamily="18" charset="0"/>
                <a:ea typeface="Arial" panose="020B0604020202020204" pitchFamily="34" charset="0"/>
                <a:cs typeface="Arial" panose="020B0604020202020204" pitchFamily="34" charset="0"/>
              </a:rPr>
              <a:t> [Online] Available at: https://www.sleekevents.com/content-hub/identifying-your-event-target-audience#:~:text=A%20target%20audience%20refers%20to,benefit%20from%20attending%20your%20event. [Accessed 23 April 2024].</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Woodruff, J., (2019). </a:t>
            </a:r>
            <a:r>
              <a:rPr lang="en-US" sz="1800" i="1" dirty="0">
                <a:effectLst/>
                <a:latin typeface="Times New Roman" panose="02020603050405020304" pitchFamily="18" charset="0"/>
                <a:ea typeface="Arial" panose="020B0604020202020204" pitchFamily="34" charset="0"/>
                <a:cs typeface="Arial" panose="020B0604020202020204" pitchFamily="34" charset="0"/>
              </a:rPr>
              <a:t>Reason to Use SWOT &amp; PESTLE Analysis.</a:t>
            </a:r>
            <a:r>
              <a:rPr lang="en-US" sz="1800" dirty="0">
                <a:effectLst/>
                <a:latin typeface="Times New Roman" panose="02020603050405020304" pitchFamily="18" charset="0"/>
                <a:ea typeface="Arial" panose="020B0604020202020204" pitchFamily="34" charset="0"/>
                <a:cs typeface="Arial" panose="020B0604020202020204" pitchFamily="34" charset="0"/>
              </a:rPr>
              <a:t> [Online] Available at: https://smallbusiness.chron.com/reason-use-swot-pestle-analysis-40810.html [Accessed 23 April 2024].</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 </a:t>
            </a:r>
          </a:p>
          <a:p>
            <a:pPr marL="0" marR="0" algn="just">
              <a:lnSpc>
                <a:spcPct val="200000"/>
              </a:lnSpc>
              <a:spcBef>
                <a:spcPts val="0"/>
              </a:spcBef>
              <a:spcAft>
                <a:spcPts val="0"/>
              </a:spcAft>
            </a:pPr>
            <a:r>
              <a:rPr lang="en-US" sz="1800" dirty="0">
                <a:effectLst/>
                <a:latin typeface="Times New Roman" panose="02020603050405020304" pitchFamily="18" charset="0"/>
                <a:ea typeface="Arial" panose="020B0604020202020204" pitchFamily="34" charset="0"/>
                <a:cs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42462ECC-83FE-46B5-9843-2EBF06D04ADE}" type="slidenum">
              <a:rPr lang="en-US" smtClean="0"/>
              <a:t>12</a:t>
            </a:fld>
            <a:endParaRPr lang="en-US"/>
          </a:p>
        </p:txBody>
      </p:sp>
    </p:spTree>
    <p:extLst>
      <p:ext uri="{BB962C8B-B14F-4D97-AF65-F5344CB8AC3E}">
        <p14:creationId xmlns:p14="http://schemas.microsoft.com/office/powerpoint/2010/main" val="3569743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DFBC4-5AC2-426C-BB72-CC40E8C353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C7FF06E-B291-4FB7-A897-62EF5AE018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F6C135-D53A-4B49-87B3-962F449EC609}"/>
              </a:ext>
            </a:extLst>
          </p:cNvPr>
          <p:cNvSpPr>
            <a:spLocks noGrp="1"/>
          </p:cNvSpPr>
          <p:nvPr>
            <p:ph type="dt" sz="half" idx="10"/>
          </p:nvPr>
        </p:nvSpPr>
        <p:spPr/>
        <p:txBody>
          <a:bodyPr/>
          <a:lstStyle/>
          <a:p>
            <a:fld id="{4A75EA09-E257-49B1-808D-4BB75ABD73B9}" type="datetimeFigureOut">
              <a:rPr lang="en-US" smtClean="0"/>
              <a:t>5/6/24</a:t>
            </a:fld>
            <a:endParaRPr lang="en-US"/>
          </a:p>
        </p:txBody>
      </p:sp>
      <p:sp>
        <p:nvSpPr>
          <p:cNvPr id="5" name="Footer Placeholder 4">
            <a:extLst>
              <a:ext uri="{FF2B5EF4-FFF2-40B4-BE49-F238E27FC236}">
                <a16:creationId xmlns:a16="http://schemas.microsoft.com/office/drawing/2014/main" id="{F469A56B-ED81-441D-8607-5C4282C66A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16CE52-B66B-4ED6-836E-397BBD49EC1C}"/>
              </a:ext>
            </a:extLst>
          </p:cNvPr>
          <p:cNvSpPr>
            <a:spLocks noGrp="1"/>
          </p:cNvSpPr>
          <p:nvPr>
            <p:ph type="sldNum" sz="quarter" idx="12"/>
          </p:nvPr>
        </p:nvSpPr>
        <p:spPr/>
        <p:txBody>
          <a:bodyPr/>
          <a:lstStyle/>
          <a:p>
            <a:fld id="{1D78E18A-4BF0-4CB0-BB31-C3989E6011CF}" type="slidenum">
              <a:rPr lang="en-US" smtClean="0"/>
              <a:t>‹#›</a:t>
            </a:fld>
            <a:endParaRPr lang="en-US"/>
          </a:p>
        </p:txBody>
      </p:sp>
    </p:spTree>
    <p:extLst>
      <p:ext uri="{BB962C8B-B14F-4D97-AF65-F5344CB8AC3E}">
        <p14:creationId xmlns:p14="http://schemas.microsoft.com/office/powerpoint/2010/main" val="3640658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62D44-FEA2-4E69-BDDB-10198BF538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0290EFD-8E27-4E5D-B805-756DB7C302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53248B-B9E7-4E4F-ABD0-3A1E391CE1FD}"/>
              </a:ext>
            </a:extLst>
          </p:cNvPr>
          <p:cNvSpPr>
            <a:spLocks noGrp="1"/>
          </p:cNvSpPr>
          <p:nvPr>
            <p:ph type="dt" sz="half" idx="10"/>
          </p:nvPr>
        </p:nvSpPr>
        <p:spPr/>
        <p:txBody>
          <a:bodyPr/>
          <a:lstStyle/>
          <a:p>
            <a:fld id="{4A75EA09-E257-49B1-808D-4BB75ABD73B9}" type="datetimeFigureOut">
              <a:rPr lang="en-US" smtClean="0"/>
              <a:t>5/6/24</a:t>
            </a:fld>
            <a:endParaRPr lang="en-US"/>
          </a:p>
        </p:txBody>
      </p:sp>
      <p:sp>
        <p:nvSpPr>
          <p:cNvPr id="5" name="Footer Placeholder 4">
            <a:extLst>
              <a:ext uri="{FF2B5EF4-FFF2-40B4-BE49-F238E27FC236}">
                <a16:creationId xmlns:a16="http://schemas.microsoft.com/office/drawing/2014/main" id="{4CB53983-878D-4525-BBE4-577DF5002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64AA1A-0389-420C-8967-BCB36A946144}"/>
              </a:ext>
            </a:extLst>
          </p:cNvPr>
          <p:cNvSpPr>
            <a:spLocks noGrp="1"/>
          </p:cNvSpPr>
          <p:nvPr>
            <p:ph type="sldNum" sz="quarter" idx="12"/>
          </p:nvPr>
        </p:nvSpPr>
        <p:spPr/>
        <p:txBody>
          <a:bodyPr/>
          <a:lstStyle/>
          <a:p>
            <a:fld id="{1D78E18A-4BF0-4CB0-BB31-C3989E6011CF}" type="slidenum">
              <a:rPr lang="en-US" smtClean="0"/>
              <a:t>‹#›</a:t>
            </a:fld>
            <a:endParaRPr lang="en-US"/>
          </a:p>
        </p:txBody>
      </p:sp>
    </p:spTree>
    <p:extLst>
      <p:ext uri="{BB962C8B-B14F-4D97-AF65-F5344CB8AC3E}">
        <p14:creationId xmlns:p14="http://schemas.microsoft.com/office/powerpoint/2010/main" val="1171259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6A88F-6832-4EE9-8F23-F4CB2FAB41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16105CD-1301-4343-999B-EE309BDBBB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0966FD-D232-45E4-AAE2-6B356BAF6112}"/>
              </a:ext>
            </a:extLst>
          </p:cNvPr>
          <p:cNvSpPr>
            <a:spLocks noGrp="1"/>
          </p:cNvSpPr>
          <p:nvPr>
            <p:ph type="dt" sz="half" idx="10"/>
          </p:nvPr>
        </p:nvSpPr>
        <p:spPr/>
        <p:txBody>
          <a:bodyPr/>
          <a:lstStyle/>
          <a:p>
            <a:fld id="{4A75EA09-E257-49B1-808D-4BB75ABD73B9}" type="datetimeFigureOut">
              <a:rPr lang="en-US" smtClean="0"/>
              <a:t>5/6/24</a:t>
            </a:fld>
            <a:endParaRPr lang="en-US"/>
          </a:p>
        </p:txBody>
      </p:sp>
      <p:sp>
        <p:nvSpPr>
          <p:cNvPr id="5" name="Footer Placeholder 4">
            <a:extLst>
              <a:ext uri="{FF2B5EF4-FFF2-40B4-BE49-F238E27FC236}">
                <a16:creationId xmlns:a16="http://schemas.microsoft.com/office/drawing/2014/main" id="{88E54F21-EEF3-4A80-97E3-D7434DBD81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09CEDE-EF5F-44D1-832A-F7E124579C26}"/>
              </a:ext>
            </a:extLst>
          </p:cNvPr>
          <p:cNvSpPr>
            <a:spLocks noGrp="1"/>
          </p:cNvSpPr>
          <p:nvPr>
            <p:ph type="sldNum" sz="quarter" idx="12"/>
          </p:nvPr>
        </p:nvSpPr>
        <p:spPr/>
        <p:txBody>
          <a:bodyPr/>
          <a:lstStyle/>
          <a:p>
            <a:fld id="{1D78E18A-4BF0-4CB0-BB31-C3989E6011CF}" type="slidenum">
              <a:rPr lang="en-US" smtClean="0"/>
              <a:t>‹#›</a:t>
            </a:fld>
            <a:endParaRPr lang="en-US"/>
          </a:p>
        </p:txBody>
      </p:sp>
    </p:spTree>
    <p:extLst>
      <p:ext uri="{BB962C8B-B14F-4D97-AF65-F5344CB8AC3E}">
        <p14:creationId xmlns:p14="http://schemas.microsoft.com/office/powerpoint/2010/main" val="1941073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005BF-5E40-436B-8062-A1581FDD17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BCE0A97-187B-4D6C-9A0A-A91CEE7380D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F90BB60-FB5C-46F4-8BC4-7351E50561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F2907B4-3583-4FC1-A428-4C20A836AADC}"/>
              </a:ext>
            </a:extLst>
          </p:cNvPr>
          <p:cNvSpPr>
            <a:spLocks noGrp="1"/>
          </p:cNvSpPr>
          <p:nvPr>
            <p:ph type="dt" sz="half" idx="10"/>
          </p:nvPr>
        </p:nvSpPr>
        <p:spPr/>
        <p:txBody>
          <a:bodyPr/>
          <a:lstStyle/>
          <a:p>
            <a:fld id="{4A75EA09-E257-49B1-808D-4BB75ABD73B9}" type="datetimeFigureOut">
              <a:rPr lang="en-US" smtClean="0"/>
              <a:t>5/6/24</a:t>
            </a:fld>
            <a:endParaRPr lang="en-US"/>
          </a:p>
        </p:txBody>
      </p:sp>
      <p:sp>
        <p:nvSpPr>
          <p:cNvPr id="6" name="Footer Placeholder 5">
            <a:extLst>
              <a:ext uri="{FF2B5EF4-FFF2-40B4-BE49-F238E27FC236}">
                <a16:creationId xmlns:a16="http://schemas.microsoft.com/office/drawing/2014/main" id="{520E3B8F-EC28-426A-9426-ADBF6E37BE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2A8301-631E-4F05-B975-D4A83AD9B33B}"/>
              </a:ext>
            </a:extLst>
          </p:cNvPr>
          <p:cNvSpPr>
            <a:spLocks noGrp="1"/>
          </p:cNvSpPr>
          <p:nvPr>
            <p:ph type="sldNum" sz="quarter" idx="12"/>
          </p:nvPr>
        </p:nvSpPr>
        <p:spPr/>
        <p:txBody>
          <a:bodyPr/>
          <a:lstStyle/>
          <a:p>
            <a:fld id="{1D78E18A-4BF0-4CB0-BB31-C3989E6011CF}" type="slidenum">
              <a:rPr lang="en-US" smtClean="0"/>
              <a:t>‹#›</a:t>
            </a:fld>
            <a:endParaRPr lang="en-US"/>
          </a:p>
        </p:txBody>
      </p:sp>
    </p:spTree>
    <p:extLst>
      <p:ext uri="{BB962C8B-B14F-4D97-AF65-F5344CB8AC3E}">
        <p14:creationId xmlns:p14="http://schemas.microsoft.com/office/powerpoint/2010/main" val="2364290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5F1BC-EA18-4386-8139-B8FFBD743A3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2A7D8BD-CD06-4C6C-9169-CBE6AA14F8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EADAFC-F468-4787-91AD-6C7E258B9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41C76F-4863-4387-AB32-2DE609AC35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FC3138-D686-4B9F-8D6D-CE7C163173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B3C0B34-911C-49A6-9855-DB5BE2D6B7A3}"/>
              </a:ext>
            </a:extLst>
          </p:cNvPr>
          <p:cNvSpPr>
            <a:spLocks noGrp="1"/>
          </p:cNvSpPr>
          <p:nvPr>
            <p:ph type="dt" sz="half" idx="10"/>
          </p:nvPr>
        </p:nvSpPr>
        <p:spPr/>
        <p:txBody>
          <a:bodyPr/>
          <a:lstStyle/>
          <a:p>
            <a:fld id="{4A75EA09-E257-49B1-808D-4BB75ABD73B9}" type="datetimeFigureOut">
              <a:rPr lang="en-US" smtClean="0"/>
              <a:t>5/6/24</a:t>
            </a:fld>
            <a:endParaRPr lang="en-US"/>
          </a:p>
        </p:txBody>
      </p:sp>
      <p:sp>
        <p:nvSpPr>
          <p:cNvPr id="8" name="Footer Placeholder 7">
            <a:extLst>
              <a:ext uri="{FF2B5EF4-FFF2-40B4-BE49-F238E27FC236}">
                <a16:creationId xmlns:a16="http://schemas.microsoft.com/office/drawing/2014/main" id="{66397EF7-E217-456C-BC6A-ABD5A2F50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7044D3-9D42-44C8-8A97-8C8D781D2EF4}"/>
              </a:ext>
            </a:extLst>
          </p:cNvPr>
          <p:cNvSpPr>
            <a:spLocks noGrp="1"/>
          </p:cNvSpPr>
          <p:nvPr>
            <p:ph type="sldNum" sz="quarter" idx="12"/>
          </p:nvPr>
        </p:nvSpPr>
        <p:spPr/>
        <p:txBody>
          <a:bodyPr/>
          <a:lstStyle/>
          <a:p>
            <a:fld id="{1D78E18A-4BF0-4CB0-BB31-C3989E6011CF}" type="slidenum">
              <a:rPr lang="en-US" smtClean="0"/>
              <a:t>‹#›</a:t>
            </a:fld>
            <a:endParaRPr lang="en-US"/>
          </a:p>
        </p:txBody>
      </p:sp>
    </p:spTree>
    <p:extLst>
      <p:ext uri="{BB962C8B-B14F-4D97-AF65-F5344CB8AC3E}">
        <p14:creationId xmlns:p14="http://schemas.microsoft.com/office/powerpoint/2010/main" val="31602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721BD-1D58-4E94-87DD-B9BC14F4D76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54C59A9-69EA-4249-B04E-700973A3E1AC}"/>
              </a:ext>
            </a:extLst>
          </p:cNvPr>
          <p:cNvSpPr>
            <a:spLocks noGrp="1"/>
          </p:cNvSpPr>
          <p:nvPr>
            <p:ph type="dt" sz="half" idx="10"/>
          </p:nvPr>
        </p:nvSpPr>
        <p:spPr/>
        <p:txBody>
          <a:bodyPr/>
          <a:lstStyle/>
          <a:p>
            <a:fld id="{4A75EA09-E257-49B1-808D-4BB75ABD73B9}" type="datetimeFigureOut">
              <a:rPr lang="en-US" smtClean="0"/>
              <a:t>5/6/24</a:t>
            </a:fld>
            <a:endParaRPr lang="en-US"/>
          </a:p>
        </p:txBody>
      </p:sp>
      <p:sp>
        <p:nvSpPr>
          <p:cNvPr id="4" name="Footer Placeholder 3">
            <a:extLst>
              <a:ext uri="{FF2B5EF4-FFF2-40B4-BE49-F238E27FC236}">
                <a16:creationId xmlns:a16="http://schemas.microsoft.com/office/drawing/2014/main" id="{5DC1A05B-1B74-4DF2-89DF-EDDAE1ADBEE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4F7B70-7F5F-4BF5-ADCF-8E51B099BEE3}"/>
              </a:ext>
            </a:extLst>
          </p:cNvPr>
          <p:cNvSpPr>
            <a:spLocks noGrp="1"/>
          </p:cNvSpPr>
          <p:nvPr>
            <p:ph type="sldNum" sz="quarter" idx="12"/>
          </p:nvPr>
        </p:nvSpPr>
        <p:spPr/>
        <p:txBody>
          <a:bodyPr/>
          <a:lstStyle/>
          <a:p>
            <a:fld id="{1D78E18A-4BF0-4CB0-BB31-C3989E6011CF}" type="slidenum">
              <a:rPr lang="en-US" smtClean="0"/>
              <a:t>‹#›</a:t>
            </a:fld>
            <a:endParaRPr lang="en-US"/>
          </a:p>
        </p:txBody>
      </p:sp>
    </p:spTree>
    <p:extLst>
      <p:ext uri="{BB962C8B-B14F-4D97-AF65-F5344CB8AC3E}">
        <p14:creationId xmlns:p14="http://schemas.microsoft.com/office/powerpoint/2010/main" val="3495626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AA26B-4D2F-4CA4-98DB-D76636AFAC3A}"/>
              </a:ext>
            </a:extLst>
          </p:cNvPr>
          <p:cNvSpPr>
            <a:spLocks noGrp="1"/>
          </p:cNvSpPr>
          <p:nvPr>
            <p:ph type="dt" sz="half" idx="10"/>
          </p:nvPr>
        </p:nvSpPr>
        <p:spPr/>
        <p:txBody>
          <a:bodyPr/>
          <a:lstStyle/>
          <a:p>
            <a:fld id="{4A75EA09-E257-49B1-808D-4BB75ABD73B9}" type="datetimeFigureOut">
              <a:rPr lang="en-US" smtClean="0"/>
              <a:t>5/6/24</a:t>
            </a:fld>
            <a:endParaRPr lang="en-US"/>
          </a:p>
        </p:txBody>
      </p:sp>
      <p:sp>
        <p:nvSpPr>
          <p:cNvPr id="3" name="Footer Placeholder 2">
            <a:extLst>
              <a:ext uri="{FF2B5EF4-FFF2-40B4-BE49-F238E27FC236}">
                <a16:creationId xmlns:a16="http://schemas.microsoft.com/office/drawing/2014/main" id="{81A3EDB8-167B-4FD2-86FB-982B01C173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4D9AA6-8684-49E1-ABCC-ADE07DA3A841}"/>
              </a:ext>
            </a:extLst>
          </p:cNvPr>
          <p:cNvSpPr>
            <a:spLocks noGrp="1"/>
          </p:cNvSpPr>
          <p:nvPr>
            <p:ph type="sldNum" sz="quarter" idx="12"/>
          </p:nvPr>
        </p:nvSpPr>
        <p:spPr/>
        <p:txBody>
          <a:bodyPr/>
          <a:lstStyle/>
          <a:p>
            <a:fld id="{1D78E18A-4BF0-4CB0-BB31-C3989E6011CF}" type="slidenum">
              <a:rPr lang="en-US" smtClean="0"/>
              <a:t>‹#›</a:t>
            </a:fld>
            <a:endParaRPr lang="en-US"/>
          </a:p>
        </p:txBody>
      </p:sp>
    </p:spTree>
    <p:extLst>
      <p:ext uri="{BB962C8B-B14F-4D97-AF65-F5344CB8AC3E}">
        <p14:creationId xmlns:p14="http://schemas.microsoft.com/office/powerpoint/2010/main" val="4191468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A0C9E-7167-481B-8E52-D309E50C62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458D87D-031D-4E1C-BD69-623173FA98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24D6E48-5707-4B59-99D3-13C07A92C3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EEAE07-6C95-44DC-8253-5448E9B94988}"/>
              </a:ext>
            </a:extLst>
          </p:cNvPr>
          <p:cNvSpPr>
            <a:spLocks noGrp="1"/>
          </p:cNvSpPr>
          <p:nvPr>
            <p:ph type="dt" sz="half" idx="10"/>
          </p:nvPr>
        </p:nvSpPr>
        <p:spPr/>
        <p:txBody>
          <a:bodyPr/>
          <a:lstStyle/>
          <a:p>
            <a:fld id="{4A75EA09-E257-49B1-808D-4BB75ABD73B9}" type="datetimeFigureOut">
              <a:rPr lang="en-US" smtClean="0"/>
              <a:t>5/6/24</a:t>
            </a:fld>
            <a:endParaRPr lang="en-US"/>
          </a:p>
        </p:txBody>
      </p:sp>
      <p:sp>
        <p:nvSpPr>
          <p:cNvPr id="6" name="Footer Placeholder 5">
            <a:extLst>
              <a:ext uri="{FF2B5EF4-FFF2-40B4-BE49-F238E27FC236}">
                <a16:creationId xmlns:a16="http://schemas.microsoft.com/office/drawing/2014/main" id="{99A5F408-1624-4AC3-BE55-C5A8131FAF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18E3CD-CDF6-41B3-9E15-27F75DD44C35}"/>
              </a:ext>
            </a:extLst>
          </p:cNvPr>
          <p:cNvSpPr>
            <a:spLocks noGrp="1"/>
          </p:cNvSpPr>
          <p:nvPr>
            <p:ph type="sldNum" sz="quarter" idx="12"/>
          </p:nvPr>
        </p:nvSpPr>
        <p:spPr/>
        <p:txBody>
          <a:bodyPr/>
          <a:lstStyle/>
          <a:p>
            <a:fld id="{1D78E18A-4BF0-4CB0-BB31-C3989E6011CF}" type="slidenum">
              <a:rPr lang="en-US" smtClean="0"/>
              <a:t>‹#›</a:t>
            </a:fld>
            <a:endParaRPr lang="en-US"/>
          </a:p>
        </p:txBody>
      </p:sp>
    </p:spTree>
    <p:extLst>
      <p:ext uri="{BB962C8B-B14F-4D97-AF65-F5344CB8AC3E}">
        <p14:creationId xmlns:p14="http://schemas.microsoft.com/office/powerpoint/2010/main" val="717824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BC988-798E-4179-A06B-348FE5BE51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9C9118F-3B48-4C3B-9D3F-BACCCA0EC2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C0CC02F-CE8D-4585-8621-A45DBE9822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6B5AD6-845A-4152-8784-437049FB557C}"/>
              </a:ext>
            </a:extLst>
          </p:cNvPr>
          <p:cNvSpPr>
            <a:spLocks noGrp="1"/>
          </p:cNvSpPr>
          <p:nvPr>
            <p:ph type="dt" sz="half" idx="10"/>
          </p:nvPr>
        </p:nvSpPr>
        <p:spPr/>
        <p:txBody>
          <a:bodyPr/>
          <a:lstStyle/>
          <a:p>
            <a:fld id="{4A75EA09-E257-49B1-808D-4BB75ABD73B9}" type="datetimeFigureOut">
              <a:rPr lang="en-US" smtClean="0"/>
              <a:t>5/6/24</a:t>
            </a:fld>
            <a:endParaRPr lang="en-US"/>
          </a:p>
        </p:txBody>
      </p:sp>
      <p:sp>
        <p:nvSpPr>
          <p:cNvPr id="6" name="Footer Placeholder 5">
            <a:extLst>
              <a:ext uri="{FF2B5EF4-FFF2-40B4-BE49-F238E27FC236}">
                <a16:creationId xmlns:a16="http://schemas.microsoft.com/office/drawing/2014/main" id="{D74E6FF8-91E6-4564-B336-B6E25C31C2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FF40F8-D78A-476F-9E25-2E661E93C617}"/>
              </a:ext>
            </a:extLst>
          </p:cNvPr>
          <p:cNvSpPr>
            <a:spLocks noGrp="1"/>
          </p:cNvSpPr>
          <p:nvPr>
            <p:ph type="sldNum" sz="quarter" idx="12"/>
          </p:nvPr>
        </p:nvSpPr>
        <p:spPr/>
        <p:txBody>
          <a:bodyPr/>
          <a:lstStyle/>
          <a:p>
            <a:fld id="{1D78E18A-4BF0-4CB0-BB31-C3989E6011CF}" type="slidenum">
              <a:rPr lang="en-US" smtClean="0"/>
              <a:t>‹#›</a:t>
            </a:fld>
            <a:endParaRPr lang="en-US"/>
          </a:p>
        </p:txBody>
      </p:sp>
    </p:spTree>
    <p:extLst>
      <p:ext uri="{BB962C8B-B14F-4D97-AF65-F5344CB8AC3E}">
        <p14:creationId xmlns:p14="http://schemas.microsoft.com/office/powerpoint/2010/main" val="2176322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52C16-F46B-4579-BEF2-4C4B689642C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9B274E-3E2C-4092-98B7-A4385514C1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A1466D-9113-4FCD-B854-B9999012F460}"/>
              </a:ext>
            </a:extLst>
          </p:cNvPr>
          <p:cNvSpPr>
            <a:spLocks noGrp="1"/>
          </p:cNvSpPr>
          <p:nvPr>
            <p:ph type="dt" sz="half" idx="10"/>
          </p:nvPr>
        </p:nvSpPr>
        <p:spPr/>
        <p:txBody>
          <a:bodyPr/>
          <a:lstStyle/>
          <a:p>
            <a:fld id="{4A75EA09-E257-49B1-808D-4BB75ABD73B9}" type="datetimeFigureOut">
              <a:rPr lang="en-US" smtClean="0"/>
              <a:t>5/6/24</a:t>
            </a:fld>
            <a:endParaRPr lang="en-US"/>
          </a:p>
        </p:txBody>
      </p:sp>
      <p:sp>
        <p:nvSpPr>
          <p:cNvPr id="5" name="Footer Placeholder 4">
            <a:extLst>
              <a:ext uri="{FF2B5EF4-FFF2-40B4-BE49-F238E27FC236}">
                <a16:creationId xmlns:a16="http://schemas.microsoft.com/office/drawing/2014/main" id="{CAF30E2C-723F-41B3-A6C1-47099DCD7B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FC1F-D306-483B-A081-8D2A63DEC352}"/>
              </a:ext>
            </a:extLst>
          </p:cNvPr>
          <p:cNvSpPr>
            <a:spLocks noGrp="1"/>
          </p:cNvSpPr>
          <p:nvPr>
            <p:ph type="sldNum" sz="quarter" idx="12"/>
          </p:nvPr>
        </p:nvSpPr>
        <p:spPr/>
        <p:txBody>
          <a:bodyPr/>
          <a:lstStyle/>
          <a:p>
            <a:fld id="{1D78E18A-4BF0-4CB0-BB31-C3989E6011CF}" type="slidenum">
              <a:rPr lang="en-US" smtClean="0"/>
              <a:t>‹#›</a:t>
            </a:fld>
            <a:endParaRPr lang="en-US"/>
          </a:p>
        </p:txBody>
      </p:sp>
    </p:spTree>
    <p:extLst>
      <p:ext uri="{BB962C8B-B14F-4D97-AF65-F5344CB8AC3E}">
        <p14:creationId xmlns:p14="http://schemas.microsoft.com/office/powerpoint/2010/main" val="3108607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42EA81-25B7-455B-BC40-A67C56127AA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50AA35A-5D81-48A3-864C-5411D61D23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19150-646F-435D-94AD-3587600ABE7D}"/>
              </a:ext>
            </a:extLst>
          </p:cNvPr>
          <p:cNvSpPr>
            <a:spLocks noGrp="1"/>
          </p:cNvSpPr>
          <p:nvPr>
            <p:ph type="dt" sz="half" idx="10"/>
          </p:nvPr>
        </p:nvSpPr>
        <p:spPr/>
        <p:txBody>
          <a:bodyPr/>
          <a:lstStyle/>
          <a:p>
            <a:fld id="{4A75EA09-E257-49B1-808D-4BB75ABD73B9}" type="datetimeFigureOut">
              <a:rPr lang="en-US" smtClean="0"/>
              <a:t>5/6/24</a:t>
            </a:fld>
            <a:endParaRPr lang="en-US"/>
          </a:p>
        </p:txBody>
      </p:sp>
      <p:sp>
        <p:nvSpPr>
          <p:cNvPr id="5" name="Footer Placeholder 4">
            <a:extLst>
              <a:ext uri="{FF2B5EF4-FFF2-40B4-BE49-F238E27FC236}">
                <a16:creationId xmlns:a16="http://schemas.microsoft.com/office/drawing/2014/main" id="{2B6C9DC5-CF95-4535-84F0-3953A1FD4A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7427AF-F4FB-453C-AA76-AF9D43A58040}"/>
              </a:ext>
            </a:extLst>
          </p:cNvPr>
          <p:cNvSpPr>
            <a:spLocks noGrp="1"/>
          </p:cNvSpPr>
          <p:nvPr>
            <p:ph type="sldNum" sz="quarter" idx="12"/>
          </p:nvPr>
        </p:nvSpPr>
        <p:spPr/>
        <p:txBody>
          <a:bodyPr/>
          <a:lstStyle/>
          <a:p>
            <a:fld id="{1D78E18A-4BF0-4CB0-BB31-C3989E6011CF}" type="slidenum">
              <a:rPr lang="en-US" smtClean="0"/>
              <a:t>‹#›</a:t>
            </a:fld>
            <a:endParaRPr lang="en-US"/>
          </a:p>
        </p:txBody>
      </p:sp>
    </p:spTree>
    <p:extLst>
      <p:ext uri="{BB962C8B-B14F-4D97-AF65-F5344CB8AC3E}">
        <p14:creationId xmlns:p14="http://schemas.microsoft.com/office/powerpoint/2010/main" val="2582869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7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C153BB-92D2-4125-8A89-21D0E53F1D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657313F-D0A1-483D-A21A-D53CB82A75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9BD3320-E634-4EFE-B088-65D53AB6BF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75EA09-E257-49B1-808D-4BB75ABD73B9}" type="datetimeFigureOut">
              <a:rPr lang="en-US" smtClean="0"/>
              <a:t>5/6/24</a:t>
            </a:fld>
            <a:endParaRPr lang="en-US"/>
          </a:p>
        </p:txBody>
      </p:sp>
      <p:sp>
        <p:nvSpPr>
          <p:cNvPr id="5" name="Footer Placeholder 4">
            <a:extLst>
              <a:ext uri="{FF2B5EF4-FFF2-40B4-BE49-F238E27FC236}">
                <a16:creationId xmlns:a16="http://schemas.microsoft.com/office/drawing/2014/main" id="{9B500B7A-2EE6-45E4-A5CF-F85F1A22DE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4096BEF-94CB-4185-8937-07A0B2BBDF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78E18A-4BF0-4CB0-BB31-C3989E6011CF}" type="slidenum">
              <a:rPr lang="en-US" smtClean="0"/>
              <a:t>‹#›</a:t>
            </a:fld>
            <a:endParaRPr lang="en-US"/>
          </a:p>
        </p:txBody>
      </p:sp>
    </p:spTree>
    <p:extLst>
      <p:ext uri="{BB962C8B-B14F-4D97-AF65-F5344CB8AC3E}">
        <p14:creationId xmlns:p14="http://schemas.microsoft.com/office/powerpoint/2010/main" val="85604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3F987C7-E971-40A2-9C52-FC3C0B2A64B2}"/>
              </a:ext>
            </a:extLst>
          </p:cNvPr>
          <p:cNvSpPr txBox="1"/>
          <p:nvPr/>
        </p:nvSpPr>
        <p:spPr>
          <a:xfrm>
            <a:off x="3761509" y="3180350"/>
            <a:ext cx="7843058" cy="2777940"/>
          </a:xfrm>
          <a:prstGeom prst="rect">
            <a:avLst/>
          </a:prstGeom>
          <a:noFill/>
        </p:spPr>
        <p:txBody>
          <a:bodyPr wrap="square">
            <a:spAutoFit/>
          </a:bodyPr>
          <a:lstStyle/>
          <a:p>
            <a:pPr marL="0" marR="0" algn="ctr">
              <a:lnSpc>
                <a:spcPct val="200000"/>
              </a:lnSpc>
              <a:spcBef>
                <a:spcPts val="0"/>
              </a:spcBef>
              <a:spcAft>
                <a:spcPts val="0"/>
              </a:spcAft>
            </a:pPr>
            <a:r>
              <a:rPr lang="en-US" sz="1800" b="1" dirty="0">
                <a:effectLst/>
                <a:latin typeface="Times New Roman" panose="02020603050405020304" pitchFamily="18" charset="0"/>
                <a:ea typeface="Arial" panose="020B0604020202020204" pitchFamily="34" charset="0"/>
                <a:cs typeface="Arial" panose="020B0604020202020204" pitchFamily="34" charset="0"/>
              </a:rPr>
              <a:t>Module name:  International Meetings Management for the Hotel Industry</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200000"/>
              </a:lnSpc>
              <a:spcBef>
                <a:spcPts val="0"/>
              </a:spcBef>
              <a:spcAft>
                <a:spcPts val="0"/>
              </a:spcAft>
            </a:pPr>
            <a:r>
              <a:rPr lang="en-US" sz="1800" b="1" dirty="0">
                <a:effectLst/>
                <a:latin typeface="Times New Roman" panose="02020603050405020304" pitchFamily="18" charset="0"/>
                <a:ea typeface="Arial" panose="020B0604020202020204" pitchFamily="34" charset="0"/>
                <a:cs typeface="Arial" panose="020B0604020202020204" pitchFamily="34" charset="0"/>
              </a:rPr>
              <a:t>Assignment 1</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200000"/>
              </a:lnSpc>
              <a:spcBef>
                <a:spcPts val="0"/>
              </a:spcBef>
              <a:spcAft>
                <a:spcPts val="0"/>
              </a:spcAft>
              <a:tabLst>
                <a:tab pos="1743075" algn="l"/>
              </a:tabLst>
            </a:pPr>
            <a:r>
              <a:rPr lang="en-US" sz="1800" b="1" dirty="0">
                <a:effectLst/>
                <a:latin typeface="Times New Roman" panose="02020603050405020304" pitchFamily="18" charset="0"/>
                <a:ea typeface="Arial" panose="020B0604020202020204" pitchFamily="34" charset="0"/>
                <a:cs typeface="Arial" panose="020B0604020202020204" pitchFamily="34" charset="0"/>
              </a:rPr>
              <a:t>Module code: BMIH6007</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200000"/>
              </a:lnSpc>
              <a:spcBef>
                <a:spcPts val="0"/>
              </a:spcBef>
              <a:spcAft>
                <a:spcPts val="0"/>
              </a:spcAft>
            </a:pPr>
            <a:r>
              <a:rPr lang="en-US" sz="1800" b="1" dirty="0">
                <a:effectLst/>
                <a:latin typeface="Times New Roman" panose="02020603050405020304" pitchFamily="18" charset="0"/>
                <a:ea typeface="Arial" panose="020B0604020202020204" pitchFamily="34" charset="0"/>
                <a:cs typeface="Arial" panose="020B0604020202020204" pitchFamily="34" charset="0"/>
              </a:rPr>
              <a:t>Student </a:t>
            </a:r>
            <a:r>
              <a:rPr lang="en-US" sz="1800" b="1">
                <a:effectLst/>
                <a:latin typeface="Times New Roman" panose="02020603050405020304" pitchFamily="18" charset="0"/>
                <a:ea typeface="Arial" panose="020B0604020202020204" pitchFamily="34" charset="0"/>
                <a:cs typeface="Arial" panose="020B0604020202020204" pitchFamily="34" charset="0"/>
              </a:rPr>
              <a:t>name:</a:t>
            </a:r>
            <a:r>
              <a:rPr lang="ro-RO" sz="1800" b="1">
                <a:effectLst/>
                <a:latin typeface="Times New Roman" panose="02020603050405020304" pitchFamily="18" charset="0"/>
                <a:ea typeface="Arial" panose="020B0604020202020204" pitchFamily="34" charset="0"/>
                <a:cs typeface="Arial" panose="020B0604020202020204" pitchFamily="34" charset="0"/>
              </a:rPr>
              <a:t>   Oana-Lavinia Puravet</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a:p>
            <a:pPr marL="0" marR="0" algn="ctr">
              <a:lnSpc>
                <a:spcPct val="200000"/>
              </a:lnSpc>
              <a:spcBef>
                <a:spcPts val="0"/>
              </a:spcBef>
              <a:spcAft>
                <a:spcPts val="0"/>
              </a:spcAft>
            </a:pPr>
            <a:r>
              <a:rPr lang="en-US" sz="1800" b="1" dirty="0">
                <a:effectLst/>
                <a:latin typeface="Times New Roman" panose="02020603050405020304" pitchFamily="18" charset="0"/>
                <a:ea typeface="Arial" panose="020B0604020202020204" pitchFamily="34" charset="0"/>
                <a:cs typeface="Arial" panose="020B0604020202020204" pitchFamily="34" charset="0"/>
              </a:rPr>
              <a:t>Student </a:t>
            </a:r>
            <a:r>
              <a:rPr lang="en-US" sz="1800" b="1">
                <a:effectLst/>
                <a:latin typeface="Times New Roman" panose="02020603050405020304" pitchFamily="18" charset="0"/>
                <a:ea typeface="Arial" panose="020B0604020202020204" pitchFamily="34" charset="0"/>
                <a:cs typeface="Arial" panose="020B0604020202020204" pitchFamily="34" charset="0"/>
              </a:rPr>
              <a:t>ID:</a:t>
            </a:r>
            <a:r>
              <a:rPr lang="ro-RO" sz="1800" b="1">
                <a:effectLst/>
                <a:latin typeface="Times New Roman" panose="02020603050405020304" pitchFamily="18" charset="0"/>
                <a:ea typeface="Arial" panose="020B0604020202020204" pitchFamily="34" charset="0"/>
                <a:cs typeface="Arial" panose="020B0604020202020204" pitchFamily="34" charset="0"/>
              </a:rPr>
              <a:t>   2129004</a:t>
            </a:r>
            <a:endParaRPr lang="en-US" sz="12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5770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EFF1B85-CF8C-4150-B50C-E7E1C478DC1F}"/>
              </a:ext>
            </a:extLst>
          </p:cNvPr>
          <p:cNvSpPr txBox="1"/>
          <p:nvPr/>
        </p:nvSpPr>
        <p:spPr>
          <a:xfrm>
            <a:off x="577663" y="1793184"/>
            <a:ext cx="11036673" cy="2535566"/>
          </a:xfrm>
          <a:prstGeom prst="rect">
            <a:avLst/>
          </a:prstGeom>
          <a:noFill/>
        </p:spPr>
        <p:txBody>
          <a:bodyPr wrap="square">
            <a:spAutoFit/>
          </a:bodyPr>
          <a:lstStyle/>
          <a:p>
            <a:pPr algn="just">
              <a:lnSpc>
                <a:spcPct val="150000"/>
              </a:lnSpc>
            </a:pPr>
            <a:r>
              <a:rPr lang="en-US" dirty="0">
                <a:latin typeface="Times New Roman" panose="02020603050405020304" pitchFamily="18" charset="0"/>
                <a:cs typeface="Times New Roman" panose="02020603050405020304" pitchFamily="18" charset="0"/>
              </a:rPr>
              <a:t>Introduction………………………………………………………………………………………………………………3</a:t>
            </a:r>
          </a:p>
          <a:p>
            <a:pPr algn="just">
              <a:lnSpc>
                <a:spcPct val="150000"/>
              </a:lnSpc>
            </a:pPr>
            <a:r>
              <a:rPr lang="en-US" dirty="0">
                <a:latin typeface="Times New Roman" panose="02020603050405020304" pitchFamily="18" charset="0"/>
                <a:cs typeface="Times New Roman" panose="02020603050405020304" pitchFamily="18" charset="0"/>
              </a:rPr>
              <a:t>Situational analysis and research……………………………………………………………………………………....4-6</a:t>
            </a:r>
          </a:p>
          <a:p>
            <a:pPr algn="just">
              <a:lnSpc>
                <a:spcPct val="150000"/>
              </a:lnSpc>
            </a:pPr>
            <a:r>
              <a:rPr lang="en-US" dirty="0">
                <a:latin typeface="Times New Roman" panose="02020603050405020304" pitchFamily="18" charset="0"/>
                <a:cs typeface="Times New Roman" panose="02020603050405020304" pitchFamily="18" charset="0"/>
              </a:rPr>
              <a:t>SWOT Analysis………………………………………………………………………………………………………..7-8</a:t>
            </a:r>
          </a:p>
          <a:p>
            <a:pPr algn="just">
              <a:lnSpc>
                <a:spcPct val="150000"/>
              </a:lnSpc>
            </a:pPr>
            <a:r>
              <a:rPr lang="en-US" dirty="0">
                <a:latin typeface="Times New Roman" panose="02020603050405020304" pitchFamily="18" charset="0"/>
                <a:cs typeface="Times New Roman" panose="02020603050405020304" pitchFamily="18" charset="0"/>
              </a:rPr>
              <a:t>PESTLE Analysis…………………………………………………………………………………………………….9-10</a:t>
            </a:r>
          </a:p>
          <a:p>
            <a:pPr algn="just">
              <a:lnSpc>
                <a:spcPct val="150000"/>
              </a:lnSpc>
            </a:pPr>
            <a:r>
              <a:rPr lang="en-US" dirty="0">
                <a:latin typeface="Times New Roman" panose="02020603050405020304" pitchFamily="18" charset="0"/>
                <a:cs typeface="Times New Roman" panose="02020603050405020304" pitchFamily="18" charset="0"/>
              </a:rPr>
              <a:t>Conclusion………………………………………………………………………………………………………….......11</a:t>
            </a:r>
          </a:p>
          <a:p>
            <a:pPr algn="just">
              <a:lnSpc>
                <a:spcPct val="150000"/>
              </a:lnSpc>
            </a:pPr>
            <a:r>
              <a:rPr lang="en-US" dirty="0">
                <a:latin typeface="Times New Roman" panose="02020603050405020304" pitchFamily="18" charset="0"/>
                <a:cs typeface="Times New Roman" panose="02020603050405020304" pitchFamily="18" charset="0"/>
              </a:rPr>
              <a:t>References………………………………………………………………………………………………………………12</a:t>
            </a:r>
          </a:p>
        </p:txBody>
      </p:sp>
      <p:sp>
        <p:nvSpPr>
          <p:cNvPr id="10" name="TextBox 9">
            <a:extLst>
              <a:ext uri="{FF2B5EF4-FFF2-40B4-BE49-F238E27FC236}">
                <a16:creationId xmlns:a16="http://schemas.microsoft.com/office/drawing/2014/main" id="{4CBA6126-DD45-45A2-BFD7-46E0267D34CF}"/>
              </a:ext>
            </a:extLst>
          </p:cNvPr>
          <p:cNvSpPr txBox="1"/>
          <p:nvPr/>
        </p:nvSpPr>
        <p:spPr>
          <a:xfrm>
            <a:off x="3961015" y="588418"/>
            <a:ext cx="6093228" cy="553998"/>
          </a:xfrm>
          <a:prstGeom prst="rect">
            <a:avLst/>
          </a:prstGeom>
          <a:noFill/>
        </p:spPr>
        <p:txBody>
          <a:bodyPr wrap="square">
            <a:spAutoFit/>
          </a:bodyPr>
          <a:lstStyle/>
          <a:p>
            <a:r>
              <a:rPr lang="en-US" sz="3000" b="1" dirty="0">
                <a:latin typeface="Times New Roman" panose="02020603050405020304" pitchFamily="18" charset="0"/>
                <a:cs typeface="Times New Roman" panose="02020603050405020304" pitchFamily="18" charset="0"/>
              </a:rPr>
              <a:t>Table of Content</a:t>
            </a:r>
          </a:p>
        </p:txBody>
      </p:sp>
    </p:spTree>
    <p:extLst>
      <p:ext uri="{BB962C8B-B14F-4D97-AF65-F5344CB8AC3E}">
        <p14:creationId xmlns:p14="http://schemas.microsoft.com/office/powerpoint/2010/main" val="427018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F5E64D-8890-42DC-9F75-D911767352DF}"/>
              </a:ext>
            </a:extLst>
          </p:cNvPr>
          <p:cNvSpPr txBox="1"/>
          <p:nvPr/>
        </p:nvSpPr>
        <p:spPr>
          <a:xfrm>
            <a:off x="4602192" y="229401"/>
            <a:ext cx="6098874" cy="584775"/>
          </a:xfrm>
          <a:prstGeom prst="rect">
            <a:avLst/>
          </a:prstGeom>
          <a:noFill/>
        </p:spPr>
        <p:txBody>
          <a:bodyPr wrap="square">
            <a:spAutoFit/>
          </a:bodyPr>
          <a:lstStyle/>
          <a:p>
            <a:r>
              <a:rPr lang="en-US" sz="3200" b="1" kern="0" dirty="0">
                <a:effectLst/>
                <a:latin typeface="Times New Roman" panose="02020603050405020304" pitchFamily="18" charset="0"/>
                <a:cs typeface="Arial" panose="020B0604020202020204" pitchFamily="34" charset="0"/>
              </a:rPr>
              <a:t>Introduction</a:t>
            </a:r>
            <a:endParaRPr lang="en-US" sz="3200" dirty="0"/>
          </a:p>
        </p:txBody>
      </p:sp>
      <p:sp>
        <p:nvSpPr>
          <p:cNvPr id="5" name="TextBox 4">
            <a:extLst>
              <a:ext uri="{FF2B5EF4-FFF2-40B4-BE49-F238E27FC236}">
                <a16:creationId xmlns:a16="http://schemas.microsoft.com/office/drawing/2014/main" id="{1E7804CE-FCB3-4414-9A31-C4F75F17BF30}"/>
              </a:ext>
            </a:extLst>
          </p:cNvPr>
          <p:cNvSpPr txBox="1"/>
          <p:nvPr/>
        </p:nvSpPr>
        <p:spPr>
          <a:xfrm>
            <a:off x="828133" y="1591422"/>
            <a:ext cx="10696757"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Implementing robotics and blockchain technology can bring revolution in the business operational activities and performance of various sectors. </a:t>
            </a:r>
            <a:endParaRPr lang="en-US" dirty="0"/>
          </a:p>
        </p:txBody>
      </p:sp>
      <p:sp>
        <p:nvSpPr>
          <p:cNvPr id="7" name="TextBox 6">
            <a:extLst>
              <a:ext uri="{FF2B5EF4-FFF2-40B4-BE49-F238E27FC236}">
                <a16:creationId xmlns:a16="http://schemas.microsoft.com/office/drawing/2014/main" id="{9D8A4CC6-2B40-4CFE-B9DC-E9C7A8A6A311}"/>
              </a:ext>
            </a:extLst>
          </p:cNvPr>
          <p:cNvSpPr txBox="1"/>
          <p:nvPr/>
        </p:nvSpPr>
        <p:spPr>
          <a:xfrm>
            <a:off x="747622" y="5496816"/>
            <a:ext cx="10696756" cy="646331"/>
          </a:xfrm>
          <a:prstGeom prst="rect">
            <a:avLst/>
          </a:prstGeom>
          <a:noFill/>
        </p:spPr>
        <p:txBody>
          <a:bodyPr wrap="square">
            <a:spAutoFit/>
          </a:bodyPr>
          <a:lstStyle/>
          <a:p>
            <a:pPr marL="285750" marR="0" indent="-285750" algn="just">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Finally, the below section will also mention a PESTLE analysis to discover significant external factors, which severely impact the robotics and blockchain programme.</a:t>
            </a:r>
          </a:p>
        </p:txBody>
      </p:sp>
      <p:sp>
        <p:nvSpPr>
          <p:cNvPr id="9" name="TextBox 8">
            <a:extLst>
              <a:ext uri="{FF2B5EF4-FFF2-40B4-BE49-F238E27FC236}">
                <a16:creationId xmlns:a16="http://schemas.microsoft.com/office/drawing/2014/main" id="{15F3EB2A-F9F3-4B64-9386-3CA152D67370}"/>
              </a:ext>
            </a:extLst>
          </p:cNvPr>
          <p:cNvSpPr txBox="1"/>
          <p:nvPr/>
        </p:nvSpPr>
        <p:spPr>
          <a:xfrm>
            <a:off x="3646816" y="3650201"/>
            <a:ext cx="8009625"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Therefore, the Hilton Hotel has decided to host a new technical event based on blockchain and robotics technical aspects. </a:t>
            </a:r>
            <a:endParaRPr lang="en-US" dirty="0"/>
          </a:p>
        </p:txBody>
      </p:sp>
      <p:sp>
        <p:nvSpPr>
          <p:cNvPr id="11" name="TextBox 10">
            <a:extLst>
              <a:ext uri="{FF2B5EF4-FFF2-40B4-BE49-F238E27FC236}">
                <a16:creationId xmlns:a16="http://schemas.microsoft.com/office/drawing/2014/main" id="{32F58202-0366-4F15-8D4D-54862E45264A}"/>
              </a:ext>
            </a:extLst>
          </p:cNvPr>
          <p:cNvSpPr txBox="1"/>
          <p:nvPr/>
        </p:nvSpPr>
        <p:spPr>
          <a:xfrm>
            <a:off x="1272397" y="4841989"/>
            <a:ext cx="6098874" cy="307777"/>
          </a:xfrm>
          <a:prstGeom prst="rect">
            <a:avLst/>
          </a:prstGeom>
          <a:noFill/>
        </p:spPr>
        <p:txBody>
          <a:bodyPr wrap="square">
            <a:spAutoFit/>
          </a:bodyPr>
          <a:lstStyle/>
          <a:p>
            <a:r>
              <a:rPr lang="en-US" sz="1400" dirty="0">
                <a:effectLst/>
                <a:latin typeface="Times New Roman" panose="02020603050405020304" pitchFamily="18" charset="0"/>
                <a:ea typeface="Arial" panose="020B0604020202020204" pitchFamily="34" charset="0"/>
                <a:cs typeface="Arial" panose="020B0604020202020204" pitchFamily="34" charset="0"/>
              </a:rPr>
              <a:t>(Sachdev, 2023)</a:t>
            </a:r>
            <a:endParaRPr lang="en-US" sz="1400" dirty="0"/>
          </a:p>
        </p:txBody>
      </p:sp>
      <p:pic>
        <p:nvPicPr>
          <p:cNvPr id="2050" name="Picture 2" descr="Adrian van der Merwe — NorthWind Digital">
            <a:extLst>
              <a:ext uri="{FF2B5EF4-FFF2-40B4-BE49-F238E27FC236}">
                <a16:creationId xmlns:a16="http://schemas.microsoft.com/office/drawing/2014/main" id="{2F5BD379-BF5E-40BC-9063-B104031623D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47609" y="2783210"/>
            <a:ext cx="2899194" cy="194132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5257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5A90EF-587E-41BC-A8BE-B2534A6F601C}"/>
              </a:ext>
            </a:extLst>
          </p:cNvPr>
          <p:cNvSpPr txBox="1"/>
          <p:nvPr/>
        </p:nvSpPr>
        <p:spPr>
          <a:xfrm>
            <a:off x="478766" y="-155275"/>
            <a:ext cx="6098874" cy="927177"/>
          </a:xfrm>
          <a:prstGeom prst="rect">
            <a:avLst/>
          </a:prstGeom>
          <a:noFill/>
        </p:spPr>
        <p:txBody>
          <a:bodyPr wrap="square">
            <a:spAutoFit/>
          </a:bodyPr>
          <a:lstStyle/>
          <a:p>
            <a:pPr marL="0" marR="0" algn="just">
              <a:lnSpc>
                <a:spcPct val="200000"/>
              </a:lnSpc>
              <a:spcBef>
                <a:spcPts val="2000"/>
              </a:spcBef>
              <a:spcAft>
                <a:spcPts val="600"/>
              </a:spcAft>
            </a:pPr>
            <a:r>
              <a:rPr lang="en-US" sz="3200" b="1" kern="0" dirty="0">
                <a:effectLst/>
                <a:latin typeface="Times New Roman" panose="02020603050405020304" pitchFamily="18" charset="0"/>
                <a:cs typeface="Arial" panose="020B0604020202020204" pitchFamily="34" charset="0"/>
              </a:rPr>
              <a:t>Situational analysis and research </a:t>
            </a:r>
          </a:p>
        </p:txBody>
      </p:sp>
      <p:sp>
        <p:nvSpPr>
          <p:cNvPr id="5" name="TextBox 4">
            <a:extLst>
              <a:ext uri="{FF2B5EF4-FFF2-40B4-BE49-F238E27FC236}">
                <a16:creationId xmlns:a16="http://schemas.microsoft.com/office/drawing/2014/main" id="{D8BF3A2A-E209-4E2B-89B7-9972843F8B99}"/>
              </a:ext>
            </a:extLst>
          </p:cNvPr>
          <p:cNvSpPr txBox="1"/>
          <p:nvPr/>
        </p:nvSpPr>
        <p:spPr>
          <a:xfrm>
            <a:off x="4688457" y="771902"/>
            <a:ext cx="6098874" cy="718466"/>
          </a:xfrm>
          <a:prstGeom prst="rect">
            <a:avLst/>
          </a:prstGeom>
          <a:noFill/>
        </p:spPr>
        <p:txBody>
          <a:bodyPr wrap="square">
            <a:spAutoFit/>
          </a:bodyPr>
          <a:lstStyle/>
          <a:p>
            <a:pPr marL="0" marR="0" algn="just">
              <a:lnSpc>
                <a:spcPct val="200000"/>
              </a:lnSpc>
              <a:spcBef>
                <a:spcPts val="1800"/>
              </a:spcBef>
              <a:spcAft>
                <a:spcPts val="600"/>
              </a:spcAft>
            </a:pPr>
            <a:r>
              <a:rPr lang="en-US" sz="2400" b="1" i="1" dirty="0">
                <a:effectLst/>
                <a:latin typeface="Times New Roman" panose="02020603050405020304" pitchFamily="18" charset="0"/>
                <a:cs typeface="Arial" panose="020B0604020202020204" pitchFamily="34" charset="0"/>
              </a:rPr>
              <a:t>Marketing factors </a:t>
            </a:r>
          </a:p>
        </p:txBody>
      </p:sp>
      <p:sp>
        <p:nvSpPr>
          <p:cNvPr id="7" name="TextBox 6">
            <a:extLst>
              <a:ext uri="{FF2B5EF4-FFF2-40B4-BE49-F238E27FC236}">
                <a16:creationId xmlns:a16="http://schemas.microsoft.com/office/drawing/2014/main" id="{FFAC9873-80E4-45BF-A2A3-545928EB82B5}"/>
              </a:ext>
            </a:extLst>
          </p:cNvPr>
          <p:cNvSpPr txBox="1"/>
          <p:nvPr/>
        </p:nvSpPr>
        <p:spPr>
          <a:xfrm>
            <a:off x="634042" y="1996863"/>
            <a:ext cx="10959860"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The target market of the Technology and Innovation Forum will consist of a wide range of researchers, business owners, enthusiasts, tech and industrial professionals and entrepreneurs. </a:t>
            </a:r>
            <a:endParaRPr lang="en-US" dirty="0"/>
          </a:p>
        </p:txBody>
      </p:sp>
      <p:sp>
        <p:nvSpPr>
          <p:cNvPr id="11" name="TextBox 10">
            <a:extLst>
              <a:ext uri="{FF2B5EF4-FFF2-40B4-BE49-F238E27FC236}">
                <a16:creationId xmlns:a16="http://schemas.microsoft.com/office/drawing/2014/main" id="{34568AC6-41D4-4FD5-979E-33E1BA9B9296}"/>
              </a:ext>
            </a:extLst>
          </p:cNvPr>
          <p:cNvSpPr txBox="1"/>
          <p:nvPr/>
        </p:nvSpPr>
        <p:spPr>
          <a:xfrm>
            <a:off x="478766" y="5657671"/>
            <a:ext cx="11356676"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This event will enable professionals and business organisations to perform their operations by using this essential technique, facilitate networking opportunities, and manage the overall quality of the activities</a:t>
            </a:r>
            <a:endParaRPr lang="en-US" dirty="0"/>
          </a:p>
        </p:txBody>
      </p:sp>
      <p:sp>
        <p:nvSpPr>
          <p:cNvPr id="13" name="TextBox 12">
            <a:extLst>
              <a:ext uri="{FF2B5EF4-FFF2-40B4-BE49-F238E27FC236}">
                <a16:creationId xmlns:a16="http://schemas.microsoft.com/office/drawing/2014/main" id="{4665861C-8863-475B-AB3D-8C7E6568F287}"/>
              </a:ext>
            </a:extLst>
          </p:cNvPr>
          <p:cNvSpPr txBox="1"/>
          <p:nvPr/>
        </p:nvSpPr>
        <p:spPr>
          <a:xfrm>
            <a:off x="634042" y="3868155"/>
            <a:ext cx="8182154"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Attending this event will allow them to improve their academic performance and ensure professional growth. </a:t>
            </a:r>
            <a:endParaRPr lang="en-US" dirty="0"/>
          </a:p>
        </p:txBody>
      </p:sp>
      <p:sp>
        <p:nvSpPr>
          <p:cNvPr id="15" name="TextBox 14">
            <a:extLst>
              <a:ext uri="{FF2B5EF4-FFF2-40B4-BE49-F238E27FC236}">
                <a16:creationId xmlns:a16="http://schemas.microsoft.com/office/drawing/2014/main" id="{B48CF4C3-D709-4826-8B95-C36AA43F83FF}"/>
              </a:ext>
            </a:extLst>
          </p:cNvPr>
          <p:cNvSpPr txBox="1"/>
          <p:nvPr/>
        </p:nvSpPr>
        <p:spPr>
          <a:xfrm>
            <a:off x="9539378" y="5071599"/>
            <a:ext cx="6098874" cy="307777"/>
          </a:xfrm>
          <a:prstGeom prst="rect">
            <a:avLst/>
          </a:prstGeom>
          <a:noFill/>
        </p:spPr>
        <p:txBody>
          <a:bodyPr wrap="square">
            <a:spAutoFit/>
          </a:bodyPr>
          <a:lstStyle/>
          <a:p>
            <a:r>
              <a:rPr lang="en-US" sz="1400" dirty="0">
                <a:effectLst/>
                <a:latin typeface="Times New Roman" panose="02020603050405020304" pitchFamily="18" charset="0"/>
                <a:ea typeface="Arial" panose="020B0604020202020204" pitchFamily="34" charset="0"/>
                <a:cs typeface="Arial" panose="020B0604020202020204" pitchFamily="34" charset="0"/>
              </a:rPr>
              <a:t>(sleekevents, 2024)</a:t>
            </a:r>
            <a:endParaRPr lang="en-US" sz="1400" dirty="0"/>
          </a:p>
        </p:txBody>
      </p:sp>
      <p:pic>
        <p:nvPicPr>
          <p:cNvPr id="3074" name="Picture 2" descr="Event Tech - objectives, resourcing ...">
            <a:extLst>
              <a:ext uri="{FF2B5EF4-FFF2-40B4-BE49-F238E27FC236}">
                <a16:creationId xmlns:a16="http://schemas.microsoft.com/office/drawing/2014/main" id="{1185309A-47AB-42F2-BB98-09B78E42801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977942" y="2872064"/>
            <a:ext cx="2857500" cy="209341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8762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B57F4AA-547F-465D-9A1E-8A0E2D6ABD01}"/>
              </a:ext>
            </a:extLst>
          </p:cNvPr>
          <p:cNvSpPr txBox="1"/>
          <p:nvPr/>
        </p:nvSpPr>
        <p:spPr>
          <a:xfrm>
            <a:off x="9864306" y="-298227"/>
            <a:ext cx="6098874" cy="927177"/>
          </a:xfrm>
          <a:prstGeom prst="rect">
            <a:avLst/>
          </a:prstGeom>
          <a:noFill/>
        </p:spPr>
        <p:txBody>
          <a:bodyPr wrap="square">
            <a:spAutoFit/>
          </a:bodyPr>
          <a:lstStyle/>
          <a:p>
            <a:pPr marL="0" marR="0" algn="just">
              <a:lnSpc>
                <a:spcPct val="200000"/>
              </a:lnSpc>
              <a:spcBef>
                <a:spcPts val="2000"/>
              </a:spcBef>
              <a:spcAft>
                <a:spcPts val="600"/>
              </a:spcAft>
            </a:pPr>
            <a:r>
              <a:rPr lang="en-US" sz="3200" b="1" kern="0" dirty="0">
                <a:effectLst/>
                <a:latin typeface="Times New Roman" panose="02020603050405020304" pitchFamily="18" charset="0"/>
                <a:cs typeface="Arial" panose="020B0604020202020204" pitchFamily="34" charset="0"/>
              </a:rPr>
              <a:t>Contd….</a:t>
            </a:r>
          </a:p>
        </p:txBody>
      </p:sp>
      <p:sp>
        <p:nvSpPr>
          <p:cNvPr id="5" name="TextBox 4">
            <a:extLst>
              <a:ext uri="{FF2B5EF4-FFF2-40B4-BE49-F238E27FC236}">
                <a16:creationId xmlns:a16="http://schemas.microsoft.com/office/drawing/2014/main" id="{37F56E6E-222C-4BB9-BA69-0F3FC5987552}"/>
              </a:ext>
            </a:extLst>
          </p:cNvPr>
          <p:cNvSpPr txBox="1"/>
          <p:nvPr/>
        </p:nvSpPr>
        <p:spPr>
          <a:xfrm>
            <a:off x="418381" y="1341733"/>
            <a:ext cx="11192774"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Due to the availability of larger space and many rooms, the Hilton Hotel has chosen Manchester Hall as the event hosting place. </a:t>
            </a:r>
            <a:endParaRPr lang="en-US" dirty="0"/>
          </a:p>
        </p:txBody>
      </p:sp>
      <p:sp>
        <p:nvSpPr>
          <p:cNvPr id="7" name="TextBox 6">
            <a:extLst>
              <a:ext uri="{FF2B5EF4-FFF2-40B4-BE49-F238E27FC236}">
                <a16:creationId xmlns:a16="http://schemas.microsoft.com/office/drawing/2014/main" id="{0D74A9ED-B579-4E21-A8DD-F6F88FA53903}"/>
              </a:ext>
            </a:extLst>
          </p:cNvPr>
          <p:cNvSpPr txBox="1"/>
          <p:nvPr/>
        </p:nvSpPr>
        <p:spPr>
          <a:xfrm>
            <a:off x="418381" y="2782669"/>
            <a:ext cx="7979434"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Adaptability skills will allow the workers of the Hilton Hotel to navigate the technical landscape like robotic and blockchain activities. </a:t>
            </a:r>
            <a:endParaRPr lang="en-US" dirty="0"/>
          </a:p>
        </p:txBody>
      </p:sp>
      <p:sp>
        <p:nvSpPr>
          <p:cNvPr id="9" name="TextBox 8">
            <a:extLst>
              <a:ext uri="{FF2B5EF4-FFF2-40B4-BE49-F238E27FC236}">
                <a16:creationId xmlns:a16="http://schemas.microsoft.com/office/drawing/2014/main" id="{D46EC03B-45A0-4F73-82A2-30C377F86EAC}"/>
              </a:ext>
            </a:extLst>
          </p:cNvPr>
          <p:cNvSpPr txBox="1"/>
          <p:nvPr/>
        </p:nvSpPr>
        <p:spPr>
          <a:xfrm>
            <a:off x="3868947" y="4223606"/>
            <a:ext cx="7979434"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Adaptability skills will allow the workers of the Hilton Hotel to navigate the technical landscape like robotic and blockchain activities. </a:t>
            </a:r>
            <a:endParaRPr lang="en-US" dirty="0"/>
          </a:p>
        </p:txBody>
      </p:sp>
      <p:sp>
        <p:nvSpPr>
          <p:cNvPr id="11" name="TextBox 10">
            <a:extLst>
              <a:ext uri="{FF2B5EF4-FFF2-40B4-BE49-F238E27FC236}">
                <a16:creationId xmlns:a16="http://schemas.microsoft.com/office/drawing/2014/main" id="{8A5B2326-0A63-4F08-BA02-BD333D46DFFD}"/>
              </a:ext>
            </a:extLst>
          </p:cNvPr>
          <p:cNvSpPr txBox="1"/>
          <p:nvPr/>
        </p:nvSpPr>
        <p:spPr>
          <a:xfrm>
            <a:off x="3868947" y="5664542"/>
            <a:ext cx="7979434"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High-speed broadband and internet connectivity will also be considered one of the important resources, needed for presentation and interactive sessions.</a:t>
            </a:r>
            <a:endParaRPr lang="en-US" dirty="0"/>
          </a:p>
        </p:txBody>
      </p:sp>
      <p:sp>
        <p:nvSpPr>
          <p:cNvPr id="13" name="TextBox 12">
            <a:extLst>
              <a:ext uri="{FF2B5EF4-FFF2-40B4-BE49-F238E27FC236}">
                <a16:creationId xmlns:a16="http://schemas.microsoft.com/office/drawing/2014/main" id="{034699C9-93FD-4A9E-8E10-023C5D1EC29E}"/>
              </a:ext>
            </a:extLst>
          </p:cNvPr>
          <p:cNvSpPr txBox="1"/>
          <p:nvPr/>
        </p:nvSpPr>
        <p:spPr>
          <a:xfrm>
            <a:off x="9864306" y="3672415"/>
            <a:ext cx="7979434" cy="307777"/>
          </a:xfrm>
          <a:prstGeom prst="rect">
            <a:avLst/>
          </a:prstGeom>
          <a:noFill/>
        </p:spPr>
        <p:txBody>
          <a:bodyPr wrap="square">
            <a:spAutoFit/>
          </a:bodyPr>
          <a:lstStyle/>
          <a:p>
            <a:pPr algn="just"/>
            <a:r>
              <a:rPr lang="en-US" sz="1400" dirty="0">
                <a:effectLst/>
                <a:latin typeface="Times New Roman" panose="02020603050405020304" pitchFamily="18" charset="0"/>
                <a:ea typeface="Arial" panose="020B0604020202020204" pitchFamily="34" charset="0"/>
                <a:cs typeface="Arial" panose="020B0604020202020204" pitchFamily="34" charset="0"/>
              </a:rPr>
              <a:t>(Dam, 2019)</a:t>
            </a:r>
            <a:endParaRPr lang="en-US" sz="1400" dirty="0"/>
          </a:p>
        </p:txBody>
      </p:sp>
      <p:sp>
        <p:nvSpPr>
          <p:cNvPr id="15" name="TextBox 14">
            <a:extLst>
              <a:ext uri="{FF2B5EF4-FFF2-40B4-BE49-F238E27FC236}">
                <a16:creationId xmlns:a16="http://schemas.microsoft.com/office/drawing/2014/main" id="{4F2F87EE-317C-4ACD-AC1F-7A4CA187A518}"/>
              </a:ext>
            </a:extLst>
          </p:cNvPr>
          <p:cNvSpPr txBox="1"/>
          <p:nvPr/>
        </p:nvSpPr>
        <p:spPr>
          <a:xfrm>
            <a:off x="944594" y="6233311"/>
            <a:ext cx="8919712" cy="307777"/>
          </a:xfrm>
          <a:prstGeom prst="rect">
            <a:avLst/>
          </a:prstGeom>
          <a:noFill/>
        </p:spPr>
        <p:txBody>
          <a:bodyPr wrap="square">
            <a:spAutoFit/>
          </a:bodyPr>
          <a:lstStyle/>
          <a:p>
            <a:pPr algn="just"/>
            <a:r>
              <a:rPr lang="en-US" sz="1400" dirty="0">
                <a:effectLst/>
                <a:latin typeface="Times New Roman" panose="02020603050405020304" pitchFamily="18" charset="0"/>
                <a:ea typeface="Arial" panose="020B0604020202020204" pitchFamily="34" charset="0"/>
                <a:cs typeface="Arial" panose="020B0604020202020204" pitchFamily="34" charset="0"/>
              </a:rPr>
              <a:t>(Marr, 2023)</a:t>
            </a:r>
            <a:endParaRPr lang="en-US" sz="1400" dirty="0"/>
          </a:p>
        </p:txBody>
      </p:sp>
      <p:sp>
        <p:nvSpPr>
          <p:cNvPr id="17" name="TextBox 16">
            <a:extLst>
              <a:ext uri="{FF2B5EF4-FFF2-40B4-BE49-F238E27FC236}">
                <a16:creationId xmlns:a16="http://schemas.microsoft.com/office/drawing/2014/main" id="{CB21039C-937F-4D4A-A8D9-4F397F0BCD1F}"/>
              </a:ext>
            </a:extLst>
          </p:cNvPr>
          <p:cNvSpPr txBox="1"/>
          <p:nvPr/>
        </p:nvSpPr>
        <p:spPr>
          <a:xfrm>
            <a:off x="802257" y="165361"/>
            <a:ext cx="8919712" cy="718466"/>
          </a:xfrm>
          <a:prstGeom prst="rect">
            <a:avLst/>
          </a:prstGeom>
          <a:noFill/>
        </p:spPr>
        <p:txBody>
          <a:bodyPr wrap="square">
            <a:spAutoFit/>
          </a:bodyPr>
          <a:lstStyle/>
          <a:p>
            <a:pPr marL="0" marR="0" algn="just">
              <a:lnSpc>
                <a:spcPct val="200000"/>
              </a:lnSpc>
              <a:spcBef>
                <a:spcPts val="1800"/>
              </a:spcBef>
              <a:spcAft>
                <a:spcPts val="600"/>
              </a:spcAft>
            </a:pPr>
            <a:r>
              <a:rPr lang="en-US" sz="2400" b="1" i="1" dirty="0">
                <a:effectLst/>
                <a:latin typeface="Times New Roman" panose="02020603050405020304" pitchFamily="18" charset="0"/>
                <a:cs typeface="Arial" panose="020B0604020202020204" pitchFamily="34" charset="0"/>
              </a:rPr>
              <a:t>Operational factors </a:t>
            </a:r>
          </a:p>
        </p:txBody>
      </p:sp>
      <p:pic>
        <p:nvPicPr>
          <p:cNvPr id="4098" name="Picture 2" descr="What technical skills should I need to ...">
            <a:extLst>
              <a:ext uri="{FF2B5EF4-FFF2-40B4-BE49-F238E27FC236}">
                <a16:creationId xmlns:a16="http://schemas.microsoft.com/office/drawing/2014/main" id="{50642102-955E-411D-AF2D-A21418DF9469}"/>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9156503" y="1932632"/>
            <a:ext cx="2454652" cy="170007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4100" name="Picture 4" descr="Event Management &amp; Planning Resources ...">
            <a:extLst>
              <a:ext uri="{FF2B5EF4-FFF2-40B4-BE49-F238E27FC236}">
                <a16:creationId xmlns:a16="http://schemas.microsoft.com/office/drawing/2014/main" id="{82E2EFCE-27A6-4188-AFB5-E068DC2FD818}"/>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75780" y="3998783"/>
            <a:ext cx="3028950" cy="1988924"/>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4495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F6C2A3-1602-4930-8EBD-D5C395188847}"/>
              </a:ext>
            </a:extLst>
          </p:cNvPr>
          <p:cNvSpPr txBox="1"/>
          <p:nvPr/>
        </p:nvSpPr>
        <p:spPr>
          <a:xfrm>
            <a:off x="565030" y="-155275"/>
            <a:ext cx="6098874" cy="927177"/>
          </a:xfrm>
          <a:prstGeom prst="rect">
            <a:avLst/>
          </a:prstGeom>
          <a:noFill/>
        </p:spPr>
        <p:txBody>
          <a:bodyPr wrap="square">
            <a:spAutoFit/>
          </a:bodyPr>
          <a:lstStyle/>
          <a:p>
            <a:pPr marL="0" marR="0" algn="just">
              <a:lnSpc>
                <a:spcPct val="200000"/>
              </a:lnSpc>
              <a:spcBef>
                <a:spcPts val="2000"/>
              </a:spcBef>
              <a:spcAft>
                <a:spcPts val="600"/>
              </a:spcAft>
            </a:pPr>
            <a:r>
              <a:rPr lang="en-US" sz="3200" b="1" kern="0" dirty="0">
                <a:effectLst/>
                <a:latin typeface="Times New Roman" panose="02020603050405020304" pitchFamily="18" charset="0"/>
                <a:cs typeface="Arial" panose="020B0604020202020204" pitchFamily="34" charset="0"/>
              </a:rPr>
              <a:t>Contd….</a:t>
            </a:r>
          </a:p>
        </p:txBody>
      </p:sp>
      <p:sp>
        <p:nvSpPr>
          <p:cNvPr id="5" name="TextBox 4">
            <a:extLst>
              <a:ext uri="{FF2B5EF4-FFF2-40B4-BE49-F238E27FC236}">
                <a16:creationId xmlns:a16="http://schemas.microsoft.com/office/drawing/2014/main" id="{236AB39E-202F-4D86-90BB-5250E8505476}"/>
              </a:ext>
            </a:extLst>
          </p:cNvPr>
          <p:cNvSpPr txBox="1"/>
          <p:nvPr/>
        </p:nvSpPr>
        <p:spPr>
          <a:xfrm>
            <a:off x="7017589" y="308313"/>
            <a:ext cx="6098874" cy="718466"/>
          </a:xfrm>
          <a:prstGeom prst="rect">
            <a:avLst/>
          </a:prstGeom>
          <a:noFill/>
        </p:spPr>
        <p:txBody>
          <a:bodyPr wrap="square">
            <a:spAutoFit/>
          </a:bodyPr>
          <a:lstStyle/>
          <a:p>
            <a:pPr marL="0" marR="0" algn="just">
              <a:lnSpc>
                <a:spcPct val="200000"/>
              </a:lnSpc>
              <a:spcBef>
                <a:spcPts val="1800"/>
              </a:spcBef>
              <a:spcAft>
                <a:spcPts val="600"/>
              </a:spcAft>
            </a:pPr>
            <a:r>
              <a:rPr lang="en-US" sz="2400" b="1" i="1" dirty="0">
                <a:effectLst/>
                <a:latin typeface="Times New Roman" panose="02020603050405020304" pitchFamily="18" charset="0"/>
                <a:cs typeface="Arial" panose="020B0604020202020204" pitchFamily="34" charset="0"/>
              </a:rPr>
              <a:t>Financial factors </a:t>
            </a:r>
          </a:p>
        </p:txBody>
      </p:sp>
      <p:sp>
        <p:nvSpPr>
          <p:cNvPr id="9" name="TextBox 8">
            <a:extLst>
              <a:ext uri="{FF2B5EF4-FFF2-40B4-BE49-F238E27FC236}">
                <a16:creationId xmlns:a16="http://schemas.microsoft.com/office/drawing/2014/main" id="{6164D29C-7D39-490E-AA4F-BB734550CD13}"/>
              </a:ext>
            </a:extLst>
          </p:cNvPr>
          <p:cNvSpPr txBox="1"/>
          <p:nvPr/>
        </p:nvSpPr>
        <p:spPr>
          <a:xfrm>
            <a:off x="565028" y="1528461"/>
            <a:ext cx="10683815"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The marketing and operational activities of the innovation event have determined the basis of essential financial factors. </a:t>
            </a:r>
            <a:endParaRPr lang="en-US" dirty="0"/>
          </a:p>
        </p:txBody>
      </p:sp>
      <p:sp>
        <p:nvSpPr>
          <p:cNvPr id="11" name="TextBox 10">
            <a:extLst>
              <a:ext uri="{FF2B5EF4-FFF2-40B4-BE49-F238E27FC236}">
                <a16:creationId xmlns:a16="http://schemas.microsoft.com/office/drawing/2014/main" id="{0F122B91-D99D-456D-A39A-AC59CD0F4B5E}"/>
              </a:ext>
            </a:extLst>
          </p:cNvPr>
          <p:cNvSpPr txBox="1"/>
          <p:nvPr/>
        </p:nvSpPr>
        <p:spPr>
          <a:xfrm>
            <a:off x="565028" y="5626357"/>
            <a:ext cx="11028873" cy="646331"/>
          </a:xfrm>
          <a:prstGeom prst="rect">
            <a:avLst/>
          </a:prstGeom>
          <a:noFill/>
        </p:spPr>
        <p:txBody>
          <a:bodyPr wrap="square">
            <a:spAutoFit/>
          </a:bodyPr>
          <a:lstStyle/>
          <a:p>
            <a:pPr marL="285750" marR="0" indent="-285750" algn="just">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The Hilton Hotel has used various funding sources such as the company's own savings, crowdfunding investors and bank loans to gather the required money and use it for the event. </a:t>
            </a:r>
          </a:p>
        </p:txBody>
      </p:sp>
      <p:graphicFrame>
        <p:nvGraphicFramePr>
          <p:cNvPr id="12" name="Table 11">
            <a:extLst>
              <a:ext uri="{FF2B5EF4-FFF2-40B4-BE49-F238E27FC236}">
                <a16:creationId xmlns:a16="http://schemas.microsoft.com/office/drawing/2014/main" id="{2A73294F-ACB4-4D4D-BA1A-A85CA4F3359D}"/>
              </a:ext>
            </a:extLst>
          </p:cNvPr>
          <p:cNvGraphicFramePr>
            <a:graphicFrameLocks noGrp="1"/>
          </p:cNvGraphicFramePr>
          <p:nvPr>
            <p:extLst>
              <p:ext uri="{D42A27DB-BD31-4B8C-83A1-F6EECF244321}">
                <p14:modId xmlns:p14="http://schemas.microsoft.com/office/powerpoint/2010/main" val="67315263"/>
              </p:ext>
            </p:extLst>
          </p:nvPr>
        </p:nvGraphicFramePr>
        <p:xfrm>
          <a:off x="3450566" y="2319642"/>
          <a:ext cx="5624423" cy="3161865"/>
        </p:xfrm>
        <a:graphic>
          <a:graphicData uri="http://schemas.openxmlformats.org/drawingml/2006/table">
            <a:tbl>
              <a:tblPr bandRow="1">
                <a:tableStyleId>{5C22544A-7EE6-4342-B048-85BDC9FD1C3A}</a:tableStyleId>
              </a:tblPr>
              <a:tblGrid>
                <a:gridCol w="3223896">
                  <a:extLst>
                    <a:ext uri="{9D8B030D-6E8A-4147-A177-3AD203B41FA5}">
                      <a16:colId xmlns:a16="http://schemas.microsoft.com/office/drawing/2014/main" val="3070029925"/>
                    </a:ext>
                  </a:extLst>
                </a:gridCol>
                <a:gridCol w="2400527">
                  <a:extLst>
                    <a:ext uri="{9D8B030D-6E8A-4147-A177-3AD203B41FA5}">
                      <a16:colId xmlns:a16="http://schemas.microsoft.com/office/drawing/2014/main" val="2352626580"/>
                    </a:ext>
                  </a:extLst>
                </a:gridCol>
              </a:tblGrid>
              <a:tr h="314325">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Expenditure</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Required costs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extLst>
                  <a:ext uri="{0D108BD9-81ED-4DB2-BD59-A6C34878D82A}">
                    <a16:rowId xmlns:a16="http://schemas.microsoft.com/office/drawing/2014/main" val="345029229"/>
                  </a:ext>
                </a:extLst>
              </a:tr>
              <a:tr h="314325">
                <a:tc>
                  <a:txBody>
                    <a:bodyPr/>
                    <a:lstStyle/>
                    <a:p>
                      <a:pPr marL="0" marR="0" algn="just">
                        <a:lnSpc>
                          <a:spcPct val="200000"/>
                        </a:lnSpc>
                        <a:spcBef>
                          <a:spcPts val="0"/>
                        </a:spcBef>
                        <a:spcAft>
                          <a:spcPts val="0"/>
                        </a:spcAft>
                      </a:pPr>
                      <a:r>
                        <a:rPr lang="en-US" sz="1200" dirty="0">
                          <a:effectLst/>
                          <a:latin typeface="Times New Roman" panose="02020603050405020304" pitchFamily="18" charset="0"/>
                          <a:cs typeface="Times New Roman" panose="02020603050405020304" pitchFamily="18" charset="0"/>
                        </a:rPr>
                        <a:t>Expenses of Digital equipment</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3000</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extLst>
                  <a:ext uri="{0D108BD9-81ED-4DB2-BD59-A6C34878D82A}">
                    <a16:rowId xmlns:a16="http://schemas.microsoft.com/office/drawing/2014/main" val="3201042541"/>
                  </a:ext>
                </a:extLst>
              </a:tr>
              <a:tr h="314325">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Employee’s wages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2500</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extLst>
                  <a:ext uri="{0D108BD9-81ED-4DB2-BD59-A6C34878D82A}">
                    <a16:rowId xmlns:a16="http://schemas.microsoft.com/office/drawing/2014/main" val="3583832281"/>
                  </a:ext>
                </a:extLst>
              </a:tr>
              <a:tr h="314325">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Venue costs</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8000</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extLst>
                  <a:ext uri="{0D108BD9-81ED-4DB2-BD59-A6C34878D82A}">
                    <a16:rowId xmlns:a16="http://schemas.microsoft.com/office/drawing/2014/main" val="2664787984"/>
                  </a:ext>
                </a:extLst>
              </a:tr>
              <a:tr h="332940">
                <a:tc>
                  <a:txBody>
                    <a:bodyPr/>
                    <a:lstStyle/>
                    <a:p>
                      <a:pPr marL="0" marR="0" algn="just">
                        <a:lnSpc>
                          <a:spcPct val="200000"/>
                        </a:lnSpc>
                        <a:spcBef>
                          <a:spcPts val="0"/>
                        </a:spcBef>
                        <a:spcAft>
                          <a:spcPts val="0"/>
                        </a:spcAft>
                      </a:pPr>
                      <a:r>
                        <a:rPr lang="en-US" sz="1200" dirty="0">
                          <a:effectLst/>
                          <a:latin typeface="Times New Roman" panose="02020603050405020304" pitchFamily="18" charset="0"/>
                          <a:cs typeface="Times New Roman" panose="02020603050405020304" pitchFamily="18" charset="0"/>
                        </a:rPr>
                        <a:t>Cost of Internet connectivity </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1000</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extLst>
                  <a:ext uri="{0D108BD9-81ED-4DB2-BD59-A6C34878D82A}">
                    <a16:rowId xmlns:a16="http://schemas.microsoft.com/office/drawing/2014/main" val="2782286053"/>
                  </a:ext>
                </a:extLst>
              </a:tr>
              <a:tr h="314325">
                <a:tc>
                  <a:txBody>
                    <a:bodyPr/>
                    <a:lstStyle/>
                    <a:p>
                      <a:pPr marL="0" marR="0" algn="just">
                        <a:lnSpc>
                          <a:spcPct val="200000"/>
                        </a:lnSpc>
                        <a:spcBef>
                          <a:spcPts val="0"/>
                        </a:spcBef>
                        <a:spcAft>
                          <a:spcPts val="0"/>
                        </a:spcAft>
                      </a:pPr>
                      <a:r>
                        <a:rPr lang="en-US" sz="1200" dirty="0">
                          <a:effectLst/>
                          <a:latin typeface="Times New Roman" panose="02020603050405020304" pitchFamily="18" charset="0"/>
                          <a:cs typeface="Times New Roman" panose="02020603050405020304" pitchFamily="18" charset="0"/>
                        </a:rPr>
                        <a:t>Food cost</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2500</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extLst>
                  <a:ext uri="{0D108BD9-81ED-4DB2-BD59-A6C34878D82A}">
                    <a16:rowId xmlns:a16="http://schemas.microsoft.com/office/drawing/2014/main" val="3882018710"/>
                  </a:ext>
                </a:extLst>
              </a:tr>
              <a:tr h="314325">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Photography cost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900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extLst>
                  <a:ext uri="{0D108BD9-81ED-4DB2-BD59-A6C34878D82A}">
                    <a16:rowId xmlns:a16="http://schemas.microsoft.com/office/drawing/2014/main" val="2233023822"/>
                  </a:ext>
                </a:extLst>
              </a:tr>
              <a:tr h="314325">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Decoration and energy </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1100</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extLst>
                  <a:ext uri="{0D108BD9-81ED-4DB2-BD59-A6C34878D82A}">
                    <a16:rowId xmlns:a16="http://schemas.microsoft.com/office/drawing/2014/main" val="2767631614"/>
                  </a:ext>
                </a:extLst>
              </a:tr>
              <a:tr h="314325">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Miscellaneous</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1000</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extLst>
                  <a:ext uri="{0D108BD9-81ED-4DB2-BD59-A6C34878D82A}">
                    <a16:rowId xmlns:a16="http://schemas.microsoft.com/office/drawing/2014/main" val="832394921"/>
                  </a:ext>
                </a:extLst>
              </a:tr>
              <a:tr h="314325">
                <a:tc>
                  <a:txBody>
                    <a:bodyPr/>
                    <a:lstStyle/>
                    <a:p>
                      <a:pPr marL="0" marR="0" algn="just">
                        <a:lnSpc>
                          <a:spcPct val="200000"/>
                        </a:lnSpc>
                        <a:spcBef>
                          <a:spcPts val="0"/>
                        </a:spcBef>
                        <a:spcAft>
                          <a:spcPts val="0"/>
                        </a:spcAft>
                      </a:pPr>
                      <a:r>
                        <a:rPr lang="en-US" sz="1200">
                          <a:effectLst/>
                          <a:latin typeface="Times New Roman" panose="02020603050405020304" pitchFamily="18" charset="0"/>
                          <a:cs typeface="Times New Roman" panose="02020603050405020304" pitchFamily="18" charset="0"/>
                        </a:rPr>
                        <a:t>Total</a:t>
                      </a:r>
                      <a:endParaRPr lang="en-US" sz="120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tc>
                  <a:txBody>
                    <a:bodyPr/>
                    <a:lstStyle/>
                    <a:p>
                      <a:pPr marL="0" marR="0" algn="just">
                        <a:lnSpc>
                          <a:spcPct val="200000"/>
                        </a:lnSpc>
                        <a:spcBef>
                          <a:spcPts val="0"/>
                        </a:spcBef>
                        <a:spcAft>
                          <a:spcPts val="0"/>
                        </a:spcAft>
                      </a:pPr>
                      <a:r>
                        <a:rPr lang="en-US" sz="1200" dirty="0">
                          <a:effectLst/>
                          <a:latin typeface="Times New Roman" panose="02020603050405020304" pitchFamily="18" charset="0"/>
                          <a:cs typeface="Times New Roman" panose="02020603050405020304" pitchFamily="18" charset="0"/>
                        </a:rPr>
                        <a:t>20,000</a:t>
                      </a:r>
                      <a:endParaRPr lang="en-US" sz="12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63500" marR="63500" marT="0" marB="0"/>
                </a:tc>
                <a:extLst>
                  <a:ext uri="{0D108BD9-81ED-4DB2-BD59-A6C34878D82A}">
                    <a16:rowId xmlns:a16="http://schemas.microsoft.com/office/drawing/2014/main" val="933730560"/>
                  </a:ext>
                </a:extLst>
              </a:tr>
            </a:tbl>
          </a:graphicData>
        </a:graphic>
      </p:graphicFrame>
    </p:spTree>
    <p:extLst>
      <p:ext uri="{BB962C8B-B14F-4D97-AF65-F5344CB8AC3E}">
        <p14:creationId xmlns:p14="http://schemas.microsoft.com/office/powerpoint/2010/main" val="3240080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3416D11-D175-4017-AAE4-6FCD34401FB4}"/>
              </a:ext>
            </a:extLst>
          </p:cNvPr>
          <p:cNvSpPr txBox="1"/>
          <p:nvPr/>
        </p:nvSpPr>
        <p:spPr>
          <a:xfrm>
            <a:off x="3981091" y="-177457"/>
            <a:ext cx="6098874" cy="927177"/>
          </a:xfrm>
          <a:prstGeom prst="rect">
            <a:avLst/>
          </a:prstGeom>
          <a:noFill/>
        </p:spPr>
        <p:txBody>
          <a:bodyPr wrap="square">
            <a:spAutoFit/>
          </a:bodyPr>
          <a:lstStyle/>
          <a:p>
            <a:pPr marL="0" marR="0" algn="just">
              <a:lnSpc>
                <a:spcPct val="200000"/>
              </a:lnSpc>
              <a:spcBef>
                <a:spcPts val="1800"/>
              </a:spcBef>
              <a:spcAft>
                <a:spcPts val="600"/>
              </a:spcAft>
            </a:pPr>
            <a:r>
              <a:rPr lang="en-US" sz="3200" b="1" dirty="0">
                <a:effectLst/>
                <a:latin typeface="Times New Roman" panose="02020603050405020304" pitchFamily="18" charset="0"/>
                <a:cs typeface="Arial" panose="020B0604020202020204" pitchFamily="34" charset="0"/>
              </a:rPr>
              <a:t>SWOT Analysis </a:t>
            </a:r>
          </a:p>
        </p:txBody>
      </p:sp>
      <p:sp>
        <p:nvSpPr>
          <p:cNvPr id="5" name="TextBox 4">
            <a:extLst>
              <a:ext uri="{FF2B5EF4-FFF2-40B4-BE49-F238E27FC236}">
                <a16:creationId xmlns:a16="http://schemas.microsoft.com/office/drawing/2014/main" id="{302BA267-D5D5-4450-8AEC-4BD66DF2CA14}"/>
              </a:ext>
            </a:extLst>
          </p:cNvPr>
          <p:cNvSpPr txBox="1"/>
          <p:nvPr/>
        </p:nvSpPr>
        <p:spPr>
          <a:xfrm>
            <a:off x="7348269" y="965856"/>
            <a:ext cx="6098874" cy="461665"/>
          </a:xfrm>
          <a:prstGeom prst="rect">
            <a:avLst/>
          </a:prstGeom>
          <a:noFill/>
        </p:spPr>
        <p:txBody>
          <a:bodyPr wrap="square">
            <a:spAutoFit/>
          </a:bodyPr>
          <a:lstStyle/>
          <a:p>
            <a:pPr algn="just"/>
            <a:r>
              <a:rPr lang="en-US" sz="2400" b="1" i="1" dirty="0">
                <a:effectLst/>
                <a:latin typeface="Times New Roman" panose="02020603050405020304" pitchFamily="18" charset="0"/>
                <a:ea typeface="Arial" panose="020B0604020202020204" pitchFamily="34" charset="0"/>
                <a:cs typeface="Arial" panose="020B0604020202020204" pitchFamily="34" charset="0"/>
              </a:rPr>
              <a:t>Strengths</a:t>
            </a:r>
            <a:endParaRPr lang="en-US" sz="2400" dirty="0"/>
          </a:p>
        </p:txBody>
      </p:sp>
      <p:sp>
        <p:nvSpPr>
          <p:cNvPr id="7" name="TextBox 6">
            <a:extLst>
              <a:ext uri="{FF2B5EF4-FFF2-40B4-BE49-F238E27FC236}">
                <a16:creationId xmlns:a16="http://schemas.microsoft.com/office/drawing/2014/main" id="{75015701-D0AC-43DC-B871-E286392737D3}"/>
              </a:ext>
            </a:extLst>
          </p:cNvPr>
          <p:cNvSpPr txBox="1"/>
          <p:nvPr/>
        </p:nvSpPr>
        <p:spPr>
          <a:xfrm>
            <a:off x="2462841" y="3507090"/>
            <a:ext cx="7617124" cy="718466"/>
          </a:xfrm>
          <a:prstGeom prst="rect">
            <a:avLst/>
          </a:prstGeom>
          <a:noFill/>
        </p:spPr>
        <p:txBody>
          <a:bodyPr wrap="square">
            <a:spAutoFit/>
          </a:bodyPr>
          <a:lstStyle/>
          <a:p>
            <a:pPr marL="0" marR="0" algn="just">
              <a:lnSpc>
                <a:spcPct val="200000"/>
              </a:lnSpc>
              <a:spcBef>
                <a:spcPts val="0"/>
              </a:spcBef>
              <a:spcAft>
                <a:spcPts val="0"/>
              </a:spcAft>
            </a:pPr>
            <a:r>
              <a:rPr lang="en-US" sz="2400" b="1" i="1" dirty="0">
                <a:effectLst/>
                <a:latin typeface="Times New Roman" panose="02020603050405020304" pitchFamily="18" charset="0"/>
                <a:ea typeface="Arial" panose="020B0604020202020204" pitchFamily="34" charset="0"/>
                <a:cs typeface="Arial" panose="020B0604020202020204" pitchFamily="34" charset="0"/>
              </a:rPr>
              <a:t>Weaknesses</a:t>
            </a:r>
            <a:endParaRPr lang="en-US" sz="24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47ADF23-4539-4AC3-8D1F-7BC1A2126514}"/>
              </a:ext>
            </a:extLst>
          </p:cNvPr>
          <p:cNvSpPr txBox="1"/>
          <p:nvPr/>
        </p:nvSpPr>
        <p:spPr>
          <a:xfrm>
            <a:off x="3221966" y="1643657"/>
            <a:ext cx="8734244"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Famous Manchester Hall is situated in London, therefore the speakers, guests, students and others can easily reach this destination. </a:t>
            </a:r>
            <a:endParaRPr lang="en-US" dirty="0"/>
          </a:p>
        </p:txBody>
      </p:sp>
      <p:sp>
        <p:nvSpPr>
          <p:cNvPr id="15" name="TextBox 14">
            <a:extLst>
              <a:ext uri="{FF2B5EF4-FFF2-40B4-BE49-F238E27FC236}">
                <a16:creationId xmlns:a16="http://schemas.microsoft.com/office/drawing/2014/main" id="{BAED4C6F-57C5-477E-8F57-4F61DB4BBB12}"/>
              </a:ext>
            </a:extLst>
          </p:cNvPr>
          <p:cNvSpPr txBox="1"/>
          <p:nvPr/>
        </p:nvSpPr>
        <p:spPr>
          <a:xfrm>
            <a:off x="3221965" y="2860759"/>
            <a:ext cx="8734244"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The staff of Hilton Hotels will offer the required services to the invitees, which will increase its brand image. </a:t>
            </a:r>
            <a:endParaRPr lang="en-US" dirty="0"/>
          </a:p>
        </p:txBody>
      </p:sp>
      <p:sp>
        <p:nvSpPr>
          <p:cNvPr id="17" name="TextBox 16">
            <a:extLst>
              <a:ext uri="{FF2B5EF4-FFF2-40B4-BE49-F238E27FC236}">
                <a16:creationId xmlns:a16="http://schemas.microsoft.com/office/drawing/2014/main" id="{B734EA2D-5EAA-458D-B341-B621D2284469}"/>
              </a:ext>
            </a:extLst>
          </p:cNvPr>
          <p:cNvSpPr txBox="1"/>
          <p:nvPr/>
        </p:nvSpPr>
        <p:spPr>
          <a:xfrm>
            <a:off x="364827" y="5863445"/>
            <a:ext cx="11054032" cy="646331"/>
          </a:xfrm>
          <a:prstGeom prst="rect">
            <a:avLst/>
          </a:prstGeom>
          <a:noFill/>
        </p:spPr>
        <p:txBody>
          <a:bodyPr wrap="square">
            <a:spAutoFit/>
          </a:bodyPr>
          <a:lstStyle/>
          <a:p>
            <a:pPr marL="342900" marR="0" lvl="0" indent="-342900" algn="just">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Standardised business procedures and hospitality policies of Hilton Hotels can lead to reduced customisation options such as providing tailored experiences, event organisations and many others.  </a:t>
            </a:r>
          </a:p>
        </p:txBody>
      </p:sp>
      <p:sp>
        <p:nvSpPr>
          <p:cNvPr id="19" name="TextBox 18">
            <a:extLst>
              <a:ext uri="{FF2B5EF4-FFF2-40B4-BE49-F238E27FC236}">
                <a16:creationId xmlns:a16="http://schemas.microsoft.com/office/drawing/2014/main" id="{DF707E35-33AD-46A2-9443-32F449F54323}"/>
              </a:ext>
            </a:extLst>
          </p:cNvPr>
          <p:cNvSpPr txBox="1"/>
          <p:nvPr/>
        </p:nvSpPr>
        <p:spPr>
          <a:xfrm>
            <a:off x="310551" y="4614178"/>
            <a:ext cx="9074989" cy="646331"/>
          </a:xfrm>
          <a:prstGeom prst="rect">
            <a:avLst/>
          </a:prstGeom>
          <a:noFill/>
        </p:spPr>
        <p:txBody>
          <a:bodyPr wrap="square">
            <a:spAutoFit/>
          </a:bodyPr>
          <a:lstStyle/>
          <a:p>
            <a:pPr marL="342900" marR="0" lvl="0" indent="-342900" algn="just">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The Hilton Hotel should afford expensive digital tools, robotics models, technical advancements and others before initiating the entire event programme at Manchester Hall. </a:t>
            </a:r>
          </a:p>
        </p:txBody>
      </p:sp>
      <p:sp>
        <p:nvSpPr>
          <p:cNvPr id="21" name="TextBox 20">
            <a:extLst>
              <a:ext uri="{FF2B5EF4-FFF2-40B4-BE49-F238E27FC236}">
                <a16:creationId xmlns:a16="http://schemas.microsoft.com/office/drawing/2014/main" id="{A42CCD4C-7BA5-462C-9A85-2A014AA392C8}"/>
              </a:ext>
            </a:extLst>
          </p:cNvPr>
          <p:cNvSpPr txBox="1"/>
          <p:nvPr/>
        </p:nvSpPr>
        <p:spPr>
          <a:xfrm>
            <a:off x="1065362" y="3346892"/>
            <a:ext cx="6719976" cy="307777"/>
          </a:xfrm>
          <a:prstGeom prst="rect">
            <a:avLst/>
          </a:prstGeom>
          <a:noFill/>
        </p:spPr>
        <p:txBody>
          <a:bodyPr wrap="square">
            <a:spAutoFit/>
          </a:bodyPr>
          <a:lstStyle/>
          <a:p>
            <a:pPr algn="just"/>
            <a:r>
              <a:rPr lang="en-US" sz="1400" dirty="0">
                <a:effectLst/>
                <a:latin typeface="Times New Roman" panose="02020603050405020304" pitchFamily="18" charset="0"/>
                <a:ea typeface="Arial" panose="020B0604020202020204" pitchFamily="34" charset="0"/>
                <a:cs typeface="Arial" panose="020B0604020202020204" pitchFamily="34" charset="0"/>
              </a:rPr>
              <a:t>(Forsey, 2023)</a:t>
            </a:r>
            <a:endParaRPr lang="en-US" sz="1400" dirty="0"/>
          </a:p>
        </p:txBody>
      </p:sp>
      <p:sp>
        <p:nvSpPr>
          <p:cNvPr id="23" name="TextBox 22">
            <a:extLst>
              <a:ext uri="{FF2B5EF4-FFF2-40B4-BE49-F238E27FC236}">
                <a16:creationId xmlns:a16="http://schemas.microsoft.com/office/drawing/2014/main" id="{E88AA627-A6BD-4D37-A203-E1DB57D4972D}"/>
              </a:ext>
            </a:extLst>
          </p:cNvPr>
          <p:cNvSpPr txBox="1"/>
          <p:nvPr/>
        </p:nvSpPr>
        <p:spPr>
          <a:xfrm>
            <a:off x="10386922" y="5408089"/>
            <a:ext cx="6719976" cy="307777"/>
          </a:xfrm>
          <a:prstGeom prst="rect">
            <a:avLst/>
          </a:prstGeom>
          <a:noFill/>
        </p:spPr>
        <p:txBody>
          <a:bodyPr wrap="square">
            <a:spAutoFit/>
          </a:bodyPr>
          <a:lstStyle/>
          <a:p>
            <a:pPr algn="just"/>
            <a:r>
              <a:rPr lang="en-US" sz="1400" dirty="0">
                <a:effectLst/>
                <a:latin typeface="Times New Roman" panose="02020603050405020304" pitchFamily="18" charset="0"/>
                <a:ea typeface="Arial" panose="020B0604020202020204" pitchFamily="34" charset="0"/>
                <a:cs typeface="Arial" panose="020B0604020202020204" pitchFamily="34" charset="0"/>
              </a:rPr>
              <a:t>(Sachdev, 2023)</a:t>
            </a:r>
            <a:endParaRPr lang="en-US" sz="1400" dirty="0"/>
          </a:p>
        </p:txBody>
      </p:sp>
      <p:pic>
        <p:nvPicPr>
          <p:cNvPr id="5122" name="Picture 2" descr="How To Conduct A Personal SWOT Analysis">
            <a:extLst>
              <a:ext uri="{FF2B5EF4-FFF2-40B4-BE49-F238E27FC236}">
                <a16:creationId xmlns:a16="http://schemas.microsoft.com/office/drawing/2014/main" id="{5A6A1369-F691-4655-A9AC-3594CDD2825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5790" y="1666593"/>
            <a:ext cx="2857500" cy="1600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5124" name="Picture 4" descr="How to Use SWOT Analysis for 2021 ...">
            <a:extLst>
              <a:ext uri="{FF2B5EF4-FFF2-40B4-BE49-F238E27FC236}">
                <a16:creationId xmlns:a16="http://schemas.microsoft.com/office/drawing/2014/main" id="{7699B4C8-CF9C-4359-8188-6A28B3F8F7B9}"/>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9541712" y="3826344"/>
            <a:ext cx="2414497" cy="155257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3974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C2894D-A5CF-4404-8765-260FC0523E4C}"/>
              </a:ext>
            </a:extLst>
          </p:cNvPr>
          <p:cNvSpPr txBox="1"/>
          <p:nvPr/>
        </p:nvSpPr>
        <p:spPr>
          <a:xfrm>
            <a:off x="4602193" y="0"/>
            <a:ext cx="6098874" cy="927177"/>
          </a:xfrm>
          <a:prstGeom prst="rect">
            <a:avLst/>
          </a:prstGeom>
          <a:noFill/>
        </p:spPr>
        <p:txBody>
          <a:bodyPr wrap="square">
            <a:spAutoFit/>
          </a:bodyPr>
          <a:lstStyle/>
          <a:p>
            <a:pPr marL="0" marR="0" algn="just">
              <a:lnSpc>
                <a:spcPct val="200000"/>
              </a:lnSpc>
              <a:spcBef>
                <a:spcPts val="2000"/>
              </a:spcBef>
              <a:spcAft>
                <a:spcPts val="600"/>
              </a:spcAft>
            </a:pPr>
            <a:r>
              <a:rPr lang="en-US" sz="3200" b="1" kern="0" dirty="0">
                <a:effectLst/>
                <a:latin typeface="Times New Roman" panose="02020603050405020304" pitchFamily="18" charset="0"/>
                <a:cs typeface="Arial" panose="020B0604020202020204" pitchFamily="34" charset="0"/>
              </a:rPr>
              <a:t>Contd….</a:t>
            </a:r>
          </a:p>
        </p:txBody>
      </p:sp>
      <p:sp>
        <p:nvSpPr>
          <p:cNvPr id="5" name="TextBox 4">
            <a:extLst>
              <a:ext uri="{FF2B5EF4-FFF2-40B4-BE49-F238E27FC236}">
                <a16:creationId xmlns:a16="http://schemas.microsoft.com/office/drawing/2014/main" id="{F79E9AAA-B941-4602-BC22-E53632A20705}"/>
              </a:ext>
            </a:extLst>
          </p:cNvPr>
          <p:cNvSpPr txBox="1"/>
          <p:nvPr/>
        </p:nvSpPr>
        <p:spPr>
          <a:xfrm>
            <a:off x="1828801" y="1456282"/>
            <a:ext cx="6098874" cy="461665"/>
          </a:xfrm>
          <a:prstGeom prst="rect">
            <a:avLst/>
          </a:prstGeom>
          <a:noFill/>
        </p:spPr>
        <p:txBody>
          <a:bodyPr wrap="square">
            <a:spAutoFit/>
          </a:bodyPr>
          <a:lstStyle/>
          <a:p>
            <a:pPr algn="just"/>
            <a:r>
              <a:rPr lang="en-US" sz="2400" b="1" i="1" dirty="0">
                <a:effectLst/>
                <a:latin typeface="Times New Roman" panose="02020603050405020304" pitchFamily="18" charset="0"/>
                <a:ea typeface="Arial" panose="020B0604020202020204" pitchFamily="34" charset="0"/>
                <a:cs typeface="Arial" panose="020B0604020202020204" pitchFamily="34" charset="0"/>
              </a:rPr>
              <a:t>Opportunities</a:t>
            </a:r>
            <a:endParaRPr lang="en-US" sz="2400" dirty="0"/>
          </a:p>
        </p:txBody>
      </p:sp>
      <p:sp>
        <p:nvSpPr>
          <p:cNvPr id="7" name="TextBox 6">
            <a:extLst>
              <a:ext uri="{FF2B5EF4-FFF2-40B4-BE49-F238E27FC236}">
                <a16:creationId xmlns:a16="http://schemas.microsoft.com/office/drawing/2014/main" id="{174A2D8D-3D62-430F-9DB7-68950C79DCB3}"/>
              </a:ext>
            </a:extLst>
          </p:cNvPr>
          <p:cNvSpPr txBox="1"/>
          <p:nvPr/>
        </p:nvSpPr>
        <p:spPr>
          <a:xfrm>
            <a:off x="496019" y="2316019"/>
            <a:ext cx="9027543"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The Hilton Hotel may leverage essential technical trends such as robotics process, blockchain technology, virtual reality and others to make it a successful technical forum.</a:t>
            </a:r>
            <a:endParaRPr lang="en-US" dirty="0"/>
          </a:p>
        </p:txBody>
      </p:sp>
      <p:sp>
        <p:nvSpPr>
          <p:cNvPr id="11" name="TextBox 10">
            <a:extLst>
              <a:ext uri="{FF2B5EF4-FFF2-40B4-BE49-F238E27FC236}">
                <a16:creationId xmlns:a16="http://schemas.microsoft.com/office/drawing/2014/main" id="{F34DAED7-BFF0-4DDE-9B1D-03B24BC7E89A}"/>
              </a:ext>
            </a:extLst>
          </p:cNvPr>
          <p:cNvSpPr txBox="1"/>
          <p:nvPr/>
        </p:nvSpPr>
        <p:spPr>
          <a:xfrm>
            <a:off x="6474125" y="4120359"/>
            <a:ext cx="6098874" cy="461665"/>
          </a:xfrm>
          <a:prstGeom prst="rect">
            <a:avLst/>
          </a:prstGeom>
          <a:noFill/>
        </p:spPr>
        <p:txBody>
          <a:bodyPr wrap="square">
            <a:spAutoFit/>
          </a:bodyPr>
          <a:lstStyle/>
          <a:p>
            <a:r>
              <a:rPr lang="en-US" sz="2400" b="1" i="1" dirty="0">
                <a:effectLst/>
                <a:latin typeface="Times New Roman" panose="02020603050405020304" pitchFamily="18" charset="0"/>
                <a:ea typeface="Arial" panose="020B0604020202020204" pitchFamily="34" charset="0"/>
                <a:cs typeface="Arial" panose="020B0604020202020204" pitchFamily="34" charset="0"/>
              </a:rPr>
              <a:t>Threats</a:t>
            </a:r>
            <a:endParaRPr lang="en-US" sz="2400" dirty="0"/>
          </a:p>
        </p:txBody>
      </p:sp>
      <p:sp>
        <p:nvSpPr>
          <p:cNvPr id="17" name="TextBox 16">
            <a:extLst>
              <a:ext uri="{FF2B5EF4-FFF2-40B4-BE49-F238E27FC236}">
                <a16:creationId xmlns:a16="http://schemas.microsoft.com/office/drawing/2014/main" id="{B55B5BBC-E484-4C12-A46C-03FDD65B6542}"/>
              </a:ext>
            </a:extLst>
          </p:cNvPr>
          <p:cNvSpPr txBox="1"/>
          <p:nvPr/>
        </p:nvSpPr>
        <p:spPr>
          <a:xfrm>
            <a:off x="3239937" y="5111129"/>
            <a:ext cx="8823385" cy="646331"/>
          </a:xfrm>
          <a:prstGeom prst="rect">
            <a:avLst/>
          </a:prstGeom>
          <a:noFill/>
        </p:spPr>
        <p:txBody>
          <a:bodyPr wrap="square">
            <a:spAutoFit/>
          </a:bodyPr>
          <a:lstStyle/>
          <a:p>
            <a:pPr marL="285750" marR="0" lvl="0" indent="-285750" algn="just">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While commencing this technical programme, Hilton Hotel encountered huge competition from the innovative event venue, hotels and conference halls,</a:t>
            </a:r>
          </a:p>
        </p:txBody>
      </p:sp>
      <p:sp>
        <p:nvSpPr>
          <p:cNvPr id="19" name="TextBox 18">
            <a:extLst>
              <a:ext uri="{FF2B5EF4-FFF2-40B4-BE49-F238E27FC236}">
                <a16:creationId xmlns:a16="http://schemas.microsoft.com/office/drawing/2014/main" id="{C79727D3-A4C8-46BF-B9AA-0AEBB34D4D93}"/>
              </a:ext>
            </a:extLst>
          </p:cNvPr>
          <p:cNvSpPr txBox="1"/>
          <p:nvPr/>
        </p:nvSpPr>
        <p:spPr>
          <a:xfrm>
            <a:off x="763438" y="5770400"/>
            <a:ext cx="6288656" cy="307777"/>
          </a:xfrm>
          <a:prstGeom prst="rect">
            <a:avLst/>
          </a:prstGeom>
          <a:noFill/>
        </p:spPr>
        <p:txBody>
          <a:bodyPr wrap="square">
            <a:spAutoFit/>
          </a:bodyPr>
          <a:lstStyle/>
          <a:p>
            <a:r>
              <a:rPr lang="en-US" sz="1400" dirty="0">
                <a:effectLst/>
                <a:latin typeface="Times New Roman" panose="02020603050405020304" pitchFamily="18" charset="0"/>
                <a:ea typeface="Arial" panose="020B0604020202020204" pitchFamily="34" charset="0"/>
                <a:cs typeface="Arial" panose="020B0604020202020204" pitchFamily="34" charset="0"/>
              </a:rPr>
              <a:t>(Raeburn, 2024)</a:t>
            </a:r>
            <a:endParaRPr lang="en-US" sz="1400" dirty="0"/>
          </a:p>
        </p:txBody>
      </p:sp>
      <p:sp>
        <p:nvSpPr>
          <p:cNvPr id="21" name="TextBox 20">
            <a:extLst>
              <a:ext uri="{FF2B5EF4-FFF2-40B4-BE49-F238E27FC236}">
                <a16:creationId xmlns:a16="http://schemas.microsoft.com/office/drawing/2014/main" id="{F2CC119F-5208-4062-A0AC-5988F4FAABD2}"/>
              </a:ext>
            </a:extLst>
          </p:cNvPr>
          <p:cNvSpPr txBox="1"/>
          <p:nvPr/>
        </p:nvSpPr>
        <p:spPr>
          <a:xfrm>
            <a:off x="10252494" y="3283477"/>
            <a:ext cx="6288656" cy="307777"/>
          </a:xfrm>
          <a:prstGeom prst="rect">
            <a:avLst/>
          </a:prstGeom>
          <a:noFill/>
        </p:spPr>
        <p:txBody>
          <a:bodyPr wrap="square">
            <a:spAutoFit/>
          </a:bodyPr>
          <a:lstStyle/>
          <a:p>
            <a:pPr algn="just"/>
            <a:r>
              <a:rPr lang="en-US" sz="1400" dirty="0">
                <a:effectLst/>
                <a:latin typeface="Times New Roman" panose="02020603050405020304" pitchFamily="18" charset="0"/>
                <a:ea typeface="Arial" panose="020B0604020202020204" pitchFamily="34" charset="0"/>
                <a:cs typeface="Arial" panose="020B0604020202020204" pitchFamily="34" charset="0"/>
              </a:rPr>
              <a:t>(Dam, 2019)</a:t>
            </a:r>
            <a:endParaRPr lang="en-US" sz="1400" dirty="0"/>
          </a:p>
        </p:txBody>
      </p:sp>
      <p:pic>
        <p:nvPicPr>
          <p:cNvPr id="6146" name="Picture 2" descr="loss of technical expertise ...">
            <a:extLst>
              <a:ext uri="{FF2B5EF4-FFF2-40B4-BE49-F238E27FC236}">
                <a16:creationId xmlns:a16="http://schemas.microsoft.com/office/drawing/2014/main" id="{BF3E92C1-C44A-4805-ADEF-7F7DB6D6BF0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28678" y="4077597"/>
            <a:ext cx="2847975" cy="16002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148" name="Picture 4" descr="What is a SWOT analysis? A look at ...">
            <a:extLst>
              <a:ext uri="{FF2B5EF4-FFF2-40B4-BE49-F238E27FC236}">
                <a16:creationId xmlns:a16="http://schemas.microsoft.com/office/drawing/2014/main" id="{493EDCE9-ABA2-4278-ACAA-B25CB1C01312}"/>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9642764" y="1583949"/>
            <a:ext cx="2420558" cy="1600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13564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DA07AC-B2AE-4BEB-AD66-CE1E0D005397}"/>
              </a:ext>
            </a:extLst>
          </p:cNvPr>
          <p:cNvSpPr txBox="1"/>
          <p:nvPr/>
        </p:nvSpPr>
        <p:spPr>
          <a:xfrm>
            <a:off x="4291642" y="-125699"/>
            <a:ext cx="6098874" cy="927177"/>
          </a:xfrm>
          <a:prstGeom prst="rect">
            <a:avLst/>
          </a:prstGeom>
          <a:noFill/>
        </p:spPr>
        <p:txBody>
          <a:bodyPr wrap="square">
            <a:spAutoFit/>
          </a:bodyPr>
          <a:lstStyle/>
          <a:p>
            <a:pPr marL="0" marR="0" algn="just">
              <a:lnSpc>
                <a:spcPct val="200000"/>
              </a:lnSpc>
              <a:spcBef>
                <a:spcPts val="1800"/>
              </a:spcBef>
              <a:spcAft>
                <a:spcPts val="600"/>
              </a:spcAft>
            </a:pPr>
            <a:r>
              <a:rPr lang="en-US" sz="3200" b="1" dirty="0">
                <a:effectLst/>
                <a:latin typeface="Times New Roman" panose="02020603050405020304" pitchFamily="18" charset="0"/>
                <a:cs typeface="Arial" panose="020B0604020202020204" pitchFamily="34" charset="0"/>
              </a:rPr>
              <a:t>PESTLE Analysis</a:t>
            </a:r>
          </a:p>
        </p:txBody>
      </p:sp>
      <p:sp>
        <p:nvSpPr>
          <p:cNvPr id="5" name="TextBox 4">
            <a:extLst>
              <a:ext uri="{FF2B5EF4-FFF2-40B4-BE49-F238E27FC236}">
                <a16:creationId xmlns:a16="http://schemas.microsoft.com/office/drawing/2014/main" id="{B5D4C3CF-594B-4C1B-9819-BE258D88378F}"/>
              </a:ext>
            </a:extLst>
          </p:cNvPr>
          <p:cNvSpPr txBox="1"/>
          <p:nvPr/>
        </p:nvSpPr>
        <p:spPr>
          <a:xfrm>
            <a:off x="737558" y="1444773"/>
            <a:ext cx="10476781"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Alterations in government policies regarding events, tourism and travel can negatively influence the event arrangement plan and business operation of Hilton Hotel. </a:t>
            </a:r>
            <a:endParaRPr lang="en-US" dirty="0"/>
          </a:p>
        </p:txBody>
      </p:sp>
      <p:sp>
        <p:nvSpPr>
          <p:cNvPr id="7" name="TextBox 6">
            <a:extLst>
              <a:ext uri="{FF2B5EF4-FFF2-40B4-BE49-F238E27FC236}">
                <a16:creationId xmlns:a16="http://schemas.microsoft.com/office/drawing/2014/main" id="{1E4C33BE-3DF8-43F6-A3B0-308FAAC1AAEC}"/>
              </a:ext>
            </a:extLst>
          </p:cNvPr>
          <p:cNvSpPr txBox="1"/>
          <p:nvPr/>
        </p:nvSpPr>
        <p:spPr>
          <a:xfrm>
            <a:off x="733244" y="3429000"/>
            <a:ext cx="8151963"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Furthermore, exchange rate fluctuation can effectively influence event pricing plans and decrease a company's profitability. </a:t>
            </a:r>
            <a:endParaRPr lang="en-US" dirty="0"/>
          </a:p>
        </p:txBody>
      </p:sp>
      <p:sp>
        <p:nvSpPr>
          <p:cNvPr id="9" name="TextBox 8">
            <a:extLst>
              <a:ext uri="{FF2B5EF4-FFF2-40B4-BE49-F238E27FC236}">
                <a16:creationId xmlns:a16="http://schemas.microsoft.com/office/drawing/2014/main" id="{A59E975C-9A5A-481F-8C50-828CA1B5DDDE}"/>
              </a:ext>
            </a:extLst>
          </p:cNvPr>
          <p:cNvSpPr txBox="1"/>
          <p:nvPr/>
        </p:nvSpPr>
        <p:spPr>
          <a:xfrm>
            <a:off x="733244" y="5194892"/>
            <a:ext cx="10826152" cy="646331"/>
          </a:xfrm>
          <a:prstGeom prst="rect">
            <a:avLst/>
          </a:prstGeom>
          <a:noFill/>
        </p:spPr>
        <p:txBody>
          <a:bodyPr wrap="square">
            <a:spAutoFit/>
          </a:bodyPr>
          <a:lstStyle/>
          <a:p>
            <a:pPr marL="285750" marR="0" indent="-285750" algn="just">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The organisation will embrace technical advancements to generate appropriate innovative robotics and blockchain technologies to ensure the event experience of the attendees. </a:t>
            </a:r>
          </a:p>
        </p:txBody>
      </p:sp>
      <p:sp>
        <p:nvSpPr>
          <p:cNvPr id="11" name="TextBox 10">
            <a:extLst>
              <a:ext uri="{FF2B5EF4-FFF2-40B4-BE49-F238E27FC236}">
                <a16:creationId xmlns:a16="http://schemas.microsoft.com/office/drawing/2014/main" id="{3BDB3898-2F76-4F26-AF6F-61469EF73E87}"/>
              </a:ext>
            </a:extLst>
          </p:cNvPr>
          <p:cNvSpPr txBox="1"/>
          <p:nvPr/>
        </p:nvSpPr>
        <p:spPr>
          <a:xfrm>
            <a:off x="9605513" y="4545921"/>
            <a:ext cx="6098874" cy="307777"/>
          </a:xfrm>
          <a:prstGeom prst="rect">
            <a:avLst/>
          </a:prstGeom>
          <a:noFill/>
        </p:spPr>
        <p:txBody>
          <a:bodyPr wrap="square">
            <a:spAutoFit/>
          </a:bodyPr>
          <a:lstStyle/>
          <a:p>
            <a:r>
              <a:rPr lang="en-US" sz="1400" dirty="0">
                <a:effectLst/>
                <a:latin typeface="Times New Roman" panose="02020603050405020304" pitchFamily="18" charset="0"/>
                <a:ea typeface="Arial" panose="020B0604020202020204" pitchFamily="34" charset="0"/>
                <a:cs typeface="Arial" panose="020B0604020202020204" pitchFamily="34" charset="0"/>
              </a:rPr>
              <a:t>(Woodruff, 2019)</a:t>
            </a:r>
            <a:endParaRPr lang="en-US" sz="1400" dirty="0"/>
          </a:p>
        </p:txBody>
      </p:sp>
      <p:pic>
        <p:nvPicPr>
          <p:cNvPr id="7170" name="Picture 2" descr="PESTLE Analysis. How to Conduct a ...">
            <a:extLst>
              <a:ext uri="{FF2B5EF4-FFF2-40B4-BE49-F238E27FC236}">
                <a16:creationId xmlns:a16="http://schemas.microsoft.com/office/drawing/2014/main" id="{385A2A3B-ADA0-4446-818F-8446033C3A3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978062" y="2734399"/>
            <a:ext cx="2824907" cy="17995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346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1C86BF-B4D2-44CD-90B6-52B8B16AD055}"/>
              </a:ext>
            </a:extLst>
          </p:cNvPr>
          <p:cNvSpPr txBox="1"/>
          <p:nvPr/>
        </p:nvSpPr>
        <p:spPr>
          <a:xfrm>
            <a:off x="703053" y="0"/>
            <a:ext cx="6098874" cy="927177"/>
          </a:xfrm>
          <a:prstGeom prst="rect">
            <a:avLst/>
          </a:prstGeom>
          <a:noFill/>
        </p:spPr>
        <p:txBody>
          <a:bodyPr wrap="square">
            <a:spAutoFit/>
          </a:bodyPr>
          <a:lstStyle/>
          <a:p>
            <a:pPr marL="0" marR="0" algn="just">
              <a:lnSpc>
                <a:spcPct val="200000"/>
              </a:lnSpc>
              <a:spcBef>
                <a:spcPts val="1800"/>
              </a:spcBef>
              <a:spcAft>
                <a:spcPts val="600"/>
              </a:spcAft>
            </a:pPr>
            <a:r>
              <a:rPr lang="en-US" sz="3200" b="1" dirty="0">
                <a:latin typeface="Times New Roman" panose="02020603050405020304" pitchFamily="18" charset="0"/>
                <a:cs typeface="Arial" panose="020B0604020202020204" pitchFamily="34" charset="0"/>
              </a:rPr>
              <a:t>Contd…</a:t>
            </a:r>
            <a:endParaRPr lang="en-US" sz="3200" b="1" dirty="0">
              <a:effectLst/>
              <a:latin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id="{AC311CB3-2DA3-474A-909E-98840D97EA99}"/>
              </a:ext>
            </a:extLst>
          </p:cNvPr>
          <p:cNvSpPr txBox="1"/>
          <p:nvPr/>
        </p:nvSpPr>
        <p:spPr>
          <a:xfrm>
            <a:off x="841076" y="1694939"/>
            <a:ext cx="10718320"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It may involve utilising cybersecurity measurement strategies to diminish data breach incidents and protect essential information about the Technology and Innovation Forum. </a:t>
            </a:r>
            <a:endParaRPr lang="en-US" dirty="0"/>
          </a:p>
        </p:txBody>
      </p:sp>
      <p:sp>
        <p:nvSpPr>
          <p:cNvPr id="7" name="TextBox 6">
            <a:extLst>
              <a:ext uri="{FF2B5EF4-FFF2-40B4-BE49-F238E27FC236}">
                <a16:creationId xmlns:a16="http://schemas.microsoft.com/office/drawing/2014/main" id="{DDCA6CB0-1753-47D8-AEF2-7F907FD91148}"/>
              </a:ext>
            </a:extLst>
          </p:cNvPr>
          <p:cNvSpPr txBox="1"/>
          <p:nvPr/>
        </p:nvSpPr>
        <p:spPr>
          <a:xfrm>
            <a:off x="703052" y="5438327"/>
            <a:ext cx="11132389"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Hilton Hotel should comply with different types of legal regulations and rules within the event venue such as data protection law, health and safety law, intellectual property rights and many others. </a:t>
            </a:r>
            <a:endParaRPr lang="en-US" dirty="0"/>
          </a:p>
        </p:txBody>
      </p:sp>
      <p:sp>
        <p:nvSpPr>
          <p:cNvPr id="9" name="TextBox 8">
            <a:extLst>
              <a:ext uri="{FF2B5EF4-FFF2-40B4-BE49-F238E27FC236}">
                <a16:creationId xmlns:a16="http://schemas.microsoft.com/office/drawing/2014/main" id="{E5842E19-F1C6-4D3E-9E49-F6AFD9EEA547}"/>
              </a:ext>
            </a:extLst>
          </p:cNvPr>
          <p:cNvSpPr txBox="1"/>
          <p:nvPr/>
        </p:nvSpPr>
        <p:spPr>
          <a:xfrm>
            <a:off x="2863249" y="3701068"/>
            <a:ext cx="8972192"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Using eco-friendliness and sustainability within the event management practices can allow Hilton Hotel to represent its commitment to maintaining a sustainable environment </a:t>
            </a:r>
            <a:endParaRPr lang="en-US" dirty="0"/>
          </a:p>
        </p:txBody>
      </p:sp>
      <p:sp>
        <p:nvSpPr>
          <p:cNvPr id="11" name="TextBox 10">
            <a:extLst>
              <a:ext uri="{FF2B5EF4-FFF2-40B4-BE49-F238E27FC236}">
                <a16:creationId xmlns:a16="http://schemas.microsoft.com/office/drawing/2014/main" id="{9982E79F-3068-46E0-AE73-A352E1B3B4B2}"/>
              </a:ext>
            </a:extLst>
          </p:cNvPr>
          <p:cNvSpPr txBox="1"/>
          <p:nvPr/>
        </p:nvSpPr>
        <p:spPr>
          <a:xfrm>
            <a:off x="841076" y="4824507"/>
            <a:ext cx="6098874" cy="338554"/>
          </a:xfrm>
          <a:prstGeom prst="rect">
            <a:avLst/>
          </a:prstGeom>
          <a:noFill/>
        </p:spPr>
        <p:txBody>
          <a:bodyPr wrap="square">
            <a:spAutoFit/>
          </a:bodyPr>
          <a:lstStyle/>
          <a:p>
            <a:r>
              <a:rPr lang="en-US" sz="1600" dirty="0">
                <a:effectLst/>
                <a:latin typeface="Times New Roman" panose="02020603050405020304" pitchFamily="18" charset="0"/>
                <a:ea typeface="Arial" panose="020B0604020202020204" pitchFamily="34" charset="0"/>
                <a:cs typeface="Arial" panose="020B0604020202020204" pitchFamily="34" charset="0"/>
              </a:rPr>
              <a:t>(Elnaj, 2022)</a:t>
            </a:r>
            <a:endParaRPr lang="en-US" sz="1600" dirty="0"/>
          </a:p>
        </p:txBody>
      </p:sp>
      <p:pic>
        <p:nvPicPr>
          <p:cNvPr id="8194" name="Picture 2" descr="PESTEL Analysis: Factors of PESTEL ...">
            <a:extLst>
              <a:ext uri="{FF2B5EF4-FFF2-40B4-BE49-F238E27FC236}">
                <a16:creationId xmlns:a16="http://schemas.microsoft.com/office/drawing/2014/main" id="{E92683E2-25E2-4EA0-A47F-4E00DBCBB46D}"/>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07817" y="3174349"/>
            <a:ext cx="2655431" cy="160020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1447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1CF0D6-8F48-45B0-BC92-10DA3FAA839E}"/>
              </a:ext>
            </a:extLst>
          </p:cNvPr>
          <p:cNvSpPr txBox="1"/>
          <p:nvPr/>
        </p:nvSpPr>
        <p:spPr>
          <a:xfrm>
            <a:off x="4429664" y="229402"/>
            <a:ext cx="6098874" cy="584775"/>
          </a:xfrm>
          <a:prstGeom prst="rect">
            <a:avLst/>
          </a:prstGeom>
          <a:noFill/>
        </p:spPr>
        <p:txBody>
          <a:bodyPr wrap="square">
            <a:spAutoFit/>
          </a:bodyPr>
          <a:lstStyle/>
          <a:p>
            <a:r>
              <a:rPr lang="en-US" sz="3200" b="1" kern="0" dirty="0">
                <a:effectLst/>
                <a:latin typeface="Times New Roman" panose="02020603050405020304" pitchFamily="18" charset="0"/>
                <a:cs typeface="Arial" panose="020B0604020202020204" pitchFamily="34" charset="0"/>
              </a:rPr>
              <a:t>Conclusion</a:t>
            </a:r>
            <a:endParaRPr lang="en-US" sz="3200" dirty="0"/>
          </a:p>
        </p:txBody>
      </p:sp>
      <p:sp>
        <p:nvSpPr>
          <p:cNvPr id="5" name="TextBox 4">
            <a:extLst>
              <a:ext uri="{FF2B5EF4-FFF2-40B4-BE49-F238E27FC236}">
                <a16:creationId xmlns:a16="http://schemas.microsoft.com/office/drawing/2014/main" id="{CB8FE974-D4EE-4789-A5F4-4C545FF617CA}"/>
              </a:ext>
            </a:extLst>
          </p:cNvPr>
          <p:cNvSpPr txBox="1"/>
          <p:nvPr/>
        </p:nvSpPr>
        <p:spPr>
          <a:xfrm>
            <a:off x="703053" y="1470652"/>
            <a:ext cx="10839090" cy="646331"/>
          </a:xfrm>
          <a:prstGeom prst="rect">
            <a:avLst/>
          </a:prstGeom>
          <a:noFill/>
        </p:spPr>
        <p:txBody>
          <a:bodyPr wrap="square">
            <a:spAutoFit/>
          </a:bodyPr>
          <a:lstStyle/>
          <a:p>
            <a:pPr marL="285750" indent="-285750" algn="jus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Here, the below presentation has demonstrated the marketing and operational factors such as essential resources, crucial skills, venue availability, competition and many others. </a:t>
            </a:r>
            <a:endParaRPr lang="en-US" dirty="0"/>
          </a:p>
        </p:txBody>
      </p:sp>
      <p:sp>
        <p:nvSpPr>
          <p:cNvPr id="7" name="TextBox 6">
            <a:extLst>
              <a:ext uri="{FF2B5EF4-FFF2-40B4-BE49-F238E27FC236}">
                <a16:creationId xmlns:a16="http://schemas.microsoft.com/office/drawing/2014/main" id="{1B2AF3F1-0750-4F7A-BE0B-A00FBE0199EA}"/>
              </a:ext>
            </a:extLst>
          </p:cNvPr>
          <p:cNvSpPr txBox="1"/>
          <p:nvPr/>
        </p:nvSpPr>
        <p:spPr>
          <a:xfrm>
            <a:off x="703053" y="5387348"/>
            <a:ext cx="11028872" cy="646331"/>
          </a:xfrm>
          <a:prstGeom prst="rect">
            <a:avLst/>
          </a:prstGeom>
          <a:noFill/>
        </p:spPr>
        <p:txBody>
          <a:bodyPr wrap="square">
            <a:spAutoFit/>
          </a:bodyPr>
          <a:lstStyle/>
          <a:p>
            <a:pPr marL="285750" marR="0" indent="-285750" algn="just">
              <a:spcBef>
                <a:spcPts val="0"/>
              </a:spcBef>
              <a:spcAft>
                <a:spcPts val="0"/>
              </a:spcAft>
              <a:buFont typeface="Arial" panose="020B0604020202020204" pitchFamily="34" charset="0"/>
              <a:buChar char="•"/>
            </a:pPr>
            <a:r>
              <a:rPr lang="en-US" sz="1800" dirty="0">
                <a:effectLst/>
                <a:latin typeface="Times New Roman" panose="02020603050405020304" pitchFamily="18" charset="0"/>
                <a:ea typeface="Arial" panose="020B0604020202020204" pitchFamily="34" charset="0"/>
                <a:cs typeface="Arial" panose="020B0604020202020204" pitchFamily="34" charset="0"/>
              </a:rPr>
              <a:t>Various external factors have been identified such as technical advancements, political instability and others of this technical event by using PESTLE analysis.  </a:t>
            </a:r>
          </a:p>
        </p:txBody>
      </p:sp>
      <p:sp>
        <p:nvSpPr>
          <p:cNvPr id="9" name="TextBox 8">
            <a:extLst>
              <a:ext uri="{FF2B5EF4-FFF2-40B4-BE49-F238E27FC236}">
                <a16:creationId xmlns:a16="http://schemas.microsoft.com/office/drawing/2014/main" id="{2558CAD4-742C-442C-A75D-F6059FFBFC02}"/>
              </a:ext>
            </a:extLst>
          </p:cNvPr>
          <p:cNvSpPr txBox="1"/>
          <p:nvPr/>
        </p:nvSpPr>
        <p:spPr>
          <a:xfrm>
            <a:off x="5257800" y="4741018"/>
            <a:ext cx="6098874" cy="307777"/>
          </a:xfrm>
          <a:prstGeom prst="rect">
            <a:avLst/>
          </a:prstGeom>
          <a:noFill/>
        </p:spPr>
        <p:txBody>
          <a:bodyPr wrap="square">
            <a:spAutoFit/>
          </a:bodyPr>
          <a:lstStyle/>
          <a:p>
            <a:r>
              <a:rPr lang="en-US" sz="1400" dirty="0">
                <a:effectLst/>
                <a:latin typeface="Times New Roman" panose="02020603050405020304" pitchFamily="18" charset="0"/>
                <a:ea typeface="Arial" panose="020B0604020202020204" pitchFamily="34" charset="0"/>
                <a:cs typeface="Arial" panose="020B0604020202020204" pitchFamily="34" charset="0"/>
              </a:rPr>
              <a:t>(Raeburn, 2024)</a:t>
            </a:r>
            <a:endParaRPr lang="en-US" sz="1400" dirty="0"/>
          </a:p>
        </p:txBody>
      </p:sp>
      <p:pic>
        <p:nvPicPr>
          <p:cNvPr id="9218" name="Picture 2" descr="AI: From Drug Discovery To Robotics">
            <a:extLst>
              <a:ext uri="{FF2B5EF4-FFF2-40B4-BE49-F238E27FC236}">
                <a16:creationId xmlns:a16="http://schemas.microsoft.com/office/drawing/2014/main" id="{329BD1E9-7BBD-4E5D-A78D-7A63687E37C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429664" y="2840490"/>
            <a:ext cx="2740008" cy="18233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454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6D925B-0AFC-4A94-BE0D-3FA84DB8DEA0}"/>
              </a:ext>
            </a:extLst>
          </p:cNvPr>
          <p:cNvSpPr txBox="1"/>
          <p:nvPr/>
        </p:nvSpPr>
        <p:spPr>
          <a:xfrm>
            <a:off x="168216" y="852498"/>
            <a:ext cx="11546456" cy="5509200"/>
          </a:xfrm>
          <a:prstGeom prst="rect">
            <a:avLst/>
          </a:prstGeom>
          <a:noFill/>
        </p:spPr>
        <p:txBody>
          <a:bodyPr wrap="square">
            <a:spAutoFit/>
          </a:bodyPr>
          <a:lstStyle/>
          <a:p>
            <a:pPr marR="0" algn="just">
              <a:spcBef>
                <a:spcPts val="0"/>
              </a:spcBef>
              <a:spcAft>
                <a:spcPts val="0"/>
              </a:spcAft>
            </a:pPr>
            <a:r>
              <a:rPr lang="en-US" sz="1600" b="1" dirty="0">
                <a:effectLst/>
                <a:latin typeface="Times New Roman" panose="02020603050405020304" pitchFamily="18" charset="0"/>
                <a:ea typeface="Arial" panose="020B0604020202020204" pitchFamily="34" charset="0"/>
                <a:cs typeface="Arial" panose="020B0604020202020204" pitchFamily="34" charset="0"/>
              </a:rPr>
              <a:t> </a:t>
            </a:r>
            <a:endParaRPr lang="en-US" sz="1600" dirty="0">
              <a:effectLst/>
              <a:latin typeface="Times New Roman" panose="02020603050405020304" pitchFamily="18" charset="0"/>
              <a:ea typeface="Arial" panose="020B0604020202020204" pitchFamily="34" charset="0"/>
              <a:cs typeface="Arial" panose="020B0604020202020204" pitchFamily="34" charset="0"/>
            </a:endParaRPr>
          </a:p>
          <a:p>
            <a:pPr marL="285750" marR="0" indent="-285750" algn="just">
              <a:spcBef>
                <a:spcPts val="0"/>
              </a:spcBef>
              <a:spcAft>
                <a:spcPts val="0"/>
              </a:spcAft>
              <a:buFont typeface="Arial" panose="020B0604020202020204" pitchFamily="34" charset="0"/>
              <a:buChar char="•"/>
            </a:pPr>
            <a:r>
              <a:rPr lang="en-US" sz="1600" dirty="0">
                <a:effectLst/>
                <a:latin typeface="Times New Roman" panose="02020603050405020304" pitchFamily="18" charset="0"/>
                <a:ea typeface="Arial" panose="020B0604020202020204" pitchFamily="34" charset="0"/>
                <a:cs typeface="Arial" panose="020B0604020202020204" pitchFamily="34" charset="0"/>
              </a:rPr>
              <a:t>Dam, K., (2019). </a:t>
            </a:r>
            <a:r>
              <a:rPr lang="en-US" sz="1600" i="1" dirty="0">
                <a:effectLst/>
                <a:latin typeface="Times New Roman" panose="02020603050405020304" pitchFamily="18" charset="0"/>
                <a:ea typeface="Arial" panose="020B0604020202020204" pitchFamily="34" charset="0"/>
                <a:cs typeface="Arial" panose="020B0604020202020204" pitchFamily="34" charset="0"/>
              </a:rPr>
              <a:t>10 Resources Every Event Professional Should Bookmark.</a:t>
            </a:r>
            <a:r>
              <a:rPr lang="en-US" sz="1600" dirty="0">
                <a:effectLst/>
                <a:latin typeface="Times New Roman" panose="02020603050405020304" pitchFamily="18" charset="0"/>
                <a:ea typeface="Arial" panose="020B0604020202020204" pitchFamily="34" charset="0"/>
                <a:cs typeface="Arial" panose="020B0604020202020204" pitchFamily="34" charset="0"/>
              </a:rPr>
              <a:t> [Online] Available at: https://www.cvent.com/en/blog/insights/10-resources-every-event-professional-bookmark [Accessed 23 April 2024].</a:t>
            </a:r>
          </a:p>
          <a:p>
            <a:pPr marL="285750" marR="0" indent="-285750" algn="just">
              <a:spcBef>
                <a:spcPts val="0"/>
              </a:spcBef>
              <a:spcAft>
                <a:spcPts val="0"/>
              </a:spcAft>
              <a:buFont typeface="Arial" panose="020B0604020202020204" pitchFamily="34" charset="0"/>
              <a:buChar char="•"/>
            </a:pPr>
            <a:r>
              <a:rPr lang="en-US" sz="1600" dirty="0">
                <a:effectLst/>
                <a:latin typeface="Times New Roman" panose="02020603050405020304" pitchFamily="18" charset="0"/>
                <a:ea typeface="Arial" panose="020B0604020202020204" pitchFamily="34" charset="0"/>
                <a:cs typeface="Arial" panose="020B0604020202020204" pitchFamily="34" charset="0"/>
              </a:rPr>
              <a:t>Elnaj, S., (2022). </a:t>
            </a:r>
            <a:r>
              <a:rPr lang="en-US" sz="1600" i="1" dirty="0">
                <a:effectLst/>
                <a:latin typeface="Times New Roman" panose="02020603050405020304" pitchFamily="18" charset="0"/>
                <a:ea typeface="Arial" panose="020B0604020202020204" pitchFamily="34" charset="0"/>
                <a:cs typeface="Arial" panose="020B0604020202020204" pitchFamily="34" charset="0"/>
              </a:rPr>
              <a:t>How Technology Leaders Can Manage Economic Uncertainty.</a:t>
            </a:r>
            <a:r>
              <a:rPr lang="en-US" sz="1600" dirty="0">
                <a:effectLst/>
                <a:latin typeface="Times New Roman" panose="02020603050405020304" pitchFamily="18" charset="0"/>
                <a:ea typeface="Arial" panose="020B0604020202020204" pitchFamily="34" charset="0"/>
                <a:cs typeface="Arial" panose="020B0604020202020204" pitchFamily="34" charset="0"/>
              </a:rPr>
              <a:t> [Online] Available at: https://www.forbes.com/sites/forbestechcouncil/2022/06/27/how-technology-leaders-can-manage-economic-uncertainty/?sh=2f44d8f041e2 [Accessed 23 April 2024].</a:t>
            </a:r>
          </a:p>
          <a:p>
            <a:pPr marL="285750" marR="0" indent="-285750" algn="just">
              <a:spcBef>
                <a:spcPts val="0"/>
              </a:spcBef>
              <a:spcAft>
                <a:spcPts val="0"/>
              </a:spcAft>
              <a:buFont typeface="Arial" panose="020B0604020202020204" pitchFamily="34" charset="0"/>
              <a:buChar char="•"/>
            </a:pPr>
            <a:r>
              <a:rPr lang="en-US" sz="1600" dirty="0">
                <a:effectLst/>
                <a:latin typeface="Times New Roman" panose="02020603050405020304" pitchFamily="18" charset="0"/>
                <a:ea typeface="Arial" panose="020B0604020202020204" pitchFamily="34" charset="0"/>
                <a:cs typeface="Arial" panose="020B0604020202020204" pitchFamily="34" charset="0"/>
              </a:rPr>
              <a:t>Forsey, C., (2023). </a:t>
            </a:r>
            <a:r>
              <a:rPr lang="en-US" sz="1600" i="1" dirty="0">
                <a:effectLst/>
                <a:latin typeface="Times New Roman" panose="02020603050405020304" pitchFamily="18" charset="0"/>
                <a:ea typeface="Arial" panose="020B0604020202020204" pitchFamily="34" charset="0"/>
                <a:cs typeface="Arial" panose="020B0604020202020204" pitchFamily="34" charset="0"/>
              </a:rPr>
              <a:t>SWOT Analysis: How To Do One [With Template &amp; Examples].</a:t>
            </a:r>
            <a:r>
              <a:rPr lang="en-US" sz="1600" dirty="0">
                <a:effectLst/>
                <a:latin typeface="Times New Roman" panose="02020603050405020304" pitchFamily="18" charset="0"/>
                <a:ea typeface="Arial" panose="020B0604020202020204" pitchFamily="34" charset="0"/>
                <a:cs typeface="Arial" panose="020B0604020202020204" pitchFamily="34" charset="0"/>
              </a:rPr>
              <a:t> [Online]Available at: https://blog.hubspot.com/marketing/swot-analysis [Accessed 23 April 2024].</a:t>
            </a:r>
          </a:p>
          <a:p>
            <a:pPr marL="285750" marR="0" indent="-285750" algn="just">
              <a:spcBef>
                <a:spcPts val="0"/>
              </a:spcBef>
              <a:spcAft>
                <a:spcPts val="0"/>
              </a:spcAft>
              <a:buFont typeface="Arial" panose="020B0604020202020204" pitchFamily="34" charset="0"/>
              <a:buChar char="•"/>
            </a:pPr>
            <a:r>
              <a:rPr lang="en-US" sz="1600" dirty="0">
                <a:effectLst/>
                <a:latin typeface="Times New Roman" panose="02020603050405020304" pitchFamily="18" charset="0"/>
                <a:ea typeface="Arial" panose="020B0604020202020204" pitchFamily="34" charset="0"/>
                <a:cs typeface="Arial" panose="020B0604020202020204" pitchFamily="34" charset="0"/>
              </a:rPr>
              <a:t>Marr, B., (2023). </a:t>
            </a:r>
            <a:r>
              <a:rPr lang="en-US" sz="1600" i="1" dirty="0">
                <a:effectLst/>
                <a:latin typeface="Times New Roman" panose="02020603050405020304" pitchFamily="18" charset="0"/>
                <a:ea typeface="Arial" panose="020B0604020202020204" pitchFamily="34" charset="0"/>
                <a:cs typeface="Arial" panose="020B0604020202020204" pitchFamily="34" charset="0"/>
              </a:rPr>
              <a:t>The Most In-Demand Technical Skills – And How To Develop Them.</a:t>
            </a:r>
            <a:r>
              <a:rPr lang="en-US" sz="1600" dirty="0">
                <a:effectLst/>
                <a:latin typeface="Times New Roman" panose="02020603050405020304" pitchFamily="18" charset="0"/>
                <a:ea typeface="Arial" panose="020B0604020202020204" pitchFamily="34" charset="0"/>
                <a:cs typeface="Arial" panose="020B0604020202020204" pitchFamily="34" charset="0"/>
              </a:rPr>
              <a:t> [Online] Available at: https://www.forbes.com/sites/bernardmarr/2022/08/03/the-most-in-demand-technical-skills--and-how-to-develop-them/?sh=48018fcc62e4 [Accessed 23 April 2024].</a:t>
            </a:r>
          </a:p>
          <a:p>
            <a:pPr marL="285750" marR="0" indent="-285750" algn="just">
              <a:spcBef>
                <a:spcPts val="0"/>
              </a:spcBef>
              <a:spcAft>
                <a:spcPts val="0"/>
              </a:spcAft>
              <a:buFont typeface="Arial" panose="020B0604020202020204" pitchFamily="34" charset="0"/>
              <a:buChar char="•"/>
            </a:pPr>
            <a:r>
              <a:rPr lang="en-US" sz="1600" dirty="0">
                <a:effectLst/>
                <a:latin typeface="Times New Roman" panose="02020603050405020304" pitchFamily="18" charset="0"/>
                <a:ea typeface="Arial" panose="020B0604020202020204" pitchFamily="34" charset="0"/>
                <a:cs typeface="Arial" panose="020B0604020202020204" pitchFamily="34" charset="0"/>
              </a:rPr>
              <a:t>Raeburn, A., (2024). </a:t>
            </a:r>
            <a:r>
              <a:rPr lang="en-US" sz="1600" i="1" dirty="0">
                <a:effectLst/>
                <a:latin typeface="Times New Roman" panose="02020603050405020304" pitchFamily="18" charset="0"/>
                <a:ea typeface="Arial" panose="020B0604020202020204" pitchFamily="34" charset="0"/>
                <a:cs typeface="Arial" panose="020B0604020202020204" pitchFamily="34" charset="0"/>
              </a:rPr>
              <a:t>SWOT analysis: Examples and templates.</a:t>
            </a:r>
            <a:r>
              <a:rPr lang="en-US" sz="1600" dirty="0">
                <a:effectLst/>
                <a:latin typeface="Times New Roman" panose="02020603050405020304" pitchFamily="18" charset="0"/>
                <a:ea typeface="Arial" panose="020B0604020202020204" pitchFamily="34" charset="0"/>
                <a:cs typeface="Arial" panose="020B0604020202020204" pitchFamily="34" charset="0"/>
              </a:rPr>
              <a:t> [Online] Available at: https://asana.com/resources/swot-analysis [Accessed 23 April 2024].</a:t>
            </a:r>
          </a:p>
          <a:p>
            <a:pPr marL="285750" marR="0" indent="-285750" algn="just">
              <a:spcBef>
                <a:spcPts val="0"/>
              </a:spcBef>
              <a:spcAft>
                <a:spcPts val="0"/>
              </a:spcAft>
              <a:buFont typeface="Arial" panose="020B0604020202020204" pitchFamily="34" charset="0"/>
              <a:buChar char="•"/>
            </a:pPr>
            <a:r>
              <a:rPr lang="en-US" sz="1600" dirty="0">
                <a:effectLst/>
                <a:latin typeface="Times New Roman" panose="02020603050405020304" pitchFamily="18" charset="0"/>
                <a:ea typeface="Arial" panose="020B0604020202020204" pitchFamily="34" charset="0"/>
                <a:cs typeface="Arial" panose="020B0604020202020204" pitchFamily="34" charset="0"/>
              </a:rPr>
              <a:t>Sachdev, N., (2023). </a:t>
            </a:r>
            <a:r>
              <a:rPr lang="en-US" sz="1600" i="1" dirty="0">
                <a:effectLst/>
                <a:latin typeface="Times New Roman" panose="02020603050405020304" pitchFamily="18" charset="0"/>
                <a:ea typeface="Arial" panose="020B0604020202020204" pitchFamily="34" charset="0"/>
                <a:cs typeface="Arial" panose="020B0604020202020204" pitchFamily="34" charset="0"/>
              </a:rPr>
              <a:t>5 Reasons To Attend A Tech Conference And 5 Tips To Make It Count.</a:t>
            </a:r>
            <a:r>
              <a:rPr lang="en-US" sz="1600" dirty="0">
                <a:effectLst/>
                <a:latin typeface="Times New Roman" panose="02020603050405020304" pitchFamily="18" charset="0"/>
                <a:ea typeface="Arial" panose="020B0604020202020204" pitchFamily="34" charset="0"/>
                <a:cs typeface="Arial" panose="020B0604020202020204" pitchFamily="34" charset="0"/>
              </a:rPr>
              <a:t> [Online] Available at: https://www.forbes.com/sites/forbesbusinesscouncil/2023/05/03/5-reasons-to-attend-a-tech-conference-and-5-tips-to-make-it-count/?sh=5f10661b7e53 [Accessed 23 April 2024].</a:t>
            </a:r>
          </a:p>
          <a:p>
            <a:pPr marL="285750" marR="0" indent="-285750" algn="just">
              <a:spcBef>
                <a:spcPts val="0"/>
              </a:spcBef>
              <a:spcAft>
                <a:spcPts val="0"/>
              </a:spcAft>
              <a:buFont typeface="Arial" panose="020B0604020202020204" pitchFamily="34" charset="0"/>
              <a:buChar char="•"/>
            </a:pPr>
            <a:r>
              <a:rPr lang="en-US" sz="1600" dirty="0">
                <a:effectLst/>
                <a:latin typeface="Times New Roman" panose="02020603050405020304" pitchFamily="18" charset="0"/>
                <a:ea typeface="Arial" panose="020B0604020202020204" pitchFamily="34" charset="0"/>
                <a:cs typeface="Arial" panose="020B0604020202020204" pitchFamily="34" charset="0"/>
              </a:rPr>
              <a:t>sleekevents, (2024). </a:t>
            </a:r>
            <a:r>
              <a:rPr lang="en-US" sz="1600" i="1" dirty="0">
                <a:effectLst/>
                <a:latin typeface="Times New Roman" panose="02020603050405020304" pitchFamily="18" charset="0"/>
                <a:ea typeface="Arial" panose="020B0604020202020204" pitchFamily="34" charset="0"/>
                <a:cs typeface="Arial" panose="020B0604020202020204" pitchFamily="34" charset="0"/>
              </a:rPr>
              <a:t>How to identify your events target audience.</a:t>
            </a:r>
            <a:r>
              <a:rPr lang="en-US" sz="1600" dirty="0">
                <a:effectLst/>
                <a:latin typeface="Times New Roman" panose="02020603050405020304" pitchFamily="18" charset="0"/>
                <a:ea typeface="Arial" panose="020B0604020202020204" pitchFamily="34" charset="0"/>
                <a:cs typeface="Arial" panose="020B0604020202020204" pitchFamily="34" charset="0"/>
              </a:rPr>
              <a:t> [Online] Available at: https://www.sleekevents.com/content-hub/identifying-your-event-target-audience#:~:text=A%20target%20audience%20refers%20to,benefit%20from%20attending%20your%20event. [Accessed 23 April 2024].</a:t>
            </a:r>
          </a:p>
          <a:p>
            <a:pPr marL="285750" marR="0" indent="-285750" algn="just">
              <a:spcBef>
                <a:spcPts val="0"/>
              </a:spcBef>
              <a:spcAft>
                <a:spcPts val="0"/>
              </a:spcAft>
              <a:buFont typeface="Arial" panose="020B0604020202020204" pitchFamily="34" charset="0"/>
              <a:buChar char="•"/>
            </a:pPr>
            <a:r>
              <a:rPr lang="en-US" sz="1600" dirty="0">
                <a:effectLst/>
                <a:latin typeface="Times New Roman" panose="02020603050405020304" pitchFamily="18" charset="0"/>
                <a:ea typeface="Arial" panose="020B0604020202020204" pitchFamily="34" charset="0"/>
                <a:cs typeface="Arial" panose="020B0604020202020204" pitchFamily="34" charset="0"/>
              </a:rPr>
              <a:t>Woodruff, J., (2019). </a:t>
            </a:r>
            <a:r>
              <a:rPr lang="en-US" sz="1600" i="1" dirty="0">
                <a:effectLst/>
                <a:latin typeface="Times New Roman" panose="02020603050405020304" pitchFamily="18" charset="0"/>
                <a:ea typeface="Arial" panose="020B0604020202020204" pitchFamily="34" charset="0"/>
                <a:cs typeface="Arial" panose="020B0604020202020204" pitchFamily="34" charset="0"/>
              </a:rPr>
              <a:t>Reason to Use SWOT &amp; PESTLE Analysis.</a:t>
            </a:r>
            <a:r>
              <a:rPr lang="en-US" sz="1600" dirty="0">
                <a:effectLst/>
                <a:latin typeface="Times New Roman" panose="02020603050405020304" pitchFamily="18" charset="0"/>
                <a:ea typeface="Arial" panose="020B0604020202020204" pitchFamily="34" charset="0"/>
                <a:cs typeface="Arial" panose="020B0604020202020204" pitchFamily="34" charset="0"/>
              </a:rPr>
              <a:t> [Online] Available at: https://smallbusiness.chron.com/reason-use-swot-pestle-analysis-40810.html [Accessed 23 April 2024].</a:t>
            </a:r>
          </a:p>
        </p:txBody>
      </p:sp>
      <p:sp>
        <p:nvSpPr>
          <p:cNvPr id="5" name="TextBox 4">
            <a:extLst>
              <a:ext uri="{FF2B5EF4-FFF2-40B4-BE49-F238E27FC236}">
                <a16:creationId xmlns:a16="http://schemas.microsoft.com/office/drawing/2014/main" id="{EAB69D14-18D0-449C-9933-D7F8E26C04EC}"/>
              </a:ext>
            </a:extLst>
          </p:cNvPr>
          <p:cNvSpPr txBox="1"/>
          <p:nvPr/>
        </p:nvSpPr>
        <p:spPr>
          <a:xfrm>
            <a:off x="4498675" y="203914"/>
            <a:ext cx="6098874" cy="584775"/>
          </a:xfrm>
          <a:prstGeom prst="rect">
            <a:avLst/>
          </a:prstGeom>
          <a:noFill/>
        </p:spPr>
        <p:txBody>
          <a:bodyPr wrap="square">
            <a:spAutoFit/>
          </a:bodyPr>
          <a:lstStyle/>
          <a:p>
            <a:r>
              <a:rPr lang="en-US" sz="3200" b="1" dirty="0">
                <a:effectLst/>
                <a:latin typeface="Times New Roman" panose="02020603050405020304" pitchFamily="18" charset="0"/>
                <a:ea typeface="Arial" panose="020B0604020202020204" pitchFamily="34" charset="0"/>
                <a:cs typeface="Arial" panose="020B0604020202020204" pitchFamily="34" charset="0"/>
              </a:rPr>
              <a:t>References</a:t>
            </a:r>
            <a:endParaRPr lang="en-US" sz="3200" dirty="0"/>
          </a:p>
        </p:txBody>
      </p:sp>
    </p:spTree>
    <p:extLst>
      <p:ext uri="{BB962C8B-B14F-4D97-AF65-F5344CB8AC3E}">
        <p14:creationId xmlns:p14="http://schemas.microsoft.com/office/powerpoint/2010/main" val="2233872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3274</Words>
  <Application>Microsoft Office PowerPoint</Application>
  <PresentationFormat>Ecran lat</PresentationFormat>
  <Paragraphs>219</Paragraphs>
  <Slides>12</Slides>
  <Notes>11</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lastModifiedBy>Oana Lavinia Istratescu</cp:lastModifiedBy>
  <cp:revision>2</cp:revision>
  <dcterms:created xsi:type="dcterms:W3CDTF">2024-05-02T14:28:18Z</dcterms:created>
  <dcterms:modified xsi:type="dcterms:W3CDTF">2024-05-06T08:51:57Z</dcterms:modified>
</cp:coreProperties>
</file>