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96" r:id="rId3"/>
    <p:sldId id="280" r:id="rId4"/>
    <p:sldId id="297" r:id="rId5"/>
    <p:sldId id="287" r:id="rId6"/>
    <p:sldId id="288" r:id="rId7"/>
    <p:sldId id="290" r:id="rId8"/>
    <p:sldId id="291" r:id="rId9"/>
    <p:sldId id="292" r:id="rId10"/>
    <p:sldId id="27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4293" autoAdjust="0"/>
  </p:normalViewPr>
  <p:slideViewPr>
    <p:cSldViewPr snapToGrid="0">
      <p:cViewPr varScale="1">
        <p:scale>
          <a:sx n="53" d="100"/>
          <a:sy n="53" d="100"/>
        </p:scale>
        <p:origin x="641" y="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AEA08802-2A1C-4418-8D29-305F53B02C69}"/>
    <pc:docChg chg="custSel delSld modSld">
      <pc:chgData name="Dr Charlotte Greenway" userId="21ca5f9ab6ecb0bd" providerId="LiveId" clId="{AEA08802-2A1C-4418-8D29-305F53B02C69}" dt="2024-07-30T09:40:34.840" v="13" actId="47"/>
      <pc:docMkLst>
        <pc:docMk/>
      </pc:docMkLst>
      <pc:sldChg chg="modSp mod">
        <pc:chgData name="Dr Charlotte Greenway" userId="21ca5f9ab6ecb0bd" providerId="LiveId" clId="{AEA08802-2A1C-4418-8D29-305F53B02C69}" dt="2024-07-30T09:40:15.491" v="1" actId="27636"/>
        <pc:sldMkLst>
          <pc:docMk/>
          <pc:sldMk cId="2918452394" sldId="256"/>
        </pc:sldMkLst>
        <pc:spChg chg="mod">
          <ac:chgData name="Dr Charlotte Greenway" userId="21ca5f9ab6ecb0bd" providerId="LiveId" clId="{AEA08802-2A1C-4418-8D29-305F53B02C69}" dt="2024-07-30T09:40:15.491" v="1" actId="27636"/>
          <ac:spMkLst>
            <pc:docMk/>
            <pc:sldMk cId="2918452394" sldId="256"/>
            <ac:spMk id="2" creationId="{00000000-0000-0000-0000-000000000000}"/>
          </ac:spMkLst>
        </pc:spChg>
      </pc:sldChg>
      <pc:sldChg chg="del">
        <pc:chgData name="Dr Charlotte Greenway" userId="21ca5f9ab6ecb0bd" providerId="LiveId" clId="{AEA08802-2A1C-4418-8D29-305F53B02C69}" dt="2024-07-30T09:40:22.691" v="2" actId="47"/>
        <pc:sldMkLst>
          <pc:docMk/>
          <pc:sldMk cId="2940399618" sldId="263"/>
        </pc:sldMkLst>
      </pc:sldChg>
      <pc:sldChg chg="del">
        <pc:chgData name="Dr Charlotte Greenway" userId="21ca5f9ab6ecb0bd" providerId="LiveId" clId="{AEA08802-2A1C-4418-8D29-305F53B02C69}" dt="2024-07-30T09:40:24.230" v="4" actId="47"/>
        <pc:sldMkLst>
          <pc:docMk/>
          <pc:sldMk cId="774662452" sldId="264"/>
        </pc:sldMkLst>
      </pc:sldChg>
      <pc:sldChg chg="del">
        <pc:chgData name="Dr Charlotte Greenway" userId="21ca5f9ab6ecb0bd" providerId="LiveId" clId="{AEA08802-2A1C-4418-8D29-305F53B02C69}" dt="2024-07-30T09:40:29.969" v="10" actId="47"/>
        <pc:sldMkLst>
          <pc:docMk/>
          <pc:sldMk cId="3246809341" sldId="265"/>
        </pc:sldMkLst>
      </pc:sldChg>
      <pc:sldChg chg="del">
        <pc:chgData name="Dr Charlotte Greenway" userId="21ca5f9ab6ecb0bd" providerId="LiveId" clId="{AEA08802-2A1C-4418-8D29-305F53B02C69}" dt="2024-07-30T09:40:32.768" v="11" actId="47"/>
        <pc:sldMkLst>
          <pc:docMk/>
          <pc:sldMk cId="957485831" sldId="266"/>
        </pc:sldMkLst>
      </pc:sldChg>
      <pc:sldChg chg="del">
        <pc:chgData name="Dr Charlotte Greenway" userId="21ca5f9ab6ecb0bd" providerId="LiveId" clId="{AEA08802-2A1C-4418-8D29-305F53B02C69}" dt="2024-07-30T09:40:33.711" v="12" actId="47"/>
        <pc:sldMkLst>
          <pc:docMk/>
          <pc:sldMk cId="1331227106" sldId="267"/>
        </pc:sldMkLst>
      </pc:sldChg>
      <pc:sldChg chg="del">
        <pc:chgData name="Dr Charlotte Greenway" userId="21ca5f9ab6ecb0bd" providerId="LiveId" clId="{AEA08802-2A1C-4418-8D29-305F53B02C69}" dt="2024-07-30T09:40:34.840" v="13" actId="47"/>
        <pc:sldMkLst>
          <pc:docMk/>
          <pc:sldMk cId="428211982" sldId="276"/>
        </pc:sldMkLst>
      </pc:sldChg>
      <pc:sldChg chg="del">
        <pc:chgData name="Dr Charlotte Greenway" userId="21ca5f9ab6ecb0bd" providerId="LiveId" clId="{AEA08802-2A1C-4418-8D29-305F53B02C69}" dt="2024-07-30T09:40:23.418" v="3" actId="47"/>
        <pc:sldMkLst>
          <pc:docMk/>
          <pc:sldMk cId="1786273755" sldId="279"/>
        </pc:sldMkLst>
      </pc:sldChg>
      <pc:sldChg chg="del">
        <pc:chgData name="Dr Charlotte Greenway" userId="21ca5f9ab6ecb0bd" providerId="LiveId" clId="{AEA08802-2A1C-4418-8D29-305F53B02C69}" dt="2024-07-30T09:40:25.477" v="5" actId="47"/>
        <pc:sldMkLst>
          <pc:docMk/>
          <pc:sldMk cId="3058669906" sldId="281"/>
        </pc:sldMkLst>
      </pc:sldChg>
      <pc:sldChg chg="del">
        <pc:chgData name="Dr Charlotte Greenway" userId="21ca5f9ab6ecb0bd" providerId="LiveId" clId="{AEA08802-2A1C-4418-8D29-305F53B02C69}" dt="2024-07-30T09:40:26.765" v="6" actId="47"/>
        <pc:sldMkLst>
          <pc:docMk/>
          <pc:sldMk cId="4051711003" sldId="282"/>
        </pc:sldMkLst>
      </pc:sldChg>
      <pc:sldChg chg="del">
        <pc:chgData name="Dr Charlotte Greenway" userId="21ca5f9ab6ecb0bd" providerId="LiveId" clId="{AEA08802-2A1C-4418-8D29-305F53B02C69}" dt="2024-07-30T09:40:27.461" v="7" actId="47"/>
        <pc:sldMkLst>
          <pc:docMk/>
          <pc:sldMk cId="1830901669" sldId="283"/>
        </pc:sldMkLst>
      </pc:sldChg>
      <pc:sldChg chg="del">
        <pc:chgData name="Dr Charlotte Greenway" userId="21ca5f9ab6ecb0bd" providerId="LiveId" clId="{AEA08802-2A1C-4418-8D29-305F53B02C69}" dt="2024-07-30T09:40:28.340" v="8" actId="47"/>
        <pc:sldMkLst>
          <pc:docMk/>
          <pc:sldMk cId="3534253407" sldId="284"/>
        </pc:sldMkLst>
      </pc:sldChg>
      <pc:sldChg chg="del">
        <pc:chgData name="Dr Charlotte Greenway" userId="21ca5f9ab6ecb0bd" providerId="LiveId" clId="{AEA08802-2A1C-4418-8D29-305F53B02C69}" dt="2024-07-30T09:40:29.113" v="9" actId="47"/>
        <pc:sldMkLst>
          <pc:docMk/>
          <pc:sldMk cId="2825384680" sldId="28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5F3AB8-9863-47E1-8C73-65C1A51AC09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F4285E-D739-4314-B74E-829333DC94AD}">
      <dgm:prSet/>
      <dgm:spPr/>
      <dgm:t>
        <a:bodyPr/>
        <a:lstStyle/>
        <a:p>
          <a:pPr rtl="0"/>
          <a:r>
            <a:rPr lang="en-GB"/>
            <a:t>Hunter and Hunter (1984)</a:t>
          </a:r>
        </a:p>
      </dgm:t>
    </dgm:pt>
    <dgm:pt modelId="{333D53AA-5A4B-4B93-ACE5-C6AE76C5FE13}" type="parTrans" cxnId="{ED1916C4-F4F8-48AA-B11E-EB512D0228AF}">
      <dgm:prSet/>
      <dgm:spPr/>
      <dgm:t>
        <a:bodyPr/>
        <a:lstStyle/>
        <a:p>
          <a:endParaRPr lang="en-US"/>
        </a:p>
      </dgm:t>
    </dgm:pt>
    <dgm:pt modelId="{C23D58D2-C86D-4BD4-9946-E0463DDC6A0A}" type="sibTrans" cxnId="{ED1916C4-F4F8-48AA-B11E-EB512D0228AF}">
      <dgm:prSet/>
      <dgm:spPr/>
      <dgm:t>
        <a:bodyPr/>
        <a:lstStyle/>
        <a:p>
          <a:endParaRPr lang="en-US"/>
        </a:p>
      </dgm:t>
    </dgm:pt>
    <dgm:pt modelId="{08BAB0F7-616F-4281-B62C-DB5C9CA42924}">
      <dgm:prSet/>
      <dgm:spPr/>
      <dgm:t>
        <a:bodyPr/>
        <a:lstStyle/>
        <a:p>
          <a:pPr rtl="0"/>
          <a:r>
            <a:rPr lang="en-GB"/>
            <a:t>32, 00 0 workers </a:t>
          </a:r>
        </a:p>
      </dgm:t>
    </dgm:pt>
    <dgm:pt modelId="{342D2981-4AA2-4DCE-892A-63E8B3E612C3}" type="parTrans" cxnId="{FAA5F241-C0DB-4D83-98B4-D77FC7BFC8EA}">
      <dgm:prSet/>
      <dgm:spPr/>
      <dgm:t>
        <a:bodyPr/>
        <a:lstStyle/>
        <a:p>
          <a:endParaRPr lang="en-US"/>
        </a:p>
      </dgm:t>
    </dgm:pt>
    <dgm:pt modelId="{10E61803-07BF-4A81-99CC-8F34BABCFCD5}" type="sibTrans" cxnId="{FAA5F241-C0DB-4D83-98B4-D77FC7BFC8EA}">
      <dgm:prSet/>
      <dgm:spPr/>
      <dgm:t>
        <a:bodyPr/>
        <a:lstStyle/>
        <a:p>
          <a:endParaRPr lang="en-US"/>
        </a:p>
      </dgm:t>
    </dgm:pt>
    <dgm:pt modelId="{3F1FF165-FB08-420E-9B94-AF13F3F8FB66}">
      <dgm:prSet/>
      <dgm:spPr/>
      <dgm:t>
        <a:bodyPr/>
        <a:lstStyle/>
        <a:p>
          <a:pPr rtl="0"/>
          <a:r>
            <a:rPr lang="en-GB"/>
            <a:t>Job performance: r = .54</a:t>
          </a:r>
        </a:p>
      </dgm:t>
    </dgm:pt>
    <dgm:pt modelId="{2B38A0DD-2708-4764-87E9-09FFF9757A0F}" type="parTrans" cxnId="{5CECEB96-639A-43FB-8F06-9E9BA8C4A6EA}">
      <dgm:prSet/>
      <dgm:spPr/>
      <dgm:t>
        <a:bodyPr/>
        <a:lstStyle/>
        <a:p>
          <a:endParaRPr lang="en-US"/>
        </a:p>
      </dgm:t>
    </dgm:pt>
    <dgm:pt modelId="{030831C1-67BC-4F81-862C-5DB24421CA7F}" type="sibTrans" cxnId="{5CECEB96-639A-43FB-8F06-9E9BA8C4A6EA}">
      <dgm:prSet/>
      <dgm:spPr/>
      <dgm:t>
        <a:bodyPr/>
        <a:lstStyle/>
        <a:p>
          <a:endParaRPr lang="en-US"/>
        </a:p>
      </dgm:t>
    </dgm:pt>
    <dgm:pt modelId="{0D3BBE6D-C8D4-47DB-9A89-5B98CC819656}">
      <dgm:prSet/>
      <dgm:spPr/>
      <dgm:t>
        <a:bodyPr/>
        <a:lstStyle/>
        <a:p>
          <a:pPr rtl="0"/>
          <a:r>
            <a:rPr lang="en-GB"/>
            <a:t>CV: r = .37</a:t>
          </a:r>
        </a:p>
      </dgm:t>
    </dgm:pt>
    <dgm:pt modelId="{3B9EB480-CCB2-4450-8B2F-36D4A56FEE2C}" type="parTrans" cxnId="{C3D38555-A622-4FAE-ABCE-B99E8B2C004A}">
      <dgm:prSet/>
      <dgm:spPr/>
      <dgm:t>
        <a:bodyPr/>
        <a:lstStyle/>
        <a:p>
          <a:endParaRPr lang="en-US"/>
        </a:p>
      </dgm:t>
    </dgm:pt>
    <dgm:pt modelId="{74F735B3-88BA-4A8C-A9B2-625EC5A5926C}" type="sibTrans" cxnId="{C3D38555-A622-4FAE-ABCE-B99E8B2C004A}">
      <dgm:prSet/>
      <dgm:spPr/>
      <dgm:t>
        <a:bodyPr/>
        <a:lstStyle/>
        <a:p>
          <a:endParaRPr lang="en-US"/>
        </a:p>
      </dgm:t>
    </dgm:pt>
    <dgm:pt modelId="{C9B41944-2659-44D9-BBEB-909FB5D65755}">
      <dgm:prSet/>
      <dgm:spPr/>
      <dgm:t>
        <a:bodyPr/>
        <a:lstStyle/>
        <a:p>
          <a:pPr rtl="0"/>
          <a:r>
            <a:rPr lang="en-GB"/>
            <a:t>Previous experience: r = .18</a:t>
          </a:r>
        </a:p>
      </dgm:t>
    </dgm:pt>
    <dgm:pt modelId="{D7AB7073-E120-437E-ACB8-7AF2B36E2B0A}" type="parTrans" cxnId="{15C9E538-17AE-4891-BFDB-DD6D792AA1E4}">
      <dgm:prSet/>
      <dgm:spPr/>
      <dgm:t>
        <a:bodyPr/>
        <a:lstStyle/>
        <a:p>
          <a:endParaRPr lang="en-US"/>
        </a:p>
      </dgm:t>
    </dgm:pt>
    <dgm:pt modelId="{087F66FC-6826-43C2-84D4-9C105EF7294A}" type="sibTrans" cxnId="{15C9E538-17AE-4891-BFDB-DD6D792AA1E4}">
      <dgm:prSet/>
      <dgm:spPr/>
      <dgm:t>
        <a:bodyPr/>
        <a:lstStyle/>
        <a:p>
          <a:endParaRPr lang="en-US"/>
        </a:p>
      </dgm:t>
    </dgm:pt>
    <dgm:pt modelId="{D895A3EA-DB88-4AE1-B0D7-822C52A87597}">
      <dgm:prSet/>
      <dgm:spPr/>
      <dgm:t>
        <a:bodyPr/>
        <a:lstStyle/>
        <a:p>
          <a:pPr rtl="0"/>
          <a:r>
            <a:rPr lang="en-GB"/>
            <a:t>Education: r = .10</a:t>
          </a:r>
        </a:p>
      </dgm:t>
    </dgm:pt>
    <dgm:pt modelId="{B2DF47AE-3599-469A-B66A-863A0A40F66C}" type="parTrans" cxnId="{D6A51A97-9E34-4BE4-BE9D-3B26A97B9E50}">
      <dgm:prSet/>
      <dgm:spPr/>
      <dgm:t>
        <a:bodyPr/>
        <a:lstStyle/>
        <a:p>
          <a:endParaRPr lang="en-US"/>
        </a:p>
      </dgm:t>
    </dgm:pt>
    <dgm:pt modelId="{F25C009F-781A-4EE7-AD3F-05793190EAB6}" type="sibTrans" cxnId="{D6A51A97-9E34-4BE4-BE9D-3B26A97B9E50}">
      <dgm:prSet/>
      <dgm:spPr/>
      <dgm:t>
        <a:bodyPr/>
        <a:lstStyle/>
        <a:p>
          <a:endParaRPr lang="en-US"/>
        </a:p>
      </dgm:t>
    </dgm:pt>
    <dgm:pt modelId="{FD72714B-4354-4969-8742-8207343170CA}">
      <dgm:prSet/>
      <dgm:spPr/>
      <dgm:t>
        <a:bodyPr/>
        <a:lstStyle/>
        <a:p>
          <a:pPr rtl="0"/>
          <a:r>
            <a:rPr lang="en-GB"/>
            <a:t>Bertua et al (2005)</a:t>
          </a:r>
        </a:p>
      </dgm:t>
    </dgm:pt>
    <dgm:pt modelId="{96330FA1-F890-410A-828B-B0AEEC56C7AE}" type="parTrans" cxnId="{E0C0E37A-F0A2-478D-B8E7-9332A23A3B7A}">
      <dgm:prSet/>
      <dgm:spPr/>
      <dgm:t>
        <a:bodyPr/>
        <a:lstStyle/>
        <a:p>
          <a:endParaRPr lang="en-US"/>
        </a:p>
      </dgm:t>
    </dgm:pt>
    <dgm:pt modelId="{6AFBA848-5429-417E-94B7-247C51884111}" type="sibTrans" cxnId="{E0C0E37A-F0A2-478D-B8E7-9332A23A3B7A}">
      <dgm:prSet/>
      <dgm:spPr/>
      <dgm:t>
        <a:bodyPr/>
        <a:lstStyle/>
        <a:p>
          <a:endParaRPr lang="en-US"/>
        </a:p>
      </dgm:t>
    </dgm:pt>
    <dgm:pt modelId="{2081E356-0E09-44D3-B011-3F2E9DB5B58B}">
      <dgm:prSet/>
      <dgm:spPr/>
      <dgm:t>
        <a:bodyPr/>
        <a:lstStyle/>
        <a:p>
          <a:pPr rtl="0"/>
          <a:r>
            <a:rPr lang="en-GB"/>
            <a:t>UK study</a:t>
          </a:r>
        </a:p>
      </dgm:t>
    </dgm:pt>
    <dgm:pt modelId="{41233C72-212E-43A5-B363-FB09B7CE5201}" type="parTrans" cxnId="{020FFCC5-CFCC-4EF7-B8E1-113292C7B284}">
      <dgm:prSet/>
      <dgm:spPr/>
      <dgm:t>
        <a:bodyPr/>
        <a:lstStyle/>
        <a:p>
          <a:endParaRPr lang="en-US"/>
        </a:p>
      </dgm:t>
    </dgm:pt>
    <dgm:pt modelId="{B4F2110A-6F0A-4D73-9669-3F60AED75AFF}" type="sibTrans" cxnId="{020FFCC5-CFCC-4EF7-B8E1-113292C7B284}">
      <dgm:prSet/>
      <dgm:spPr/>
      <dgm:t>
        <a:bodyPr/>
        <a:lstStyle/>
        <a:p>
          <a:endParaRPr lang="en-US"/>
        </a:p>
      </dgm:t>
    </dgm:pt>
    <dgm:pt modelId="{973F643B-1A1A-4D0E-A46A-1B8E09D7E7AB}">
      <dgm:prSet/>
      <dgm:spPr/>
      <dgm:t>
        <a:bodyPr/>
        <a:lstStyle/>
        <a:p>
          <a:pPr rtl="0"/>
          <a:r>
            <a:rPr lang="en-GB"/>
            <a:t>R = .5 and .6</a:t>
          </a:r>
        </a:p>
      </dgm:t>
    </dgm:pt>
    <dgm:pt modelId="{7FAEB904-EBBA-4E33-B84F-4D1D85C059B7}" type="parTrans" cxnId="{D69967EC-D010-4365-ABFB-3A4F9EFEEA31}">
      <dgm:prSet/>
      <dgm:spPr/>
      <dgm:t>
        <a:bodyPr/>
        <a:lstStyle/>
        <a:p>
          <a:endParaRPr lang="en-US"/>
        </a:p>
      </dgm:t>
    </dgm:pt>
    <dgm:pt modelId="{BABE1B74-1517-4D5C-9C0C-F887A53A9474}" type="sibTrans" cxnId="{D69967EC-D010-4365-ABFB-3A4F9EFEEA31}">
      <dgm:prSet/>
      <dgm:spPr/>
      <dgm:t>
        <a:bodyPr/>
        <a:lstStyle/>
        <a:p>
          <a:endParaRPr lang="en-US"/>
        </a:p>
      </dgm:t>
    </dgm:pt>
    <dgm:pt modelId="{E9DDC2AF-46FD-419A-8EB2-06E5F64E6655}" type="pres">
      <dgm:prSet presAssocID="{E75F3AB8-9863-47E1-8C73-65C1A51AC09C}" presName="linear" presStyleCnt="0">
        <dgm:presLayoutVars>
          <dgm:animLvl val="lvl"/>
          <dgm:resizeHandles val="exact"/>
        </dgm:presLayoutVars>
      </dgm:prSet>
      <dgm:spPr/>
    </dgm:pt>
    <dgm:pt modelId="{D34FC926-0FD3-432C-9A69-D5C3A121D3BD}" type="pres">
      <dgm:prSet presAssocID="{F1F4285E-D739-4314-B74E-829333DC94A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51FCC49-7526-49A2-9FB9-AEA5FB0B1271}" type="pres">
      <dgm:prSet presAssocID="{F1F4285E-D739-4314-B74E-829333DC94AD}" presName="childText" presStyleLbl="revTx" presStyleIdx="0" presStyleCnt="2">
        <dgm:presLayoutVars>
          <dgm:bulletEnabled val="1"/>
        </dgm:presLayoutVars>
      </dgm:prSet>
      <dgm:spPr/>
    </dgm:pt>
    <dgm:pt modelId="{1D80D6F7-21E6-47E5-93F2-CB7FA021002A}" type="pres">
      <dgm:prSet presAssocID="{FD72714B-4354-4969-8742-8207343170C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06678CA-A838-4279-81C4-6AAD5B5918BE}" type="pres">
      <dgm:prSet presAssocID="{FD72714B-4354-4969-8742-8207343170C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9F3F432-E3C3-4EB3-A260-D0F678954EBB}" type="presOf" srcId="{2081E356-0E09-44D3-B011-3F2E9DB5B58B}" destId="{106678CA-A838-4279-81C4-6AAD5B5918BE}" srcOrd="0" destOrd="0" presId="urn:microsoft.com/office/officeart/2005/8/layout/vList2"/>
    <dgm:cxn modelId="{F3602A34-C269-45C6-A921-EAF978E396F2}" type="presOf" srcId="{0D3BBE6D-C8D4-47DB-9A89-5B98CC819656}" destId="{E51FCC49-7526-49A2-9FB9-AEA5FB0B1271}" srcOrd="0" destOrd="2" presId="urn:microsoft.com/office/officeart/2005/8/layout/vList2"/>
    <dgm:cxn modelId="{15C9E538-17AE-4891-BFDB-DD6D792AA1E4}" srcId="{F1F4285E-D739-4314-B74E-829333DC94AD}" destId="{C9B41944-2659-44D9-BBEB-909FB5D65755}" srcOrd="3" destOrd="0" parTransId="{D7AB7073-E120-437E-ACB8-7AF2B36E2B0A}" sibTransId="{087F66FC-6826-43C2-84D4-9C105EF7294A}"/>
    <dgm:cxn modelId="{B58C1A3A-53B5-48D3-9256-2F07EAD9EF99}" type="presOf" srcId="{D895A3EA-DB88-4AE1-B0D7-822C52A87597}" destId="{E51FCC49-7526-49A2-9FB9-AEA5FB0B1271}" srcOrd="0" destOrd="4" presId="urn:microsoft.com/office/officeart/2005/8/layout/vList2"/>
    <dgm:cxn modelId="{FAA5F241-C0DB-4D83-98B4-D77FC7BFC8EA}" srcId="{F1F4285E-D739-4314-B74E-829333DC94AD}" destId="{08BAB0F7-616F-4281-B62C-DB5C9CA42924}" srcOrd="0" destOrd="0" parTransId="{342D2981-4AA2-4DCE-892A-63E8B3E612C3}" sibTransId="{10E61803-07BF-4A81-99CC-8F34BABCFCD5}"/>
    <dgm:cxn modelId="{56226E66-F331-410D-AC86-B09A66A83419}" type="presOf" srcId="{F1F4285E-D739-4314-B74E-829333DC94AD}" destId="{D34FC926-0FD3-432C-9A69-D5C3A121D3BD}" srcOrd="0" destOrd="0" presId="urn:microsoft.com/office/officeart/2005/8/layout/vList2"/>
    <dgm:cxn modelId="{BFF13772-E1EE-4D62-B835-D06E2E59E29E}" type="presOf" srcId="{973F643B-1A1A-4D0E-A46A-1B8E09D7E7AB}" destId="{106678CA-A838-4279-81C4-6AAD5B5918BE}" srcOrd="0" destOrd="1" presId="urn:microsoft.com/office/officeart/2005/8/layout/vList2"/>
    <dgm:cxn modelId="{C3D38555-A622-4FAE-ABCE-B99E8B2C004A}" srcId="{F1F4285E-D739-4314-B74E-829333DC94AD}" destId="{0D3BBE6D-C8D4-47DB-9A89-5B98CC819656}" srcOrd="2" destOrd="0" parTransId="{3B9EB480-CCB2-4450-8B2F-36D4A56FEE2C}" sibTransId="{74F735B3-88BA-4A8C-A9B2-625EC5A5926C}"/>
    <dgm:cxn modelId="{6CBFEE55-B5A4-41A6-8299-62F66348455B}" type="presOf" srcId="{C9B41944-2659-44D9-BBEB-909FB5D65755}" destId="{E51FCC49-7526-49A2-9FB9-AEA5FB0B1271}" srcOrd="0" destOrd="3" presId="urn:microsoft.com/office/officeart/2005/8/layout/vList2"/>
    <dgm:cxn modelId="{E0C0E37A-F0A2-478D-B8E7-9332A23A3B7A}" srcId="{E75F3AB8-9863-47E1-8C73-65C1A51AC09C}" destId="{FD72714B-4354-4969-8742-8207343170CA}" srcOrd="1" destOrd="0" parTransId="{96330FA1-F890-410A-828B-B0AEEC56C7AE}" sibTransId="{6AFBA848-5429-417E-94B7-247C51884111}"/>
    <dgm:cxn modelId="{1957BB85-8924-41E8-AE0B-654CE5399E58}" type="presOf" srcId="{FD72714B-4354-4969-8742-8207343170CA}" destId="{1D80D6F7-21E6-47E5-93F2-CB7FA021002A}" srcOrd="0" destOrd="0" presId="urn:microsoft.com/office/officeart/2005/8/layout/vList2"/>
    <dgm:cxn modelId="{15436A96-C15D-4DE0-80CC-36320801439F}" type="presOf" srcId="{08BAB0F7-616F-4281-B62C-DB5C9CA42924}" destId="{E51FCC49-7526-49A2-9FB9-AEA5FB0B1271}" srcOrd="0" destOrd="0" presId="urn:microsoft.com/office/officeart/2005/8/layout/vList2"/>
    <dgm:cxn modelId="{5CECEB96-639A-43FB-8F06-9E9BA8C4A6EA}" srcId="{F1F4285E-D739-4314-B74E-829333DC94AD}" destId="{3F1FF165-FB08-420E-9B94-AF13F3F8FB66}" srcOrd="1" destOrd="0" parTransId="{2B38A0DD-2708-4764-87E9-09FFF9757A0F}" sibTransId="{030831C1-67BC-4F81-862C-5DB24421CA7F}"/>
    <dgm:cxn modelId="{D6A51A97-9E34-4BE4-BE9D-3B26A97B9E50}" srcId="{F1F4285E-D739-4314-B74E-829333DC94AD}" destId="{D895A3EA-DB88-4AE1-B0D7-822C52A87597}" srcOrd="4" destOrd="0" parTransId="{B2DF47AE-3599-469A-B66A-863A0A40F66C}" sibTransId="{F25C009F-781A-4EE7-AD3F-05793190EAB6}"/>
    <dgm:cxn modelId="{344E2DBA-2E1F-4888-9937-6547327E50C1}" type="presOf" srcId="{3F1FF165-FB08-420E-9B94-AF13F3F8FB66}" destId="{E51FCC49-7526-49A2-9FB9-AEA5FB0B1271}" srcOrd="0" destOrd="1" presId="urn:microsoft.com/office/officeart/2005/8/layout/vList2"/>
    <dgm:cxn modelId="{ED1916C4-F4F8-48AA-B11E-EB512D0228AF}" srcId="{E75F3AB8-9863-47E1-8C73-65C1A51AC09C}" destId="{F1F4285E-D739-4314-B74E-829333DC94AD}" srcOrd="0" destOrd="0" parTransId="{333D53AA-5A4B-4B93-ACE5-C6AE76C5FE13}" sibTransId="{C23D58D2-C86D-4BD4-9946-E0463DDC6A0A}"/>
    <dgm:cxn modelId="{020FFCC5-CFCC-4EF7-B8E1-113292C7B284}" srcId="{FD72714B-4354-4969-8742-8207343170CA}" destId="{2081E356-0E09-44D3-B011-3F2E9DB5B58B}" srcOrd="0" destOrd="0" parTransId="{41233C72-212E-43A5-B363-FB09B7CE5201}" sibTransId="{B4F2110A-6F0A-4D73-9669-3F60AED75AFF}"/>
    <dgm:cxn modelId="{D69967EC-D010-4365-ABFB-3A4F9EFEEA31}" srcId="{FD72714B-4354-4969-8742-8207343170CA}" destId="{973F643B-1A1A-4D0E-A46A-1B8E09D7E7AB}" srcOrd="1" destOrd="0" parTransId="{7FAEB904-EBBA-4E33-B84F-4D1D85C059B7}" sibTransId="{BABE1B74-1517-4D5C-9C0C-F887A53A9474}"/>
    <dgm:cxn modelId="{DD68BCED-D6CC-4C6F-A8B3-F32F4B5549A4}" type="presOf" srcId="{E75F3AB8-9863-47E1-8C73-65C1A51AC09C}" destId="{E9DDC2AF-46FD-419A-8EB2-06E5F64E6655}" srcOrd="0" destOrd="0" presId="urn:microsoft.com/office/officeart/2005/8/layout/vList2"/>
    <dgm:cxn modelId="{DAE8C5BD-864F-4280-9DB9-55AB18390FB0}" type="presParOf" srcId="{E9DDC2AF-46FD-419A-8EB2-06E5F64E6655}" destId="{D34FC926-0FD3-432C-9A69-D5C3A121D3BD}" srcOrd="0" destOrd="0" presId="urn:microsoft.com/office/officeart/2005/8/layout/vList2"/>
    <dgm:cxn modelId="{48901345-E9FE-4A10-8402-0CB3287BAD13}" type="presParOf" srcId="{E9DDC2AF-46FD-419A-8EB2-06E5F64E6655}" destId="{E51FCC49-7526-49A2-9FB9-AEA5FB0B1271}" srcOrd="1" destOrd="0" presId="urn:microsoft.com/office/officeart/2005/8/layout/vList2"/>
    <dgm:cxn modelId="{4538E439-8A32-4408-A1A0-005D18B270E0}" type="presParOf" srcId="{E9DDC2AF-46FD-419A-8EB2-06E5F64E6655}" destId="{1D80D6F7-21E6-47E5-93F2-CB7FA021002A}" srcOrd="2" destOrd="0" presId="urn:microsoft.com/office/officeart/2005/8/layout/vList2"/>
    <dgm:cxn modelId="{0509836C-02FB-4BCD-AE52-9D058759A032}" type="presParOf" srcId="{E9DDC2AF-46FD-419A-8EB2-06E5F64E6655}" destId="{106678CA-A838-4279-81C4-6AAD5B5918B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17635C-9014-41B8-8EEF-A09F4F17797C}" type="doc">
      <dgm:prSet loTypeId="urn:microsoft.com/office/officeart/2005/8/layout/target3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E84E0F0D-4000-4CA7-A3EB-9F326D24E5A6}">
      <dgm:prSet/>
      <dgm:spPr/>
      <dgm:t>
        <a:bodyPr/>
        <a:lstStyle/>
        <a:p>
          <a:pPr rtl="0"/>
          <a:r>
            <a:rPr lang="en-GB"/>
            <a:t>Hauser (2010)</a:t>
          </a:r>
        </a:p>
      </dgm:t>
    </dgm:pt>
    <dgm:pt modelId="{F2632886-E6B3-47E4-803D-DA2CA47001DC}" type="parTrans" cxnId="{E12E40B3-B237-41C8-B298-A0D47129179D}">
      <dgm:prSet/>
      <dgm:spPr/>
      <dgm:t>
        <a:bodyPr/>
        <a:lstStyle/>
        <a:p>
          <a:endParaRPr lang="en-US"/>
        </a:p>
      </dgm:t>
    </dgm:pt>
    <dgm:pt modelId="{D5011828-0EAC-4B50-A626-09AD5E840146}" type="sibTrans" cxnId="{E12E40B3-B237-41C8-B298-A0D47129179D}">
      <dgm:prSet/>
      <dgm:spPr/>
      <dgm:t>
        <a:bodyPr/>
        <a:lstStyle/>
        <a:p>
          <a:endParaRPr lang="en-US"/>
        </a:p>
      </dgm:t>
    </dgm:pt>
    <dgm:pt modelId="{07BB50B8-6FB7-4CBB-A8C2-91F07411DD4D}">
      <dgm:prSet/>
      <dgm:spPr/>
      <dgm:t>
        <a:bodyPr/>
        <a:lstStyle/>
        <a:p>
          <a:pPr rtl="0"/>
          <a:r>
            <a:rPr lang="en-GB"/>
            <a:t>10,317 self-employed men and women</a:t>
          </a:r>
        </a:p>
      </dgm:t>
    </dgm:pt>
    <dgm:pt modelId="{5AAAAF57-30D5-47E4-B76A-3391EE0886DF}" type="parTrans" cxnId="{18203329-7607-43B1-8740-BEFF4424AB0F}">
      <dgm:prSet/>
      <dgm:spPr/>
      <dgm:t>
        <a:bodyPr/>
        <a:lstStyle/>
        <a:p>
          <a:endParaRPr lang="en-US"/>
        </a:p>
      </dgm:t>
    </dgm:pt>
    <dgm:pt modelId="{51EC4833-76CC-4AB3-AA09-3FF90AF2097B}" type="sibTrans" cxnId="{18203329-7607-43B1-8740-BEFF4424AB0F}">
      <dgm:prSet/>
      <dgm:spPr/>
      <dgm:t>
        <a:bodyPr/>
        <a:lstStyle/>
        <a:p>
          <a:endParaRPr lang="en-US"/>
        </a:p>
      </dgm:t>
    </dgm:pt>
    <dgm:pt modelId="{D575201C-4808-492A-8304-22EE5E60F817}">
      <dgm:prSet/>
      <dgm:spPr/>
      <dgm:t>
        <a:bodyPr/>
        <a:lstStyle/>
        <a:p>
          <a:pPr rtl="0"/>
          <a:r>
            <a:rPr lang="en-GB"/>
            <a:t>IQ and income – age 35-36yr and 53-54 yrs</a:t>
          </a:r>
        </a:p>
      </dgm:t>
    </dgm:pt>
    <dgm:pt modelId="{04E1E72C-A910-4699-84AA-FC87FA597DFF}" type="parTrans" cxnId="{011D9E70-6816-47AD-B39F-A4C389A71938}">
      <dgm:prSet/>
      <dgm:spPr/>
      <dgm:t>
        <a:bodyPr/>
        <a:lstStyle/>
        <a:p>
          <a:endParaRPr lang="en-US"/>
        </a:p>
      </dgm:t>
    </dgm:pt>
    <dgm:pt modelId="{0FFCED78-A85A-464F-9FC7-1FE96A76C180}" type="sibTrans" cxnId="{011D9E70-6816-47AD-B39F-A4C389A71938}">
      <dgm:prSet/>
      <dgm:spPr/>
      <dgm:t>
        <a:bodyPr/>
        <a:lstStyle/>
        <a:p>
          <a:endParaRPr lang="en-US"/>
        </a:p>
      </dgm:t>
    </dgm:pt>
    <dgm:pt modelId="{F89F853F-374D-4213-BE82-026A50B7A0D6}">
      <dgm:prSet/>
      <dgm:spPr/>
      <dgm:t>
        <a:bodyPr/>
        <a:lstStyle/>
        <a:p>
          <a:pPr rtl="0"/>
          <a:r>
            <a:rPr lang="en-GB"/>
            <a:t>For each 1 point increase in IQ = 1.5% increase in earnings</a:t>
          </a:r>
        </a:p>
      </dgm:t>
    </dgm:pt>
    <dgm:pt modelId="{3B07877F-7078-4FF1-A1D9-750F1EC49D2C}" type="parTrans" cxnId="{4D281559-B158-4617-89AA-031B66B49141}">
      <dgm:prSet/>
      <dgm:spPr/>
      <dgm:t>
        <a:bodyPr/>
        <a:lstStyle/>
        <a:p>
          <a:endParaRPr lang="en-US"/>
        </a:p>
      </dgm:t>
    </dgm:pt>
    <dgm:pt modelId="{4C01A67D-B8F3-4762-B17F-8F2CD23A35BE}" type="sibTrans" cxnId="{4D281559-B158-4617-89AA-031B66B49141}">
      <dgm:prSet/>
      <dgm:spPr/>
      <dgm:t>
        <a:bodyPr/>
        <a:lstStyle/>
        <a:p>
          <a:endParaRPr lang="en-US"/>
        </a:p>
      </dgm:t>
    </dgm:pt>
    <dgm:pt modelId="{2EFA8E3F-92BA-4057-BEAE-7460317D6BB4}" type="pres">
      <dgm:prSet presAssocID="{F517635C-9014-41B8-8EEF-A09F4F17797C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F9DCEF1-D8A4-4A1D-99AB-63F39567B609}" type="pres">
      <dgm:prSet presAssocID="{E84E0F0D-4000-4CA7-A3EB-9F326D24E5A6}" presName="circle1" presStyleLbl="node1" presStyleIdx="0" presStyleCnt="1"/>
      <dgm:spPr/>
    </dgm:pt>
    <dgm:pt modelId="{045C3566-FC9E-4F4D-A5D3-B2BF716AAEDD}" type="pres">
      <dgm:prSet presAssocID="{E84E0F0D-4000-4CA7-A3EB-9F326D24E5A6}" presName="space" presStyleCnt="0"/>
      <dgm:spPr/>
    </dgm:pt>
    <dgm:pt modelId="{F60A721F-B9B1-4381-876C-58D43973614D}" type="pres">
      <dgm:prSet presAssocID="{E84E0F0D-4000-4CA7-A3EB-9F326D24E5A6}" presName="rect1" presStyleLbl="alignAcc1" presStyleIdx="0" presStyleCnt="1"/>
      <dgm:spPr/>
    </dgm:pt>
    <dgm:pt modelId="{41AA215A-093D-4E33-931B-038113EFF2EB}" type="pres">
      <dgm:prSet presAssocID="{E84E0F0D-4000-4CA7-A3EB-9F326D24E5A6}" presName="rect1ParTx" presStyleLbl="alignAcc1" presStyleIdx="0" presStyleCnt="1">
        <dgm:presLayoutVars>
          <dgm:chMax val="1"/>
          <dgm:bulletEnabled val="1"/>
        </dgm:presLayoutVars>
      </dgm:prSet>
      <dgm:spPr/>
    </dgm:pt>
    <dgm:pt modelId="{0E3353AD-FD3C-42C8-9C43-9C064E940873}" type="pres">
      <dgm:prSet presAssocID="{E84E0F0D-4000-4CA7-A3EB-9F326D24E5A6}" presName="rect1ChTx" presStyleLbl="alignAcc1" presStyleIdx="0" presStyleCnt="1">
        <dgm:presLayoutVars>
          <dgm:bulletEnabled val="1"/>
        </dgm:presLayoutVars>
      </dgm:prSet>
      <dgm:spPr/>
    </dgm:pt>
  </dgm:ptLst>
  <dgm:cxnLst>
    <dgm:cxn modelId="{4F31F302-77DC-4844-A018-D304A26FBF34}" type="presOf" srcId="{E84E0F0D-4000-4CA7-A3EB-9F326D24E5A6}" destId="{F60A721F-B9B1-4381-876C-58D43973614D}" srcOrd="0" destOrd="0" presId="urn:microsoft.com/office/officeart/2005/8/layout/target3"/>
    <dgm:cxn modelId="{18203329-7607-43B1-8740-BEFF4424AB0F}" srcId="{E84E0F0D-4000-4CA7-A3EB-9F326D24E5A6}" destId="{07BB50B8-6FB7-4CBB-A8C2-91F07411DD4D}" srcOrd="0" destOrd="0" parTransId="{5AAAAF57-30D5-47E4-B76A-3391EE0886DF}" sibTransId="{51EC4833-76CC-4AB3-AA09-3FF90AF2097B}"/>
    <dgm:cxn modelId="{72343847-312A-4433-AD50-686B5BD6351B}" type="presOf" srcId="{07BB50B8-6FB7-4CBB-A8C2-91F07411DD4D}" destId="{0E3353AD-FD3C-42C8-9C43-9C064E940873}" srcOrd="0" destOrd="0" presId="urn:microsoft.com/office/officeart/2005/8/layout/target3"/>
    <dgm:cxn modelId="{011D9E70-6816-47AD-B39F-A4C389A71938}" srcId="{E84E0F0D-4000-4CA7-A3EB-9F326D24E5A6}" destId="{D575201C-4808-492A-8304-22EE5E60F817}" srcOrd="1" destOrd="0" parTransId="{04E1E72C-A910-4699-84AA-FC87FA597DFF}" sibTransId="{0FFCED78-A85A-464F-9FC7-1FE96A76C180}"/>
    <dgm:cxn modelId="{4D281559-B158-4617-89AA-031B66B49141}" srcId="{E84E0F0D-4000-4CA7-A3EB-9F326D24E5A6}" destId="{F89F853F-374D-4213-BE82-026A50B7A0D6}" srcOrd="2" destOrd="0" parTransId="{3B07877F-7078-4FF1-A1D9-750F1EC49D2C}" sibTransId="{4C01A67D-B8F3-4762-B17F-8F2CD23A35BE}"/>
    <dgm:cxn modelId="{4A953882-304E-4003-8084-01E6F19632B9}" type="presOf" srcId="{F89F853F-374D-4213-BE82-026A50B7A0D6}" destId="{0E3353AD-FD3C-42C8-9C43-9C064E940873}" srcOrd="0" destOrd="2" presId="urn:microsoft.com/office/officeart/2005/8/layout/target3"/>
    <dgm:cxn modelId="{7E5415AD-1F21-477B-BC39-D6B96AE5973F}" type="presOf" srcId="{D575201C-4808-492A-8304-22EE5E60F817}" destId="{0E3353AD-FD3C-42C8-9C43-9C064E940873}" srcOrd="0" destOrd="1" presId="urn:microsoft.com/office/officeart/2005/8/layout/target3"/>
    <dgm:cxn modelId="{E12E40B3-B237-41C8-B298-A0D47129179D}" srcId="{F517635C-9014-41B8-8EEF-A09F4F17797C}" destId="{E84E0F0D-4000-4CA7-A3EB-9F326D24E5A6}" srcOrd="0" destOrd="0" parTransId="{F2632886-E6B3-47E4-803D-DA2CA47001DC}" sibTransId="{D5011828-0EAC-4B50-A626-09AD5E840146}"/>
    <dgm:cxn modelId="{043A8DF6-D77A-4296-ABD7-A4334BA376B4}" type="presOf" srcId="{F517635C-9014-41B8-8EEF-A09F4F17797C}" destId="{2EFA8E3F-92BA-4057-BEAE-7460317D6BB4}" srcOrd="0" destOrd="0" presId="urn:microsoft.com/office/officeart/2005/8/layout/target3"/>
    <dgm:cxn modelId="{18789DF8-735D-404A-98A8-921F97C9692A}" type="presOf" srcId="{E84E0F0D-4000-4CA7-A3EB-9F326D24E5A6}" destId="{41AA215A-093D-4E33-931B-038113EFF2EB}" srcOrd="1" destOrd="0" presId="urn:microsoft.com/office/officeart/2005/8/layout/target3"/>
    <dgm:cxn modelId="{6B767700-77C3-4164-81F0-65EAFF2B4A2C}" type="presParOf" srcId="{2EFA8E3F-92BA-4057-BEAE-7460317D6BB4}" destId="{BF9DCEF1-D8A4-4A1D-99AB-63F39567B609}" srcOrd="0" destOrd="0" presId="urn:microsoft.com/office/officeart/2005/8/layout/target3"/>
    <dgm:cxn modelId="{E6035DD5-7D93-48B9-A31C-ACCC280DA0BB}" type="presParOf" srcId="{2EFA8E3F-92BA-4057-BEAE-7460317D6BB4}" destId="{045C3566-FC9E-4F4D-A5D3-B2BF716AAEDD}" srcOrd="1" destOrd="0" presId="urn:microsoft.com/office/officeart/2005/8/layout/target3"/>
    <dgm:cxn modelId="{19C28A96-43CD-48F2-9533-7EC82040DF13}" type="presParOf" srcId="{2EFA8E3F-92BA-4057-BEAE-7460317D6BB4}" destId="{F60A721F-B9B1-4381-876C-58D43973614D}" srcOrd="2" destOrd="0" presId="urn:microsoft.com/office/officeart/2005/8/layout/target3"/>
    <dgm:cxn modelId="{D74DF794-1094-487E-9276-03ECC06C3E89}" type="presParOf" srcId="{2EFA8E3F-92BA-4057-BEAE-7460317D6BB4}" destId="{41AA215A-093D-4E33-931B-038113EFF2EB}" srcOrd="3" destOrd="0" presId="urn:microsoft.com/office/officeart/2005/8/layout/target3"/>
    <dgm:cxn modelId="{DF5174EF-BD58-45C7-BE4C-639F89F19A65}" type="presParOf" srcId="{2EFA8E3F-92BA-4057-BEAE-7460317D6BB4}" destId="{0E3353AD-FD3C-42C8-9C43-9C064E940873}" srcOrd="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863AE4-6619-4A39-8F3F-8BBC9EADCF30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6ED64F-C5D5-4581-8645-BF84127436C1}">
      <dgm:prSet/>
      <dgm:spPr/>
      <dgm:t>
        <a:bodyPr/>
        <a:lstStyle/>
        <a:p>
          <a:pPr rtl="0"/>
          <a:r>
            <a:rPr lang="en-GB" b="1"/>
            <a:t>Some Benefits of Emotional Intelligence include…</a:t>
          </a:r>
          <a:endParaRPr lang="en-GB"/>
        </a:p>
      </dgm:t>
    </dgm:pt>
    <dgm:pt modelId="{8304636D-338D-4704-A8C2-C0AF548BA063}" type="parTrans" cxnId="{4575A1F1-5C4D-405B-AE55-0DDC5917F7F0}">
      <dgm:prSet/>
      <dgm:spPr/>
      <dgm:t>
        <a:bodyPr/>
        <a:lstStyle/>
        <a:p>
          <a:endParaRPr lang="en-US"/>
        </a:p>
      </dgm:t>
    </dgm:pt>
    <dgm:pt modelId="{DB89AB98-A9AA-41B9-8C28-6665EC443CA7}" type="sibTrans" cxnId="{4575A1F1-5C4D-405B-AE55-0DDC5917F7F0}">
      <dgm:prSet/>
      <dgm:spPr/>
      <dgm:t>
        <a:bodyPr/>
        <a:lstStyle/>
        <a:p>
          <a:endParaRPr lang="en-US"/>
        </a:p>
      </dgm:t>
    </dgm:pt>
    <dgm:pt modelId="{FE178F13-1174-4CB3-BC81-CFF2D89B677F}">
      <dgm:prSet/>
      <dgm:spPr/>
      <dgm:t>
        <a:bodyPr/>
        <a:lstStyle/>
        <a:p>
          <a:pPr rtl="0"/>
          <a:r>
            <a:rPr lang="en-GB"/>
            <a:t>Effective Leadership Skills </a:t>
          </a:r>
        </a:p>
      </dgm:t>
    </dgm:pt>
    <dgm:pt modelId="{E2BEAD44-ED6A-4147-BCBF-753A15DB7816}" type="parTrans" cxnId="{AB136F00-5994-4EA2-8651-AA022299384D}">
      <dgm:prSet/>
      <dgm:spPr/>
      <dgm:t>
        <a:bodyPr/>
        <a:lstStyle/>
        <a:p>
          <a:endParaRPr lang="en-US"/>
        </a:p>
      </dgm:t>
    </dgm:pt>
    <dgm:pt modelId="{0A374B4F-DE3A-4D92-A19F-912812A27801}" type="sibTrans" cxnId="{AB136F00-5994-4EA2-8651-AA022299384D}">
      <dgm:prSet/>
      <dgm:spPr/>
      <dgm:t>
        <a:bodyPr/>
        <a:lstStyle/>
        <a:p>
          <a:endParaRPr lang="en-US"/>
        </a:p>
      </dgm:t>
    </dgm:pt>
    <dgm:pt modelId="{3D212BE6-B28A-4D54-B3B9-BADA375F597D}">
      <dgm:prSet/>
      <dgm:spPr/>
      <dgm:t>
        <a:bodyPr/>
        <a:lstStyle/>
        <a:p>
          <a:pPr rtl="0"/>
          <a:r>
            <a:rPr lang="en-GB"/>
            <a:t>Improved Communication </a:t>
          </a:r>
        </a:p>
      </dgm:t>
    </dgm:pt>
    <dgm:pt modelId="{AFFC173F-06F9-4CFF-A7CE-23ED98CFDCDB}" type="parTrans" cxnId="{77DC1B86-83CD-45C0-92D8-EF3337E36445}">
      <dgm:prSet/>
      <dgm:spPr/>
      <dgm:t>
        <a:bodyPr/>
        <a:lstStyle/>
        <a:p>
          <a:endParaRPr lang="en-US"/>
        </a:p>
      </dgm:t>
    </dgm:pt>
    <dgm:pt modelId="{4E9DB4D2-AF44-4CC2-A907-5FAB98CAA1D4}" type="sibTrans" cxnId="{77DC1B86-83CD-45C0-92D8-EF3337E36445}">
      <dgm:prSet/>
      <dgm:spPr/>
      <dgm:t>
        <a:bodyPr/>
        <a:lstStyle/>
        <a:p>
          <a:endParaRPr lang="en-US"/>
        </a:p>
      </dgm:t>
    </dgm:pt>
    <dgm:pt modelId="{26F5C569-D4AC-4A28-9415-D2A3066DC909}">
      <dgm:prSet/>
      <dgm:spPr/>
      <dgm:t>
        <a:bodyPr/>
        <a:lstStyle/>
        <a:p>
          <a:pPr rtl="0"/>
          <a:r>
            <a:rPr lang="en-GB"/>
            <a:t>Less Workplace Conflict </a:t>
          </a:r>
        </a:p>
      </dgm:t>
    </dgm:pt>
    <dgm:pt modelId="{2CFCC6D6-C86D-4E22-B64F-22983A289ED4}" type="parTrans" cxnId="{18F6DECA-8E29-487E-9D6B-4AAEB3042B67}">
      <dgm:prSet/>
      <dgm:spPr/>
      <dgm:t>
        <a:bodyPr/>
        <a:lstStyle/>
        <a:p>
          <a:endParaRPr lang="en-US"/>
        </a:p>
      </dgm:t>
    </dgm:pt>
    <dgm:pt modelId="{910E367B-DCA2-43C1-B498-6C4E89562A3B}" type="sibTrans" cxnId="{18F6DECA-8E29-487E-9D6B-4AAEB3042B67}">
      <dgm:prSet/>
      <dgm:spPr/>
      <dgm:t>
        <a:bodyPr/>
        <a:lstStyle/>
        <a:p>
          <a:endParaRPr lang="en-US"/>
        </a:p>
      </dgm:t>
    </dgm:pt>
    <dgm:pt modelId="{813168D8-6919-4986-B1CC-82A6DD1D2851}">
      <dgm:prSet/>
      <dgm:spPr/>
      <dgm:t>
        <a:bodyPr/>
        <a:lstStyle/>
        <a:p>
          <a:pPr rtl="0"/>
          <a:r>
            <a:rPr lang="en-GB"/>
            <a:t>Better Problem Solving Skills </a:t>
          </a:r>
        </a:p>
      </dgm:t>
    </dgm:pt>
    <dgm:pt modelId="{80DC63A2-5312-4E19-ACF8-692467908B46}" type="parTrans" cxnId="{B6E72AB5-ED70-49DA-9315-62969414C197}">
      <dgm:prSet/>
      <dgm:spPr/>
      <dgm:t>
        <a:bodyPr/>
        <a:lstStyle/>
        <a:p>
          <a:endParaRPr lang="en-US"/>
        </a:p>
      </dgm:t>
    </dgm:pt>
    <dgm:pt modelId="{D182A16E-7BCF-4993-A746-ABBABB0F003B}" type="sibTrans" cxnId="{B6E72AB5-ED70-49DA-9315-62969414C197}">
      <dgm:prSet/>
      <dgm:spPr/>
      <dgm:t>
        <a:bodyPr/>
        <a:lstStyle/>
        <a:p>
          <a:endParaRPr lang="en-US"/>
        </a:p>
      </dgm:t>
    </dgm:pt>
    <dgm:pt modelId="{993F7810-BC1A-443F-9615-5AED22A24144}" type="pres">
      <dgm:prSet presAssocID="{CC863AE4-6619-4A39-8F3F-8BBC9EADCF30}" presName="Name0" presStyleCnt="0">
        <dgm:presLayoutVars>
          <dgm:dir/>
          <dgm:animLvl val="lvl"/>
          <dgm:resizeHandles val="exact"/>
        </dgm:presLayoutVars>
      </dgm:prSet>
      <dgm:spPr/>
    </dgm:pt>
    <dgm:pt modelId="{4A03BDC5-464F-47A1-93EC-6788F45F5847}" type="pres">
      <dgm:prSet presAssocID="{066ED64F-C5D5-4581-8645-BF84127436C1}" presName="composite" presStyleCnt="0"/>
      <dgm:spPr/>
    </dgm:pt>
    <dgm:pt modelId="{2B0876A9-CF0B-4124-9DD2-BAE0829D30FD}" type="pres">
      <dgm:prSet presAssocID="{066ED64F-C5D5-4581-8645-BF84127436C1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A41D743F-5EA0-4915-973D-D3EFCE50D34D}" type="pres">
      <dgm:prSet presAssocID="{066ED64F-C5D5-4581-8645-BF84127436C1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AB136F00-5994-4EA2-8651-AA022299384D}" srcId="{066ED64F-C5D5-4581-8645-BF84127436C1}" destId="{FE178F13-1174-4CB3-BC81-CFF2D89B677F}" srcOrd="0" destOrd="0" parTransId="{E2BEAD44-ED6A-4147-BCBF-753A15DB7816}" sibTransId="{0A374B4F-DE3A-4D92-A19F-912812A27801}"/>
    <dgm:cxn modelId="{B28CE136-64CF-45AE-8B1A-9150A7927504}" type="presOf" srcId="{CC863AE4-6619-4A39-8F3F-8BBC9EADCF30}" destId="{993F7810-BC1A-443F-9615-5AED22A24144}" srcOrd="0" destOrd="0" presId="urn:microsoft.com/office/officeart/2005/8/layout/hList1"/>
    <dgm:cxn modelId="{2C117E3E-09C7-48BF-8FC6-7F827EEBAAEF}" type="presOf" srcId="{FE178F13-1174-4CB3-BC81-CFF2D89B677F}" destId="{A41D743F-5EA0-4915-973D-D3EFCE50D34D}" srcOrd="0" destOrd="0" presId="urn:microsoft.com/office/officeart/2005/8/layout/hList1"/>
    <dgm:cxn modelId="{7E5FC13E-BC78-426A-B4B8-C0F1A0EDA96E}" type="presOf" srcId="{813168D8-6919-4986-B1CC-82A6DD1D2851}" destId="{A41D743F-5EA0-4915-973D-D3EFCE50D34D}" srcOrd="0" destOrd="3" presId="urn:microsoft.com/office/officeart/2005/8/layout/hList1"/>
    <dgm:cxn modelId="{99AC4362-33B0-4B35-91C2-2E9C5BAC7A5D}" type="presOf" srcId="{066ED64F-C5D5-4581-8645-BF84127436C1}" destId="{2B0876A9-CF0B-4124-9DD2-BAE0829D30FD}" srcOrd="0" destOrd="0" presId="urn:microsoft.com/office/officeart/2005/8/layout/hList1"/>
    <dgm:cxn modelId="{77DC1B86-83CD-45C0-92D8-EF3337E36445}" srcId="{066ED64F-C5D5-4581-8645-BF84127436C1}" destId="{3D212BE6-B28A-4D54-B3B9-BADA375F597D}" srcOrd="1" destOrd="0" parTransId="{AFFC173F-06F9-4CFF-A7CE-23ED98CFDCDB}" sibTransId="{4E9DB4D2-AF44-4CC2-A907-5FAB98CAA1D4}"/>
    <dgm:cxn modelId="{076AF69D-8573-46F2-B627-737ACA193321}" type="presOf" srcId="{26F5C569-D4AC-4A28-9415-D2A3066DC909}" destId="{A41D743F-5EA0-4915-973D-D3EFCE50D34D}" srcOrd="0" destOrd="2" presId="urn:microsoft.com/office/officeart/2005/8/layout/hList1"/>
    <dgm:cxn modelId="{61AD9BA6-A899-48E3-91E5-BE94567CEEE5}" type="presOf" srcId="{3D212BE6-B28A-4D54-B3B9-BADA375F597D}" destId="{A41D743F-5EA0-4915-973D-D3EFCE50D34D}" srcOrd="0" destOrd="1" presId="urn:microsoft.com/office/officeart/2005/8/layout/hList1"/>
    <dgm:cxn modelId="{B6E72AB5-ED70-49DA-9315-62969414C197}" srcId="{066ED64F-C5D5-4581-8645-BF84127436C1}" destId="{813168D8-6919-4986-B1CC-82A6DD1D2851}" srcOrd="3" destOrd="0" parTransId="{80DC63A2-5312-4E19-ACF8-692467908B46}" sibTransId="{D182A16E-7BCF-4993-A746-ABBABB0F003B}"/>
    <dgm:cxn modelId="{18F6DECA-8E29-487E-9D6B-4AAEB3042B67}" srcId="{066ED64F-C5D5-4581-8645-BF84127436C1}" destId="{26F5C569-D4AC-4A28-9415-D2A3066DC909}" srcOrd="2" destOrd="0" parTransId="{2CFCC6D6-C86D-4E22-B64F-22983A289ED4}" sibTransId="{910E367B-DCA2-43C1-B498-6C4E89562A3B}"/>
    <dgm:cxn modelId="{4575A1F1-5C4D-405B-AE55-0DDC5917F7F0}" srcId="{CC863AE4-6619-4A39-8F3F-8BBC9EADCF30}" destId="{066ED64F-C5D5-4581-8645-BF84127436C1}" srcOrd="0" destOrd="0" parTransId="{8304636D-338D-4704-A8C2-C0AF548BA063}" sibTransId="{DB89AB98-A9AA-41B9-8C28-6665EC443CA7}"/>
    <dgm:cxn modelId="{7BBA0BAE-F50A-45E3-B625-BD142A13637C}" type="presParOf" srcId="{993F7810-BC1A-443F-9615-5AED22A24144}" destId="{4A03BDC5-464F-47A1-93EC-6788F45F5847}" srcOrd="0" destOrd="0" presId="urn:microsoft.com/office/officeart/2005/8/layout/hList1"/>
    <dgm:cxn modelId="{5D90916C-55F8-4697-AA4A-3DFBB8109A86}" type="presParOf" srcId="{4A03BDC5-464F-47A1-93EC-6788F45F5847}" destId="{2B0876A9-CF0B-4124-9DD2-BAE0829D30FD}" srcOrd="0" destOrd="0" presId="urn:microsoft.com/office/officeart/2005/8/layout/hList1"/>
    <dgm:cxn modelId="{733EA0E5-8BEA-449B-B9DD-F21A5F8585CC}" type="presParOf" srcId="{4A03BDC5-464F-47A1-93EC-6788F45F5847}" destId="{A41D743F-5EA0-4915-973D-D3EFCE50D34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41326F-DEC0-4715-82E6-D1085280B76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FEB42F-D57F-477C-96A8-B91E91E710FB}">
      <dgm:prSet/>
      <dgm:spPr/>
      <dgm:t>
        <a:bodyPr/>
        <a:lstStyle/>
        <a:p>
          <a:pPr rtl="0"/>
          <a:r>
            <a:rPr lang="en-GB" dirty="0"/>
            <a:t>1.  A consideration of an ideal self</a:t>
          </a:r>
        </a:p>
      </dgm:t>
    </dgm:pt>
    <dgm:pt modelId="{F3545985-1F1C-4F3B-A41E-10A665AA502B}" type="parTrans" cxnId="{C9CB64C0-CD01-4E8C-8193-179751643748}">
      <dgm:prSet/>
      <dgm:spPr/>
      <dgm:t>
        <a:bodyPr/>
        <a:lstStyle/>
        <a:p>
          <a:endParaRPr lang="en-US"/>
        </a:p>
      </dgm:t>
    </dgm:pt>
    <dgm:pt modelId="{DF3AB765-9094-4C6D-895D-3625B820E2E2}" type="sibTrans" cxnId="{C9CB64C0-CD01-4E8C-8193-179751643748}">
      <dgm:prSet/>
      <dgm:spPr/>
      <dgm:t>
        <a:bodyPr/>
        <a:lstStyle/>
        <a:p>
          <a:endParaRPr lang="en-US"/>
        </a:p>
      </dgm:t>
    </dgm:pt>
    <dgm:pt modelId="{92000204-D46F-43F9-A057-9EEAFE436A1F}" type="pres">
      <dgm:prSet presAssocID="{D641326F-DEC0-4715-82E6-D1085280B76E}" presName="diagram" presStyleCnt="0">
        <dgm:presLayoutVars>
          <dgm:dir/>
          <dgm:resizeHandles val="exact"/>
        </dgm:presLayoutVars>
      </dgm:prSet>
      <dgm:spPr/>
    </dgm:pt>
    <dgm:pt modelId="{D27425CD-4F76-42F1-8ECC-CAC4DEB02D5C}" type="pres">
      <dgm:prSet presAssocID="{F6FEB42F-D57F-477C-96A8-B91E91E710FB}" presName="node" presStyleLbl="node1" presStyleIdx="0" presStyleCnt="1" custScaleX="311221">
        <dgm:presLayoutVars>
          <dgm:bulletEnabled val="1"/>
        </dgm:presLayoutVars>
      </dgm:prSet>
      <dgm:spPr/>
    </dgm:pt>
  </dgm:ptLst>
  <dgm:cxnLst>
    <dgm:cxn modelId="{C9CB64C0-CD01-4E8C-8193-179751643748}" srcId="{D641326F-DEC0-4715-82E6-D1085280B76E}" destId="{F6FEB42F-D57F-477C-96A8-B91E91E710FB}" srcOrd="0" destOrd="0" parTransId="{F3545985-1F1C-4F3B-A41E-10A665AA502B}" sibTransId="{DF3AB765-9094-4C6D-895D-3625B820E2E2}"/>
    <dgm:cxn modelId="{AE9BB5CC-3B77-4529-8537-8F8C5F1C31D9}" type="presOf" srcId="{D641326F-DEC0-4715-82E6-D1085280B76E}" destId="{92000204-D46F-43F9-A057-9EEAFE436A1F}" srcOrd="0" destOrd="0" presId="urn:microsoft.com/office/officeart/2005/8/layout/default"/>
    <dgm:cxn modelId="{B47CEFCE-F6FE-47C0-9B4E-B787BB8E618C}" type="presOf" srcId="{F6FEB42F-D57F-477C-96A8-B91E91E710FB}" destId="{D27425CD-4F76-42F1-8ECC-CAC4DEB02D5C}" srcOrd="0" destOrd="0" presId="urn:microsoft.com/office/officeart/2005/8/layout/default"/>
    <dgm:cxn modelId="{695C4CC3-13FD-49D9-9171-3BC56761CDC7}" type="presParOf" srcId="{92000204-D46F-43F9-A057-9EEAFE436A1F}" destId="{D27425CD-4F76-42F1-8ECC-CAC4DEB02D5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40639E-7281-4152-B127-593195FFB5D0}" type="doc">
      <dgm:prSet loTypeId="urn:microsoft.com/office/officeart/2005/8/layout/default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en-US"/>
        </a:p>
      </dgm:t>
    </dgm:pt>
    <dgm:pt modelId="{20CA4036-8E7B-4470-9876-E67636544163}">
      <dgm:prSet/>
      <dgm:spPr/>
      <dgm:t>
        <a:bodyPr/>
        <a:lstStyle/>
        <a:p>
          <a:pPr rtl="0"/>
          <a:r>
            <a:rPr lang="en-GB" dirty="0"/>
            <a:t>2.  A consideration of the real self and how this relates to their ideal self</a:t>
          </a:r>
        </a:p>
      </dgm:t>
    </dgm:pt>
    <dgm:pt modelId="{080376B7-2B12-4ECA-ADC1-71CDF8D91741}" type="parTrans" cxnId="{5ACAA60B-6E4E-4A76-9349-C9DC0800BEE2}">
      <dgm:prSet/>
      <dgm:spPr/>
      <dgm:t>
        <a:bodyPr/>
        <a:lstStyle/>
        <a:p>
          <a:endParaRPr lang="en-US"/>
        </a:p>
      </dgm:t>
    </dgm:pt>
    <dgm:pt modelId="{911EE5E5-A610-4B08-BDB8-7AFDBDEAA573}" type="sibTrans" cxnId="{5ACAA60B-6E4E-4A76-9349-C9DC0800BEE2}">
      <dgm:prSet/>
      <dgm:spPr/>
      <dgm:t>
        <a:bodyPr/>
        <a:lstStyle/>
        <a:p>
          <a:endParaRPr lang="en-US"/>
        </a:p>
      </dgm:t>
    </dgm:pt>
    <dgm:pt modelId="{07FC482F-2517-41AC-BEE4-0C90FD386450}" type="pres">
      <dgm:prSet presAssocID="{2740639E-7281-4152-B127-593195FFB5D0}" presName="diagram" presStyleCnt="0">
        <dgm:presLayoutVars>
          <dgm:dir/>
          <dgm:resizeHandles val="exact"/>
        </dgm:presLayoutVars>
      </dgm:prSet>
      <dgm:spPr/>
    </dgm:pt>
    <dgm:pt modelId="{D3553924-08BF-403C-8C06-F4039EF6DC48}" type="pres">
      <dgm:prSet presAssocID="{20CA4036-8E7B-4470-9876-E67636544163}" presName="node" presStyleLbl="node1" presStyleIdx="0" presStyleCnt="1" custScaleX="333538" custScaleY="231823">
        <dgm:presLayoutVars>
          <dgm:bulletEnabled val="1"/>
        </dgm:presLayoutVars>
      </dgm:prSet>
      <dgm:spPr/>
    </dgm:pt>
  </dgm:ptLst>
  <dgm:cxnLst>
    <dgm:cxn modelId="{5ACAA60B-6E4E-4A76-9349-C9DC0800BEE2}" srcId="{2740639E-7281-4152-B127-593195FFB5D0}" destId="{20CA4036-8E7B-4470-9876-E67636544163}" srcOrd="0" destOrd="0" parTransId="{080376B7-2B12-4ECA-ADC1-71CDF8D91741}" sibTransId="{911EE5E5-A610-4B08-BDB8-7AFDBDEAA573}"/>
    <dgm:cxn modelId="{4450620D-B4E6-4A34-B5C6-2AB086850056}" type="presOf" srcId="{20CA4036-8E7B-4470-9876-E67636544163}" destId="{D3553924-08BF-403C-8C06-F4039EF6DC48}" srcOrd="0" destOrd="0" presId="urn:microsoft.com/office/officeart/2005/8/layout/default"/>
    <dgm:cxn modelId="{1788DDD2-C96B-4CD1-B901-9281967743E6}" type="presOf" srcId="{2740639E-7281-4152-B127-593195FFB5D0}" destId="{07FC482F-2517-41AC-BEE4-0C90FD386450}" srcOrd="0" destOrd="0" presId="urn:microsoft.com/office/officeart/2005/8/layout/default"/>
    <dgm:cxn modelId="{A607574A-2490-480A-9725-DF550EC7A0B0}" type="presParOf" srcId="{07FC482F-2517-41AC-BEE4-0C90FD386450}" destId="{D3553924-08BF-403C-8C06-F4039EF6DC48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378C4A-B46A-4E9B-8B9A-C49153F75B00}" type="doc">
      <dgm:prSet loTypeId="urn:microsoft.com/office/officeart/2005/8/layout/default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326AF3C5-85BE-4E03-9FBD-FE38A4AF875B}">
      <dgm:prSet/>
      <dgm:spPr/>
      <dgm:t>
        <a:bodyPr/>
        <a:lstStyle/>
        <a:p>
          <a:pPr rtl="0"/>
          <a:r>
            <a:rPr lang="en-GB" dirty="0"/>
            <a:t>3.  The development of a plan of action to close the difference between the real self and the ideal self</a:t>
          </a:r>
        </a:p>
      </dgm:t>
    </dgm:pt>
    <dgm:pt modelId="{39AA2F13-069B-40A7-B34F-036903281DEE}" type="parTrans" cxnId="{6EDF3C5A-36EC-46C3-8508-7E62D9146375}">
      <dgm:prSet/>
      <dgm:spPr/>
      <dgm:t>
        <a:bodyPr/>
        <a:lstStyle/>
        <a:p>
          <a:endParaRPr lang="en-US"/>
        </a:p>
      </dgm:t>
    </dgm:pt>
    <dgm:pt modelId="{3896DAFA-AD13-4528-89CC-C9A76433C0CE}" type="sibTrans" cxnId="{6EDF3C5A-36EC-46C3-8508-7E62D9146375}">
      <dgm:prSet/>
      <dgm:spPr/>
      <dgm:t>
        <a:bodyPr/>
        <a:lstStyle/>
        <a:p>
          <a:endParaRPr lang="en-US"/>
        </a:p>
      </dgm:t>
    </dgm:pt>
    <dgm:pt modelId="{822EF4CA-EB7A-44E7-9438-B2DAC0AD0515}" type="pres">
      <dgm:prSet presAssocID="{78378C4A-B46A-4E9B-8B9A-C49153F75B00}" presName="diagram" presStyleCnt="0">
        <dgm:presLayoutVars>
          <dgm:dir/>
          <dgm:resizeHandles val="exact"/>
        </dgm:presLayoutVars>
      </dgm:prSet>
      <dgm:spPr/>
    </dgm:pt>
    <dgm:pt modelId="{7C675F19-C899-41F0-9D90-8D5EEC371620}" type="pres">
      <dgm:prSet presAssocID="{326AF3C5-85BE-4E03-9FBD-FE38A4AF875B}" presName="node" presStyleLbl="node1" presStyleIdx="0" presStyleCnt="1" custScaleX="49196" custScaleY="19290">
        <dgm:presLayoutVars>
          <dgm:bulletEnabled val="1"/>
        </dgm:presLayoutVars>
      </dgm:prSet>
      <dgm:spPr/>
    </dgm:pt>
  </dgm:ptLst>
  <dgm:cxnLst>
    <dgm:cxn modelId="{63DF632A-1F9C-4E2A-87D7-2410E118911E}" type="presOf" srcId="{326AF3C5-85BE-4E03-9FBD-FE38A4AF875B}" destId="{7C675F19-C899-41F0-9D90-8D5EEC371620}" srcOrd="0" destOrd="0" presId="urn:microsoft.com/office/officeart/2005/8/layout/default"/>
    <dgm:cxn modelId="{6EDF3C5A-36EC-46C3-8508-7E62D9146375}" srcId="{78378C4A-B46A-4E9B-8B9A-C49153F75B00}" destId="{326AF3C5-85BE-4E03-9FBD-FE38A4AF875B}" srcOrd="0" destOrd="0" parTransId="{39AA2F13-069B-40A7-B34F-036903281DEE}" sibTransId="{3896DAFA-AD13-4528-89CC-C9A76433C0CE}"/>
    <dgm:cxn modelId="{606C36AF-5A97-484C-872B-925717820744}" type="presOf" srcId="{78378C4A-B46A-4E9B-8B9A-C49153F75B00}" destId="{822EF4CA-EB7A-44E7-9438-B2DAC0AD0515}" srcOrd="0" destOrd="0" presId="urn:microsoft.com/office/officeart/2005/8/layout/default"/>
    <dgm:cxn modelId="{FF6B6930-9A88-4361-A52D-86FEEF6F1A99}" type="presParOf" srcId="{822EF4CA-EB7A-44E7-9438-B2DAC0AD0515}" destId="{7C675F19-C899-41F0-9D90-8D5EEC371620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C18D857-723D-435C-A910-AB957717760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0A48B75-25D1-439F-814D-8BBB09B185A5}">
      <dgm:prSet/>
      <dgm:spPr/>
      <dgm:t>
        <a:bodyPr/>
        <a:lstStyle/>
        <a:p>
          <a:pPr rtl="0"/>
          <a:r>
            <a:rPr lang="en-GB" dirty="0"/>
            <a:t>4.  Acting on a plan of action to close the difference between the real self and he ideal self</a:t>
          </a:r>
        </a:p>
      </dgm:t>
    </dgm:pt>
    <dgm:pt modelId="{765D844E-619E-43C4-808C-A189704F2A30}" type="parTrans" cxnId="{4760C7A8-E89A-40B5-A56C-F5FDEAD09D2C}">
      <dgm:prSet/>
      <dgm:spPr/>
      <dgm:t>
        <a:bodyPr/>
        <a:lstStyle/>
        <a:p>
          <a:endParaRPr lang="en-US"/>
        </a:p>
      </dgm:t>
    </dgm:pt>
    <dgm:pt modelId="{8F3E7C08-A940-416F-B634-9CA8FAA1A1E0}" type="sibTrans" cxnId="{4760C7A8-E89A-40B5-A56C-F5FDEAD09D2C}">
      <dgm:prSet/>
      <dgm:spPr/>
      <dgm:t>
        <a:bodyPr/>
        <a:lstStyle/>
        <a:p>
          <a:endParaRPr lang="en-US"/>
        </a:p>
      </dgm:t>
    </dgm:pt>
    <dgm:pt modelId="{79D18C53-3623-418B-9306-AD09A128CA76}" type="pres">
      <dgm:prSet presAssocID="{6C18D857-723D-435C-A910-AB957717760E}" presName="diagram" presStyleCnt="0">
        <dgm:presLayoutVars>
          <dgm:dir/>
          <dgm:resizeHandles val="exact"/>
        </dgm:presLayoutVars>
      </dgm:prSet>
      <dgm:spPr/>
    </dgm:pt>
    <dgm:pt modelId="{BDB9222A-C0CD-4F5E-B56D-A529614E60BF}" type="pres">
      <dgm:prSet presAssocID="{60A48B75-25D1-439F-814D-8BBB09B185A5}" presName="node" presStyleLbl="node1" presStyleIdx="0" presStyleCnt="1" custScaleX="284487" custScaleY="218718" custLinFactNeighborX="-8158" custLinFactNeighborY="-7032">
        <dgm:presLayoutVars>
          <dgm:bulletEnabled val="1"/>
        </dgm:presLayoutVars>
      </dgm:prSet>
      <dgm:spPr/>
    </dgm:pt>
  </dgm:ptLst>
  <dgm:cxnLst>
    <dgm:cxn modelId="{DCB88940-1B53-45CB-A155-CE7CBE1F48F8}" type="presOf" srcId="{6C18D857-723D-435C-A910-AB957717760E}" destId="{79D18C53-3623-418B-9306-AD09A128CA76}" srcOrd="0" destOrd="0" presId="urn:microsoft.com/office/officeart/2005/8/layout/default"/>
    <dgm:cxn modelId="{E7A9105D-C770-40CD-BBC6-136562D0E3D7}" type="presOf" srcId="{60A48B75-25D1-439F-814D-8BBB09B185A5}" destId="{BDB9222A-C0CD-4F5E-B56D-A529614E60BF}" srcOrd="0" destOrd="0" presId="urn:microsoft.com/office/officeart/2005/8/layout/default"/>
    <dgm:cxn modelId="{4760C7A8-E89A-40B5-A56C-F5FDEAD09D2C}" srcId="{6C18D857-723D-435C-A910-AB957717760E}" destId="{60A48B75-25D1-439F-814D-8BBB09B185A5}" srcOrd="0" destOrd="0" parTransId="{765D844E-619E-43C4-808C-A189704F2A30}" sibTransId="{8F3E7C08-A940-416F-B634-9CA8FAA1A1E0}"/>
    <dgm:cxn modelId="{74922B0E-84AB-4A45-8817-237E90D6B64D}" type="presParOf" srcId="{79D18C53-3623-418B-9306-AD09A128CA76}" destId="{BDB9222A-C0CD-4F5E-B56D-A529614E60BF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8BCC37-1726-4FF2-A613-BB2E01EB3EEA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84026966-B3B7-4F7E-BDE0-08355ED30B9F}">
      <dgm:prSet/>
      <dgm:spPr/>
      <dgm:t>
        <a:bodyPr/>
        <a:lstStyle/>
        <a:p>
          <a:pPr rtl="0"/>
          <a:r>
            <a:rPr lang="en-GB" dirty="0"/>
            <a:t>5.  The </a:t>
          </a:r>
          <a:r>
            <a:rPr lang="en-GB" dirty="0" err="1"/>
            <a:t>the</a:t>
          </a:r>
          <a:r>
            <a:rPr lang="en-GB" dirty="0"/>
            <a:t> individual’s self directed learning both supports and is supported by other people</a:t>
          </a:r>
        </a:p>
      </dgm:t>
    </dgm:pt>
    <dgm:pt modelId="{C9AEE18E-0488-4952-9C24-A1DC3B5EF07D}" type="parTrans" cxnId="{D36ABA89-2343-4A20-9E74-E1D8F9583915}">
      <dgm:prSet/>
      <dgm:spPr/>
      <dgm:t>
        <a:bodyPr/>
        <a:lstStyle/>
        <a:p>
          <a:endParaRPr lang="en-US"/>
        </a:p>
      </dgm:t>
    </dgm:pt>
    <dgm:pt modelId="{8B4FA0DA-1E17-4C18-8B52-A363A5FFD7CE}" type="sibTrans" cxnId="{D36ABA89-2343-4A20-9E74-E1D8F9583915}">
      <dgm:prSet/>
      <dgm:spPr/>
      <dgm:t>
        <a:bodyPr/>
        <a:lstStyle/>
        <a:p>
          <a:endParaRPr lang="en-US"/>
        </a:p>
      </dgm:t>
    </dgm:pt>
    <dgm:pt modelId="{5A476AB3-8837-49C7-A8FD-EE234FCB4702}" type="pres">
      <dgm:prSet presAssocID="{BC8BCC37-1726-4FF2-A613-BB2E01EB3EEA}" presName="diagram" presStyleCnt="0">
        <dgm:presLayoutVars>
          <dgm:dir/>
          <dgm:resizeHandles val="exact"/>
        </dgm:presLayoutVars>
      </dgm:prSet>
      <dgm:spPr/>
    </dgm:pt>
    <dgm:pt modelId="{52895A40-87ED-48A9-B0D9-A86B55ADFBC6}" type="pres">
      <dgm:prSet presAssocID="{84026966-B3B7-4F7E-BDE0-08355ED30B9F}" presName="node" presStyleLbl="node1" presStyleIdx="0" presStyleCnt="1" custScaleX="339152">
        <dgm:presLayoutVars>
          <dgm:bulletEnabled val="1"/>
        </dgm:presLayoutVars>
      </dgm:prSet>
      <dgm:spPr/>
    </dgm:pt>
  </dgm:ptLst>
  <dgm:cxnLst>
    <dgm:cxn modelId="{C3161B1F-647F-4122-9800-8B328409910B}" type="presOf" srcId="{BC8BCC37-1726-4FF2-A613-BB2E01EB3EEA}" destId="{5A476AB3-8837-49C7-A8FD-EE234FCB4702}" srcOrd="0" destOrd="0" presId="urn:microsoft.com/office/officeart/2005/8/layout/default"/>
    <dgm:cxn modelId="{1EA77226-1A8F-4415-B0D6-F438BCF65225}" type="presOf" srcId="{84026966-B3B7-4F7E-BDE0-08355ED30B9F}" destId="{52895A40-87ED-48A9-B0D9-A86B55ADFBC6}" srcOrd="0" destOrd="0" presId="urn:microsoft.com/office/officeart/2005/8/layout/default"/>
    <dgm:cxn modelId="{D36ABA89-2343-4A20-9E74-E1D8F9583915}" srcId="{BC8BCC37-1726-4FF2-A613-BB2E01EB3EEA}" destId="{84026966-B3B7-4F7E-BDE0-08355ED30B9F}" srcOrd="0" destOrd="0" parTransId="{C9AEE18E-0488-4952-9C24-A1DC3B5EF07D}" sibTransId="{8B4FA0DA-1E17-4C18-8B52-A363A5FFD7CE}"/>
    <dgm:cxn modelId="{250262FD-3051-4FB9-825E-87CAA03C7478}" type="presParOf" srcId="{5A476AB3-8837-49C7-A8FD-EE234FCB4702}" destId="{52895A40-87ED-48A9-B0D9-A86B55ADFBC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D641CC4-A52E-460C-B335-082C0B9DF09E}" type="doc">
      <dgm:prSet loTypeId="urn:microsoft.com/office/officeart/2005/8/layout/chevronAccent+Icon" loCatId="officeonline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9AD1E3AD-5C23-4F2B-A7AC-E64F5FFBBCCC}">
      <dgm:prSet/>
      <dgm:spPr/>
      <dgm:t>
        <a:bodyPr/>
        <a:lstStyle/>
        <a:p>
          <a:pPr rtl="0"/>
          <a:r>
            <a:rPr lang="en-GB" dirty="0"/>
            <a:t>EI approaches can be classified into two broad categories:</a:t>
          </a:r>
        </a:p>
      </dgm:t>
    </dgm:pt>
    <dgm:pt modelId="{BAA9CA56-6C23-488A-9324-880F5468B3F2}" type="parTrans" cxnId="{D12FC706-2525-4BF5-A9B2-E101C2F9FA38}">
      <dgm:prSet/>
      <dgm:spPr/>
      <dgm:t>
        <a:bodyPr/>
        <a:lstStyle/>
        <a:p>
          <a:endParaRPr lang="en-US"/>
        </a:p>
      </dgm:t>
    </dgm:pt>
    <dgm:pt modelId="{D00C9356-3896-4292-8125-9AA4ECE20F8F}" type="sibTrans" cxnId="{D12FC706-2525-4BF5-A9B2-E101C2F9FA38}">
      <dgm:prSet/>
      <dgm:spPr/>
      <dgm:t>
        <a:bodyPr/>
        <a:lstStyle/>
        <a:p>
          <a:endParaRPr lang="en-US"/>
        </a:p>
      </dgm:t>
    </dgm:pt>
    <dgm:pt modelId="{8848081E-C6EC-45F7-A622-049F13DC228D}">
      <dgm:prSet custT="1"/>
      <dgm:spPr/>
      <dgm:t>
        <a:bodyPr/>
        <a:lstStyle/>
        <a:p>
          <a:pPr algn="l" rtl="0"/>
          <a:r>
            <a:rPr lang="en-GB" sz="3000" dirty="0"/>
            <a:t>(1) </a:t>
          </a:r>
          <a:r>
            <a:rPr lang="en-GB" sz="2800" dirty="0"/>
            <a:t>ability models</a:t>
          </a:r>
          <a:r>
            <a:rPr lang="en-GB" sz="3000" dirty="0"/>
            <a:t> </a:t>
          </a:r>
          <a:r>
            <a:rPr lang="en-GB" sz="1800" dirty="0"/>
            <a:t>(Mayer and </a:t>
          </a:r>
          <a:r>
            <a:rPr lang="en-GB" sz="1800" dirty="0" err="1"/>
            <a:t>Salovey</a:t>
          </a:r>
          <a:r>
            <a:rPr lang="en-GB" sz="1800" dirty="0"/>
            <a:t>, 1997)</a:t>
          </a:r>
        </a:p>
      </dgm:t>
    </dgm:pt>
    <dgm:pt modelId="{86FF08BA-7157-466D-BF44-34EDD9FB40EF}" type="parTrans" cxnId="{1370DDCE-1B53-4831-840C-82D08F9B0855}">
      <dgm:prSet/>
      <dgm:spPr/>
      <dgm:t>
        <a:bodyPr/>
        <a:lstStyle/>
        <a:p>
          <a:endParaRPr lang="en-US"/>
        </a:p>
      </dgm:t>
    </dgm:pt>
    <dgm:pt modelId="{EFA3C907-ECEA-4781-AB93-18A6BC0B530C}" type="sibTrans" cxnId="{1370DDCE-1B53-4831-840C-82D08F9B0855}">
      <dgm:prSet/>
      <dgm:spPr/>
      <dgm:t>
        <a:bodyPr/>
        <a:lstStyle/>
        <a:p>
          <a:endParaRPr lang="en-US"/>
        </a:p>
      </dgm:t>
    </dgm:pt>
    <dgm:pt modelId="{A9E4CDCA-E43F-4750-A821-13CE168145F2}">
      <dgm:prSet custT="1"/>
      <dgm:spPr/>
      <dgm:t>
        <a:bodyPr/>
        <a:lstStyle/>
        <a:p>
          <a:pPr rtl="0"/>
          <a:r>
            <a:rPr lang="en-GB" sz="2800" dirty="0"/>
            <a:t>(2) mixed models.</a:t>
          </a:r>
        </a:p>
      </dgm:t>
    </dgm:pt>
    <dgm:pt modelId="{CC5C64F7-E10A-41EA-A403-9FFC99D84A3D}" type="parTrans" cxnId="{C0195B5A-1C79-4DF8-86E7-7BE9EDD6B296}">
      <dgm:prSet/>
      <dgm:spPr/>
      <dgm:t>
        <a:bodyPr/>
        <a:lstStyle/>
        <a:p>
          <a:endParaRPr lang="en-US"/>
        </a:p>
      </dgm:t>
    </dgm:pt>
    <dgm:pt modelId="{CB75EBBE-CD66-4528-934E-A673D26E113E}" type="sibTrans" cxnId="{C0195B5A-1C79-4DF8-86E7-7BE9EDD6B296}">
      <dgm:prSet/>
      <dgm:spPr/>
      <dgm:t>
        <a:bodyPr/>
        <a:lstStyle/>
        <a:p>
          <a:endParaRPr lang="en-US"/>
        </a:p>
      </dgm:t>
    </dgm:pt>
    <dgm:pt modelId="{DCD2B5D7-EC07-420B-9A27-DF92BFA3196C}" type="pres">
      <dgm:prSet presAssocID="{4D641CC4-A52E-460C-B335-082C0B9DF09E}" presName="Name0" presStyleCnt="0">
        <dgm:presLayoutVars>
          <dgm:dir/>
          <dgm:resizeHandles val="exact"/>
        </dgm:presLayoutVars>
      </dgm:prSet>
      <dgm:spPr/>
    </dgm:pt>
    <dgm:pt modelId="{ADC04B18-BDBC-4AD1-BC0B-F9C5842BEB72}" type="pres">
      <dgm:prSet presAssocID="{9AD1E3AD-5C23-4F2B-A7AC-E64F5FFBBCCC}" presName="composite" presStyleCnt="0"/>
      <dgm:spPr/>
    </dgm:pt>
    <dgm:pt modelId="{8FCD728F-A297-41A7-9001-FBF8C6014120}" type="pres">
      <dgm:prSet presAssocID="{9AD1E3AD-5C23-4F2B-A7AC-E64F5FFBBCCC}" presName="bgChev" presStyleLbl="node1" presStyleIdx="0" presStyleCnt="1"/>
      <dgm:spPr/>
    </dgm:pt>
    <dgm:pt modelId="{A852A3B8-834B-4425-AD3E-F8C06A5E4A37}" type="pres">
      <dgm:prSet presAssocID="{9AD1E3AD-5C23-4F2B-A7AC-E64F5FFBBCCC}" presName="txNode" presStyleLbl="fgAcc1" presStyleIdx="0" presStyleCnt="1">
        <dgm:presLayoutVars>
          <dgm:bulletEnabled val="1"/>
        </dgm:presLayoutVars>
      </dgm:prSet>
      <dgm:spPr/>
    </dgm:pt>
  </dgm:ptLst>
  <dgm:cxnLst>
    <dgm:cxn modelId="{D12FC706-2525-4BF5-A9B2-E101C2F9FA38}" srcId="{4D641CC4-A52E-460C-B335-082C0B9DF09E}" destId="{9AD1E3AD-5C23-4F2B-A7AC-E64F5FFBBCCC}" srcOrd="0" destOrd="0" parTransId="{BAA9CA56-6C23-488A-9324-880F5468B3F2}" sibTransId="{D00C9356-3896-4292-8125-9AA4ECE20F8F}"/>
    <dgm:cxn modelId="{ABDF0F14-F980-4F57-AF60-E84B8F558BB7}" type="presOf" srcId="{8848081E-C6EC-45F7-A622-049F13DC228D}" destId="{A852A3B8-834B-4425-AD3E-F8C06A5E4A37}" srcOrd="0" destOrd="1" presId="urn:microsoft.com/office/officeart/2005/8/layout/chevronAccent+Icon"/>
    <dgm:cxn modelId="{C0195B5A-1C79-4DF8-86E7-7BE9EDD6B296}" srcId="{9AD1E3AD-5C23-4F2B-A7AC-E64F5FFBBCCC}" destId="{A9E4CDCA-E43F-4750-A821-13CE168145F2}" srcOrd="1" destOrd="0" parTransId="{CC5C64F7-E10A-41EA-A403-9FFC99D84A3D}" sibTransId="{CB75EBBE-CD66-4528-934E-A673D26E113E}"/>
    <dgm:cxn modelId="{876F6A85-7B39-4FA5-99E8-E7023FF0A11E}" type="presOf" srcId="{A9E4CDCA-E43F-4750-A821-13CE168145F2}" destId="{A852A3B8-834B-4425-AD3E-F8C06A5E4A37}" srcOrd="0" destOrd="2" presId="urn:microsoft.com/office/officeart/2005/8/layout/chevronAccent+Icon"/>
    <dgm:cxn modelId="{543E299A-F18C-4178-848F-14B2246FB326}" type="presOf" srcId="{4D641CC4-A52E-460C-B335-082C0B9DF09E}" destId="{DCD2B5D7-EC07-420B-9A27-DF92BFA3196C}" srcOrd="0" destOrd="0" presId="urn:microsoft.com/office/officeart/2005/8/layout/chevronAccent+Icon"/>
    <dgm:cxn modelId="{716AAEAA-353C-4A0D-8813-A94F4D3B394B}" type="presOf" srcId="{9AD1E3AD-5C23-4F2B-A7AC-E64F5FFBBCCC}" destId="{A852A3B8-834B-4425-AD3E-F8C06A5E4A37}" srcOrd="0" destOrd="0" presId="urn:microsoft.com/office/officeart/2005/8/layout/chevronAccent+Icon"/>
    <dgm:cxn modelId="{1370DDCE-1B53-4831-840C-82D08F9B0855}" srcId="{9AD1E3AD-5C23-4F2B-A7AC-E64F5FFBBCCC}" destId="{8848081E-C6EC-45F7-A622-049F13DC228D}" srcOrd="0" destOrd="0" parTransId="{86FF08BA-7157-466D-BF44-34EDD9FB40EF}" sibTransId="{EFA3C907-ECEA-4781-AB93-18A6BC0B530C}"/>
    <dgm:cxn modelId="{EFB40719-5386-4803-8C50-39C961F0F783}" type="presParOf" srcId="{DCD2B5D7-EC07-420B-9A27-DF92BFA3196C}" destId="{ADC04B18-BDBC-4AD1-BC0B-F9C5842BEB72}" srcOrd="0" destOrd="0" presId="urn:microsoft.com/office/officeart/2005/8/layout/chevronAccent+Icon"/>
    <dgm:cxn modelId="{EC430F08-0C7A-4B00-A84F-86B20848D887}" type="presParOf" srcId="{ADC04B18-BDBC-4AD1-BC0B-F9C5842BEB72}" destId="{8FCD728F-A297-41A7-9001-FBF8C6014120}" srcOrd="0" destOrd="0" presId="urn:microsoft.com/office/officeart/2005/8/layout/chevronAccent+Icon"/>
    <dgm:cxn modelId="{03C94880-DBC3-4550-BD20-A7B40B0A07F1}" type="presParOf" srcId="{ADC04B18-BDBC-4AD1-BC0B-F9C5842BEB72}" destId="{A852A3B8-834B-4425-AD3E-F8C06A5E4A37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29EC4A3-78E7-44D4-821F-FD8C1EEA9957}" type="doc">
      <dgm:prSet loTypeId="urn:microsoft.com/office/officeart/2005/8/layout/process1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8AEDF4D-D8BE-4361-B8C3-EB99A9593220}">
      <dgm:prSet/>
      <dgm:spPr/>
      <dgm:t>
        <a:bodyPr/>
        <a:lstStyle/>
        <a:p>
          <a:pPr rtl="0"/>
          <a:r>
            <a:rPr lang="en-GB" dirty="0"/>
            <a:t>Popular definitions of EI refer to various things, including motivation, empathy, sociability, warmth, and optimism (Mayer et al., 2001). </a:t>
          </a:r>
        </a:p>
      </dgm:t>
    </dgm:pt>
    <dgm:pt modelId="{9D39C1B5-734A-45E0-AE97-F57FFD647439}" type="parTrans" cxnId="{8592AB7F-E2B9-4F3B-A016-41026B1CA629}">
      <dgm:prSet/>
      <dgm:spPr/>
      <dgm:t>
        <a:bodyPr/>
        <a:lstStyle/>
        <a:p>
          <a:endParaRPr lang="en-US"/>
        </a:p>
      </dgm:t>
    </dgm:pt>
    <dgm:pt modelId="{D967AC21-CDBF-44EE-B7E0-5F700F2E85A3}" type="sibTrans" cxnId="{8592AB7F-E2B9-4F3B-A016-41026B1CA629}">
      <dgm:prSet/>
      <dgm:spPr/>
      <dgm:t>
        <a:bodyPr/>
        <a:lstStyle/>
        <a:p>
          <a:endParaRPr lang="en-US"/>
        </a:p>
      </dgm:t>
    </dgm:pt>
    <dgm:pt modelId="{767D4C08-6B27-424D-A179-B933AEEEFD72}" type="pres">
      <dgm:prSet presAssocID="{929EC4A3-78E7-44D4-821F-FD8C1EEA9957}" presName="Name0" presStyleCnt="0">
        <dgm:presLayoutVars>
          <dgm:dir/>
          <dgm:resizeHandles val="exact"/>
        </dgm:presLayoutVars>
      </dgm:prSet>
      <dgm:spPr/>
    </dgm:pt>
    <dgm:pt modelId="{16907F7A-2D8E-4500-AEDB-7CC0E90BEC0E}" type="pres">
      <dgm:prSet presAssocID="{68AEDF4D-D8BE-4361-B8C3-EB99A9593220}" presName="node" presStyleLbl="node1" presStyleIdx="0" presStyleCnt="1">
        <dgm:presLayoutVars>
          <dgm:bulletEnabled val="1"/>
        </dgm:presLayoutVars>
      </dgm:prSet>
      <dgm:spPr/>
    </dgm:pt>
  </dgm:ptLst>
  <dgm:cxnLst>
    <dgm:cxn modelId="{8592AB7F-E2B9-4F3B-A016-41026B1CA629}" srcId="{929EC4A3-78E7-44D4-821F-FD8C1EEA9957}" destId="{68AEDF4D-D8BE-4361-B8C3-EB99A9593220}" srcOrd="0" destOrd="0" parTransId="{9D39C1B5-734A-45E0-AE97-F57FFD647439}" sibTransId="{D967AC21-CDBF-44EE-B7E0-5F700F2E85A3}"/>
    <dgm:cxn modelId="{E66173AB-6B95-40DD-99CD-20DDDFC3765D}" type="presOf" srcId="{929EC4A3-78E7-44D4-821F-FD8C1EEA9957}" destId="{767D4C08-6B27-424D-A179-B933AEEEFD72}" srcOrd="0" destOrd="0" presId="urn:microsoft.com/office/officeart/2005/8/layout/process1"/>
    <dgm:cxn modelId="{55C4A4CD-CB8F-4C13-B670-34DF2E5C316C}" type="presOf" srcId="{68AEDF4D-D8BE-4361-B8C3-EB99A9593220}" destId="{16907F7A-2D8E-4500-AEDB-7CC0E90BEC0E}" srcOrd="0" destOrd="0" presId="urn:microsoft.com/office/officeart/2005/8/layout/process1"/>
    <dgm:cxn modelId="{A9AA3594-2EF2-4B05-A8B5-393B0175F2D2}" type="presParOf" srcId="{767D4C08-6B27-424D-A179-B933AEEEFD72}" destId="{16907F7A-2D8E-4500-AEDB-7CC0E90BEC0E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0945DD4-0452-48A9-9193-FCD4CA50166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86BC18C-62AF-4A3F-B6CF-D3F6275CDDB3}">
      <dgm:prSet custT="1"/>
      <dgm:spPr/>
      <dgm:t>
        <a:bodyPr/>
        <a:lstStyle/>
        <a:p>
          <a:pPr rtl="0"/>
          <a:r>
            <a:rPr lang="en-GB" sz="2000" dirty="0"/>
            <a:t>Transformational leaders - create a vision, communicate this vision, build commitment amongst subordinates to the vision and model the vision within the workplace. </a:t>
          </a:r>
        </a:p>
      </dgm:t>
    </dgm:pt>
    <dgm:pt modelId="{69A62522-0B54-43EF-8D92-FCBDFA7B390C}" type="parTrans" cxnId="{30F43995-2E58-450F-A54B-82B11AF94E63}">
      <dgm:prSet/>
      <dgm:spPr/>
      <dgm:t>
        <a:bodyPr/>
        <a:lstStyle/>
        <a:p>
          <a:endParaRPr lang="en-US" sz="2000"/>
        </a:p>
      </dgm:t>
    </dgm:pt>
    <dgm:pt modelId="{E2183C95-7CF3-4F94-9096-DBCBCA9BCB9C}" type="sibTrans" cxnId="{30F43995-2E58-450F-A54B-82B11AF94E63}">
      <dgm:prSet/>
      <dgm:spPr/>
      <dgm:t>
        <a:bodyPr/>
        <a:lstStyle/>
        <a:p>
          <a:endParaRPr lang="en-US" sz="2000"/>
        </a:p>
      </dgm:t>
    </dgm:pt>
    <dgm:pt modelId="{231A53D9-F0A3-4B9B-BBB0-FB745E6962A3}">
      <dgm:prSet custT="1"/>
      <dgm:spPr/>
      <dgm:t>
        <a:bodyPr/>
        <a:lstStyle/>
        <a:p>
          <a:pPr rtl="0"/>
          <a:r>
            <a:rPr lang="en-GB" sz="2000"/>
            <a:t>Managers that maintain the status quo. </a:t>
          </a:r>
        </a:p>
      </dgm:t>
    </dgm:pt>
    <dgm:pt modelId="{6B728A64-57E8-4695-8DCA-831489C5C9CD}" type="parTrans" cxnId="{A2E9F8A6-F1B3-498C-BC19-F32378C4FBF2}">
      <dgm:prSet/>
      <dgm:spPr/>
      <dgm:t>
        <a:bodyPr/>
        <a:lstStyle/>
        <a:p>
          <a:endParaRPr lang="en-US" sz="2000"/>
        </a:p>
      </dgm:t>
    </dgm:pt>
    <dgm:pt modelId="{509043EC-E079-423E-816A-23A5BE76AABD}" type="sibTrans" cxnId="{A2E9F8A6-F1B3-498C-BC19-F32378C4FBF2}">
      <dgm:prSet/>
      <dgm:spPr/>
      <dgm:t>
        <a:bodyPr/>
        <a:lstStyle/>
        <a:p>
          <a:endParaRPr lang="en-US" sz="2000"/>
        </a:p>
      </dgm:t>
    </dgm:pt>
    <dgm:pt modelId="{6B8619D2-E299-4BF9-A0C8-56D7B49EE4CF}">
      <dgm:prSet custT="1"/>
      <dgm:spPr/>
      <dgm:t>
        <a:bodyPr/>
        <a:lstStyle/>
        <a:p>
          <a:pPr rtl="0"/>
          <a:r>
            <a:rPr lang="en-GB" sz="2000" dirty="0"/>
            <a:t>Their focus is on linking job performance to rewards and ensuring subordinates have the necessary resources to undertake their roles. </a:t>
          </a:r>
        </a:p>
      </dgm:t>
    </dgm:pt>
    <dgm:pt modelId="{7D988A23-96BA-4E17-989A-70312B6DD860}" type="parTrans" cxnId="{0339CC8D-735F-4D67-B046-6D9FBD1F1B9C}">
      <dgm:prSet/>
      <dgm:spPr/>
      <dgm:t>
        <a:bodyPr/>
        <a:lstStyle/>
        <a:p>
          <a:endParaRPr lang="en-US" sz="2000"/>
        </a:p>
      </dgm:t>
    </dgm:pt>
    <dgm:pt modelId="{24C8B467-0A95-4A16-81FD-93A1A77D8FEC}" type="sibTrans" cxnId="{0339CC8D-735F-4D67-B046-6D9FBD1F1B9C}">
      <dgm:prSet/>
      <dgm:spPr/>
      <dgm:t>
        <a:bodyPr/>
        <a:lstStyle/>
        <a:p>
          <a:endParaRPr lang="en-US" sz="2000"/>
        </a:p>
      </dgm:t>
    </dgm:pt>
    <dgm:pt modelId="{5F89F698-53F9-4DFD-8345-037D08D8464C}">
      <dgm:prSet custT="1"/>
      <dgm:spPr/>
      <dgm:t>
        <a:bodyPr/>
        <a:lstStyle/>
        <a:p>
          <a:pPr rtl="0"/>
          <a:r>
            <a:rPr lang="en-GB" sz="2000" dirty="0"/>
            <a:t>Since they deal with strategic matters more efficiently and in turn are able to build commitment in employees - more likely to take an organization forward. Thus the assumption is that transformational leaders are more effective than transactional leaders, at least in some instances (Bass and </a:t>
          </a:r>
          <a:r>
            <a:rPr lang="en-GB" sz="2000" dirty="0" err="1"/>
            <a:t>Avolio</a:t>
          </a:r>
          <a:r>
            <a:rPr lang="en-GB" sz="2000" dirty="0"/>
            <a:t>, 1994; McShane and Von </a:t>
          </a:r>
          <a:r>
            <a:rPr lang="en-GB" sz="2000" dirty="0" err="1"/>
            <a:t>Glinow</a:t>
          </a:r>
          <a:r>
            <a:rPr lang="en-GB" sz="2000" dirty="0"/>
            <a:t>, 2000)</a:t>
          </a:r>
        </a:p>
      </dgm:t>
    </dgm:pt>
    <dgm:pt modelId="{1FD45A0A-FBB6-4CCF-BE79-DFEF66727291}" type="parTrans" cxnId="{8D1C8898-3443-4BAD-853A-3990AFBC7F85}">
      <dgm:prSet/>
      <dgm:spPr/>
      <dgm:t>
        <a:bodyPr/>
        <a:lstStyle/>
        <a:p>
          <a:endParaRPr lang="en-US" sz="2000"/>
        </a:p>
      </dgm:t>
    </dgm:pt>
    <dgm:pt modelId="{C02E7A74-768D-40DB-BA0A-982454E5E089}" type="sibTrans" cxnId="{8D1C8898-3443-4BAD-853A-3990AFBC7F85}">
      <dgm:prSet/>
      <dgm:spPr/>
      <dgm:t>
        <a:bodyPr/>
        <a:lstStyle/>
        <a:p>
          <a:endParaRPr lang="en-US" sz="2000"/>
        </a:p>
      </dgm:t>
    </dgm:pt>
    <dgm:pt modelId="{0A44C10B-3EE9-47BE-B65A-60024EA81BD1}" type="pres">
      <dgm:prSet presAssocID="{20945DD4-0452-48A9-9193-FCD4CA501668}" presName="vert0" presStyleCnt="0">
        <dgm:presLayoutVars>
          <dgm:dir/>
          <dgm:animOne val="branch"/>
          <dgm:animLvl val="lvl"/>
        </dgm:presLayoutVars>
      </dgm:prSet>
      <dgm:spPr/>
    </dgm:pt>
    <dgm:pt modelId="{5D627C68-92EE-48E2-B99F-F897E51A3A75}" type="pres">
      <dgm:prSet presAssocID="{986BC18C-62AF-4A3F-B6CF-D3F6275CDDB3}" presName="thickLine" presStyleLbl="alignNode1" presStyleIdx="0" presStyleCnt="4"/>
      <dgm:spPr/>
    </dgm:pt>
    <dgm:pt modelId="{0F6A27CC-67A2-4B04-8B62-4AB2C765587D}" type="pres">
      <dgm:prSet presAssocID="{986BC18C-62AF-4A3F-B6CF-D3F6275CDDB3}" presName="horz1" presStyleCnt="0"/>
      <dgm:spPr/>
    </dgm:pt>
    <dgm:pt modelId="{274515FF-65E8-4E27-9683-6E6636A8F443}" type="pres">
      <dgm:prSet presAssocID="{986BC18C-62AF-4A3F-B6CF-D3F6275CDDB3}" presName="tx1" presStyleLbl="revTx" presStyleIdx="0" presStyleCnt="4"/>
      <dgm:spPr/>
    </dgm:pt>
    <dgm:pt modelId="{22B36E2C-0A35-449F-856A-183C9027C598}" type="pres">
      <dgm:prSet presAssocID="{986BC18C-62AF-4A3F-B6CF-D3F6275CDDB3}" presName="vert1" presStyleCnt="0"/>
      <dgm:spPr/>
    </dgm:pt>
    <dgm:pt modelId="{0568518F-84D5-45DF-88DA-AE97DEC30989}" type="pres">
      <dgm:prSet presAssocID="{231A53D9-F0A3-4B9B-BBB0-FB745E6962A3}" presName="thickLine" presStyleLbl="alignNode1" presStyleIdx="1" presStyleCnt="4"/>
      <dgm:spPr/>
    </dgm:pt>
    <dgm:pt modelId="{3759799A-5318-4C75-BBA9-A74A6F5C8868}" type="pres">
      <dgm:prSet presAssocID="{231A53D9-F0A3-4B9B-BBB0-FB745E6962A3}" presName="horz1" presStyleCnt="0"/>
      <dgm:spPr/>
    </dgm:pt>
    <dgm:pt modelId="{1C3E329C-7F72-40A4-A1A6-864FB1EA8551}" type="pres">
      <dgm:prSet presAssocID="{231A53D9-F0A3-4B9B-BBB0-FB745E6962A3}" presName="tx1" presStyleLbl="revTx" presStyleIdx="1" presStyleCnt="4"/>
      <dgm:spPr/>
    </dgm:pt>
    <dgm:pt modelId="{8699666B-EB7F-448F-AAC5-6E6693750C19}" type="pres">
      <dgm:prSet presAssocID="{231A53D9-F0A3-4B9B-BBB0-FB745E6962A3}" presName="vert1" presStyleCnt="0"/>
      <dgm:spPr/>
    </dgm:pt>
    <dgm:pt modelId="{9824F60A-92EA-4DD2-816B-2AEA9DD500E1}" type="pres">
      <dgm:prSet presAssocID="{6B8619D2-E299-4BF9-A0C8-56D7B49EE4CF}" presName="thickLine" presStyleLbl="alignNode1" presStyleIdx="2" presStyleCnt="4"/>
      <dgm:spPr/>
    </dgm:pt>
    <dgm:pt modelId="{853ECA34-C78B-4D56-B2B8-4F32B4C05F68}" type="pres">
      <dgm:prSet presAssocID="{6B8619D2-E299-4BF9-A0C8-56D7B49EE4CF}" presName="horz1" presStyleCnt="0"/>
      <dgm:spPr/>
    </dgm:pt>
    <dgm:pt modelId="{F767ADB2-6660-4EA4-843D-4D266F4E7572}" type="pres">
      <dgm:prSet presAssocID="{6B8619D2-E299-4BF9-A0C8-56D7B49EE4CF}" presName="tx1" presStyleLbl="revTx" presStyleIdx="2" presStyleCnt="4"/>
      <dgm:spPr/>
    </dgm:pt>
    <dgm:pt modelId="{1D7DE050-7E52-4295-AA6F-7DFDD231BAC6}" type="pres">
      <dgm:prSet presAssocID="{6B8619D2-E299-4BF9-A0C8-56D7B49EE4CF}" presName="vert1" presStyleCnt="0"/>
      <dgm:spPr/>
    </dgm:pt>
    <dgm:pt modelId="{0BBFC086-9AB5-4DE3-A2E9-ACB57C611943}" type="pres">
      <dgm:prSet presAssocID="{5F89F698-53F9-4DFD-8345-037D08D8464C}" presName="thickLine" presStyleLbl="alignNode1" presStyleIdx="3" presStyleCnt="4"/>
      <dgm:spPr/>
    </dgm:pt>
    <dgm:pt modelId="{0990B220-3AC9-4BC5-89B8-07C9D8A3B4B9}" type="pres">
      <dgm:prSet presAssocID="{5F89F698-53F9-4DFD-8345-037D08D8464C}" presName="horz1" presStyleCnt="0"/>
      <dgm:spPr/>
    </dgm:pt>
    <dgm:pt modelId="{FBA521D5-5143-46BC-819A-42CD3F332232}" type="pres">
      <dgm:prSet presAssocID="{5F89F698-53F9-4DFD-8345-037D08D8464C}" presName="tx1" presStyleLbl="revTx" presStyleIdx="3" presStyleCnt="4"/>
      <dgm:spPr/>
    </dgm:pt>
    <dgm:pt modelId="{233F767A-C56C-4F0D-9891-96B8C1150E95}" type="pres">
      <dgm:prSet presAssocID="{5F89F698-53F9-4DFD-8345-037D08D8464C}" presName="vert1" presStyleCnt="0"/>
      <dgm:spPr/>
    </dgm:pt>
  </dgm:ptLst>
  <dgm:cxnLst>
    <dgm:cxn modelId="{DF03D32B-FA13-4E35-9547-817DEC1C1660}" type="presOf" srcId="{986BC18C-62AF-4A3F-B6CF-D3F6275CDDB3}" destId="{274515FF-65E8-4E27-9683-6E6636A8F443}" srcOrd="0" destOrd="0" presId="urn:microsoft.com/office/officeart/2008/layout/LinedList"/>
    <dgm:cxn modelId="{A696F558-9CB5-4354-BA43-3875C4F099FC}" type="presOf" srcId="{6B8619D2-E299-4BF9-A0C8-56D7B49EE4CF}" destId="{F767ADB2-6660-4EA4-843D-4D266F4E7572}" srcOrd="0" destOrd="0" presId="urn:microsoft.com/office/officeart/2008/layout/LinedList"/>
    <dgm:cxn modelId="{0339CC8D-735F-4D67-B046-6D9FBD1F1B9C}" srcId="{20945DD4-0452-48A9-9193-FCD4CA501668}" destId="{6B8619D2-E299-4BF9-A0C8-56D7B49EE4CF}" srcOrd="2" destOrd="0" parTransId="{7D988A23-96BA-4E17-989A-70312B6DD860}" sibTransId="{24C8B467-0A95-4A16-81FD-93A1A77D8FEC}"/>
    <dgm:cxn modelId="{30F43995-2E58-450F-A54B-82B11AF94E63}" srcId="{20945DD4-0452-48A9-9193-FCD4CA501668}" destId="{986BC18C-62AF-4A3F-B6CF-D3F6275CDDB3}" srcOrd="0" destOrd="0" parTransId="{69A62522-0B54-43EF-8D92-FCBDFA7B390C}" sibTransId="{E2183C95-7CF3-4F94-9096-DBCBCA9BCB9C}"/>
    <dgm:cxn modelId="{8D1C8898-3443-4BAD-853A-3990AFBC7F85}" srcId="{20945DD4-0452-48A9-9193-FCD4CA501668}" destId="{5F89F698-53F9-4DFD-8345-037D08D8464C}" srcOrd="3" destOrd="0" parTransId="{1FD45A0A-FBB6-4CCF-BE79-DFEF66727291}" sibTransId="{C02E7A74-768D-40DB-BA0A-982454E5E089}"/>
    <dgm:cxn modelId="{A2E9F8A6-F1B3-498C-BC19-F32378C4FBF2}" srcId="{20945DD4-0452-48A9-9193-FCD4CA501668}" destId="{231A53D9-F0A3-4B9B-BBB0-FB745E6962A3}" srcOrd="1" destOrd="0" parTransId="{6B728A64-57E8-4695-8DCA-831489C5C9CD}" sibTransId="{509043EC-E079-423E-816A-23A5BE76AABD}"/>
    <dgm:cxn modelId="{78B84EAC-A569-441C-8539-E1332A77C030}" type="presOf" srcId="{231A53D9-F0A3-4B9B-BBB0-FB745E6962A3}" destId="{1C3E329C-7F72-40A4-A1A6-864FB1EA8551}" srcOrd="0" destOrd="0" presId="urn:microsoft.com/office/officeart/2008/layout/LinedList"/>
    <dgm:cxn modelId="{A5E69ED5-566A-42DA-B0B7-500A21801ACC}" type="presOf" srcId="{20945DD4-0452-48A9-9193-FCD4CA501668}" destId="{0A44C10B-3EE9-47BE-B65A-60024EA81BD1}" srcOrd="0" destOrd="0" presId="urn:microsoft.com/office/officeart/2008/layout/LinedList"/>
    <dgm:cxn modelId="{7C1033D6-9A31-41A6-80A1-38316818D757}" type="presOf" srcId="{5F89F698-53F9-4DFD-8345-037D08D8464C}" destId="{FBA521D5-5143-46BC-819A-42CD3F332232}" srcOrd="0" destOrd="0" presId="urn:microsoft.com/office/officeart/2008/layout/LinedList"/>
    <dgm:cxn modelId="{2D0736AF-3261-4ED7-8CE8-2B156B4178D7}" type="presParOf" srcId="{0A44C10B-3EE9-47BE-B65A-60024EA81BD1}" destId="{5D627C68-92EE-48E2-B99F-F897E51A3A75}" srcOrd="0" destOrd="0" presId="urn:microsoft.com/office/officeart/2008/layout/LinedList"/>
    <dgm:cxn modelId="{9422025D-6D37-4D8F-83CA-40291B37A44C}" type="presParOf" srcId="{0A44C10B-3EE9-47BE-B65A-60024EA81BD1}" destId="{0F6A27CC-67A2-4B04-8B62-4AB2C765587D}" srcOrd="1" destOrd="0" presId="urn:microsoft.com/office/officeart/2008/layout/LinedList"/>
    <dgm:cxn modelId="{32D5DE25-D6EA-4F61-8A28-3821590A35AC}" type="presParOf" srcId="{0F6A27CC-67A2-4B04-8B62-4AB2C765587D}" destId="{274515FF-65E8-4E27-9683-6E6636A8F443}" srcOrd="0" destOrd="0" presId="urn:microsoft.com/office/officeart/2008/layout/LinedList"/>
    <dgm:cxn modelId="{7ADC946B-CFF9-4ECB-8BD1-60481B0D3434}" type="presParOf" srcId="{0F6A27CC-67A2-4B04-8B62-4AB2C765587D}" destId="{22B36E2C-0A35-449F-856A-183C9027C598}" srcOrd="1" destOrd="0" presId="urn:microsoft.com/office/officeart/2008/layout/LinedList"/>
    <dgm:cxn modelId="{2A35ACCC-10E5-4CD3-8ADA-FD6EFBF298F8}" type="presParOf" srcId="{0A44C10B-3EE9-47BE-B65A-60024EA81BD1}" destId="{0568518F-84D5-45DF-88DA-AE97DEC30989}" srcOrd="2" destOrd="0" presId="urn:microsoft.com/office/officeart/2008/layout/LinedList"/>
    <dgm:cxn modelId="{1DB8808B-BFAC-4817-BA43-3CC4F9D9486E}" type="presParOf" srcId="{0A44C10B-3EE9-47BE-B65A-60024EA81BD1}" destId="{3759799A-5318-4C75-BBA9-A74A6F5C8868}" srcOrd="3" destOrd="0" presId="urn:microsoft.com/office/officeart/2008/layout/LinedList"/>
    <dgm:cxn modelId="{A61097B5-444A-4D3A-939D-33C727912ECF}" type="presParOf" srcId="{3759799A-5318-4C75-BBA9-A74A6F5C8868}" destId="{1C3E329C-7F72-40A4-A1A6-864FB1EA8551}" srcOrd="0" destOrd="0" presId="urn:microsoft.com/office/officeart/2008/layout/LinedList"/>
    <dgm:cxn modelId="{43108FC2-3110-4D11-9934-6598FF4D9C79}" type="presParOf" srcId="{3759799A-5318-4C75-BBA9-A74A6F5C8868}" destId="{8699666B-EB7F-448F-AAC5-6E6693750C19}" srcOrd="1" destOrd="0" presId="urn:microsoft.com/office/officeart/2008/layout/LinedList"/>
    <dgm:cxn modelId="{9B24CEDB-38CD-483A-B6BC-C83A780E44A9}" type="presParOf" srcId="{0A44C10B-3EE9-47BE-B65A-60024EA81BD1}" destId="{9824F60A-92EA-4DD2-816B-2AEA9DD500E1}" srcOrd="4" destOrd="0" presId="urn:microsoft.com/office/officeart/2008/layout/LinedList"/>
    <dgm:cxn modelId="{664322D7-65F3-412C-A268-79F49F80DE6A}" type="presParOf" srcId="{0A44C10B-3EE9-47BE-B65A-60024EA81BD1}" destId="{853ECA34-C78B-4D56-B2B8-4F32B4C05F68}" srcOrd="5" destOrd="0" presId="urn:microsoft.com/office/officeart/2008/layout/LinedList"/>
    <dgm:cxn modelId="{99B6F873-5DBB-4C1B-9E17-B1871887912F}" type="presParOf" srcId="{853ECA34-C78B-4D56-B2B8-4F32B4C05F68}" destId="{F767ADB2-6660-4EA4-843D-4D266F4E7572}" srcOrd="0" destOrd="0" presId="urn:microsoft.com/office/officeart/2008/layout/LinedList"/>
    <dgm:cxn modelId="{60FF2072-5DBB-457F-9CEA-54A4064AC98D}" type="presParOf" srcId="{853ECA34-C78B-4D56-B2B8-4F32B4C05F68}" destId="{1D7DE050-7E52-4295-AA6F-7DFDD231BAC6}" srcOrd="1" destOrd="0" presId="urn:microsoft.com/office/officeart/2008/layout/LinedList"/>
    <dgm:cxn modelId="{A67B8B5B-55D5-4CC4-BE56-D0D6A2FF1CD5}" type="presParOf" srcId="{0A44C10B-3EE9-47BE-B65A-60024EA81BD1}" destId="{0BBFC086-9AB5-4DE3-A2E9-ACB57C611943}" srcOrd="6" destOrd="0" presId="urn:microsoft.com/office/officeart/2008/layout/LinedList"/>
    <dgm:cxn modelId="{D8157F17-7CD8-4EB5-950C-549DAAE25943}" type="presParOf" srcId="{0A44C10B-3EE9-47BE-B65A-60024EA81BD1}" destId="{0990B220-3AC9-4BC5-89B8-07C9D8A3B4B9}" srcOrd="7" destOrd="0" presId="urn:microsoft.com/office/officeart/2008/layout/LinedList"/>
    <dgm:cxn modelId="{E41EFD02-2754-4764-9751-47E90C9B954C}" type="presParOf" srcId="{0990B220-3AC9-4BC5-89B8-07C9D8A3B4B9}" destId="{FBA521D5-5143-46BC-819A-42CD3F332232}" srcOrd="0" destOrd="0" presId="urn:microsoft.com/office/officeart/2008/layout/LinedList"/>
    <dgm:cxn modelId="{1F441E1A-6751-4ED9-881A-38D279670E03}" type="presParOf" srcId="{0990B220-3AC9-4BC5-89B8-07C9D8A3B4B9}" destId="{233F767A-C56C-4F0D-9891-96B8C1150E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7B2F031-8B10-4C72-BD30-55C5DF1D91F1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B3C0AC-4F29-416F-81F3-223EB9C892EE}">
      <dgm:prSet custT="1"/>
      <dgm:spPr/>
      <dgm:t>
        <a:bodyPr/>
        <a:lstStyle/>
        <a:p>
          <a:pPr rtl="0"/>
          <a:r>
            <a:rPr lang="en-GB" sz="2500" dirty="0"/>
            <a:t>EI - linked to transformational leadership style </a:t>
          </a:r>
          <a:r>
            <a:rPr lang="en-GB" sz="1800" dirty="0"/>
            <a:t>(</a:t>
          </a:r>
          <a:r>
            <a:rPr lang="en-GB" sz="1800" dirty="0" err="1"/>
            <a:t>Barling</a:t>
          </a:r>
          <a:r>
            <a:rPr lang="en-GB" sz="1800" dirty="0"/>
            <a:t> et al., 2000; Palmer et al., 2001;). </a:t>
          </a:r>
        </a:p>
      </dgm:t>
    </dgm:pt>
    <dgm:pt modelId="{5BCCF1AC-FEE9-4768-B2A7-3625F23A604B}" type="parTrans" cxnId="{BD6EDAEB-0D1E-42D6-8012-5554096DBF6E}">
      <dgm:prSet/>
      <dgm:spPr/>
      <dgm:t>
        <a:bodyPr/>
        <a:lstStyle/>
        <a:p>
          <a:endParaRPr lang="en-US"/>
        </a:p>
      </dgm:t>
    </dgm:pt>
    <dgm:pt modelId="{5B32E3C9-677D-456F-85E7-504F17830C91}" type="sibTrans" cxnId="{BD6EDAEB-0D1E-42D6-8012-5554096DBF6E}">
      <dgm:prSet/>
      <dgm:spPr/>
      <dgm:t>
        <a:bodyPr/>
        <a:lstStyle/>
        <a:p>
          <a:endParaRPr lang="en-US"/>
        </a:p>
      </dgm:t>
    </dgm:pt>
    <dgm:pt modelId="{0525DF4A-410D-421A-8D92-E6B849BB8DDE}" type="pres">
      <dgm:prSet presAssocID="{C7B2F031-8B10-4C72-BD30-55C5DF1D91F1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C42326CA-0168-4CD5-B5FD-FDEF851B8F26}" type="pres">
      <dgm:prSet presAssocID="{05B3C0AC-4F29-416F-81F3-223EB9C892EE}" presName="horFlow" presStyleCnt="0"/>
      <dgm:spPr/>
    </dgm:pt>
    <dgm:pt modelId="{658599F3-563C-491B-9CEB-5342A310C23E}" type="pres">
      <dgm:prSet presAssocID="{05B3C0AC-4F29-416F-81F3-223EB9C892EE}" presName="bigChev" presStyleLbl="node1" presStyleIdx="0" presStyleCnt="1"/>
      <dgm:spPr/>
    </dgm:pt>
  </dgm:ptLst>
  <dgm:cxnLst>
    <dgm:cxn modelId="{3056392A-94E6-473B-B54E-CACEDB86A6D6}" type="presOf" srcId="{05B3C0AC-4F29-416F-81F3-223EB9C892EE}" destId="{658599F3-563C-491B-9CEB-5342A310C23E}" srcOrd="0" destOrd="0" presId="urn:microsoft.com/office/officeart/2005/8/layout/lProcess3"/>
    <dgm:cxn modelId="{23A0BEDA-00EE-47E3-A28B-10C38E518227}" type="presOf" srcId="{C7B2F031-8B10-4C72-BD30-55C5DF1D91F1}" destId="{0525DF4A-410D-421A-8D92-E6B849BB8DDE}" srcOrd="0" destOrd="0" presId="urn:microsoft.com/office/officeart/2005/8/layout/lProcess3"/>
    <dgm:cxn modelId="{BD6EDAEB-0D1E-42D6-8012-5554096DBF6E}" srcId="{C7B2F031-8B10-4C72-BD30-55C5DF1D91F1}" destId="{05B3C0AC-4F29-416F-81F3-223EB9C892EE}" srcOrd="0" destOrd="0" parTransId="{5BCCF1AC-FEE9-4768-B2A7-3625F23A604B}" sibTransId="{5B32E3C9-677D-456F-85E7-504F17830C91}"/>
    <dgm:cxn modelId="{2F307739-0458-4558-A704-491EDBB04658}" type="presParOf" srcId="{0525DF4A-410D-421A-8D92-E6B849BB8DDE}" destId="{C42326CA-0168-4CD5-B5FD-FDEF851B8F26}" srcOrd="0" destOrd="0" presId="urn:microsoft.com/office/officeart/2005/8/layout/lProcess3"/>
    <dgm:cxn modelId="{8ABA0B19-3363-4C96-9A75-4EB3C6EE4BFA}" type="presParOf" srcId="{C42326CA-0168-4CD5-B5FD-FDEF851B8F26}" destId="{658599F3-563C-491B-9CEB-5342A310C23E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31820BA-4789-4610-B848-30E07D44FB57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060923D-228E-4F8C-936E-504A059AD6F1}">
      <dgm:prSet/>
      <dgm:spPr/>
      <dgm:t>
        <a:bodyPr/>
        <a:lstStyle/>
        <a:p>
          <a:pPr rtl="0"/>
          <a:r>
            <a:rPr lang="en-GB"/>
            <a:t>The leaders who report exhibiting these behaviours were assumed to be more effective in the workplace.</a:t>
          </a:r>
        </a:p>
      </dgm:t>
    </dgm:pt>
    <dgm:pt modelId="{4AB65B08-246B-4D6A-B2B2-BD8B8ADD4720}" type="parTrans" cxnId="{7C57CDEA-A4AE-44C9-BDC6-06950FC1B46F}">
      <dgm:prSet/>
      <dgm:spPr/>
      <dgm:t>
        <a:bodyPr/>
        <a:lstStyle/>
        <a:p>
          <a:endParaRPr lang="en-US"/>
        </a:p>
      </dgm:t>
    </dgm:pt>
    <dgm:pt modelId="{F026408C-C19E-43EE-B08D-6F4F730C1080}" type="sibTrans" cxnId="{7C57CDEA-A4AE-44C9-BDC6-06950FC1B46F}">
      <dgm:prSet/>
      <dgm:spPr/>
      <dgm:t>
        <a:bodyPr/>
        <a:lstStyle/>
        <a:p>
          <a:endParaRPr lang="en-US"/>
        </a:p>
      </dgm:t>
    </dgm:pt>
    <dgm:pt modelId="{C08A2D95-E7E9-452C-8CF2-CD20AC4F027C}" type="pres">
      <dgm:prSet presAssocID="{B31820BA-4789-4610-B848-30E07D44FB57}" presName="linear" presStyleCnt="0">
        <dgm:presLayoutVars>
          <dgm:animLvl val="lvl"/>
          <dgm:resizeHandles val="exact"/>
        </dgm:presLayoutVars>
      </dgm:prSet>
      <dgm:spPr/>
    </dgm:pt>
    <dgm:pt modelId="{621447EF-9B49-49BB-9944-19FE7EE19892}" type="pres">
      <dgm:prSet presAssocID="{7060923D-228E-4F8C-936E-504A059AD6F1}" presName="parentText" presStyleLbl="node1" presStyleIdx="0" presStyleCnt="1" custLinFactNeighborX="-3244" custLinFactNeighborY="-139">
        <dgm:presLayoutVars>
          <dgm:chMax val="0"/>
          <dgm:bulletEnabled val="1"/>
        </dgm:presLayoutVars>
      </dgm:prSet>
      <dgm:spPr/>
    </dgm:pt>
  </dgm:ptLst>
  <dgm:cxnLst>
    <dgm:cxn modelId="{9A72D205-BFF1-4D22-A98C-EEFCC34573AB}" type="presOf" srcId="{B31820BA-4789-4610-B848-30E07D44FB57}" destId="{C08A2D95-E7E9-452C-8CF2-CD20AC4F027C}" srcOrd="0" destOrd="0" presId="urn:microsoft.com/office/officeart/2005/8/layout/vList2"/>
    <dgm:cxn modelId="{3D8CDB0C-0B46-4AF6-8918-AE66CE42E82E}" type="presOf" srcId="{7060923D-228E-4F8C-936E-504A059AD6F1}" destId="{621447EF-9B49-49BB-9944-19FE7EE19892}" srcOrd="0" destOrd="0" presId="urn:microsoft.com/office/officeart/2005/8/layout/vList2"/>
    <dgm:cxn modelId="{7C57CDEA-A4AE-44C9-BDC6-06950FC1B46F}" srcId="{B31820BA-4789-4610-B848-30E07D44FB57}" destId="{7060923D-228E-4F8C-936E-504A059AD6F1}" srcOrd="0" destOrd="0" parTransId="{4AB65B08-246B-4D6A-B2B2-BD8B8ADD4720}" sibTransId="{F026408C-C19E-43EE-B08D-6F4F730C1080}"/>
    <dgm:cxn modelId="{89C4FE1F-88EB-4E18-9C4F-96D1C2F495D8}" type="presParOf" srcId="{C08A2D95-E7E9-452C-8CF2-CD20AC4F027C}" destId="{621447EF-9B49-49BB-9944-19FE7EE198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5109F07-AFE4-4938-AAF3-FBAACADD1F07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AA9CFAA-D61C-4691-B408-BC232F91627A}">
      <dgm:prSet/>
      <dgm:spPr/>
      <dgm:t>
        <a:bodyPr/>
        <a:lstStyle/>
        <a:p>
          <a:pPr rtl="0"/>
          <a:r>
            <a:rPr lang="en-GB"/>
            <a:t>Dulewicz and Higgs (1999) examined the link between self-reported EI and job competence, and unlike many previous studies, did not focus on the transformational-transactional model. </a:t>
          </a:r>
        </a:p>
      </dgm:t>
    </dgm:pt>
    <dgm:pt modelId="{1A3BA63A-982F-4807-BA14-3C0F98724B8E}" type="parTrans" cxnId="{AEA57D42-B2E3-42E3-8C2D-B6E90FEF8F1E}">
      <dgm:prSet/>
      <dgm:spPr/>
      <dgm:t>
        <a:bodyPr/>
        <a:lstStyle/>
        <a:p>
          <a:endParaRPr lang="en-US"/>
        </a:p>
      </dgm:t>
    </dgm:pt>
    <dgm:pt modelId="{9DF0F974-4295-4B48-A93A-824176625093}" type="sibTrans" cxnId="{AEA57D42-B2E3-42E3-8C2D-B6E90FEF8F1E}">
      <dgm:prSet/>
      <dgm:spPr/>
      <dgm:t>
        <a:bodyPr/>
        <a:lstStyle/>
        <a:p>
          <a:endParaRPr lang="en-US"/>
        </a:p>
      </dgm:t>
    </dgm:pt>
    <dgm:pt modelId="{02B4C0C1-951E-49D7-AD3B-78334BA29124}">
      <dgm:prSet/>
      <dgm:spPr/>
      <dgm:t>
        <a:bodyPr/>
        <a:lstStyle/>
        <a:p>
          <a:pPr rtl="0"/>
          <a:r>
            <a:rPr lang="en-GB" dirty="0"/>
            <a:t>They looked at leadership effectiveness from the perspective of </a:t>
          </a:r>
          <a:r>
            <a:rPr lang="en-GB" b="1" dirty="0"/>
            <a:t>progression within the hierarchy of an organization</a:t>
          </a:r>
          <a:r>
            <a:rPr lang="en-GB" dirty="0"/>
            <a:t> amongst 58 managers from the UK and Ireland. </a:t>
          </a:r>
        </a:p>
      </dgm:t>
    </dgm:pt>
    <dgm:pt modelId="{C0BCF705-9E5A-44F8-83B1-04BCF08958AE}" type="parTrans" cxnId="{535A80C8-1474-4104-92F0-6DCC8AB4C710}">
      <dgm:prSet/>
      <dgm:spPr/>
      <dgm:t>
        <a:bodyPr/>
        <a:lstStyle/>
        <a:p>
          <a:endParaRPr lang="en-US"/>
        </a:p>
      </dgm:t>
    </dgm:pt>
    <dgm:pt modelId="{C5CD5E09-C015-45F7-A662-A409EBEE0EA6}" type="sibTrans" cxnId="{535A80C8-1474-4104-92F0-6DCC8AB4C710}">
      <dgm:prSet/>
      <dgm:spPr/>
      <dgm:t>
        <a:bodyPr/>
        <a:lstStyle/>
        <a:p>
          <a:endParaRPr lang="en-US"/>
        </a:p>
      </dgm:t>
    </dgm:pt>
    <dgm:pt modelId="{8F9598B0-079B-4E80-9089-9903AB0057EA}">
      <dgm:prSet/>
      <dgm:spPr/>
      <dgm:t>
        <a:bodyPr/>
        <a:lstStyle/>
        <a:p>
          <a:pPr rtl="0"/>
          <a:r>
            <a:rPr lang="en-GB" dirty="0"/>
            <a:t>They found that EI was able to explain a </a:t>
          </a:r>
          <a:r>
            <a:rPr lang="en-GB" b="1" dirty="0"/>
            <a:t>greater proportion of an individuals’ advancement </a:t>
          </a:r>
          <a:r>
            <a:rPr lang="en-GB" dirty="0"/>
            <a:t>than either cognitive intelligence or personality traits</a:t>
          </a:r>
        </a:p>
      </dgm:t>
    </dgm:pt>
    <dgm:pt modelId="{7ED49100-AA1A-4DBF-8874-30BA28A2CE52}" type="parTrans" cxnId="{B6956307-B99D-4D52-8A9A-BB890224284A}">
      <dgm:prSet/>
      <dgm:spPr/>
      <dgm:t>
        <a:bodyPr/>
        <a:lstStyle/>
        <a:p>
          <a:endParaRPr lang="en-US"/>
        </a:p>
      </dgm:t>
    </dgm:pt>
    <dgm:pt modelId="{B8CB0F78-9B2B-41E5-B40B-201F350CBCFA}" type="sibTrans" cxnId="{B6956307-B99D-4D52-8A9A-BB890224284A}">
      <dgm:prSet/>
      <dgm:spPr/>
      <dgm:t>
        <a:bodyPr/>
        <a:lstStyle/>
        <a:p>
          <a:endParaRPr lang="en-US"/>
        </a:p>
      </dgm:t>
    </dgm:pt>
    <dgm:pt modelId="{F36D13E9-B760-4179-840E-3E9120B7DA70}" type="pres">
      <dgm:prSet presAssocID="{45109F07-AFE4-4938-AAF3-FBAACADD1F07}" presName="Name0" presStyleCnt="0">
        <dgm:presLayoutVars>
          <dgm:dir/>
          <dgm:animLvl val="lvl"/>
          <dgm:resizeHandles val="exact"/>
        </dgm:presLayoutVars>
      </dgm:prSet>
      <dgm:spPr/>
    </dgm:pt>
    <dgm:pt modelId="{403DA5E5-7794-4EAC-AF5A-C14ED92A8582}" type="pres">
      <dgm:prSet presAssocID="{0AA9CFAA-D61C-4691-B408-BC232F91627A}" presName="linNode" presStyleCnt="0"/>
      <dgm:spPr/>
    </dgm:pt>
    <dgm:pt modelId="{ACF87534-D2BC-4464-879B-7318A8C2716B}" type="pres">
      <dgm:prSet presAssocID="{0AA9CFAA-D61C-4691-B408-BC232F91627A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BFAA5CE-6AD5-4B74-A06F-B844473C7F77}" type="pres">
      <dgm:prSet presAssocID="{9DF0F974-4295-4B48-A93A-824176625093}" presName="sp" presStyleCnt="0"/>
      <dgm:spPr/>
    </dgm:pt>
    <dgm:pt modelId="{D6071D8C-C3A6-448E-9962-C5A96A25DBD3}" type="pres">
      <dgm:prSet presAssocID="{02B4C0C1-951E-49D7-AD3B-78334BA29124}" presName="linNode" presStyleCnt="0"/>
      <dgm:spPr/>
    </dgm:pt>
    <dgm:pt modelId="{1F94BAA2-A680-47CF-B3AD-137C21468A22}" type="pres">
      <dgm:prSet presAssocID="{02B4C0C1-951E-49D7-AD3B-78334BA29124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D149BAE-9D89-404B-8928-4A7318EB8751}" type="pres">
      <dgm:prSet presAssocID="{C5CD5E09-C015-45F7-A662-A409EBEE0EA6}" presName="sp" presStyleCnt="0"/>
      <dgm:spPr/>
    </dgm:pt>
    <dgm:pt modelId="{9A3962AE-2705-4EBD-8CE1-51AC67A85457}" type="pres">
      <dgm:prSet presAssocID="{8F9598B0-079B-4E80-9089-9903AB0057EA}" presName="linNode" presStyleCnt="0"/>
      <dgm:spPr/>
    </dgm:pt>
    <dgm:pt modelId="{4111C101-7D50-4DC5-97C9-8DFDCEED1089}" type="pres">
      <dgm:prSet presAssocID="{8F9598B0-079B-4E80-9089-9903AB0057EA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B6956307-B99D-4D52-8A9A-BB890224284A}" srcId="{45109F07-AFE4-4938-AAF3-FBAACADD1F07}" destId="{8F9598B0-079B-4E80-9089-9903AB0057EA}" srcOrd="2" destOrd="0" parTransId="{7ED49100-AA1A-4DBF-8874-30BA28A2CE52}" sibTransId="{B8CB0F78-9B2B-41E5-B40B-201F350CBCFA}"/>
    <dgm:cxn modelId="{6C9A5228-985D-4C64-8CDF-6EAACBDFEA6C}" type="presOf" srcId="{8F9598B0-079B-4E80-9089-9903AB0057EA}" destId="{4111C101-7D50-4DC5-97C9-8DFDCEED1089}" srcOrd="0" destOrd="0" presId="urn:microsoft.com/office/officeart/2005/8/layout/vList5"/>
    <dgm:cxn modelId="{0CBEDE3D-5530-4BEC-BC7B-6BA8FB0A57E6}" type="presOf" srcId="{0AA9CFAA-D61C-4691-B408-BC232F91627A}" destId="{ACF87534-D2BC-4464-879B-7318A8C2716B}" srcOrd="0" destOrd="0" presId="urn:microsoft.com/office/officeart/2005/8/layout/vList5"/>
    <dgm:cxn modelId="{AEA57D42-B2E3-42E3-8C2D-B6E90FEF8F1E}" srcId="{45109F07-AFE4-4938-AAF3-FBAACADD1F07}" destId="{0AA9CFAA-D61C-4691-B408-BC232F91627A}" srcOrd="0" destOrd="0" parTransId="{1A3BA63A-982F-4807-BA14-3C0F98724B8E}" sibTransId="{9DF0F974-4295-4B48-A93A-824176625093}"/>
    <dgm:cxn modelId="{D314B0BA-4F5E-4CBF-BB3E-8945322CA8CE}" type="presOf" srcId="{02B4C0C1-951E-49D7-AD3B-78334BA29124}" destId="{1F94BAA2-A680-47CF-B3AD-137C21468A22}" srcOrd="0" destOrd="0" presId="urn:microsoft.com/office/officeart/2005/8/layout/vList5"/>
    <dgm:cxn modelId="{E3EAE9BD-1AAA-4D1C-A73C-0E8FA02E253C}" type="presOf" srcId="{45109F07-AFE4-4938-AAF3-FBAACADD1F07}" destId="{F36D13E9-B760-4179-840E-3E9120B7DA70}" srcOrd="0" destOrd="0" presId="urn:microsoft.com/office/officeart/2005/8/layout/vList5"/>
    <dgm:cxn modelId="{535A80C8-1474-4104-92F0-6DCC8AB4C710}" srcId="{45109F07-AFE4-4938-AAF3-FBAACADD1F07}" destId="{02B4C0C1-951E-49D7-AD3B-78334BA29124}" srcOrd="1" destOrd="0" parTransId="{C0BCF705-9E5A-44F8-83B1-04BCF08958AE}" sibTransId="{C5CD5E09-C015-45F7-A662-A409EBEE0EA6}"/>
    <dgm:cxn modelId="{21D0DCBE-9448-47EF-91BF-E29EA80BEB4F}" type="presParOf" srcId="{F36D13E9-B760-4179-840E-3E9120B7DA70}" destId="{403DA5E5-7794-4EAC-AF5A-C14ED92A8582}" srcOrd="0" destOrd="0" presId="urn:microsoft.com/office/officeart/2005/8/layout/vList5"/>
    <dgm:cxn modelId="{0A6FA038-C348-44B0-8382-DD1EB641E049}" type="presParOf" srcId="{403DA5E5-7794-4EAC-AF5A-C14ED92A8582}" destId="{ACF87534-D2BC-4464-879B-7318A8C2716B}" srcOrd="0" destOrd="0" presId="urn:microsoft.com/office/officeart/2005/8/layout/vList5"/>
    <dgm:cxn modelId="{BDF5FA89-9221-45B9-87DF-59E2084DCB21}" type="presParOf" srcId="{F36D13E9-B760-4179-840E-3E9120B7DA70}" destId="{BBFAA5CE-6AD5-4B74-A06F-B844473C7F77}" srcOrd="1" destOrd="0" presId="urn:microsoft.com/office/officeart/2005/8/layout/vList5"/>
    <dgm:cxn modelId="{D1321769-D201-423B-AC3A-3ECD7309B66C}" type="presParOf" srcId="{F36D13E9-B760-4179-840E-3E9120B7DA70}" destId="{D6071D8C-C3A6-448E-9962-C5A96A25DBD3}" srcOrd="2" destOrd="0" presId="urn:microsoft.com/office/officeart/2005/8/layout/vList5"/>
    <dgm:cxn modelId="{57383200-1C6C-42BB-9A6F-48C13E12659A}" type="presParOf" srcId="{D6071D8C-C3A6-448E-9962-C5A96A25DBD3}" destId="{1F94BAA2-A680-47CF-B3AD-137C21468A22}" srcOrd="0" destOrd="0" presId="urn:microsoft.com/office/officeart/2005/8/layout/vList5"/>
    <dgm:cxn modelId="{DE78676B-3749-4843-8E83-55B6F3606C39}" type="presParOf" srcId="{F36D13E9-B760-4179-840E-3E9120B7DA70}" destId="{5D149BAE-9D89-404B-8928-4A7318EB8751}" srcOrd="3" destOrd="0" presId="urn:microsoft.com/office/officeart/2005/8/layout/vList5"/>
    <dgm:cxn modelId="{ED714C6F-3EA3-43CA-8B40-F336B5413CE2}" type="presParOf" srcId="{F36D13E9-B760-4179-840E-3E9120B7DA70}" destId="{9A3962AE-2705-4EBD-8CE1-51AC67A85457}" srcOrd="4" destOrd="0" presId="urn:microsoft.com/office/officeart/2005/8/layout/vList5"/>
    <dgm:cxn modelId="{ADB6D2BD-63C4-4B79-90D9-B1916D06ADDA}" type="presParOf" srcId="{9A3962AE-2705-4EBD-8CE1-51AC67A85457}" destId="{4111C101-7D50-4DC5-97C9-8DFDCEED1089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9836E85-DCFB-4CC7-8458-EB4DA8FC99BB}" type="doc">
      <dgm:prSet loTypeId="urn:microsoft.com/office/officeart/2005/8/layout/lProcess3" loCatId="process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AE67A640-5E4E-497E-87BF-A6ED1A6F6584}">
      <dgm:prSet/>
      <dgm:spPr/>
      <dgm:t>
        <a:bodyPr/>
        <a:lstStyle/>
        <a:p>
          <a:pPr rtl="0"/>
          <a:r>
            <a:rPr lang="en-GB" dirty="0" err="1"/>
            <a:t>Barling</a:t>
          </a:r>
          <a:r>
            <a:rPr lang="en-GB" dirty="0"/>
            <a:t> et al. (2000) - EI is associated with three aspects of transformational leadership</a:t>
          </a:r>
        </a:p>
      </dgm:t>
    </dgm:pt>
    <dgm:pt modelId="{29250E4E-3E4A-4819-8C99-89EAD8197372}" type="parTrans" cxnId="{E7993A4F-963A-4EAC-906D-D8321D0D7517}">
      <dgm:prSet/>
      <dgm:spPr/>
      <dgm:t>
        <a:bodyPr/>
        <a:lstStyle/>
        <a:p>
          <a:endParaRPr lang="en-US"/>
        </a:p>
      </dgm:t>
    </dgm:pt>
    <dgm:pt modelId="{7E6635DE-74E3-4A21-88D7-A4B15AD53912}" type="sibTrans" cxnId="{E7993A4F-963A-4EAC-906D-D8321D0D7517}">
      <dgm:prSet/>
      <dgm:spPr/>
      <dgm:t>
        <a:bodyPr/>
        <a:lstStyle/>
        <a:p>
          <a:endParaRPr lang="en-US"/>
        </a:p>
      </dgm:t>
    </dgm:pt>
    <dgm:pt modelId="{F7D184CF-F1C9-469D-9E1B-775B3AF6C70E}" type="pres">
      <dgm:prSet presAssocID="{09836E85-DCFB-4CC7-8458-EB4DA8FC99BB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9D77618D-4525-479B-B40F-B35A733D654C}" type="pres">
      <dgm:prSet presAssocID="{AE67A640-5E4E-497E-87BF-A6ED1A6F6584}" presName="horFlow" presStyleCnt="0"/>
      <dgm:spPr/>
    </dgm:pt>
    <dgm:pt modelId="{F30A512E-17D3-44A6-8360-EBDDAA49BF02}" type="pres">
      <dgm:prSet presAssocID="{AE67A640-5E4E-497E-87BF-A6ED1A6F6584}" presName="bigChev" presStyleLbl="node1" presStyleIdx="0" presStyleCnt="1" custScaleX="255146" custScaleY="136355"/>
      <dgm:spPr/>
    </dgm:pt>
  </dgm:ptLst>
  <dgm:cxnLst>
    <dgm:cxn modelId="{09C1CB28-2870-4F4F-B42C-6359E428FFC2}" type="presOf" srcId="{09836E85-DCFB-4CC7-8458-EB4DA8FC99BB}" destId="{F7D184CF-F1C9-469D-9E1B-775B3AF6C70E}" srcOrd="0" destOrd="0" presId="urn:microsoft.com/office/officeart/2005/8/layout/lProcess3"/>
    <dgm:cxn modelId="{E7993A4F-963A-4EAC-906D-D8321D0D7517}" srcId="{09836E85-DCFB-4CC7-8458-EB4DA8FC99BB}" destId="{AE67A640-5E4E-497E-87BF-A6ED1A6F6584}" srcOrd="0" destOrd="0" parTransId="{29250E4E-3E4A-4819-8C99-89EAD8197372}" sibTransId="{7E6635DE-74E3-4A21-88D7-A4B15AD53912}"/>
    <dgm:cxn modelId="{5E47EDBC-805C-4347-8690-6990B3EB3071}" type="presOf" srcId="{AE67A640-5E4E-497E-87BF-A6ED1A6F6584}" destId="{F30A512E-17D3-44A6-8360-EBDDAA49BF02}" srcOrd="0" destOrd="0" presId="urn:microsoft.com/office/officeart/2005/8/layout/lProcess3"/>
    <dgm:cxn modelId="{BFF9B8DB-7B07-43F2-87A6-F0AAA343C031}" type="presParOf" srcId="{F7D184CF-F1C9-469D-9E1B-775B3AF6C70E}" destId="{9D77618D-4525-479B-B40F-B35A733D654C}" srcOrd="0" destOrd="0" presId="urn:microsoft.com/office/officeart/2005/8/layout/lProcess3"/>
    <dgm:cxn modelId="{16B80612-9932-4D00-B506-9BB80778C289}" type="presParOf" srcId="{9D77618D-4525-479B-B40F-B35A733D654C}" destId="{F30A512E-17D3-44A6-8360-EBDDAA49BF0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C4B783B-E7AF-4EE2-AC0D-94F07015AC94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B788580-F8D1-4D64-BBA3-55F3A667BE5D}">
      <dgm:prSet/>
      <dgm:spPr/>
      <dgm:t>
        <a:bodyPr/>
        <a:lstStyle/>
        <a:p>
          <a:pPr rtl="0"/>
          <a:r>
            <a:rPr lang="en-GB"/>
            <a:t>idealized influence</a:t>
          </a:r>
        </a:p>
      </dgm:t>
    </dgm:pt>
    <dgm:pt modelId="{0C231022-DD93-44AC-9159-8F99960C26C5}" type="parTrans" cxnId="{C5511686-1307-4821-8661-66C6FB28EDFC}">
      <dgm:prSet/>
      <dgm:spPr/>
      <dgm:t>
        <a:bodyPr/>
        <a:lstStyle/>
        <a:p>
          <a:endParaRPr lang="en-US"/>
        </a:p>
      </dgm:t>
    </dgm:pt>
    <dgm:pt modelId="{4D63F3E8-CDB1-42E0-8BF3-BA2F68D9F27C}" type="sibTrans" cxnId="{C5511686-1307-4821-8661-66C6FB28EDFC}">
      <dgm:prSet/>
      <dgm:spPr/>
      <dgm:t>
        <a:bodyPr/>
        <a:lstStyle/>
        <a:p>
          <a:endParaRPr lang="en-US"/>
        </a:p>
      </dgm:t>
    </dgm:pt>
    <dgm:pt modelId="{E7A63DD1-3891-4B0D-8590-3539DDEFE97D}">
      <dgm:prSet/>
      <dgm:spPr/>
      <dgm:t>
        <a:bodyPr/>
        <a:lstStyle/>
        <a:p>
          <a:pPr rtl="0"/>
          <a:r>
            <a:rPr lang="en-GB"/>
            <a:t>inspirational motivation </a:t>
          </a:r>
        </a:p>
      </dgm:t>
    </dgm:pt>
    <dgm:pt modelId="{134D3DE1-6AD2-4C52-BF67-9EE48ED66ADC}" type="parTrans" cxnId="{02873722-306A-4AE8-A46A-491BD9EC491D}">
      <dgm:prSet/>
      <dgm:spPr/>
      <dgm:t>
        <a:bodyPr/>
        <a:lstStyle/>
        <a:p>
          <a:endParaRPr lang="en-US"/>
        </a:p>
      </dgm:t>
    </dgm:pt>
    <dgm:pt modelId="{5D2E6DBA-F3BB-4B8A-AF60-043B34E35D8C}" type="sibTrans" cxnId="{02873722-306A-4AE8-A46A-491BD9EC491D}">
      <dgm:prSet/>
      <dgm:spPr/>
      <dgm:t>
        <a:bodyPr/>
        <a:lstStyle/>
        <a:p>
          <a:endParaRPr lang="en-US"/>
        </a:p>
      </dgm:t>
    </dgm:pt>
    <dgm:pt modelId="{D7A752C3-2E97-4D29-A238-C4E86992F612}">
      <dgm:prSet/>
      <dgm:spPr/>
      <dgm:t>
        <a:bodyPr/>
        <a:lstStyle/>
        <a:p>
          <a:pPr rtl="0"/>
          <a:r>
            <a:rPr lang="en-GB"/>
            <a:t>individualized consideration</a:t>
          </a:r>
        </a:p>
      </dgm:t>
    </dgm:pt>
    <dgm:pt modelId="{E158C3A1-5E29-41B1-BCAE-10A05B3A34D2}" type="parTrans" cxnId="{7BAF9A17-C11D-4224-B655-AE97D96C0C8B}">
      <dgm:prSet/>
      <dgm:spPr/>
      <dgm:t>
        <a:bodyPr/>
        <a:lstStyle/>
        <a:p>
          <a:endParaRPr lang="en-US"/>
        </a:p>
      </dgm:t>
    </dgm:pt>
    <dgm:pt modelId="{BB16E371-7A46-4DB4-8831-DED36FB21E72}" type="sibTrans" cxnId="{7BAF9A17-C11D-4224-B655-AE97D96C0C8B}">
      <dgm:prSet/>
      <dgm:spPr/>
      <dgm:t>
        <a:bodyPr/>
        <a:lstStyle/>
        <a:p>
          <a:endParaRPr lang="en-US"/>
        </a:p>
      </dgm:t>
    </dgm:pt>
    <dgm:pt modelId="{D423A90B-642E-4ADA-9608-65881803168E}" type="pres">
      <dgm:prSet presAssocID="{2C4B783B-E7AF-4EE2-AC0D-94F07015AC94}" presName="Name0" presStyleCnt="0">
        <dgm:presLayoutVars>
          <dgm:dir/>
          <dgm:resizeHandles val="exact"/>
        </dgm:presLayoutVars>
      </dgm:prSet>
      <dgm:spPr/>
    </dgm:pt>
    <dgm:pt modelId="{ED3202D1-6AC5-439A-A786-F4B1626F13C3}" type="pres">
      <dgm:prSet presAssocID="{BB788580-F8D1-4D64-BBA3-55F3A667BE5D}" presName="node" presStyleLbl="node1" presStyleIdx="0" presStyleCnt="3">
        <dgm:presLayoutVars>
          <dgm:bulletEnabled val="1"/>
        </dgm:presLayoutVars>
      </dgm:prSet>
      <dgm:spPr/>
    </dgm:pt>
    <dgm:pt modelId="{A4A449A5-E11A-45A0-A3DF-B3D7E89F5620}" type="pres">
      <dgm:prSet presAssocID="{4D63F3E8-CDB1-42E0-8BF3-BA2F68D9F27C}" presName="sibTrans" presStyleLbl="sibTrans2D1" presStyleIdx="0" presStyleCnt="2"/>
      <dgm:spPr/>
    </dgm:pt>
    <dgm:pt modelId="{F824DA3D-CB3B-4C86-85FF-3C233B521F8A}" type="pres">
      <dgm:prSet presAssocID="{4D63F3E8-CDB1-42E0-8BF3-BA2F68D9F27C}" presName="connectorText" presStyleLbl="sibTrans2D1" presStyleIdx="0" presStyleCnt="2"/>
      <dgm:spPr/>
    </dgm:pt>
    <dgm:pt modelId="{E2874F4D-9F26-456B-905D-0C657E42FF0A}" type="pres">
      <dgm:prSet presAssocID="{E7A63DD1-3891-4B0D-8590-3539DDEFE97D}" presName="node" presStyleLbl="node1" presStyleIdx="1" presStyleCnt="3">
        <dgm:presLayoutVars>
          <dgm:bulletEnabled val="1"/>
        </dgm:presLayoutVars>
      </dgm:prSet>
      <dgm:spPr/>
    </dgm:pt>
    <dgm:pt modelId="{3D5FA421-3FD5-47E0-8585-C072507C70A6}" type="pres">
      <dgm:prSet presAssocID="{5D2E6DBA-F3BB-4B8A-AF60-043B34E35D8C}" presName="sibTrans" presStyleLbl="sibTrans2D1" presStyleIdx="1" presStyleCnt="2"/>
      <dgm:spPr/>
    </dgm:pt>
    <dgm:pt modelId="{A2DC678E-A949-4445-A11B-7AFFF0334A64}" type="pres">
      <dgm:prSet presAssocID="{5D2E6DBA-F3BB-4B8A-AF60-043B34E35D8C}" presName="connectorText" presStyleLbl="sibTrans2D1" presStyleIdx="1" presStyleCnt="2"/>
      <dgm:spPr/>
    </dgm:pt>
    <dgm:pt modelId="{BEDD3ED7-3637-4888-B7D4-7D3A5B729451}" type="pres">
      <dgm:prSet presAssocID="{D7A752C3-2E97-4D29-A238-C4E86992F612}" presName="node" presStyleLbl="node1" presStyleIdx="2" presStyleCnt="3">
        <dgm:presLayoutVars>
          <dgm:bulletEnabled val="1"/>
        </dgm:presLayoutVars>
      </dgm:prSet>
      <dgm:spPr/>
    </dgm:pt>
  </dgm:ptLst>
  <dgm:cxnLst>
    <dgm:cxn modelId="{7BAF9A17-C11D-4224-B655-AE97D96C0C8B}" srcId="{2C4B783B-E7AF-4EE2-AC0D-94F07015AC94}" destId="{D7A752C3-2E97-4D29-A238-C4E86992F612}" srcOrd="2" destOrd="0" parTransId="{E158C3A1-5E29-41B1-BCAE-10A05B3A34D2}" sibTransId="{BB16E371-7A46-4DB4-8831-DED36FB21E72}"/>
    <dgm:cxn modelId="{02873722-306A-4AE8-A46A-491BD9EC491D}" srcId="{2C4B783B-E7AF-4EE2-AC0D-94F07015AC94}" destId="{E7A63DD1-3891-4B0D-8590-3539DDEFE97D}" srcOrd="1" destOrd="0" parTransId="{134D3DE1-6AD2-4C52-BF67-9EE48ED66ADC}" sibTransId="{5D2E6DBA-F3BB-4B8A-AF60-043B34E35D8C}"/>
    <dgm:cxn modelId="{18A86723-25A1-4686-B958-8037236FA2EA}" type="presOf" srcId="{5D2E6DBA-F3BB-4B8A-AF60-043B34E35D8C}" destId="{3D5FA421-3FD5-47E0-8585-C072507C70A6}" srcOrd="0" destOrd="0" presId="urn:microsoft.com/office/officeart/2005/8/layout/process1"/>
    <dgm:cxn modelId="{12B44A39-28A7-417D-90FC-D3735B4DB819}" type="presOf" srcId="{D7A752C3-2E97-4D29-A238-C4E86992F612}" destId="{BEDD3ED7-3637-4888-B7D4-7D3A5B729451}" srcOrd="0" destOrd="0" presId="urn:microsoft.com/office/officeart/2005/8/layout/process1"/>
    <dgm:cxn modelId="{1D290365-97F6-4296-B807-9082BAB71BAB}" type="presOf" srcId="{5D2E6DBA-F3BB-4B8A-AF60-043B34E35D8C}" destId="{A2DC678E-A949-4445-A11B-7AFFF0334A64}" srcOrd="1" destOrd="0" presId="urn:microsoft.com/office/officeart/2005/8/layout/process1"/>
    <dgm:cxn modelId="{C5511686-1307-4821-8661-66C6FB28EDFC}" srcId="{2C4B783B-E7AF-4EE2-AC0D-94F07015AC94}" destId="{BB788580-F8D1-4D64-BBA3-55F3A667BE5D}" srcOrd="0" destOrd="0" parTransId="{0C231022-DD93-44AC-9159-8F99960C26C5}" sibTransId="{4D63F3E8-CDB1-42E0-8BF3-BA2F68D9F27C}"/>
    <dgm:cxn modelId="{9CB9D2A6-919C-47F0-875C-D7BA59D4E4C8}" type="presOf" srcId="{E7A63DD1-3891-4B0D-8590-3539DDEFE97D}" destId="{E2874F4D-9F26-456B-905D-0C657E42FF0A}" srcOrd="0" destOrd="0" presId="urn:microsoft.com/office/officeart/2005/8/layout/process1"/>
    <dgm:cxn modelId="{2330C4BE-BCED-46EA-944E-C87C2984E552}" type="presOf" srcId="{BB788580-F8D1-4D64-BBA3-55F3A667BE5D}" destId="{ED3202D1-6AC5-439A-A786-F4B1626F13C3}" srcOrd="0" destOrd="0" presId="urn:microsoft.com/office/officeart/2005/8/layout/process1"/>
    <dgm:cxn modelId="{164E43C9-44A0-4531-B417-C39F6E2F177A}" type="presOf" srcId="{4D63F3E8-CDB1-42E0-8BF3-BA2F68D9F27C}" destId="{A4A449A5-E11A-45A0-A3DF-B3D7E89F5620}" srcOrd="0" destOrd="0" presId="urn:microsoft.com/office/officeart/2005/8/layout/process1"/>
    <dgm:cxn modelId="{ED78A1E5-EF8D-4943-99A5-5468173A99E3}" type="presOf" srcId="{4D63F3E8-CDB1-42E0-8BF3-BA2F68D9F27C}" destId="{F824DA3D-CB3B-4C86-85FF-3C233B521F8A}" srcOrd="1" destOrd="0" presId="urn:microsoft.com/office/officeart/2005/8/layout/process1"/>
    <dgm:cxn modelId="{937ED4FC-0C5A-4DA1-B344-DFE55D4E581C}" type="presOf" srcId="{2C4B783B-E7AF-4EE2-AC0D-94F07015AC94}" destId="{D423A90B-642E-4ADA-9608-65881803168E}" srcOrd="0" destOrd="0" presId="urn:microsoft.com/office/officeart/2005/8/layout/process1"/>
    <dgm:cxn modelId="{A9E8B838-B009-4EE7-9B24-C6D636820A42}" type="presParOf" srcId="{D423A90B-642E-4ADA-9608-65881803168E}" destId="{ED3202D1-6AC5-439A-A786-F4B1626F13C3}" srcOrd="0" destOrd="0" presId="urn:microsoft.com/office/officeart/2005/8/layout/process1"/>
    <dgm:cxn modelId="{804A714E-46D2-4CC4-9AD0-E8C24357EAD2}" type="presParOf" srcId="{D423A90B-642E-4ADA-9608-65881803168E}" destId="{A4A449A5-E11A-45A0-A3DF-B3D7E89F5620}" srcOrd="1" destOrd="0" presId="urn:microsoft.com/office/officeart/2005/8/layout/process1"/>
    <dgm:cxn modelId="{7609FB46-DACD-4752-B5FC-98C754EF0326}" type="presParOf" srcId="{A4A449A5-E11A-45A0-A3DF-B3D7E89F5620}" destId="{F824DA3D-CB3B-4C86-85FF-3C233B521F8A}" srcOrd="0" destOrd="0" presId="urn:microsoft.com/office/officeart/2005/8/layout/process1"/>
    <dgm:cxn modelId="{35EB1C55-D719-483D-BA93-109E17BC7DE1}" type="presParOf" srcId="{D423A90B-642E-4ADA-9608-65881803168E}" destId="{E2874F4D-9F26-456B-905D-0C657E42FF0A}" srcOrd="2" destOrd="0" presId="urn:microsoft.com/office/officeart/2005/8/layout/process1"/>
    <dgm:cxn modelId="{1FA64B3D-4378-41C5-8C15-AFAF51B2BAE2}" type="presParOf" srcId="{D423A90B-642E-4ADA-9608-65881803168E}" destId="{3D5FA421-3FD5-47E0-8585-C072507C70A6}" srcOrd="3" destOrd="0" presId="urn:microsoft.com/office/officeart/2005/8/layout/process1"/>
    <dgm:cxn modelId="{3C8D1621-8F14-4182-A80F-B63D8CF2707A}" type="presParOf" srcId="{3D5FA421-3FD5-47E0-8585-C072507C70A6}" destId="{A2DC678E-A949-4445-A11B-7AFFF0334A64}" srcOrd="0" destOrd="0" presId="urn:microsoft.com/office/officeart/2005/8/layout/process1"/>
    <dgm:cxn modelId="{DCE20EFD-EE38-478F-BF0A-4E148506525A}" type="presParOf" srcId="{D423A90B-642E-4ADA-9608-65881803168E}" destId="{BEDD3ED7-3637-4888-B7D4-7D3A5B729451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1F1ECC50-E2D8-40C7-9146-41401283A8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29E0F11-A166-488C-A524-CB4310D16154}">
      <dgm:prSet/>
      <dgm:spPr/>
      <dgm:t>
        <a:bodyPr/>
        <a:lstStyle/>
        <a:p>
          <a:pPr rtl="0"/>
          <a:r>
            <a:rPr lang="en-GB" dirty="0"/>
            <a:t>The available research supports the hypothesis that </a:t>
          </a:r>
          <a:r>
            <a:rPr lang="en-GB" b="1" dirty="0"/>
            <a:t>EI is linked to indices of leadership style and effectiveness</a:t>
          </a:r>
          <a:r>
            <a:rPr lang="en-GB" dirty="0"/>
            <a:t>. This research has focused on self-reports of EI and of leadership style. Research is needed to evaluate whether an ability-based test of EI is related to relatively objective (or non-self-report) measures of leadership effectiveness.</a:t>
          </a:r>
        </a:p>
      </dgm:t>
    </dgm:pt>
    <dgm:pt modelId="{E6061ECA-634E-4CF9-ABE1-792A892C1CAD}" type="parTrans" cxnId="{EF5D75E2-CD08-4B81-A9FE-381F1CA562A4}">
      <dgm:prSet/>
      <dgm:spPr/>
      <dgm:t>
        <a:bodyPr/>
        <a:lstStyle/>
        <a:p>
          <a:endParaRPr lang="en-US"/>
        </a:p>
      </dgm:t>
    </dgm:pt>
    <dgm:pt modelId="{E1C071F3-DECF-415F-9C7F-575DB8EE0159}" type="sibTrans" cxnId="{EF5D75E2-CD08-4B81-A9FE-381F1CA562A4}">
      <dgm:prSet/>
      <dgm:spPr/>
      <dgm:t>
        <a:bodyPr/>
        <a:lstStyle/>
        <a:p>
          <a:endParaRPr lang="en-US"/>
        </a:p>
      </dgm:t>
    </dgm:pt>
    <dgm:pt modelId="{884687C3-D951-46C8-99D7-7DF5FD99BCF8}">
      <dgm:prSet/>
      <dgm:spPr/>
      <dgm:t>
        <a:bodyPr/>
        <a:lstStyle/>
        <a:p>
          <a:pPr rtl="0"/>
          <a:r>
            <a:rPr lang="en-GB" dirty="0"/>
            <a:t>Leader effectiveness has always been difficult to measure as objective criteria are often absent (</a:t>
          </a:r>
          <a:r>
            <a:rPr lang="en-GB" dirty="0" err="1"/>
            <a:t>Murensky</a:t>
          </a:r>
          <a:r>
            <a:rPr lang="en-GB" dirty="0"/>
            <a:t>, 2000). Some have argued that emphasis must be made on </a:t>
          </a:r>
          <a:r>
            <a:rPr lang="en-GB" b="1" dirty="0"/>
            <a:t>shareholders return on investment </a:t>
          </a:r>
          <a:r>
            <a:rPr lang="en-GB" dirty="0"/>
            <a:t>(Bass and </a:t>
          </a:r>
          <a:r>
            <a:rPr lang="en-GB" dirty="0" err="1"/>
            <a:t>Avolio</a:t>
          </a:r>
          <a:r>
            <a:rPr lang="en-GB" dirty="0"/>
            <a:t>, 1990), while others have advocated for a more </a:t>
          </a:r>
          <a:r>
            <a:rPr lang="en-GB" b="1" dirty="0"/>
            <a:t>balanced approach which also incorporates non-financial measures </a:t>
          </a:r>
          <a:r>
            <a:rPr lang="en-GB" dirty="0"/>
            <a:t>(Kaplan and Norton, 1996).</a:t>
          </a:r>
        </a:p>
      </dgm:t>
    </dgm:pt>
    <dgm:pt modelId="{DC3C1883-7A3E-426F-AFC1-28BCAD77C457}" type="parTrans" cxnId="{FD4823E0-F4F6-486F-A17B-748F58FCA092}">
      <dgm:prSet/>
      <dgm:spPr/>
      <dgm:t>
        <a:bodyPr/>
        <a:lstStyle/>
        <a:p>
          <a:endParaRPr lang="en-US"/>
        </a:p>
      </dgm:t>
    </dgm:pt>
    <dgm:pt modelId="{64F4B89E-A79A-431B-8CAF-5728236674BB}" type="sibTrans" cxnId="{FD4823E0-F4F6-486F-A17B-748F58FCA092}">
      <dgm:prSet/>
      <dgm:spPr/>
      <dgm:t>
        <a:bodyPr/>
        <a:lstStyle/>
        <a:p>
          <a:endParaRPr lang="en-US"/>
        </a:p>
      </dgm:t>
    </dgm:pt>
    <dgm:pt modelId="{C42CA802-9CE2-4868-BB18-BA0BF44C06FF}" type="pres">
      <dgm:prSet presAssocID="{1F1ECC50-E2D8-40C7-9146-41401283A809}" presName="linear" presStyleCnt="0">
        <dgm:presLayoutVars>
          <dgm:animLvl val="lvl"/>
          <dgm:resizeHandles val="exact"/>
        </dgm:presLayoutVars>
      </dgm:prSet>
      <dgm:spPr/>
    </dgm:pt>
    <dgm:pt modelId="{46C7015F-7AF9-4759-95FB-57AB2CFF5362}" type="pres">
      <dgm:prSet presAssocID="{529E0F11-A166-488C-A524-CB4310D1615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C040A86-DF4C-440F-A07E-8121CF4A3061}" type="pres">
      <dgm:prSet presAssocID="{E1C071F3-DECF-415F-9C7F-575DB8EE0159}" presName="spacer" presStyleCnt="0"/>
      <dgm:spPr/>
    </dgm:pt>
    <dgm:pt modelId="{123954FD-AC10-428D-B685-81322DAE7B46}" type="pres">
      <dgm:prSet presAssocID="{884687C3-D951-46C8-99D7-7DF5FD99BCF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0334515-07F2-4B4F-BE72-037197425A77}" type="presOf" srcId="{1F1ECC50-E2D8-40C7-9146-41401283A809}" destId="{C42CA802-9CE2-4868-BB18-BA0BF44C06FF}" srcOrd="0" destOrd="0" presId="urn:microsoft.com/office/officeart/2005/8/layout/vList2"/>
    <dgm:cxn modelId="{D3429142-F4F3-4550-BAC8-2624C7D41333}" type="presOf" srcId="{884687C3-D951-46C8-99D7-7DF5FD99BCF8}" destId="{123954FD-AC10-428D-B685-81322DAE7B46}" srcOrd="0" destOrd="0" presId="urn:microsoft.com/office/officeart/2005/8/layout/vList2"/>
    <dgm:cxn modelId="{A0BB5665-0694-4FCB-8BBD-FA5160C1D5D0}" type="presOf" srcId="{529E0F11-A166-488C-A524-CB4310D16154}" destId="{46C7015F-7AF9-4759-95FB-57AB2CFF5362}" srcOrd="0" destOrd="0" presId="urn:microsoft.com/office/officeart/2005/8/layout/vList2"/>
    <dgm:cxn modelId="{FD4823E0-F4F6-486F-A17B-748F58FCA092}" srcId="{1F1ECC50-E2D8-40C7-9146-41401283A809}" destId="{884687C3-D951-46C8-99D7-7DF5FD99BCF8}" srcOrd="1" destOrd="0" parTransId="{DC3C1883-7A3E-426F-AFC1-28BCAD77C457}" sibTransId="{64F4B89E-A79A-431B-8CAF-5728236674BB}"/>
    <dgm:cxn modelId="{EF5D75E2-CD08-4B81-A9FE-381F1CA562A4}" srcId="{1F1ECC50-E2D8-40C7-9146-41401283A809}" destId="{529E0F11-A166-488C-A524-CB4310D16154}" srcOrd="0" destOrd="0" parTransId="{E6061ECA-634E-4CF9-ABE1-792A892C1CAD}" sibTransId="{E1C071F3-DECF-415F-9C7F-575DB8EE0159}"/>
    <dgm:cxn modelId="{79333BBA-505E-4C6A-8532-B5438BBA382E}" type="presParOf" srcId="{C42CA802-9CE2-4868-BB18-BA0BF44C06FF}" destId="{46C7015F-7AF9-4759-95FB-57AB2CFF5362}" srcOrd="0" destOrd="0" presId="urn:microsoft.com/office/officeart/2005/8/layout/vList2"/>
    <dgm:cxn modelId="{0EF8EF2C-D80F-4690-AE08-83DDBD6B3EEB}" type="presParOf" srcId="{C42CA802-9CE2-4868-BB18-BA0BF44C06FF}" destId="{2C040A86-DF4C-440F-A07E-8121CF4A3061}" srcOrd="1" destOrd="0" presId="urn:microsoft.com/office/officeart/2005/8/layout/vList2"/>
    <dgm:cxn modelId="{50F60FF2-DCBD-4AE9-B8BB-7E7CE7FFEF72}" type="presParOf" srcId="{C42CA802-9CE2-4868-BB18-BA0BF44C06FF}" destId="{123954FD-AC10-428D-B685-81322DAE7B4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23599B7-9B82-4C46-A4CE-8EE7E6342602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2E2147-BD8D-4CB9-8429-08DE750250C9}">
      <dgm:prSet/>
      <dgm:spPr/>
      <dgm:t>
        <a:bodyPr/>
        <a:lstStyle/>
        <a:p>
          <a:pPr rtl="0"/>
          <a:r>
            <a:rPr lang="en-GB" dirty="0"/>
            <a:t>Issues with EI and the workplace</a:t>
          </a:r>
        </a:p>
      </dgm:t>
    </dgm:pt>
    <dgm:pt modelId="{F2D7C6FE-0431-4606-835D-C85AD2D6C67E}" type="parTrans" cxnId="{714F4D66-EEFD-4DD7-9631-A0970036267B}">
      <dgm:prSet/>
      <dgm:spPr/>
      <dgm:t>
        <a:bodyPr/>
        <a:lstStyle/>
        <a:p>
          <a:endParaRPr lang="en-US"/>
        </a:p>
      </dgm:t>
    </dgm:pt>
    <dgm:pt modelId="{F0F89B5A-E00E-4EF9-AAD3-F24B6B46DCCF}" type="sibTrans" cxnId="{714F4D66-EEFD-4DD7-9631-A0970036267B}">
      <dgm:prSet/>
      <dgm:spPr/>
      <dgm:t>
        <a:bodyPr/>
        <a:lstStyle/>
        <a:p>
          <a:endParaRPr lang="en-US"/>
        </a:p>
      </dgm:t>
    </dgm:pt>
    <dgm:pt modelId="{35ACDD12-45FD-49EA-96B2-DB1801EFD4F3}">
      <dgm:prSet/>
      <dgm:spPr/>
      <dgm:t>
        <a:bodyPr/>
        <a:lstStyle/>
        <a:p>
          <a:pPr rtl="0"/>
          <a:r>
            <a:rPr lang="en-GB"/>
            <a:t>Unscientific approach to mix intelligence and personality </a:t>
          </a:r>
        </a:p>
      </dgm:t>
    </dgm:pt>
    <dgm:pt modelId="{972FAB8C-77CD-486A-B27D-697C1D1B77BC}" type="parTrans" cxnId="{1E783F5C-D877-4311-987A-D0459F08E520}">
      <dgm:prSet/>
      <dgm:spPr/>
      <dgm:t>
        <a:bodyPr/>
        <a:lstStyle/>
        <a:p>
          <a:endParaRPr lang="en-US"/>
        </a:p>
      </dgm:t>
    </dgm:pt>
    <dgm:pt modelId="{8F88E5DB-BAE5-4415-AAD3-7CCCEA3A4461}" type="sibTrans" cxnId="{1E783F5C-D877-4311-987A-D0459F08E520}">
      <dgm:prSet/>
      <dgm:spPr/>
      <dgm:t>
        <a:bodyPr/>
        <a:lstStyle/>
        <a:p>
          <a:endParaRPr lang="en-US"/>
        </a:p>
      </dgm:t>
    </dgm:pt>
    <dgm:pt modelId="{EBC3DE0A-9890-4941-B255-50E2A0C330F2}">
      <dgm:prSet/>
      <dgm:spPr/>
      <dgm:t>
        <a:bodyPr/>
        <a:lstStyle/>
        <a:p>
          <a:pPr rtl="0"/>
          <a:r>
            <a:rPr lang="en-GB"/>
            <a:t>Lack of empirical research </a:t>
          </a:r>
        </a:p>
      </dgm:t>
    </dgm:pt>
    <dgm:pt modelId="{603B0ED8-BC71-4556-AEB6-4CD49553CA89}" type="parTrans" cxnId="{D94B3C72-402C-4C83-9218-510B04F3E7AD}">
      <dgm:prSet/>
      <dgm:spPr/>
      <dgm:t>
        <a:bodyPr/>
        <a:lstStyle/>
        <a:p>
          <a:endParaRPr lang="en-US"/>
        </a:p>
      </dgm:t>
    </dgm:pt>
    <dgm:pt modelId="{F817219E-8FC7-4378-BCB6-F639FA530568}" type="sibTrans" cxnId="{D94B3C72-402C-4C83-9218-510B04F3E7AD}">
      <dgm:prSet/>
      <dgm:spPr/>
      <dgm:t>
        <a:bodyPr/>
        <a:lstStyle/>
        <a:p>
          <a:endParaRPr lang="en-US"/>
        </a:p>
      </dgm:t>
    </dgm:pt>
    <dgm:pt modelId="{6354D9C1-21E6-40EF-8CF1-D4F7A865FAC4}" type="pres">
      <dgm:prSet presAssocID="{623599B7-9B82-4C46-A4CE-8EE7E6342602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615875C4-ABE2-41BF-B290-76B54409AA9B}" type="pres">
      <dgm:prSet presAssocID="{692E2147-BD8D-4CB9-8429-08DE750250C9}" presName="horFlow" presStyleCnt="0"/>
      <dgm:spPr/>
    </dgm:pt>
    <dgm:pt modelId="{A40B3D21-0D2C-41CF-B0CB-C7636FDD02C6}" type="pres">
      <dgm:prSet presAssocID="{692E2147-BD8D-4CB9-8429-08DE750250C9}" presName="bigChev" presStyleLbl="node1" presStyleIdx="0" presStyleCnt="1"/>
      <dgm:spPr/>
    </dgm:pt>
    <dgm:pt modelId="{B835B6E8-5626-489E-BB3D-EE9DFDFB1647}" type="pres">
      <dgm:prSet presAssocID="{972FAB8C-77CD-486A-B27D-697C1D1B77BC}" presName="parTrans" presStyleCnt="0"/>
      <dgm:spPr/>
    </dgm:pt>
    <dgm:pt modelId="{F0174CF6-89D6-4FCE-A7E6-4AF8BD23F043}" type="pres">
      <dgm:prSet presAssocID="{35ACDD12-45FD-49EA-96B2-DB1801EFD4F3}" presName="node" presStyleLbl="alignAccFollowNode1" presStyleIdx="0" presStyleCnt="2">
        <dgm:presLayoutVars>
          <dgm:bulletEnabled val="1"/>
        </dgm:presLayoutVars>
      </dgm:prSet>
      <dgm:spPr/>
    </dgm:pt>
    <dgm:pt modelId="{8CB5DCE9-6FAD-48CE-A51D-E5906ADB01DB}" type="pres">
      <dgm:prSet presAssocID="{8F88E5DB-BAE5-4415-AAD3-7CCCEA3A4461}" presName="sibTrans" presStyleCnt="0"/>
      <dgm:spPr/>
    </dgm:pt>
    <dgm:pt modelId="{63B8A1CD-B1D0-4991-8469-48B17D30A64E}" type="pres">
      <dgm:prSet presAssocID="{EBC3DE0A-9890-4941-B255-50E2A0C330F2}" presName="node" presStyleLbl="alignAccFollowNode1" presStyleIdx="1" presStyleCnt="2">
        <dgm:presLayoutVars>
          <dgm:bulletEnabled val="1"/>
        </dgm:presLayoutVars>
      </dgm:prSet>
      <dgm:spPr/>
    </dgm:pt>
  </dgm:ptLst>
  <dgm:cxnLst>
    <dgm:cxn modelId="{B2D0A10A-017E-4743-A898-62BB2F5D46D4}" type="presOf" srcId="{623599B7-9B82-4C46-A4CE-8EE7E6342602}" destId="{6354D9C1-21E6-40EF-8CF1-D4F7A865FAC4}" srcOrd="0" destOrd="0" presId="urn:microsoft.com/office/officeart/2005/8/layout/lProcess3"/>
    <dgm:cxn modelId="{1E783F5C-D877-4311-987A-D0459F08E520}" srcId="{692E2147-BD8D-4CB9-8429-08DE750250C9}" destId="{35ACDD12-45FD-49EA-96B2-DB1801EFD4F3}" srcOrd="0" destOrd="0" parTransId="{972FAB8C-77CD-486A-B27D-697C1D1B77BC}" sibTransId="{8F88E5DB-BAE5-4415-AAD3-7CCCEA3A4461}"/>
    <dgm:cxn modelId="{714F4D66-EEFD-4DD7-9631-A0970036267B}" srcId="{623599B7-9B82-4C46-A4CE-8EE7E6342602}" destId="{692E2147-BD8D-4CB9-8429-08DE750250C9}" srcOrd="0" destOrd="0" parTransId="{F2D7C6FE-0431-4606-835D-C85AD2D6C67E}" sibTransId="{F0F89B5A-E00E-4EF9-AAD3-F24B6B46DCCF}"/>
    <dgm:cxn modelId="{4FFA7247-C591-45C1-8BCF-9E2FF619B50A}" type="presOf" srcId="{692E2147-BD8D-4CB9-8429-08DE750250C9}" destId="{A40B3D21-0D2C-41CF-B0CB-C7636FDD02C6}" srcOrd="0" destOrd="0" presId="urn:microsoft.com/office/officeart/2005/8/layout/lProcess3"/>
    <dgm:cxn modelId="{D4EF1149-D82A-4377-92C1-49EE1F7BFF97}" type="presOf" srcId="{35ACDD12-45FD-49EA-96B2-DB1801EFD4F3}" destId="{F0174CF6-89D6-4FCE-A7E6-4AF8BD23F043}" srcOrd="0" destOrd="0" presId="urn:microsoft.com/office/officeart/2005/8/layout/lProcess3"/>
    <dgm:cxn modelId="{D94B3C72-402C-4C83-9218-510B04F3E7AD}" srcId="{692E2147-BD8D-4CB9-8429-08DE750250C9}" destId="{EBC3DE0A-9890-4941-B255-50E2A0C330F2}" srcOrd="1" destOrd="0" parTransId="{603B0ED8-BC71-4556-AEB6-4CD49553CA89}" sibTransId="{F817219E-8FC7-4378-BCB6-F639FA530568}"/>
    <dgm:cxn modelId="{00AB5A88-FF28-45E8-9F84-CCB35EC31CCB}" type="presOf" srcId="{EBC3DE0A-9890-4941-B255-50E2A0C330F2}" destId="{63B8A1CD-B1D0-4991-8469-48B17D30A64E}" srcOrd="0" destOrd="0" presId="urn:microsoft.com/office/officeart/2005/8/layout/lProcess3"/>
    <dgm:cxn modelId="{978D627F-6619-4848-88D2-DB09A1D48A91}" type="presParOf" srcId="{6354D9C1-21E6-40EF-8CF1-D4F7A865FAC4}" destId="{615875C4-ABE2-41BF-B290-76B54409AA9B}" srcOrd="0" destOrd="0" presId="urn:microsoft.com/office/officeart/2005/8/layout/lProcess3"/>
    <dgm:cxn modelId="{07CDFC8A-EE84-4C70-BABE-2E3B0A9DD017}" type="presParOf" srcId="{615875C4-ABE2-41BF-B290-76B54409AA9B}" destId="{A40B3D21-0D2C-41CF-B0CB-C7636FDD02C6}" srcOrd="0" destOrd="0" presId="urn:microsoft.com/office/officeart/2005/8/layout/lProcess3"/>
    <dgm:cxn modelId="{B02134FF-8BC8-49F3-8E27-2591E1C49221}" type="presParOf" srcId="{615875C4-ABE2-41BF-B290-76B54409AA9B}" destId="{B835B6E8-5626-489E-BB3D-EE9DFDFB1647}" srcOrd="1" destOrd="0" presId="urn:microsoft.com/office/officeart/2005/8/layout/lProcess3"/>
    <dgm:cxn modelId="{9F20709B-07DA-40E7-BFEF-C73F5F92FBBF}" type="presParOf" srcId="{615875C4-ABE2-41BF-B290-76B54409AA9B}" destId="{F0174CF6-89D6-4FCE-A7E6-4AF8BD23F043}" srcOrd="2" destOrd="0" presId="urn:microsoft.com/office/officeart/2005/8/layout/lProcess3"/>
    <dgm:cxn modelId="{A244E801-A472-4EFC-A0A5-CDA92C0331D1}" type="presParOf" srcId="{615875C4-ABE2-41BF-B290-76B54409AA9B}" destId="{8CB5DCE9-6FAD-48CE-A51D-E5906ADB01DB}" srcOrd="3" destOrd="0" presId="urn:microsoft.com/office/officeart/2005/8/layout/lProcess3"/>
    <dgm:cxn modelId="{A93D6370-17E9-4D8B-A714-7F17A3F8816C}" type="presParOf" srcId="{615875C4-ABE2-41BF-B290-76B54409AA9B}" destId="{63B8A1CD-B1D0-4991-8469-48B17D30A64E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FC926-0FD3-432C-9A69-D5C3A121D3BD}">
      <dsp:nvSpPr>
        <dsp:cNvPr id="0" name=""/>
        <dsp:cNvSpPr/>
      </dsp:nvSpPr>
      <dsp:spPr>
        <a:xfrm>
          <a:off x="0" y="24750"/>
          <a:ext cx="5971142" cy="815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Hunter and Hunter (1984)</a:t>
          </a:r>
        </a:p>
      </dsp:txBody>
      <dsp:txXfrm>
        <a:off x="39809" y="64559"/>
        <a:ext cx="5891524" cy="735872"/>
      </dsp:txXfrm>
    </dsp:sp>
    <dsp:sp modelId="{E51FCC49-7526-49A2-9FB9-AEA5FB0B1271}">
      <dsp:nvSpPr>
        <dsp:cNvPr id="0" name=""/>
        <dsp:cNvSpPr/>
      </dsp:nvSpPr>
      <dsp:spPr>
        <a:xfrm>
          <a:off x="0" y="840240"/>
          <a:ext cx="5971142" cy="23225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584" tIns="43180" rIns="241808" bIns="4318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32, 00 0 workers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Job performance: r = .54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CV: r = .37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Previous experience: r = .18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Education: r = .10</a:t>
          </a:r>
        </a:p>
      </dsp:txBody>
      <dsp:txXfrm>
        <a:off x="0" y="840240"/>
        <a:ext cx="5971142" cy="2322540"/>
      </dsp:txXfrm>
    </dsp:sp>
    <dsp:sp modelId="{1D80D6F7-21E6-47E5-93F2-CB7FA021002A}">
      <dsp:nvSpPr>
        <dsp:cNvPr id="0" name=""/>
        <dsp:cNvSpPr/>
      </dsp:nvSpPr>
      <dsp:spPr>
        <a:xfrm>
          <a:off x="0" y="3162780"/>
          <a:ext cx="5971142" cy="81549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Bertua et al (2005)</a:t>
          </a:r>
        </a:p>
      </dsp:txBody>
      <dsp:txXfrm>
        <a:off x="39809" y="3202589"/>
        <a:ext cx="5891524" cy="735872"/>
      </dsp:txXfrm>
    </dsp:sp>
    <dsp:sp modelId="{106678CA-A838-4279-81C4-6AAD5B5918BE}">
      <dsp:nvSpPr>
        <dsp:cNvPr id="0" name=""/>
        <dsp:cNvSpPr/>
      </dsp:nvSpPr>
      <dsp:spPr>
        <a:xfrm>
          <a:off x="0" y="3978270"/>
          <a:ext cx="5971142" cy="932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584" tIns="43180" rIns="241808" bIns="4318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UK study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R = .5 and .6</a:t>
          </a:r>
        </a:p>
      </dsp:txBody>
      <dsp:txXfrm>
        <a:off x="0" y="3978270"/>
        <a:ext cx="5971142" cy="9325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DCEF1-D8A4-4A1D-99AB-63F39567B609}">
      <dsp:nvSpPr>
        <dsp:cNvPr id="0" name=""/>
        <dsp:cNvSpPr/>
      </dsp:nvSpPr>
      <dsp:spPr>
        <a:xfrm>
          <a:off x="0" y="285743"/>
          <a:ext cx="3166247" cy="3166247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0A721F-B9B1-4381-876C-58D43973614D}">
      <dsp:nvSpPr>
        <dsp:cNvPr id="0" name=""/>
        <dsp:cNvSpPr/>
      </dsp:nvSpPr>
      <dsp:spPr>
        <a:xfrm>
          <a:off x="1583123" y="285743"/>
          <a:ext cx="3693955" cy="3166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Hauser (2010)</a:t>
          </a:r>
        </a:p>
      </dsp:txBody>
      <dsp:txXfrm>
        <a:off x="1583123" y="285743"/>
        <a:ext cx="1846977" cy="3166247"/>
      </dsp:txXfrm>
    </dsp:sp>
    <dsp:sp modelId="{0E3353AD-FD3C-42C8-9C43-9C064E940873}">
      <dsp:nvSpPr>
        <dsp:cNvPr id="0" name=""/>
        <dsp:cNvSpPr/>
      </dsp:nvSpPr>
      <dsp:spPr>
        <a:xfrm>
          <a:off x="3430101" y="285743"/>
          <a:ext cx="1846977" cy="316624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10,317 self-employed men and women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IQ and income – age 35-36yr and 53-54 yrs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For each 1 point increase in IQ = 1.5% increase in earnings</a:t>
          </a:r>
        </a:p>
      </dsp:txBody>
      <dsp:txXfrm>
        <a:off x="3430101" y="285743"/>
        <a:ext cx="1846977" cy="31662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0876A9-CF0B-4124-9DD2-BAE0829D30FD}">
      <dsp:nvSpPr>
        <dsp:cNvPr id="0" name=""/>
        <dsp:cNvSpPr/>
      </dsp:nvSpPr>
      <dsp:spPr>
        <a:xfrm>
          <a:off x="0" y="143076"/>
          <a:ext cx="5166852" cy="16829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134112" rIns="234696" bIns="134112" numCol="1" spcCol="1270" anchor="ctr" anchorCtr="0">
          <a:noAutofit/>
        </a:bodyPr>
        <a:lstStyle/>
        <a:p>
          <a:pPr marL="0" lvl="0" indent="0" algn="ctr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Some Benefits of Emotional Intelligence include…</a:t>
          </a:r>
          <a:endParaRPr lang="en-GB" sz="3300" kern="1200"/>
        </a:p>
      </dsp:txBody>
      <dsp:txXfrm>
        <a:off x="0" y="143076"/>
        <a:ext cx="5166852" cy="1682998"/>
      </dsp:txXfrm>
    </dsp:sp>
    <dsp:sp modelId="{A41D743F-5EA0-4915-973D-D3EFCE50D34D}">
      <dsp:nvSpPr>
        <dsp:cNvPr id="0" name=""/>
        <dsp:cNvSpPr/>
      </dsp:nvSpPr>
      <dsp:spPr>
        <a:xfrm>
          <a:off x="0" y="1826075"/>
          <a:ext cx="5166852" cy="29893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022" tIns="176022" rIns="234696" bIns="264033" numCol="1" spcCol="1270" anchor="t" anchorCtr="0">
          <a:noAutofit/>
        </a:bodyPr>
        <a:lstStyle/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Effective Leadership Skills </a:t>
          </a:r>
        </a:p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Improved Communication </a:t>
          </a:r>
        </a:p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Less Workplace Conflict </a:t>
          </a:r>
        </a:p>
        <a:p>
          <a:pPr marL="285750" lvl="1" indent="-285750" algn="l" defTabSz="1466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300" kern="1200"/>
            <a:t>Better Problem Solving Skills </a:t>
          </a:r>
        </a:p>
      </dsp:txBody>
      <dsp:txXfrm>
        <a:off x="0" y="1826075"/>
        <a:ext cx="5166852" cy="29893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425CD-4F76-42F1-8ECC-CAC4DEB02D5C}">
      <dsp:nvSpPr>
        <dsp:cNvPr id="0" name=""/>
        <dsp:cNvSpPr/>
      </dsp:nvSpPr>
      <dsp:spPr>
        <a:xfrm>
          <a:off x="650694" y="494"/>
          <a:ext cx="4562110" cy="8795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1.  A consideration of an ideal self</a:t>
          </a:r>
        </a:p>
      </dsp:txBody>
      <dsp:txXfrm>
        <a:off x="650694" y="494"/>
        <a:ext cx="4562110" cy="8795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553924-08BF-403C-8C06-F4039EF6DC48}">
      <dsp:nvSpPr>
        <dsp:cNvPr id="0" name=""/>
        <dsp:cNvSpPr/>
      </dsp:nvSpPr>
      <dsp:spPr>
        <a:xfrm>
          <a:off x="2294" y="935"/>
          <a:ext cx="2749628" cy="1146664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 A consideration of the real self and how this relates to their ideal self</a:t>
          </a:r>
        </a:p>
      </dsp:txBody>
      <dsp:txXfrm>
        <a:off x="2294" y="935"/>
        <a:ext cx="2749628" cy="11466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675F19-C899-41F0-9D90-8D5EEC371620}">
      <dsp:nvSpPr>
        <dsp:cNvPr id="0" name=""/>
        <dsp:cNvSpPr/>
      </dsp:nvSpPr>
      <dsp:spPr>
        <a:xfrm>
          <a:off x="2503991" y="549"/>
          <a:ext cx="4840162" cy="113871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3.  The development of a plan of action to close the difference between the real self and the ideal self</a:t>
          </a:r>
        </a:p>
      </dsp:txBody>
      <dsp:txXfrm>
        <a:off x="2503991" y="549"/>
        <a:ext cx="4840162" cy="113871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9222A-C0CD-4F5E-B56D-A529614E60BF}">
      <dsp:nvSpPr>
        <dsp:cNvPr id="0" name=""/>
        <dsp:cNvSpPr/>
      </dsp:nvSpPr>
      <dsp:spPr>
        <a:xfrm>
          <a:off x="230639" y="0"/>
          <a:ext cx="2797739" cy="12905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 Acting on a plan of action to close the difference between the real self and he ideal self</a:t>
          </a:r>
        </a:p>
      </dsp:txBody>
      <dsp:txXfrm>
        <a:off x="230639" y="0"/>
        <a:ext cx="2797739" cy="12905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95A40-87ED-48A9-B0D9-A86B55ADFBC6}">
      <dsp:nvSpPr>
        <dsp:cNvPr id="0" name=""/>
        <dsp:cNvSpPr/>
      </dsp:nvSpPr>
      <dsp:spPr>
        <a:xfrm>
          <a:off x="1237279" y="280"/>
          <a:ext cx="4766629" cy="84327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5.  The </a:t>
          </a:r>
          <a:r>
            <a:rPr lang="en-GB" sz="1800" kern="1200" dirty="0" err="1"/>
            <a:t>the</a:t>
          </a:r>
          <a:r>
            <a:rPr lang="en-GB" sz="1800" kern="1200" dirty="0"/>
            <a:t> individual’s self directed learning both supports and is supported by other people</a:t>
          </a:r>
        </a:p>
      </dsp:txBody>
      <dsp:txXfrm>
        <a:off x="1237279" y="280"/>
        <a:ext cx="4766629" cy="8432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D728F-A297-41A7-9001-FBF8C6014120}">
      <dsp:nvSpPr>
        <dsp:cNvPr id="0" name=""/>
        <dsp:cNvSpPr/>
      </dsp:nvSpPr>
      <dsp:spPr>
        <a:xfrm>
          <a:off x="5810" y="0"/>
          <a:ext cx="10699948" cy="2687540"/>
        </a:xfrm>
        <a:prstGeom prst="chevron">
          <a:avLst>
            <a:gd name="adj" fmla="val 4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2A3B8-834B-4425-AD3E-F8C06A5E4A37}">
      <dsp:nvSpPr>
        <dsp:cNvPr id="0" name=""/>
        <dsp:cNvSpPr/>
      </dsp:nvSpPr>
      <dsp:spPr>
        <a:xfrm>
          <a:off x="2859130" y="671885"/>
          <a:ext cx="9035511" cy="268754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EI approaches can be classified into two broad categories: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 dirty="0"/>
            <a:t>(1) </a:t>
          </a:r>
          <a:r>
            <a:rPr lang="en-GB" sz="2800" kern="1200" dirty="0"/>
            <a:t>ability models</a:t>
          </a:r>
          <a:r>
            <a:rPr lang="en-GB" sz="3000" kern="1200" dirty="0"/>
            <a:t> </a:t>
          </a:r>
          <a:r>
            <a:rPr lang="en-GB" sz="1800" kern="1200" dirty="0"/>
            <a:t>(Mayer and </a:t>
          </a:r>
          <a:r>
            <a:rPr lang="en-GB" sz="1800" kern="1200" dirty="0" err="1"/>
            <a:t>Salovey</a:t>
          </a:r>
          <a:r>
            <a:rPr lang="en-GB" sz="1800" kern="1200" dirty="0"/>
            <a:t>, 1997)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/>
            <a:t>(2) mixed models.</a:t>
          </a:r>
        </a:p>
      </dsp:txBody>
      <dsp:txXfrm>
        <a:off x="2937845" y="750600"/>
        <a:ext cx="8878081" cy="25301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07F7A-2D8E-4500-AEDB-7CC0E90BEC0E}">
      <dsp:nvSpPr>
        <dsp:cNvPr id="0" name=""/>
        <dsp:cNvSpPr/>
      </dsp:nvSpPr>
      <dsp:spPr>
        <a:xfrm>
          <a:off x="5891" y="0"/>
          <a:ext cx="12054320" cy="18256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Popular definitions of EI refer to various things, including motivation, empathy, sociability, warmth, and optimism (Mayer et al., 2001). </a:t>
          </a:r>
        </a:p>
      </dsp:txBody>
      <dsp:txXfrm>
        <a:off x="59362" y="53471"/>
        <a:ext cx="11947378" cy="171868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627C68-92EE-48E2-B99F-F897E51A3A75}">
      <dsp:nvSpPr>
        <dsp:cNvPr id="0" name=""/>
        <dsp:cNvSpPr/>
      </dsp:nvSpPr>
      <dsp:spPr>
        <a:xfrm>
          <a:off x="0" y="0"/>
          <a:ext cx="121403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4515FF-65E8-4E27-9683-6E6636A8F443}">
      <dsp:nvSpPr>
        <dsp:cNvPr id="0" name=""/>
        <dsp:cNvSpPr/>
      </dsp:nvSpPr>
      <dsp:spPr>
        <a:xfrm>
          <a:off x="0" y="0"/>
          <a:ext cx="12140332" cy="84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Transformational leaders - create a vision, communicate this vision, build commitment amongst subordinates to the vision and model the vision within the workplace. </a:t>
          </a:r>
        </a:p>
      </dsp:txBody>
      <dsp:txXfrm>
        <a:off x="0" y="0"/>
        <a:ext cx="12140332" cy="842431"/>
      </dsp:txXfrm>
    </dsp:sp>
    <dsp:sp modelId="{0568518F-84D5-45DF-88DA-AE97DEC30989}">
      <dsp:nvSpPr>
        <dsp:cNvPr id="0" name=""/>
        <dsp:cNvSpPr/>
      </dsp:nvSpPr>
      <dsp:spPr>
        <a:xfrm>
          <a:off x="0" y="842431"/>
          <a:ext cx="121403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E329C-7F72-40A4-A1A6-864FB1EA8551}">
      <dsp:nvSpPr>
        <dsp:cNvPr id="0" name=""/>
        <dsp:cNvSpPr/>
      </dsp:nvSpPr>
      <dsp:spPr>
        <a:xfrm>
          <a:off x="0" y="842431"/>
          <a:ext cx="12140332" cy="84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Managers that maintain the status quo. </a:t>
          </a:r>
        </a:p>
      </dsp:txBody>
      <dsp:txXfrm>
        <a:off x="0" y="842431"/>
        <a:ext cx="12140332" cy="842431"/>
      </dsp:txXfrm>
    </dsp:sp>
    <dsp:sp modelId="{9824F60A-92EA-4DD2-816B-2AEA9DD500E1}">
      <dsp:nvSpPr>
        <dsp:cNvPr id="0" name=""/>
        <dsp:cNvSpPr/>
      </dsp:nvSpPr>
      <dsp:spPr>
        <a:xfrm>
          <a:off x="0" y="1684863"/>
          <a:ext cx="121403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7ADB2-6660-4EA4-843D-4D266F4E7572}">
      <dsp:nvSpPr>
        <dsp:cNvPr id="0" name=""/>
        <dsp:cNvSpPr/>
      </dsp:nvSpPr>
      <dsp:spPr>
        <a:xfrm>
          <a:off x="0" y="1684863"/>
          <a:ext cx="12140332" cy="84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Their focus is on linking job performance to rewards and ensuring subordinates have the necessary resources to undertake their roles. </a:t>
          </a:r>
        </a:p>
      </dsp:txBody>
      <dsp:txXfrm>
        <a:off x="0" y="1684863"/>
        <a:ext cx="12140332" cy="842431"/>
      </dsp:txXfrm>
    </dsp:sp>
    <dsp:sp modelId="{0BBFC086-9AB5-4DE3-A2E9-ACB57C611943}">
      <dsp:nvSpPr>
        <dsp:cNvPr id="0" name=""/>
        <dsp:cNvSpPr/>
      </dsp:nvSpPr>
      <dsp:spPr>
        <a:xfrm>
          <a:off x="0" y="2527295"/>
          <a:ext cx="1214033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521D5-5143-46BC-819A-42CD3F332232}">
      <dsp:nvSpPr>
        <dsp:cNvPr id="0" name=""/>
        <dsp:cNvSpPr/>
      </dsp:nvSpPr>
      <dsp:spPr>
        <a:xfrm>
          <a:off x="0" y="2527295"/>
          <a:ext cx="12140332" cy="8424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Since they deal with strategic matters more efficiently and in turn are able to build commitment in employees - more likely to take an organization forward. Thus the assumption is that transformational leaders are more effective than transactional leaders, at least in some instances (Bass and </a:t>
          </a:r>
          <a:r>
            <a:rPr lang="en-GB" sz="2000" kern="1200" dirty="0" err="1"/>
            <a:t>Avolio</a:t>
          </a:r>
          <a:r>
            <a:rPr lang="en-GB" sz="2000" kern="1200" dirty="0"/>
            <a:t>, 1994; McShane and Von </a:t>
          </a:r>
          <a:r>
            <a:rPr lang="en-GB" sz="2000" kern="1200" dirty="0" err="1"/>
            <a:t>Glinow</a:t>
          </a:r>
          <a:r>
            <a:rPr lang="en-GB" sz="2000" kern="1200" dirty="0"/>
            <a:t>, 2000)</a:t>
          </a:r>
        </a:p>
      </dsp:txBody>
      <dsp:txXfrm>
        <a:off x="0" y="2527295"/>
        <a:ext cx="12140332" cy="84243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599F3-563C-491B-9CEB-5342A310C23E}">
      <dsp:nvSpPr>
        <dsp:cNvPr id="0" name=""/>
        <dsp:cNvSpPr/>
      </dsp:nvSpPr>
      <dsp:spPr>
        <a:xfrm>
          <a:off x="1917521" y="370"/>
          <a:ext cx="4520453" cy="180818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15875" rIns="0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EI - linked to transformational leadership style </a:t>
          </a:r>
          <a:r>
            <a:rPr lang="en-GB" sz="1800" kern="1200" dirty="0"/>
            <a:t>(</a:t>
          </a:r>
          <a:r>
            <a:rPr lang="en-GB" sz="1800" kern="1200" dirty="0" err="1"/>
            <a:t>Barling</a:t>
          </a:r>
          <a:r>
            <a:rPr lang="en-GB" sz="1800" kern="1200" dirty="0"/>
            <a:t> et al., 2000; Palmer et al., 2001;). </a:t>
          </a:r>
        </a:p>
      </dsp:txBody>
      <dsp:txXfrm>
        <a:off x="2821612" y="370"/>
        <a:ext cx="2712272" cy="180818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1447EF-9B49-49BB-9944-19FE7EE19892}">
      <dsp:nvSpPr>
        <dsp:cNvPr id="0" name=""/>
        <dsp:cNvSpPr/>
      </dsp:nvSpPr>
      <dsp:spPr>
        <a:xfrm>
          <a:off x="0" y="127566"/>
          <a:ext cx="6099677" cy="170469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The leaders who report exhibiting these behaviours were assumed to be more effective in the workplace.</a:t>
          </a:r>
        </a:p>
      </dsp:txBody>
      <dsp:txXfrm>
        <a:off x="83216" y="210782"/>
        <a:ext cx="5933245" cy="153825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87534-D2BC-4464-879B-7318A8C2716B}">
      <dsp:nvSpPr>
        <dsp:cNvPr id="0" name=""/>
        <dsp:cNvSpPr/>
      </dsp:nvSpPr>
      <dsp:spPr>
        <a:xfrm>
          <a:off x="4147400" y="3304"/>
          <a:ext cx="4665825" cy="21812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Dulewicz and Higgs (1999) examined the link between self-reported EI and job competence, and unlike many previous studies, did not focus on the transformational-transactional model. </a:t>
          </a:r>
        </a:p>
      </dsp:txBody>
      <dsp:txXfrm>
        <a:off x="4253881" y="109785"/>
        <a:ext cx="4452863" cy="1968308"/>
      </dsp:txXfrm>
    </dsp:sp>
    <dsp:sp modelId="{1F94BAA2-A680-47CF-B3AD-137C21468A22}">
      <dsp:nvSpPr>
        <dsp:cNvPr id="0" name=""/>
        <dsp:cNvSpPr/>
      </dsp:nvSpPr>
      <dsp:spPr>
        <a:xfrm>
          <a:off x="4147400" y="2293638"/>
          <a:ext cx="4665825" cy="218127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They looked at leadership effectiveness from the perspective of </a:t>
          </a:r>
          <a:r>
            <a:rPr lang="en-GB" sz="2200" b="1" kern="1200" dirty="0"/>
            <a:t>progression within the hierarchy of an organization</a:t>
          </a:r>
          <a:r>
            <a:rPr lang="en-GB" sz="2200" kern="1200" dirty="0"/>
            <a:t> amongst 58 managers from the UK and Ireland. </a:t>
          </a:r>
        </a:p>
      </dsp:txBody>
      <dsp:txXfrm>
        <a:off x="4253881" y="2400119"/>
        <a:ext cx="4452863" cy="1968308"/>
      </dsp:txXfrm>
    </dsp:sp>
    <dsp:sp modelId="{4111C101-7D50-4DC5-97C9-8DFDCEED1089}">
      <dsp:nvSpPr>
        <dsp:cNvPr id="0" name=""/>
        <dsp:cNvSpPr/>
      </dsp:nvSpPr>
      <dsp:spPr>
        <a:xfrm>
          <a:off x="4147400" y="4583972"/>
          <a:ext cx="4665825" cy="218127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They found that EI was able to explain a </a:t>
          </a:r>
          <a:r>
            <a:rPr lang="en-GB" sz="2200" b="1" kern="1200" dirty="0"/>
            <a:t>greater proportion of an individuals’ advancement </a:t>
          </a:r>
          <a:r>
            <a:rPr lang="en-GB" sz="2200" kern="1200" dirty="0"/>
            <a:t>than either cognitive intelligence or personality traits</a:t>
          </a:r>
        </a:p>
      </dsp:txBody>
      <dsp:txXfrm>
        <a:off x="4253881" y="4690453"/>
        <a:ext cx="4452863" cy="196830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0A512E-17D3-44A6-8360-EBDDAA49BF02}">
      <dsp:nvSpPr>
        <dsp:cNvPr id="0" name=""/>
        <dsp:cNvSpPr/>
      </dsp:nvSpPr>
      <dsp:spPr>
        <a:xfrm>
          <a:off x="2573" y="566528"/>
          <a:ext cx="6090854" cy="1302028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19050" rIns="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Barling</a:t>
          </a:r>
          <a:r>
            <a:rPr lang="en-GB" sz="3000" kern="1200" dirty="0"/>
            <a:t> et al. (2000) - EI is associated with three aspects of transformational leadership</a:t>
          </a:r>
        </a:p>
      </dsp:txBody>
      <dsp:txXfrm>
        <a:off x="653587" y="566528"/>
        <a:ext cx="4788826" cy="130202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202D1-6AC5-439A-A786-F4B1626F13C3}">
      <dsp:nvSpPr>
        <dsp:cNvPr id="0" name=""/>
        <dsp:cNvSpPr/>
      </dsp:nvSpPr>
      <dsp:spPr>
        <a:xfrm>
          <a:off x="5357" y="146765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idealized influence</a:t>
          </a:r>
        </a:p>
      </dsp:txBody>
      <dsp:txXfrm>
        <a:off x="33499" y="1495794"/>
        <a:ext cx="1545106" cy="904550"/>
      </dsp:txXfrm>
    </dsp:sp>
    <dsp:sp modelId="{A4A449A5-E11A-45A0-A3DF-B3D7E89F5620}">
      <dsp:nvSpPr>
        <dsp:cNvPr id="0" name=""/>
        <dsp:cNvSpPr/>
      </dsp:nvSpPr>
      <dsp:spPr>
        <a:xfrm>
          <a:off x="1766887" y="174949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1766887" y="1828926"/>
        <a:ext cx="237646" cy="238286"/>
      </dsp:txXfrm>
    </dsp:sp>
    <dsp:sp modelId="{E2874F4D-9F26-456B-905D-0C657E42FF0A}">
      <dsp:nvSpPr>
        <dsp:cNvPr id="0" name=""/>
        <dsp:cNvSpPr/>
      </dsp:nvSpPr>
      <dsp:spPr>
        <a:xfrm>
          <a:off x="2247304" y="146765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inspirational motivation </a:t>
          </a:r>
        </a:p>
      </dsp:txBody>
      <dsp:txXfrm>
        <a:off x="2275446" y="1495794"/>
        <a:ext cx="1545106" cy="904550"/>
      </dsp:txXfrm>
    </dsp:sp>
    <dsp:sp modelId="{3D5FA421-3FD5-47E0-8585-C072507C70A6}">
      <dsp:nvSpPr>
        <dsp:cNvPr id="0" name=""/>
        <dsp:cNvSpPr/>
      </dsp:nvSpPr>
      <dsp:spPr>
        <a:xfrm>
          <a:off x="4008834" y="174949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008834" y="1828926"/>
        <a:ext cx="237646" cy="238286"/>
      </dsp:txXfrm>
    </dsp:sp>
    <dsp:sp modelId="{BEDD3ED7-3637-4888-B7D4-7D3A5B729451}">
      <dsp:nvSpPr>
        <dsp:cNvPr id="0" name=""/>
        <dsp:cNvSpPr/>
      </dsp:nvSpPr>
      <dsp:spPr>
        <a:xfrm>
          <a:off x="4489251" y="146765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individualized consideration</a:t>
          </a:r>
        </a:p>
      </dsp:txBody>
      <dsp:txXfrm>
        <a:off x="4517393" y="1495794"/>
        <a:ext cx="1545106" cy="90455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C7015F-7AF9-4759-95FB-57AB2CFF5362}">
      <dsp:nvSpPr>
        <dsp:cNvPr id="0" name=""/>
        <dsp:cNvSpPr/>
      </dsp:nvSpPr>
      <dsp:spPr>
        <a:xfrm>
          <a:off x="0" y="88027"/>
          <a:ext cx="11468560" cy="20005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available research supports the hypothesis that </a:t>
          </a:r>
          <a:r>
            <a:rPr lang="en-GB" sz="2300" b="1" kern="1200" dirty="0"/>
            <a:t>EI is linked to indices of leadership style and effectiveness</a:t>
          </a:r>
          <a:r>
            <a:rPr lang="en-GB" sz="2300" kern="1200" dirty="0"/>
            <a:t>. This research has focused on self-reports of EI and of leadership style. Research is needed to evaluate whether an ability-based test of EI is related to relatively objective (or non-self-report) measures of leadership effectiveness.</a:t>
          </a:r>
        </a:p>
      </dsp:txBody>
      <dsp:txXfrm>
        <a:off x="97661" y="185688"/>
        <a:ext cx="11273238" cy="1805268"/>
      </dsp:txXfrm>
    </dsp:sp>
    <dsp:sp modelId="{123954FD-AC10-428D-B685-81322DAE7B46}">
      <dsp:nvSpPr>
        <dsp:cNvPr id="0" name=""/>
        <dsp:cNvSpPr/>
      </dsp:nvSpPr>
      <dsp:spPr>
        <a:xfrm>
          <a:off x="0" y="2154857"/>
          <a:ext cx="11468560" cy="2000590"/>
        </a:xfrm>
        <a:prstGeom prst="roundRect">
          <a:avLst/>
        </a:prstGeom>
        <a:solidFill>
          <a:schemeClr val="accent5">
            <a:hueOff val="-7353344"/>
            <a:satOff val="-10228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Leader effectiveness has always been difficult to measure as objective criteria are often absent (</a:t>
          </a:r>
          <a:r>
            <a:rPr lang="en-GB" sz="2300" kern="1200" dirty="0" err="1"/>
            <a:t>Murensky</a:t>
          </a:r>
          <a:r>
            <a:rPr lang="en-GB" sz="2300" kern="1200" dirty="0"/>
            <a:t>, 2000). Some have argued that emphasis must be made on </a:t>
          </a:r>
          <a:r>
            <a:rPr lang="en-GB" sz="2300" b="1" kern="1200" dirty="0"/>
            <a:t>shareholders return on investment </a:t>
          </a:r>
          <a:r>
            <a:rPr lang="en-GB" sz="2300" kern="1200" dirty="0"/>
            <a:t>(Bass and </a:t>
          </a:r>
          <a:r>
            <a:rPr lang="en-GB" sz="2300" kern="1200" dirty="0" err="1"/>
            <a:t>Avolio</a:t>
          </a:r>
          <a:r>
            <a:rPr lang="en-GB" sz="2300" kern="1200" dirty="0"/>
            <a:t>, 1990), while others have advocated for a more </a:t>
          </a:r>
          <a:r>
            <a:rPr lang="en-GB" sz="2300" b="1" kern="1200" dirty="0"/>
            <a:t>balanced approach which also incorporates non-financial measures </a:t>
          </a:r>
          <a:r>
            <a:rPr lang="en-GB" sz="2300" kern="1200" dirty="0"/>
            <a:t>(Kaplan and Norton, 1996).</a:t>
          </a:r>
        </a:p>
      </dsp:txBody>
      <dsp:txXfrm>
        <a:off x="97661" y="2252518"/>
        <a:ext cx="11273238" cy="180526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B3D21-0D2C-41CF-B0CB-C7636FDD02C6}">
      <dsp:nvSpPr>
        <dsp:cNvPr id="0" name=""/>
        <dsp:cNvSpPr/>
      </dsp:nvSpPr>
      <dsp:spPr>
        <a:xfrm>
          <a:off x="77180" y="815"/>
          <a:ext cx="4292500" cy="1717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24765" rIns="0" bIns="24765" numCol="1" spcCol="1270" anchor="ctr" anchorCtr="0">
          <a:noAutofit/>
        </a:bodyPr>
        <a:lstStyle/>
        <a:p>
          <a:pPr marL="0" lvl="0" indent="0" algn="ctr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Issues with EI and the workplace</a:t>
          </a:r>
        </a:p>
      </dsp:txBody>
      <dsp:txXfrm>
        <a:off x="935680" y="815"/>
        <a:ext cx="2575500" cy="1717000"/>
      </dsp:txXfrm>
    </dsp:sp>
    <dsp:sp modelId="{F0174CF6-89D6-4FCE-A7E6-4AF8BD23F043}">
      <dsp:nvSpPr>
        <dsp:cNvPr id="0" name=""/>
        <dsp:cNvSpPr/>
      </dsp:nvSpPr>
      <dsp:spPr>
        <a:xfrm>
          <a:off x="3811656" y="146760"/>
          <a:ext cx="3562775" cy="142511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Unscientific approach to mix intelligence and personality </a:t>
          </a:r>
        </a:p>
      </dsp:txBody>
      <dsp:txXfrm>
        <a:off x="4524211" y="146760"/>
        <a:ext cx="2137665" cy="1425110"/>
      </dsp:txXfrm>
    </dsp:sp>
    <dsp:sp modelId="{63B8A1CD-B1D0-4991-8469-48B17D30A64E}">
      <dsp:nvSpPr>
        <dsp:cNvPr id="0" name=""/>
        <dsp:cNvSpPr/>
      </dsp:nvSpPr>
      <dsp:spPr>
        <a:xfrm>
          <a:off x="6875643" y="146760"/>
          <a:ext cx="3562775" cy="142511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15240" rIns="0" bIns="1524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Lack of empirical research </a:t>
          </a:r>
        </a:p>
      </dsp:txBody>
      <dsp:txXfrm>
        <a:off x="7588198" y="146760"/>
        <a:ext cx="2137665" cy="14251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CE2B1-DB31-4AAD-818F-D70C35543042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8A6C93-497C-48A6-8C53-BF70F8F07F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445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8A6C93-497C-48A6-8C53-BF70F8F07F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736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43669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83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71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3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98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59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078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354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727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295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023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880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A7800-A6C0-4B9B-AAE4-7F9A25C45297}" type="datetimeFigureOut">
              <a:rPr lang="en-GB" smtClean="0"/>
              <a:t>30/07/2024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8601AF-E16A-4115-BC8F-233AC27CD1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92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diagramLayout" Target="../diagrams/layout7.xml"/><Relationship Id="rId26" Type="http://schemas.microsoft.com/office/2007/relationships/diagramDrawing" Target="../diagrams/drawing8.xml"/><Relationship Id="rId3" Type="http://schemas.openxmlformats.org/officeDocument/2006/relationships/diagramLayout" Target="../diagrams/layout4.xml"/><Relationship Id="rId21" Type="http://schemas.microsoft.com/office/2007/relationships/diagramDrawing" Target="../diagrams/drawing7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diagramData" Target="../diagrams/data7.xml"/><Relationship Id="rId25" Type="http://schemas.openxmlformats.org/officeDocument/2006/relationships/diagramColors" Target="../diagrams/colors8.xml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20" Type="http://schemas.openxmlformats.org/officeDocument/2006/relationships/diagramColors" Target="../diagrams/colors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24" Type="http://schemas.openxmlformats.org/officeDocument/2006/relationships/diagramQuickStyle" Target="../diagrams/quickStyle8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23" Type="http://schemas.openxmlformats.org/officeDocument/2006/relationships/diagramLayout" Target="../diagrams/layout8.xml"/><Relationship Id="rId10" Type="http://schemas.openxmlformats.org/officeDocument/2006/relationships/diagramColors" Target="../diagrams/colors5.xml"/><Relationship Id="rId19" Type="http://schemas.openxmlformats.org/officeDocument/2006/relationships/diagramQuickStyle" Target="../diagrams/quickStyle7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Relationship Id="rId22" Type="http://schemas.openxmlformats.org/officeDocument/2006/relationships/diagramData" Target="../diagrams/data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13" Type="http://schemas.openxmlformats.org/officeDocument/2006/relationships/diagramLayout" Target="../diagrams/layout15.xml"/><Relationship Id="rId18" Type="http://schemas.openxmlformats.org/officeDocument/2006/relationships/diagramLayout" Target="../diagrams/layout16.xml"/><Relationship Id="rId3" Type="http://schemas.openxmlformats.org/officeDocument/2006/relationships/diagramLayout" Target="../diagrams/layout13.xml"/><Relationship Id="rId21" Type="http://schemas.microsoft.com/office/2007/relationships/diagramDrawing" Target="../diagrams/drawing16.xml"/><Relationship Id="rId7" Type="http://schemas.openxmlformats.org/officeDocument/2006/relationships/diagramData" Target="../diagrams/data14.xml"/><Relationship Id="rId12" Type="http://schemas.openxmlformats.org/officeDocument/2006/relationships/diagramData" Target="../diagrams/data15.xml"/><Relationship Id="rId17" Type="http://schemas.openxmlformats.org/officeDocument/2006/relationships/diagramData" Target="../diagrams/data16.xml"/><Relationship Id="rId2" Type="http://schemas.openxmlformats.org/officeDocument/2006/relationships/diagramData" Target="../diagrams/data13.xml"/><Relationship Id="rId16" Type="http://schemas.microsoft.com/office/2007/relationships/diagramDrawing" Target="../diagrams/drawing15.xml"/><Relationship Id="rId20" Type="http://schemas.openxmlformats.org/officeDocument/2006/relationships/diagramColors" Target="../diagrams/colors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5" Type="http://schemas.openxmlformats.org/officeDocument/2006/relationships/diagramColors" Target="../diagrams/colors15.xml"/><Relationship Id="rId10" Type="http://schemas.openxmlformats.org/officeDocument/2006/relationships/diagramColors" Target="../diagrams/colors14.xml"/><Relationship Id="rId19" Type="http://schemas.openxmlformats.org/officeDocument/2006/relationships/diagramQuickStyle" Target="../diagrams/quickStyle16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Relationship Id="rId14" Type="http://schemas.openxmlformats.org/officeDocument/2006/relationships/diagramQuickStyle" Target="../diagrams/quickStyle1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373696"/>
            <a:ext cx="7469687" cy="2484304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altLang="en-US" dirty="0"/>
              <a:t>Intelligence and the </a:t>
            </a:r>
            <a:br>
              <a:rPr lang="en-US" altLang="en-US" dirty="0"/>
            </a:br>
            <a:r>
              <a:rPr lang="en-US" altLang="en-US" dirty="0"/>
              <a:t>Work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7687" y="6030119"/>
            <a:ext cx="9144000" cy="1655762"/>
          </a:xfrm>
          <a:blipFill>
            <a:blip r:embed="rId2">
              <a:alphaModFix amt="21000"/>
            </a:blip>
            <a:tile tx="0" ty="0" sx="100000" sy="100000" flip="none" algn="tl"/>
          </a:blipFill>
        </p:spPr>
        <p:txBody>
          <a:bodyPr/>
          <a:lstStyle/>
          <a:p>
            <a:pPr algn="r"/>
            <a:r>
              <a:rPr lang="en-GB" dirty="0"/>
              <a:t>Dr Charlotte Greenway</a:t>
            </a:r>
          </a:p>
        </p:txBody>
      </p:sp>
    </p:spTree>
    <p:extLst>
      <p:ext uri="{BB962C8B-B14F-4D97-AF65-F5344CB8AC3E}">
        <p14:creationId xmlns:p14="http://schemas.microsoft.com/office/powerpoint/2010/main" val="2918452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682" y="243939"/>
            <a:ext cx="8246126" cy="1100119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INTELLIGENCE AND JOB PERFOMANCE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155163"/>
              </p:ext>
            </p:extLst>
          </p:nvPr>
        </p:nvGraphicFramePr>
        <p:xfrm>
          <a:off x="683046" y="1608463"/>
          <a:ext cx="5971142" cy="49355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91870033"/>
              </p:ext>
            </p:extLst>
          </p:nvPr>
        </p:nvGraphicFramePr>
        <p:xfrm>
          <a:off x="6654187" y="1961003"/>
          <a:ext cx="5277079" cy="3737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43637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Emotional Intelligence and the workplace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1700060"/>
            <a:ext cx="5595724" cy="4648741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08296591"/>
              </p:ext>
            </p:extLst>
          </p:nvPr>
        </p:nvGraphicFramePr>
        <p:xfrm>
          <a:off x="614517" y="1390344"/>
          <a:ext cx="5166852" cy="4958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9782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Boyatzis</a:t>
            </a:r>
            <a:r>
              <a:rPr lang="en-GB" dirty="0"/>
              <a:t> (1994) theory of self-directed learning </a:t>
            </a:r>
          </a:p>
        </p:txBody>
      </p:sp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2863876201"/>
              </p:ext>
            </p:extLst>
          </p:nvPr>
        </p:nvGraphicFramePr>
        <p:xfrm>
          <a:off x="3164249" y="1593548"/>
          <a:ext cx="5863500" cy="880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3846364855"/>
              </p:ext>
            </p:extLst>
          </p:nvPr>
        </p:nvGraphicFramePr>
        <p:xfrm>
          <a:off x="9144001" y="3281248"/>
          <a:ext cx="2754217" cy="1148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1" name="Diagram 20"/>
          <p:cNvGraphicFramePr/>
          <p:nvPr>
            <p:extLst>
              <p:ext uri="{D42A27DB-BD31-4B8C-83A1-F6EECF244321}">
                <p14:modId xmlns:p14="http://schemas.microsoft.com/office/powerpoint/2010/main" val="430971723"/>
              </p:ext>
            </p:extLst>
          </p:nvPr>
        </p:nvGraphicFramePr>
        <p:xfrm>
          <a:off x="1171927" y="5274166"/>
          <a:ext cx="9848145" cy="1139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2230291800"/>
              </p:ext>
            </p:extLst>
          </p:nvPr>
        </p:nvGraphicFramePr>
        <p:xfrm>
          <a:off x="0" y="3257436"/>
          <a:ext cx="3419475" cy="12911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3798363567"/>
              </p:ext>
            </p:extLst>
          </p:nvPr>
        </p:nvGraphicFramePr>
        <p:xfrm>
          <a:off x="2475406" y="3433598"/>
          <a:ext cx="7241188" cy="843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cxnSp>
        <p:nvCxnSpPr>
          <p:cNvPr id="24" name="Straight Arrow Connector 23"/>
          <p:cNvCxnSpPr/>
          <p:nvPr/>
        </p:nvCxnSpPr>
        <p:spPr>
          <a:xfrm flipV="1">
            <a:off x="2102385" y="2248148"/>
            <a:ext cx="1194066" cy="516099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>
            <a:off x="8856815" y="4890735"/>
            <a:ext cx="1012281" cy="953336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2320887" y="4932012"/>
            <a:ext cx="976543" cy="820377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8856815" y="2023422"/>
            <a:ext cx="914400" cy="914400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5881513" y="2693923"/>
            <a:ext cx="0" cy="487797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5881513" y="4377232"/>
            <a:ext cx="1493" cy="492197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H="1">
            <a:off x="3124428" y="3934556"/>
            <a:ext cx="473038" cy="1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8610024" y="3922400"/>
            <a:ext cx="417725" cy="12156"/>
          </a:xfrm>
          <a:prstGeom prst="straightConnector1">
            <a:avLst/>
          </a:prstGeom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04116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8868562"/>
              </p:ext>
            </p:extLst>
          </p:nvPr>
        </p:nvGraphicFramePr>
        <p:xfrm>
          <a:off x="291547" y="2325757"/>
          <a:ext cx="11900453" cy="3359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0" y="6030429"/>
            <a:ext cx="12192000" cy="827571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r>
              <a:rPr lang="en-US" dirty="0"/>
              <a:t>Emotional Intelligence and the workplace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960843369"/>
              </p:ext>
            </p:extLst>
          </p:nvPr>
        </p:nvGraphicFramePr>
        <p:xfrm>
          <a:off x="1" y="0"/>
          <a:ext cx="12066104" cy="1825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34327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087" y="365125"/>
            <a:ext cx="5029200" cy="1325563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en-GB" dirty="0"/>
              <a:t>Ability models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087" y="1690688"/>
            <a:ext cx="5029199" cy="4918834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/>
              <a:t>Conceptualise EI in a similar way to cognitive intelligence (i.e. intelligent quotient (IQ)). </a:t>
            </a:r>
          </a:p>
          <a:p>
            <a:pPr algn="ctr"/>
            <a:r>
              <a:rPr lang="en-GB" sz="3200" dirty="0"/>
              <a:t>EI is assumed to develop over time, be correlated with measures of IQ, and be measurable with a test based on performance (</a:t>
            </a:r>
            <a:r>
              <a:rPr lang="en-GB" sz="3200" dirty="0" err="1"/>
              <a:t>Ciarrochi</a:t>
            </a:r>
            <a:r>
              <a:rPr lang="en-GB" sz="3200" dirty="0"/>
              <a:t> et al.,2000)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480314" y="365124"/>
            <a:ext cx="5227982" cy="13255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/>
              <a:t>Mixed models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480314" y="1681783"/>
            <a:ext cx="5227982" cy="47896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dirty="0"/>
              <a:t>Incorporate both non-cognitive models </a:t>
            </a:r>
            <a:r>
              <a:rPr lang="en-GB" dirty="0"/>
              <a:t>(Bar-On, 1997) </a:t>
            </a:r>
            <a:r>
              <a:rPr lang="en-GB" sz="3200" dirty="0"/>
              <a:t>and competency-based models </a:t>
            </a:r>
            <a:r>
              <a:rPr lang="en-GB" dirty="0"/>
              <a:t>(Goleman, 1995). </a:t>
            </a:r>
          </a:p>
          <a:p>
            <a:pPr algn="ctr"/>
            <a:r>
              <a:rPr lang="en-GB" sz="3200" dirty="0"/>
              <a:t>Tend to overlap or “mix” with traditional models of personality and tend to utilise self-reports as their primary mode of assessment. </a:t>
            </a:r>
          </a:p>
        </p:txBody>
      </p:sp>
    </p:spTree>
    <p:extLst>
      <p:ext uri="{BB962C8B-B14F-4D97-AF65-F5344CB8AC3E}">
        <p14:creationId xmlns:p14="http://schemas.microsoft.com/office/powerpoint/2010/main" val="3564606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035" y="86795"/>
            <a:ext cx="8643730" cy="986631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/>
              <a:t>Emotional intelligence and leadership effectiveness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335171"/>
              </p:ext>
            </p:extLst>
          </p:nvPr>
        </p:nvGraphicFramePr>
        <p:xfrm>
          <a:off x="1" y="3488272"/>
          <a:ext cx="12140332" cy="3369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11155962"/>
              </p:ext>
            </p:extLst>
          </p:nvPr>
        </p:nvGraphicFramePr>
        <p:xfrm>
          <a:off x="-1736035" y="1412358"/>
          <a:ext cx="8355496" cy="1808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Rectangle 4"/>
          <p:cNvSpPr/>
          <p:nvPr/>
        </p:nvSpPr>
        <p:spPr>
          <a:xfrm>
            <a:off x="4926381" y="1219020"/>
            <a:ext cx="6922632" cy="21236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2200" dirty="0"/>
              <a:t>Palmer et al. (2001) - self-report EI measure to 43 managers - evaluate the link between EI and leadership style. Inspirational, motivation and individualized consideration components of transformational leadership correlated with the ability to monitor emotions and the ability to manage emotions.</a:t>
            </a:r>
          </a:p>
        </p:txBody>
      </p:sp>
    </p:spTree>
    <p:extLst>
      <p:ext uri="{BB962C8B-B14F-4D97-AF65-F5344CB8AC3E}">
        <p14:creationId xmlns:p14="http://schemas.microsoft.com/office/powerpoint/2010/main" val="1576631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267475"/>
              </p:ext>
            </p:extLst>
          </p:nvPr>
        </p:nvGraphicFramePr>
        <p:xfrm>
          <a:off x="261366" y="4770782"/>
          <a:ext cx="6099677" cy="1964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34042720"/>
              </p:ext>
            </p:extLst>
          </p:nvPr>
        </p:nvGraphicFramePr>
        <p:xfrm>
          <a:off x="2585830" y="89452"/>
          <a:ext cx="12960626" cy="6768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215300423"/>
              </p:ext>
            </p:extLst>
          </p:nvPr>
        </p:nvGraphicFramePr>
        <p:xfrm>
          <a:off x="141734" y="89452"/>
          <a:ext cx="6096001" cy="2435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252517347"/>
              </p:ext>
            </p:extLst>
          </p:nvPr>
        </p:nvGraphicFramePr>
        <p:xfrm>
          <a:off x="141735" y="1739347"/>
          <a:ext cx="6096000" cy="3896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419670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751" y="87724"/>
            <a:ext cx="3096802" cy="775306"/>
          </a:xfrm>
          <a:solidFill>
            <a:schemeClr val="accent1">
              <a:lumMod val="5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summary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0491664"/>
              </p:ext>
            </p:extLst>
          </p:nvPr>
        </p:nvGraphicFramePr>
        <p:xfrm>
          <a:off x="221751" y="1033605"/>
          <a:ext cx="11468561" cy="4243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075849535"/>
              </p:ext>
            </p:extLst>
          </p:nvPr>
        </p:nvGraphicFramePr>
        <p:xfrm>
          <a:off x="221751" y="5277080"/>
          <a:ext cx="10515600" cy="171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949294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93D40-C87F-4F4B-9419-6BADEA3E6B1E}" type="slidenum">
              <a:rPr lang="en-US" altLang="en-US"/>
              <a:pPr/>
              <a:t>10</a:t>
            </a:fld>
            <a:endParaRPr lang="en-US" altLang="en-US" dirty="0"/>
          </a:p>
        </p:txBody>
      </p:sp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-2413666" y="0"/>
            <a:ext cx="7391400" cy="457200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200" dirty="0"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-337930" y="534125"/>
            <a:ext cx="12529930" cy="6187350"/>
          </a:xfrm>
        </p:spPr>
        <p:txBody>
          <a:bodyPr>
            <a:noAutofit/>
          </a:bodyPr>
          <a:lstStyle/>
          <a:p>
            <a:pPr lvl="1">
              <a:lnSpc>
                <a:spcPct val="80000"/>
              </a:lnSpc>
            </a:pPr>
            <a:r>
              <a:rPr lang="en-US" altLang="en-US" sz="1500" dirty="0"/>
              <a:t>Barrick, M.R., &amp; Ryan, A.M. (Eds.). (2003).  </a:t>
            </a:r>
            <a:r>
              <a:rPr lang="en-US" altLang="en-US" sz="1500" i="1" dirty="0"/>
              <a:t>Personality and work: Reconsidering the role of personality in organizations.  </a:t>
            </a:r>
            <a:r>
              <a:rPr lang="en-US" altLang="en-US" sz="1500" dirty="0"/>
              <a:t>San Francisco: </a:t>
            </a:r>
            <a:r>
              <a:rPr lang="en-US" altLang="en-US" sz="1500" dirty="0" err="1"/>
              <a:t>Jossey</a:t>
            </a:r>
            <a:r>
              <a:rPr lang="en-US" altLang="en-US" sz="1500" dirty="0"/>
              <a:t> Bass.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/>
              <a:t>Roberts, B.W., &amp; Hogan, R. (Eds.). (2001). </a:t>
            </a:r>
            <a:r>
              <a:rPr lang="en-US" altLang="en-US" sz="1500" i="1" dirty="0"/>
              <a:t>Personality psychology in the workplace.</a:t>
            </a:r>
            <a:r>
              <a:rPr lang="en-US" altLang="en-US" sz="1500" dirty="0"/>
              <a:t>  Washington, D.C.: American Psychological Association.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/>
              <a:t>Hogan, R. (1991).  Personality and personality measurement.  In M.D. </a:t>
            </a:r>
            <a:r>
              <a:rPr lang="en-US" altLang="en-US" sz="1500" dirty="0" err="1"/>
              <a:t>Dunnette</a:t>
            </a:r>
            <a:r>
              <a:rPr lang="en-US" altLang="en-US" sz="1500" dirty="0"/>
              <a:t> &amp; L.M. Hough (Eds.), </a:t>
            </a:r>
            <a:r>
              <a:rPr lang="en-US" altLang="en-US" sz="1500" i="1" dirty="0"/>
              <a:t>Handbook of industrial and organizational psychology (Vol 2).</a:t>
            </a:r>
            <a:r>
              <a:rPr lang="en-US" altLang="en-US" sz="1500" dirty="0"/>
              <a:t>  Palo Alto, CA: Consulting Psychologists Press.  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/>
              <a:t>Hogan, R., Hogan, J., &amp; Roberts, B.W. (1996).  Personality measurement and employment decisions.  </a:t>
            </a:r>
            <a:r>
              <a:rPr lang="en-US" altLang="en-US" sz="1500" i="1" dirty="0"/>
              <a:t>American Psychologist, 51, </a:t>
            </a:r>
            <a:r>
              <a:rPr lang="en-US" altLang="en-US" sz="1500" dirty="0"/>
              <a:t>469-477.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/>
              <a:t>Costa, P.T., &amp; McCrae, R.R. (1997).  Longitudinal stability in adult personality.  In R. Hogan, J. Johnson, &amp; S. Briggs (Eds.), </a:t>
            </a:r>
            <a:r>
              <a:rPr lang="en-US" altLang="en-US" sz="1500" i="1" dirty="0"/>
              <a:t>Handbook of personality psychology.  </a:t>
            </a:r>
            <a:r>
              <a:rPr lang="en-US" altLang="en-US" sz="1500" dirty="0"/>
              <a:t>San Diego: Academic Press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McShane, S.L. and Von </a:t>
            </a:r>
            <a:r>
              <a:rPr lang="en-GB" sz="1500" dirty="0" err="1"/>
              <a:t>Glinow</a:t>
            </a:r>
            <a:r>
              <a:rPr lang="en-GB" sz="1500" dirty="0"/>
              <a:t>, M.A. (2000), Organizational </a:t>
            </a:r>
            <a:r>
              <a:rPr lang="en-GB" sz="1500" dirty="0" err="1"/>
              <a:t>Behavior</a:t>
            </a:r>
            <a:r>
              <a:rPr lang="en-GB" sz="1500" dirty="0"/>
              <a:t>, McGraw-Hill, New York, NY.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/>
              <a:t>Mayer, J.D., </a:t>
            </a:r>
            <a:r>
              <a:rPr lang="en-US" altLang="en-US" sz="1500" dirty="0" err="1"/>
              <a:t>Salovey</a:t>
            </a:r>
            <a:r>
              <a:rPr lang="en-US" altLang="en-US" sz="1500" dirty="0"/>
              <a:t>, P., Caruso, D.R. and </a:t>
            </a:r>
            <a:r>
              <a:rPr lang="en-US" altLang="en-US" sz="1500" dirty="0" err="1"/>
              <a:t>Sitarenios</a:t>
            </a:r>
            <a:r>
              <a:rPr lang="en-US" altLang="en-US" sz="1500" dirty="0"/>
              <a:t>, G. (2003), “Measuring emotional intelligence with the MSCEIT V2.0”, Emotion, Vol. 3 No. 1, pp. 97-105.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 err="1"/>
              <a:t>Murensky</a:t>
            </a:r>
            <a:r>
              <a:rPr lang="en-US" altLang="en-US" sz="1500" dirty="0"/>
              <a:t>, C.L. (2000), “The relationship between emotional intelligence, personality, critical thinking and organizational leadership performance at upper levels of management”, unpublished doctoral dissertation, Department of Psychology, George Mason University, Fairfax, VA.</a:t>
            </a:r>
          </a:p>
          <a:p>
            <a:pPr lvl="1">
              <a:lnSpc>
                <a:spcPct val="80000"/>
              </a:lnSpc>
            </a:pPr>
            <a:r>
              <a:rPr lang="en-US" altLang="en-US" sz="1500" dirty="0"/>
              <a:t>Palmer, B. and </a:t>
            </a:r>
            <a:r>
              <a:rPr lang="en-US" altLang="en-US" sz="1500" dirty="0" err="1"/>
              <a:t>Stough</a:t>
            </a:r>
            <a:r>
              <a:rPr lang="en-US" altLang="en-US" sz="1500" dirty="0"/>
              <a:t>, C. (2001), Workplace SUEIT: Swinburne University Emotional Intelligence Test – Manual, Organizational psychology Research Unit, Swinburne University, Swinburne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Palmer, B.R., Gardner, L. and </a:t>
            </a:r>
            <a:r>
              <a:rPr lang="en-GB" sz="1500" dirty="0" err="1"/>
              <a:t>Stough</a:t>
            </a:r>
            <a:r>
              <a:rPr lang="en-GB" sz="1500" dirty="0"/>
              <a:t>, C. (2003), “The relationship between emotional intelligence, personality and effective leadership”, paper presented at 5th Australian Industrial and Organizational Psychology Conference, Melbourne. Palmer, B., Walls, M., Burgess, Z. and </a:t>
            </a:r>
            <a:r>
              <a:rPr lang="en-GB" sz="1500" dirty="0" err="1"/>
              <a:t>Stough</a:t>
            </a:r>
            <a:r>
              <a:rPr lang="en-GB" sz="1500" dirty="0"/>
              <a:t>, C. (2001), “Emotional intelligence and effective leadership”, Leadership &amp; Organization Development Journal, Vol. 22 No. 1, pp. 5-10.</a:t>
            </a:r>
          </a:p>
          <a:p>
            <a:pPr lvl="1">
              <a:lnSpc>
                <a:spcPct val="80000"/>
              </a:lnSpc>
            </a:pPr>
            <a:r>
              <a:rPr lang="en-GB" sz="1500" dirty="0" err="1"/>
              <a:t>Barling</a:t>
            </a:r>
            <a:r>
              <a:rPr lang="en-GB" sz="1500" dirty="0"/>
              <a:t>, J., Slater, F. and </a:t>
            </a:r>
            <a:r>
              <a:rPr lang="en-GB" sz="1500" dirty="0" err="1"/>
              <a:t>Kelloway</a:t>
            </a:r>
            <a:r>
              <a:rPr lang="en-GB" sz="1500" dirty="0"/>
              <a:t>, E.K. (2000), “Transformational leadership and emotional intelligence: an exploratory study”, Leadership &amp; Organization Development Journal, Vol. 21 No. 3, pp. 157-61. 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Bar-On, R. (1997), Bar-On Emotional Quotient Inventory: User’s Manual, Multi-Health Systems, New York, NY. Bass, B.M. and </a:t>
            </a:r>
            <a:r>
              <a:rPr lang="en-GB" sz="1500" dirty="0" err="1"/>
              <a:t>Avolio</a:t>
            </a:r>
            <a:r>
              <a:rPr lang="en-GB" sz="1500" dirty="0"/>
              <a:t>, B.J. (1990), Transformational Leadership Development: Manual for the Multifactor Leadership Questionnaire, Consulting Psychologist Press, 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Palo Alto, CA. Bass, B.M. and </a:t>
            </a:r>
            <a:r>
              <a:rPr lang="en-GB" sz="1500" dirty="0" err="1"/>
              <a:t>Avolio</a:t>
            </a:r>
            <a:r>
              <a:rPr lang="en-GB" sz="1500" dirty="0"/>
              <a:t>, B.J. (1994), Improving Organizational Effectiveness through Transformational Leadership, Sage, Thousand Oaks, CA. 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Brackett, M.A. and Mayer, J.D. (2003), “Convergent, discriminate, and incremental validity of competing measures of emotional intelligence”, Personality and Social Psychology Bulletin, Vol. 29. </a:t>
            </a:r>
          </a:p>
          <a:p>
            <a:pPr lvl="1">
              <a:lnSpc>
                <a:spcPct val="80000"/>
              </a:lnSpc>
            </a:pPr>
            <a:r>
              <a:rPr lang="en-GB" sz="1500" dirty="0"/>
              <a:t>Brackett, M.A., Mayer, J.D. and Warner, R.M. (2004), “Emotional intelligence and its relation to everyday behaviour”, Personality and Individual Differences, Vol. 36, pp. 1387-402.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US" altLang="en-US" sz="1500" dirty="0"/>
          </a:p>
        </p:txBody>
      </p:sp>
    </p:spTree>
    <p:extLst>
      <p:ext uri="{BB962C8B-B14F-4D97-AF65-F5344CB8AC3E}">
        <p14:creationId xmlns:p14="http://schemas.microsoft.com/office/powerpoint/2010/main" val="691735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1464</Words>
  <Application>Microsoft Office PowerPoint</Application>
  <PresentationFormat>Widescreen</PresentationFormat>
  <Paragraphs>78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Intelligence and the  Work Place</vt:lpstr>
      <vt:lpstr>INTELLIGENCE AND JOB PERFOMANCE </vt:lpstr>
      <vt:lpstr>Emotional Intelligence and the workplace </vt:lpstr>
      <vt:lpstr>Boyatzis (1994) theory of self-directed learning </vt:lpstr>
      <vt:lpstr> Emotional Intelligence and the workplace </vt:lpstr>
      <vt:lpstr>Ability models </vt:lpstr>
      <vt:lpstr>Emotional intelligence and leadership effectiveness</vt:lpstr>
      <vt:lpstr>PowerPoint Presentation</vt:lpstr>
      <vt:lpstr>In summary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Personality and Work</dc:title>
  <dc:creator>Charlotte Greenway</dc:creator>
  <cp:lastModifiedBy>Charlotte Greenway</cp:lastModifiedBy>
  <cp:revision>53</cp:revision>
  <dcterms:created xsi:type="dcterms:W3CDTF">2019-09-28T17:58:52Z</dcterms:created>
  <dcterms:modified xsi:type="dcterms:W3CDTF">2024-07-30T09:40:38Z</dcterms:modified>
</cp:coreProperties>
</file>