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1"/>
  </p:notesMasterIdLst>
  <p:sldIdLst>
    <p:sldId id="292" r:id="rId9"/>
    <p:sldId id="294" r:id="rId10"/>
    <p:sldId id="1075" r:id="rId11"/>
    <p:sldId id="263" r:id="rId12"/>
    <p:sldId id="264" r:id="rId13"/>
    <p:sldId id="1077" r:id="rId14"/>
    <p:sldId id="1079" r:id="rId15"/>
    <p:sldId id="1080" r:id="rId16"/>
    <p:sldId id="1081" r:id="rId17"/>
    <p:sldId id="267" r:id="rId18"/>
    <p:sldId id="269" r:id="rId19"/>
    <p:sldId id="1082" r:id="rId20"/>
    <p:sldId id="1083" r:id="rId21"/>
    <p:sldId id="275" r:id="rId22"/>
    <p:sldId id="1085" r:id="rId23"/>
    <p:sldId id="276" r:id="rId24"/>
    <p:sldId id="1086" r:id="rId25"/>
    <p:sldId id="277" r:id="rId26"/>
    <p:sldId id="1087" r:id="rId27"/>
    <p:sldId id="1089" r:id="rId28"/>
    <p:sldId id="1090" r:id="rId29"/>
    <p:sldId id="109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C5003E-9DCB-4DDE-ABEC-AE7FA1FAF113}" v="6" dt="2026-01-27T09:08:50.0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294" autoAdjust="0"/>
    <p:restoredTop sz="86741" autoAdjust="0"/>
  </p:normalViewPr>
  <p:slideViewPr>
    <p:cSldViewPr snapToGrid="0">
      <p:cViewPr varScale="1">
        <p:scale>
          <a:sx n="96" d="100"/>
          <a:sy n="96" d="100"/>
        </p:scale>
        <p:origin x="102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modSld">
      <pc:chgData name="Munyaradzi Nicholas Murira" userId="6ab3fae5-94bd-47ef-9f25-6c1f645127cf" providerId="ADAL" clId="{BBAD60DF-75FC-47FB-864F-62F5392E6509}" dt="2026-01-27T09:41:14.693" v="0" actId="1076"/>
      <pc:docMkLst>
        <pc:docMk/>
      </pc:docMkLst>
      <pc:sldChg chg="modSp mod">
        <pc:chgData name="Munyaradzi Nicholas Murira" userId="6ab3fae5-94bd-47ef-9f25-6c1f645127cf" providerId="ADAL" clId="{BBAD60DF-75FC-47FB-864F-62F5392E6509}" dt="2026-01-27T09:41:14.693" v="0" actId="1076"/>
        <pc:sldMkLst>
          <pc:docMk/>
          <pc:sldMk cId="0" sldId="276"/>
        </pc:sldMkLst>
        <pc:spChg chg="mod">
          <ac:chgData name="Munyaradzi Nicholas Murira" userId="6ab3fae5-94bd-47ef-9f25-6c1f645127cf" providerId="ADAL" clId="{BBAD60DF-75FC-47FB-864F-62F5392E6509}" dt="2026-01-27T09:41:14.693" v="0" actId="1076"/>
          <ac:spMkLst>
            <pc:docMk/>
            <pc:sldMk cId="0" sldId="276"/>
            <ac:spMk id="4" creationId="{2A9E9C48-4749-AFA4-5A6A-7203B5A376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3482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5.1.1: Communication Protocols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5.1.1: Communication Protocols (Cont.)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747161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5.1.1: Communication Protocols (Cont.)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3927695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5.1.2: Why Protocols Matter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5.1.2: Why Protocols Matter (Cont.)</a:t>
            </a:r>
            <a:endParaRPr lang="pt-BR"/>
          </a:p>
          <a:p>
            <a:r>
              <a:rPr lang="en-US"/>
              <a:t>5.1.3: Check Your Understanding - Communication Protocols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2344144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5.2: Communication Standards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5.2: Communication Standards
5.2.2: The Internet and Standards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5.2: Communication Standards
5.2.3: Network Standards Organizations</a:t>
            </a:r>
            <a:endParaRPr lang="pt-BR"/>
          </a:p>
          <a:p>
            <a:r>
              <a:rPr lang="en-US"/>
              <a:t>5.2.4: Check Your Understanding - Communications Standards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5.3.3: The TCP/IP Model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5.3.3: The TCP/IP Model (Cont.)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4608958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5.3.4: The OSI Reference Model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5.3.4: The OSI Reference Model (Cont.)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40506208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5.3.5: OSI Model and TCP/IP Model Comparison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5.3.5: OSI Model and TCP/IP Model Comparison (Cont.)</a:t>
            </a:r>
            <a:endParaRPr lang="pt-BR"/>
          </a:p>
          <a:p>
            <a:r>
              <a:rPr lang="en-US"/>
              <a:t>5.3.6: Check Your Understanding - Network Communication Models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2416232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BLOCK">
    <p:bg>
      <p:bgPr>
        <a:solidFill>
          <a:srgbClr val="00394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lvl1pPr marL="0" indent="0">
              <a:buNone/>
              <a:defRPr lang="en-US" sz="6133" dirty="0">
                <a:solidFill>
                  <a:srgbClr val="B1E8FA"/>
                </a:solidFill>
                <a:latin typeface="Arial" pitchFamily="34" charset="0"/>
                <a:ea typeface="Arial" pitchFamily="34" charset="-122"/>
                <a:cs typeface="Arial" pitchFamily="34" charset="-120"/>
              </a:defRPr>
            </a:lvl1pPr>
          </a:lstStyle>
          <a:p>
            <a:pPr marL="0" indent="0">
              <a:buNone/>
            </a:pPr>
            <a:r>
              <a:rPr lang="en-US" sz="6133" dirty="0">
                <a:solidFill>
                  <a:srgbClr val="B1E8FA"/>
                </a:solidFill>
                <a:latin typeface="Arial" pitchFamily="34" charset="0"/>
                <a:ea typeface="Arial" pitchFamily="34" charset="-122"/>
                <a:cs typeface="Arial" pitchFamily="34" charset="-120"/>
              </a:rPr>
              <a:t>(custom placeholder text!)</a:t>
            </a:r>
            <a:endParaRPr lang="en-US" sz="6133" dirty="0"/>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4" name="Image 0" descr="C:/Users/ahungerf/git/netacad-vudu/src/pptx/assets/Cisco_logo_sm.png"/>
          <p:cNvPicPr>
            <a:picLocks noChangeAspect="1"/>
          </p:cNvPicPr>
          <p:nvPr/>
        </p:nvPicPr>
        <p:blipFill>
          <a:blip r:embed="rId2"/>
          <a:srcRect t="-16667" b="-16667"/>
          <a:stretch/>
        </p:blipFill>
        <p:spPr>
          <a:xfrm>
            <a:off x="609600" y="6172200"/>
            <a:ext cx="487680" cy="48768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633006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a:solidFill>
                  <a:srgbClr val="024C69"/>
                </a:solidFill>
                <a:latin typeface="Arial" pitchFamily="34" charset="0"/>
                <a:ea typeface="Arial" pitchFamily="34" charset="-122"/>
                <a:cs typeface="Arial" pitchFamily="34" charset="-120"/>
              </a:rPr>
              <a:t>(custom placeholder text!)</a:t>
            </a:r>
            <a:endParaRPr lang="en-US" sz="2933"/>
          </a:p>
        </p:txBody>
      </p:sp>
      <p:sp>
        <p:nvSpPr>
          <p:cNvPr id="3" name="Text 0"/>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a:solidFill>
                  <a:srgbClr val="024C69"/>
                </a:solidFill>
                <a:latin typeface="Arial" pitchFamily="34" charset="0"/>
                <a:ea typeface="Arial" pitchFamily="34" charset="-122"/>
                <a:cs typeface="Arial" pitchFamily="34" charset="-120"/>
              </a:rPr>
              <a:t>(custom placeholder text!)</a:t>
            </a:r>
            <a:endParaRPr lang="en-US" sz="2133"/>
          </a:p>
        </p:txBody>
      </p:sp>
      <p:sp>
        <p:nvSpPr>
          <p:cNvPr id="4"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5"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446845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INST_INTRO">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a:solidFill>
                  <a:srgbClr val="024C69"/>
                </a:solidFill>
                <a:latin typeface="Arial" pitchFamily="34" charset="0"/>
                <a:ea typeface="Arial" pitchFamily="34" charset="-122"/>
                <a:cs typeface="Arial" pitchFamily="34" charset="-120"/>
              </a:rPr>
              <a:t>(custom placeholder text!)</a:t>
            </a:r>
            <a:endParaRPr lang="en-US" sz="2133"/>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4"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ma14="http://schemas.microsoft.com/office/mac/drawingml/2011/main" xmlns=""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214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6" r:id="rId2"/>
    <p:sldLayoutId id="2147483687" r:id="rId3"/>
    <p:sldLayoutId id="214748368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Communication Principles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609600"/>
          </a:xfrm>
          <a:prstGeom prst="rect">
            <a:avLst/>
          </a:prstGeom>
          <a:noFill/>
          <a:ln/>
        </p:spPr>
        <p:txBody>
          <a:bodyPr wrap="square" rtlCol="0" anchor="t"/>
          <a:lstStyle/>
          <a:p>
            <a:r>
              <a:rPr lang="en-US" sz="2933" dirty="0"/>
              <a:t>Objectives</a:t>
            </a:r>
          </a:p>
        </p:txBody>
      </p:sp>
      <p:sp>
        <p:nvSpPr>
          <p:cNvPr id="5" name="Rectangle 34">
            <a:extLst>
              <a:ext uri="{FF2B5EF4-FFF2-40B4-BE49-F238E27FC236}">
                <a16:creationId xmlns:a16="http://schemas.microsoft.com/office/drawing/2014/main" id="{7188AF34-F17D-65FE-91B6-733B90851DC8}"/>
              </a:ext>
            </a:extLst>
          </p:cNvPr>
          <p:cNvSpPr txBox="1">
            <a:spLocks noChangeArrowheads="1"/>
          </p:cNvSpPr>
          <p:nvPr/>
        </p:nvSpPr>
        <p:spPr>
          <a:xfrm>
            <a:off x="304272" y="613877"/>
            <a:ext cx="11593513" cy="777851"/>
          </a:xfrm>
          <a:prstGeom prst="rect">
            <a:avLst/>
          </a:prstGeom>
        </p:spPr>
        <p:txBody>
          <a:bodyPr lIns="121920" tIns="60960" rIns="121920" bIns="60960"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ct val="30000"/>
              </a:spcBef>
              <a:buNone/>
            </a:pPr>
            <a:r>
              <a:rPr lang="en-US" sz="1867" b="1" dirty="0">
                <a:latin typeface="Arial"/>
                <a:cs typeface="Arial"/>
              </a:rPr>
              <a:t>Main Objective: </a:t>
            </a:r>
            <a:r>
              <a:rPr lang="en-US" sz="1867" dirty="0">
                <a:latin typeface="Arial"/>
                <a:cs typeface="Arial"/>
              </a:rPr>
              <a:t>Explain the importance of standards and protocols in network communications.</a:t>
            </a:r>
            <a:endParaRPr lang="en-US" sz="1867"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40064EF4-EE2B-342C-EA9E-699582F380FF}"/>
              </a:ext>
            </a:extLst>
          </p:cNvPr>
          <p:cNvGraphicFramePr>
            <a:graphicFrameLocks noGrp="1"/>
          </p:cNvGraphicFramePr>
          <p:nvPr/>
        </p:nvGraphicFramePr>
        <p:xfrm>
          <a:off x="526522" y="1727951"/>
          <a:ext cx="11139637" cy="1977812"/>
        </p:xfrm>
        <a:graphic>
          <a:graphicData uri="http://schemas.openxmlformats.org/drawingml/2006/table">
            <a:tbl>
              <a:tblPr firstRow="1" bandRow="1">
                <a:tableStyleId>{5C22544A-7EE6-4342-B048-85BDC9FD1C3A}</a:tableStyleId>
              </a:tblPr>
              <a:tblGrid>
                <a:gridCol w="4191000">
                  <a:extLst>
                    <a:ext uri="{9D8B030D-6E8A-4147-A177-3AD203B41FA5}">
                      <a16:colId xmlns:a16="http://schemas.microsoft.com/office/drawing/2014/main" val="1540795028"/>
                    </a:ext>
                  </a:extLst>
                </a:gridCol>
                <a:gridCol w="6948637">
                  <a:extLst>
                    <a:ext uri="{9D8B030D-6E8A-4147-A177-3AD203B41FA5}">
                      <a16:colId xmlns:a16="http://schemas.microsoft.com/office/drawing/2014/main" val="2968452238"/>
                    </a:ext>
                  </a:extLst>
                </a:gridCol>
              </a:tblGrid>
              <a:tr h="494453">
                <a:tc>
                  <a:txBody>
                    <a:bodyPr/>
                    <a:lstStyle/>
                    <a:p>
                      <a:pPr algn="l"/>
                      <a:r>
                        <a:rPr lang="en-US" sz="1900">
                          <a:latin typeface="Arial" panose="020B0604020202020204" pitchFamily="34" charset="0"/>
                          <a:cs typeface="Arial" panose="020B0604020202020204" pitchFamily="34" charset="0"/>
                        </a:rPr>
                        <a:t>Topic Title</a:t>
                      </a:r>
                    </a:p>
                  </a:txBody>
                  <a:tcPr marL="121920" marR="121920" marT="60960" marB="60960"/>
                </a:tc>
                <a:tc>
                  <a:txBody>
                    <a:bodyPr/>
                    <a:lstStyle/>
                    <a:p>
                      <a:pPr algn="l"/>
                      <a:r>
                        <a:rPr lang="en-US" sz="1900">
                          <a:latin typeface="Arial" panose="020B0604020202020204" pitchFamily="34" charset="0"/>
                          <a:cs typeface="Arial" panose="020B0604020202020204" pitchFamily="34" charset="0"/>
                        </a:rPr>
                        <a:t>Topic Objective</a:t>
                      </a:r>
                    </a:p>
                  </a:txBody>
                  <a:tcPr marL="121920" marR="121920" marT="60960" marB="60960"/>
                </a:tc>
                <a:extLst>
                  <a:ext uri="{0D108BD9-81ED-4DB2-BD59-A6C34878D82A}">
                    <a16:rowId xmlns:a16="http://schemas.microsoft.com/office/drawing/2014/main" val="317262977"/>
                  </a:ext>
                </a:extLst>
              </a:tr>
              <a:tr h="494453">
                <a:tc>
                  <a:txBody>
                    <a:bodyPr/>
                    <a:lstStyle/>
                    <a:p>
                      <a:r>
                        <a:rPr lang="en-US" sz="1900">
                          <a:latin typeface="Arial"/>
                          <a:cs typeface="Arial"/>
                        </a:rPr>
                        <a:t>Communication Protocols</a:t>
                      </a:r>
                      <a:endParaRPr lang="en-US" sz="190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a:latin typeface="Arial"/>
                          <a:cs typeface="Arial"/>
                        </a:rPr>
                        <a:t>Describe network communication protocols. </a:t>
                      </a:r>
                      <a:endParaRPr lang="en-US" sz="190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377890904"/>
                  </a:ext>
                </a:extLst>
              </a:tr>
              <a:tr h="494453">
                <a:tc>
                  <a:txBody>
                    <a:bodyPr/>
                    <a:lstStyle/>
                    <a:p>
                      <a:r>
                        <a:rPr lang="en-US" sz="1900">
                          <a:latin typeface="Arial"/>
                          <a:cs typeface="Arial"/>
                        </a:rPr>
                        <a:t>Communication Standards</a:t>
                      </a:r>
                      <a:endParaRPr lang="en-US" sz="190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a:latin typeface="Arial"/>
                          <a:cs typeface="Arial"/>
                        </a:rPr>
                        <a:t>Describe network communication standards. </a:t>
                      </a:r>
                    </a:p>
                  </a:txBody>
                  <a:tcPr marL="121920" marR="121920" marT="60960" marB="60960" anchor="ctr"/>
                </a:tc>
                <a:extLst>
                  <a:ext uri="{0D108BD9-81ED-4DB2-BD59-A6C34878D82A}">
                    <a16:rowId xmlns:a16="http://schemas.microsoft.com/office/drawing/2014/main" val="2281025351"/>
                  </a:ext>
                </a:extLst>
              </a:tr>
              <a:tr h="494453">
                <a:tc>
                  <a:txBody>
                    <a:bodyPr/>
                    <a:lstStyle/>
                    <a:p>
                      <a:r>
                        <a:rPr lang="en-US" sz="1900">
                          <a:latin typeface="Arial"/>
                          <a:cs typeface="Arial"/>
                        </a:rPr>
                        <a:t>Network Communication Models</a:t>
                      </a:r>
                      <a:endParaRPr lang="en-US" sz="190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Compare the OSI and TCP/IP models. </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217849980"/>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extLst>
      <p:ext uri="{BB962C8B-B14F-4D97-AF65-F5344CB8AC3E}">
        <p14:creationId xmlns:p14="http://schemas.microsoft.com/office/powerpoint/2010/main" val="1525672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a:t>5.1 Communication Protocols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a:spLocks noGrp="1"/>
          </p:cNvSpPr>
          <p:nvPr>
            <p:ph type="body" idx="100" hasCustomPrompt="1"/>
          </p:nvPr>
        </p:nvSpPr>
        <p:spPr>
          <a:xfrm>
            <a:off x="0" y="365761"/>
            <a:ext cx="12192000" cy="514711"/>
          </a:xfrm>
          <a:prstGeom prst="rect">
            <a:avLst/>
          </a:prstGeom>
          <a:noFill/>
          <a:ln/>
        </p:spPr>
        <p:txBody>
          <a:bodyPr wrap="square" rtlCol="0" anchor="t"/>
          <a:lstStyle/>
          <a:p>
            <a:r>
              <a:rPr lang="en-US"/>
              <a:t>Communication Protocols</a:t>
            </a:r>
          </a:p>
        </p:txBody>
      </p:sp>
      <p:sp>
        <p:nvSpPr>
          <p:cNvPr id="5" name="Text 2"/>
          <p:cNvSpPr/>
          <p:nvPr/>
        </p:nvSpPr>
        <p:spPr>
          <a:xfrm>
            <a:off x="206190" y="880472"/>
            <a:ext cx="6817744" cy="5002721"/>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Communication in our daily lives takes many forms and occurs in many environments. </a:t>
            </a: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We have different expectations depending on whether we chat via the internet or participate in a job interview. </a:t>
            </a:r>
            <a:endParaRPr lang="en-US" sz="1867" dirty="0">
              <a:latin typeface="Arial"/>
              <a:cs typeface="Arial"/>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Each situation has its corresponding expected behaviors and styles. </a:t>
            </a:r>
            <a:endParaRPr lang="en-US" sz="1867" dirty="0">
              <a:latin typeface="Arial"/>
              <a:cs typeface="Arial"/>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Before beginning to communicate with each other, we establish rules or agreements to govern the conversation that includes the following: </a:t>
            </a:r>
            <a:endParaRPr lang="en-US" sz="1867" dirty="0">
              <a:latin typeface="Arial"/>
              <a:cs typeface="Arial"/>
            </a:endParaRPr>
          </a:p>
          <a:p>
            <a:pPr marL="990575" lvl="1" indent="-380990">
              <a:buFont typeface="Arial"/>
              <a:buChar char="•"/>
            </a:pPr>
            <a:r>
              <a:rPr lang="en-US" sz="1867" dirty="0">
                <a:latin typeface="Arial"/>
                <a:ea typeface="+mn-lt"/>
                <a:cs typeface="+mn-lt"/>
              </a:rPr>
              <a:t>What method of communication should we use? </a:t>
            </a:r>
            <a:endParaRPr lang="en-US" sz="1867" dirty="0">
              <a:latin typeface="Arial"/>
              <a:cs typeface="Arial"/>
            </a:endParaRPr>
          </a:p>
          <a:p>
            <a:pPr marL="990575" lvl="1" indent="-380990">
              <a:buFont typeface="Arial"/>
              <a:buChar char="•"/>
            </a:pPr>
            <a:r>
              <a:rPr lang="en-US" sz="1867" dirty="0">
                <a:latin typeface="Arial"/>
                <a:ea typeface="+mn-lt"/>
                <a:cs typeface="+mn-lt"/>
              </a:rPr>
              <a:t>What language should we use? </a:t>
            </a:r>
            <a:endParaRPr lang="en-US" sz="1867" dirty="0">
              <a:latin typeface="Arial"/>
              <a:cs typeface="Arial"/>
            </a:endParaRPr>
          </a:p>
          <a:p>
            <a:pPr marL="990575" lvl="1" indent="-380990">
              <a:buFont typeface="Arial"/>
              <a:buChar char="•"/>
            </a:pPr>
            <a:r>
              <a:rPr lang="en-US" sz="1867" dirty="0">
                <a:latin typeface="Arial"/>
                <a:ea typeface="+mn-lt"/>
                <a:cs typeface="+mn-lt"/>
              </a:rPr>
              <a:t>Do we need to confirm that our messages are received?</a:t>
            </a:r>
            <a:endParaRPr lang="en-US" sz="2400" dirty="0">
              <a:latin typeface="Arial"/>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endParaRPr lang="en-US" sz="1867" dirty="0">
              <a:latin typeface="Arial"/>
              <a:cs typeface="Calibri" panose="020F0502020204030204"/>
            </a:endParaRPr>
          </a:p>
          <a:p>
            <a:pPr>
              <a:lnSpc>
                <a:spcPts val="2667"/>
              </a:lnSpc>
            </a:pPr>
            <a:endParaRPr lang="en-US" sz="1867" dirty="0">
              <a:latin typeface="Arial"/>
              <a:cs typeface="Arial"/>
            </a:endParaRPr>
          </a:p>
        </p:txBody>
      </p:sp>
      <p:sp>
        <p:nvSpPr>
          <p:cNvPr id="7" name="CaixaDeTexto 6">
            <a:extLst>
              <a:ext uri="{FF2B5EF4-FFF2-40B4-BE49-F238E27FC236}">
                <a16:creationId xmlns:a16="http://schemas.microsoft.com/office/drawing/2014/main" id="{C007D2D9-0DEF-2AEF-987F-23BADC77C9EC}"/>
              </a:ext>
            </a:extLst>
          </p:cNvPr>
          <p:cNvSpPr txBox="1"/>
          <p:nvPr/>
        </p:nvSpPr>
        <p:spPr>
          <a:xfrm>
            <a:off x="8779772" y="1234457"/>
            <a:ext cx="1218995" cy="41043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en-US" sz="1867" b="1">
                <a:latin typeface="Arial"/>
                <a:cs typeface="Calibri"/>
              </a:rPr>
              <a:t>Method</a:t>
            </a:r>
            <a:endParaRPr lang="en-US" sz="1867" b="1">
              <a:latin typeface="Arial"/>
            </a:endParaRPr>
          </a:p>
        </p:txBody>
      </p:sp>
      <p:pic>
        <p:nvPicPr>
          <p:cNvPr id="4" name="Imagem 5" descr="Interface gráfica do usuário, Site&#10;&#10;Descrição gerada automaticamente">
            <a:extLst>
              <a:ext uri="{FF2B5EF4-FFF2-40B4-BE49-F238E27FC236}">
                <a16:creationId xmlns:a16="http://schemas.microsoft.com/office/drawing/2014/main" id="{9EAEED96-7C9D-80BE-816C-AC528FFFDB12}"/>
              </a:ext>
            </a:extLst>
          </p:cNvPr>
          <p:cNvPicPr>
            <a:picLocks noChangeAspect="1"/>
          </p:cNvPicPr>
          <p:nvPr/>
        </p:nvPicPr>
        <p:blipFill>
          <a:blip r:embed="rId3"/>
          <a:stretch>
            <a:fillRect/>
          </a:stretch>
        </p:blipFill>
        <p:spPr>
          <a:xfrm>
            <a:off x="7112727" y="1717999"/>
            <a:ext cx="4793411" cy="370116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a:spLocks noGrp="1"/>
          </p:cNvSpPr>
          <p:nvPr>
            <p:ph type="body" idx="100" hasCustomPrompt="1"/>
          </p:nvPr>
        </p:nvSpPr>
        <p:spPr>
          <a:xfrm>
            <a:off x="0" y="365760"/>
            <a:ext cx="12192000" cy="586597"/>
          </a:xfrm>
          <a:prstGeom prst="rect">
            <a:avLst/>
          </a:prstGeom>
          <a:noFill/>
          <a:ln/>
        </p:spPr>
        <p:txBody>
          <a:bodyPr vert="horz" wrap="square" lIns="121920" tIns="60960" rIns="121920" bIns="60960" rtlCol="0" anchor="t">
            <a:normAutofit/>
          </a:bodyPr>
          <a:lstStyle/>
          <a:p>
            <a:r>
              <a:rPr lang="en-US">
                <a:latin typeface="Arial"/>
                <a:cs typeface="Arial"/>
              </a:rPr>
              <a:t>Communication Protocols (Cont.)</a:t>
            </a:r>
            <a:endParaRPr lang="en-US"/>
          </a:p>
        </p:txBody>
      </p:sp>
      <p:sp>
        <p:nvSpPr>
          <p:cNvPr id="5" name="Text 2"/>
          <p:cNvSpPr/>
          <p:nvPr/>
        </p:nvSpPr>
        <p:spPr>
          <a:xfrm>
            <a:off x="914399" y="1397000"/>
            <a:ext cx="1788887" cy="482941"/>
          </a:xfrm>
          <a:prstGeom prst="rect">
            <a:avLst/>
          </a:prstGeom>
          <a:noFill/>
          <a:ln/>
        </p:spPr>
        <p:txBody>
          <a:bodyPr wrap="square" lIns="121920" tIns="60960" rIns="121920" bIns="60960" rtlCol="0" anchor="t"/>
          <a:lstStyle/>
          <a:p>
            <a:r>
              <a:rPr lang="en-US" sz="1867" b="1">
                <a:latin typeface="Arial"/>
                <a:ea typeface="+mn-lt"/>
                <a:cs typeface="+mn-lt"/>
              </a:rPr>
              <a:t>Language</a:t>
            </a:r>
            <a:endParaRPr lang="en-US" sz="2400"/>
          </a:p>
        </p:txBody>
      </p:sp>
      <p:pic>
        <p:nvPicPr>
          <p:cNvPr id="6" name="Picture 6" descr="Graphical user interface, text, application&#10;&#10;Description automatically generated">
            <a:extLst>
              <a:ext uri="{FF2B5EF4-FFF2-40B4-BE49-F238E27FC236}">
                <a16:creationId xmlns:a16="http://schemas.microsoft.com/office/drawing/2014/main" id="{56B6ED43-67AD-13F0-20C1-59DBE7B7FD2A}"/>
              </a:ext>
            </a:extLst>
          </p:cNvPr>
          <p:cNvPicPr>
            <a:picLocks noChangeAspect="1"/>
          </p:cNvPicPr>
          <p:nvPr/>
        </p:nvPicPr>
        <p:blipFill rotWithShape="1">
          <a:blip r:embed="rId3"/>
          <a:srcRect l="28586" t="31423" r="25619" b="11830"/>
          <a:stretch/>
        </p:blipFill>
        <p:spPr>
          <a:xfrm>
            <a:off x="250406" y="1901167"/>
            <a:ext cx="5741297" cy="4023755"/>
          </a:xfrm>
          <a:prstGeom prst="rect">
            <a:avLst/>
          </a:prstGeom>
        </p:spPr>
      </p:pic>
      <p:sp>
        <p:nvSpPr>
          <p:cNvPr id="7" name="CaixaDeTexto 6">
            <a:extLst>
              <a:ext uri="{FF2B5EF4-FFF2-40B4-BE49-F238E27FC236}">
                <a16:creationId xmlns:a16="http://schemas.microsoft.com/office/drawing/2014/main" id="{55DDB8ED-AF71-2BD2-D377-79DCCDBD3F9E}"/>
              </a:ext>
            </a:extLst>
          </p:cNvPr>
          <p:cNvSpPr txBox="1"/>
          <p:nvPr/>
        </p:nvSpPr>
        <p:spPr>
          <a:xfrm>
            <a:off x="6966857" y="1469572"/>
            <a:ext cx="2521856" cy="41043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algn="l"/>
            <a:r>
              <a:rPr lang="en-US" sz="1867" b="1">
                <a:latin typeface="Arial"/>
                <a:cs typeface="Arial"/>
              </a:rPr>
              <a:t>Confirmation</a:t>
            </a:r>
            <a:endParaRPr lang="pt-BR" sz="1867"/>
          </a:p>
        </p:txBody>
      </p:sp>
      <p:pic>
        <p:nvPicPr>
          <p:cNvPr id="4" name="Imagem 6" descr="Interface gráfica do usuário, Site&#10;&#10;Descrição gerada automaticamente">
            <a:extLst>
              <a:ext uri="{FF2B5EF4-FFF2-40B4-BE49-F238E27FC236}">
                <a16:creationId xmlns:a16="http://schemas.microsoft.com/office/drawing/2014/main" id="{00ECC693-EDF3-39E7-763B-56DDFFF50D70}"/>
              </a:ext>
            </a:extLst>
          </p:cNvPr>
          <p:cNvPicPr>
            <a:picLocks noChangeAspect="1"/>
          </p:cNvPicPr>
          <p:nvPr/>
        </p:nvPicPr>
        <p:blipFill>
          <a:blip r:embed="rId4"/>
          <a:stretch>
            <a:fillRect/>
          </a:stretch>
        </p:blipFill>
        <p:spPr>
          <a:xfrm>
            <a:off x="6610710" y="1953168"/>
            <a:ext cx="5339749" cy="3972456"/>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extLst>
      <p:ext uri="{BB962C8B-B14F-4D97-AF65-F5344CB8AC3E}">
        <p14:creationId xmlns:p14="http://schemas.microsoft.com/office/powerpoint/2010/main" val="3603382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Communication Protocols</a:t>
            </a:r>
          </a:p>
        </p:txBody>
      </p:sp>
      <p:sp>
        <p:nvSpPr>
          <p:cNvPr id="3" name="Text 0"/>
          <p:cNvSpPr>
            <a:spLocks noGrp="1"/>
          </p:cNvSpPr>
          <p:nvPr>
            <p:ph type="body" idx="100" hasCustomPrompt="1"/>
          </p:nvPr>
        </p:nvSpPr>
        <p:spPr>
          <a:xfrm>
            <a:off x="0" y="365760"/>
            <a:ext cx="12192000" cy="586597"/>
          </a:xfrm>
          <a:prstGeom prst="rect">
            <a:avLst/>
          </a:prstGeom>
          <a:noFill/>
          <a:ln/>
        </p:spPr>
        <p:txBody>
          <a:bodyPr vert="horz" wrap="square" lIns="121920" tIns="60960" rIns="121920" bIns="60960" rtlCol="0" anchor="t">
            <a:normAutofit/>
          </a:bodyPr>
          <a:lstStyle/>
          <a:p>
            <a:r>
              <a:rPr lang="en-US">
                <a:latin typeface="Arial"/>
                <a:cs typeface="Arial"/>
              </a:rPr>
              <a:t>Communication Protocols (Cont.)</a:t>
            </a:r>
            <a:endParaRPr lang="en-US"/>
          </a:p>
        </p:txBody>
      </p:sp>
      <p:sp>
        <p:nvSpPr>
          <p:cNvPr id="5" name="Text 2"/>
          <p:cNvSpPr/>
          <p:nvPr/>
        </p:nvSpPr>
        <p:spPr>
          <a:xfrm>
            <a:off x="616479" y="1128144"/>
            <a:ext cx="10972800" cy="4191000"/>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These rules, or protocols, must be followed for the message to be successfully delivered and understood. </a:t>
            </a:r>
            <a:endParaRPr lang="en-US" sz="1867" dirty="0">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Among the protocols that govern successful human communication are these: </a:t>
            </a:r>
            <a:endParaRPr lang="en-US" sz="1867" dirty="0">
              <a:latin typeface="Arial"/>
              <a:cs typeface="Arial"/>
            </a:endParaRPr>
          </a:p>
          <a:p>
            <a:pPr marL="990575" lvl="1" indent="-380990">
              <a:buFont typeface="Arial"/>
              <a:buChar char="•"/>
            </a:pPr>
            <a:r>
              <a:rPr lang="en-US" sz="1867" dirty="0">
                <a:latin typeface="Arial"/>
                <a:ea typeface="+mn-lt"/>
                <a:cs typeface="+mn-lt"/>
              </a:rPr>
              <a:t>An identified sender and receiver </a:t>
            </a:r>
            <a:endParaRPr lang="en-US" sz="1867" dirty="0">
              <a:latin typeface="Arial"/>
              <a:cs typeface="Arial"/>
            </a:endParaRPr>
          </a:p>
          <a:p>
            <a:pPr marL="990575" lvl="1" indent="-380990">
              <a:buFont typeface="Arial"/>
              <a:buChar char="•"/>
            </a:pPr>
            <a:r>
              <a:rPr lang="en-US" sz="1867" dirty="0">
                <a:latin typeface="Arial"/>
                <a:ea typeface="+mn-lt"/>
                <a:cs typeface="+mn-lt"/>
              </a:rPr>
              <a:t>Agreed upon a method of communicating (face-to-face, telephone, letter, photograph) </a:t>
            </a:r>
            <a:endParaRPr lang="en-US" sz="1867" dirty="0">
              <a:latin typeface="Arial"/>
              <a:cs typeface="Arial"/>
            </a:endParaRPr>
          </a:p>
          <a:p>
            <a:pPr marL="990575" lvl="1" indent="-380990">
              <a:buFont typeface="Arial"/>
              <a:buChar char="•"/>
            </a:pPr>
            <a:r>
              <a:rPr lang="en-US" sz="1867" dirty="0">
                <a:latin typeface="Arial"/>
                <a:ea typeface="+mn-lt"/>
                <a:cs typeface="+mn-lt"/>
              </a:rPr>
              <a:t>Common language and grammar </a:t>
            </a:r>
            <a:endParaRPr lang="en-US" sz="1867">
              <a:latin typeface="Arial"/>
              <a:cs typeface="Arial"/>
            </a:endParaRPr>
          </a:p>
          <a:p>
            <a:pPr marL="990575" lvl="1" indent="-380990">
              <a:buFont typeface="Arial"/>
              <a:buChar char="•"/>
            </a:pPr>
            <a:r>
              <a:rPr lang="en-US" sz="1867" dirty="0">
                <a:latin typeface="Arial"/>
                <a:ea typeface="+mn-lt"/>
                <a:cs typeface="+mn-lt"/>
              </a:rPr>
              <a:t>Speed and timing of delivery </a:t>
            </a:r>
            <a:endParaRPr lang="en-US" sz="1867">
              <a:latin typeface="Arial"/>
              <a:cs typeface="Arial"/>
            </a:endParaRPr>
          </a:p>
          <a:p>
            <a:pPr marL="990575" lvl="1" indent="-380990">
              <a:buFont typeface="Arial"/>
              <a:buChar char="•"/>
            </a:pPr>
            <a:r>
              <a:rPr lang="en-US" sz="1867" dirty="0">
                <a:latin typeface="Arial"/>
                <a:ea typeface="+mn-lt"/>
                <a:cs typeface="+mn-lt"/>
              </a:rPr>
              <a:t>Confirmation or acknowledgment requirements </a:t>
            </a:r>
            <a:endParaRPr lang="en-US" sz="1867" dirty="0">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The techniques used in network communications share these fundamentals with human conversations. </a:t>
            </a:r>
            <a:endParaRPr lang="en-US" sz="1867" dirty="0">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Think about the commonly accepted protocols for sending text messages to your friends.</a:t>
            </a:r>
            <a:endParaRPr lang="en-US" sz="2400" dirty="0">
              <a:latin typeface="Arial"/>
              <a:cs typeface="Arial"/>
            </a:endParaRPr>
          </a:p>
          <a:p>
            <a:pPr marL="380990" indent="-380990">
              <a:buFont typeface="Arial"/>
              <a:buChar char="•"/>
            </a:pPr>
            <a:endParaRPr lang="en-US" sz="1867">
              <a:latin typeface="Arial"/>
              <a:cs typeface="Arial"/>
            </a:endParaRPr>
          </a:p>
          <a:p>
            <a:endParaRPr lang="en-US" sz="1867">
              <a:latin typeface="Arial"/>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extLst>
      <p:ext uri="{BB962C8B-B14F-4D97-AF65-F5344CB8AC3E}">
        <p14:creationId xmlns:p14="http://schemas.microsoft.com/office/powerpoint/2010/main" val="1818403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Communication Protocols</a:t>
            </a:r>
          </a:p>
        </p:txBody>
      </p:sp>
      <p:sp>
        <p:nvSpPr>
          <p:cNvPr id="3" name="Text 0"/>
          <p:cNvSpPr>
            <a:spLocks noGrp="1"/>
          </p:cNvSpPr>
          <p:nvPr>
            <p:ph type="body" idx="100" hasCustomPrompt="1"/>
          </p:nvPr>
        </p:nvSpPr>
        <p:spPr>
          <a:xfrm>
            <a:off x="0" y="365760"/>
            <a:ext cx="12192000" cy="558800"/>
          </a:xfrm>
          <a:prstGeom prst="rect">
            <a:avLst/>
          </a:prstGeom>
          <a:noFill/>
          <a:ln/>
        </p:spPr>
        <p:txBody>
          <a:bodyPr wrap="square" rtlCol="0" anchor="t"/>
          <a:lstStyle/>
          <a:p>
            <a:r>
              <a:rPr lang="en-US"/>
              <a:t>Why Protocols Matter</a:t>
            </a:r>
          </a:p>
        </p:txBody>
      </p:sp>
      <p:sp>
        <p:nvSpPr>
          <p:cNvPr id="4" name="TextBox 3">
            <a:extLst>
              <a:ext uri="{FF2B5EF4-FFF2-40B4-BE49-F238E27FC236}">
                <a16:creationId xmlns:a16="http://schemas.microsoft.com/office/drawing/2014/main" id="{F92DE180-DEC4-C482-E6BC-281176779323}"/>
              </a:ext>
            </a:extLst>
          </p:cNvPr>
          <p:cNvSpPr txBox="1"/>
          <p:nvPr/>
        </p:nvSpPr>
        <p:spPr>
          <a:xfrm>
            <a:off x="690563" y="1170557"/>
            <a:ext cx="10807700" cy="3283656"/>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a:latin typeface="Arial"/>
                <a:ea typeface="+mn-lt"/>
                <a:cs typeface="+mn-lt"/>
              </a:rPr>
              <a:t>Just like humans, computers use rules, or protocols, to communicate. </a:t>
            </a:r>
            <a:endParaRPr lang="en-US" sz="1867">
              <a:solidFill>
                <a:srgbClr val="333333"/>
              </a:solidFill>
              <a:latin typeface="Arial"/>
              <a:cs typeface="Arial"/>
            </a:endParaRPr>
          </a:p>
          <a:p>
            <a:pPr marL="380990" indent="-380990">
              <a:buFont typeface="Arial"/>
              <a:buChar char="•"/>
            </a:pPr>
            <a:r>
              <a:rPr lang="en-US" sz="1867">
                <a:latin typeface="Arial"/>
                <a:ea typeface="+mn-lt"/>
                <a:cs typeface="+mn-lt"/>
              </a:rPr>
              <a:t>Protocols are required for computers to communicate correctly across the network. </a:t>
            </a:r>
            <a:endParaRPr lang="en-US" sz="1867">
              <a:latin typeface="Arial"/>
              <a:cs typeface="Arial"/>
            </a:endParaRPr>
          </a:p>
          <a:p>
            <a:pPr marL="380990" indent="-380990">
              <a:buFont typeface="Arial"/>
              <a:buChar char="•"/>
            </a:pPr>
            <a:r>
              <a:rPr lang="en-US" sz="1867">
                <a:latin typeface="Arial"/>
                <a:ea typeface="+mn-lt"/>
                <a:cs typeface="+mn-lt"/>
              </a:rPr>
              <a:t>In both a wired and wireless environment, a local network is defined as an area where all hosts must "speak the same language," which, in computer terms, means they must "share a common protocol." </a:t>
            </a:r>
            <a:endParaRPr lang="en-US" sz="1867">
              <a:latin typeface="Arial"/>
              <a:cs typeface="Arial"/>
            </a:endParaRPr>
          </a:p>
          <a:p>
            <a:pPr marL="380990" indent="-380990">
              <a:buFont typeface="Arial"/>
              <a:buChar char="•"/>
            </a:pPr>
            <a:r>
              <a:rPr lang="en-US" sz="1867">
                <a:latin typeface="Arial"/>
                <a:ea typeface="+mn-lt"/>
                <a:cs typeface="+mn-lt"/>
              </a:rPr>
              <a:t>If everyone in the same room spoke a different language, they would not be able to communicate. </a:t>
            </a:r>
            <a:endParaRPr lang="en-US" sz="1867">
              <a:latin typeface="Arial"/>
              <a:cs typeface="Arial"/>
            </a:endParaRPr>
          </a:p>
          <a:p>
            <a:pPr marL="380990" indent="-380990">
              <a:buFont typeface="Arial"/>
              <a:buChar char="•"/>
            </a:pPr>
            <a:r>
              <a:rPr lang="en-US" sz="1867">
                <a:latin typeface="Arial"/>
                <a:ea typeface="+mn-lt"/>
                <a:cs typeface="+mn-lt"/>
              </a:rPr>
              <a:t>Likewise, if devices in a local network did not use the same protocols, they would not be able to communicate. </a:t>
            </a:r>
            <a:endParaRPr lang="en-US" sz="1867">
              <a:latin typeface="Arial"/>
              <a:cs typeface="Arial"/>
            </a:endParaRPr>
          </a:p>
          <a:p>
            <a:pPr marL="380990" indent="-380990">
              <a:buFont typeface="Arial"/>
              <a:buChar char="•"/>
            </a:pPr>
            <a:r>
              <a:rPr lang="en-US" sz="1867">
                <a:latin typeface="Arial"/>
                <a:ea typeface="+mn-lt"/>
                <a:cs typeface="+mn-lt"/>
              </a:rPr>
              <a:t>Networking protocols define many aspects of communication over the local network. </a:t>
            </a:r>
            <a:endParaRPr lang="en-US" sz="2400">
              <a:latin typeface="Arial"/>
              <a:cs typeface="Arial"/>
            </a:endParaRPr>
          </a:p>
          <a:p>
            <a:pPr marL="380990" indent="-380990">
              <a:buFont typeface="Arial"/>
              <a:buChar char="•"/>
            </a:pPr>
            <a:endParaRPr lang="en-US" sz="1867">
              <a:solidFill>
                <a:srgbClr val="333333"/>
              </a:solidFill>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Communication Protocols</a:t>
            </a:r>
          </a:p>
        </p:txBody>
      </p:sp>
      <p:sp>
        <p:nvSpPr>
          <p:cNvPr id="3" name="Text 0"/>
          <p:cNvSpPr>
            <a:spLocks noGrp="1"/>
          </p:cNvSpPr>
          <p:nvPr>
            <p:ph type="body" idx="100" hasCustomPrompt="1"/>
          </p:nvPr>
        </p:nvSpPr>
        <p:spPr>
          <a:xfrm>
            <a:off x="0" y="365760"/>
            <a:ext cx="12192000" cy="586597"/>
          </a:xfrm>
          <a:prstGeom prst="rect">
            <a:avLst/>
          </a:prstGeom>
          <a:noFill/>
          <a:ln/>
        </p:spPr>
        <p:txBody>
          <a:bodyPr vert="horz" wrap="square" lIns="121920" tIns="60960" rIns="121920" bIns="60960" rtlCol="0" anchor="t">
            <a:normAutofit/>
          </a:bodyPr>
          <a:lstStyle/>
          <a:p>
            <a:r>
              <a:rPr lang="en-US">
                <a:latin typeface="Arial"/>
                <a:cs typeface="Arial"/>
              </a:rPr>
              <a:t>Why Protocols Matter (Cont.)</a:t>
            </a:r>
            <a:endParaRPr lang="en-US"/>
          </a:p>
        </p:txBody>
      </p:sp>
      <p:graphicFrame>
        <p:nvGraphicFramePr>
          <p:cNvPr id="11" name="Table 0"/>
          <p:cNvGraphicFramePr>
            <a:graphicFrameLocks noGrp="1"/>
          </p:cNvGraphicFramePr>
          <p:nvPr/>
        </p:nvGraphicFramePr>
        <p:xfrm>
          <a:off x="142728" y="1099788"/>
          <a:ext cx="11948152" cy="5196840"/>
        </p:xfrm>
        <a:graphic>
          <a:graphicData uri="http://schemas.openxmlformats.org/drawingml/2006/table">
            <a:tbl>
              <a:tblPr/>
              <a:tblGrid>
                <a:gridCol w="1596571">
                  <a:extLst>
                    <a:ext uri="{9D8B030D-6E8A-4147-A177-3AD203B41FA5}">
                      <a16:colId xmlns:a16="http://schemas.microsoft.com/office/drawing/2014/main" val="20000"/>
                    </a:ext>
                  </a:extLst>
                </a:gridCol>
                <a:gridCol w="10351581">
                  <a:extLst>
                    <a:ext uri="{9D8B030D-6E8A-4147-A177-3AD203B41FA5}">
                      <a16:colId xmlns:a16="http://schemas.microsoft.com/office/drawing/2014/main" val="20001"/>
                    </a:ext>
                  </a:extLst>
                </a:gridCol>
              </a:tblGrid>
              <a:tr h="568960">
                <a:tc>
                  <a:txBody>
                    <a:bodyPr/>
                    <a:lstStyle/>
                    <a:p>
                      <a:r>
                        <a:rPr lang="en-US" sz="1500">
                          <a:solidFill>
                            <a:srgbClr val="FFFFFF"/>
                          </a:solidFill>
                          <a:latin typeface="Arial"/>
                        </a:rPr>
                        <a:t>Protocol Characteristic</a:t>
                      </a:r>
                      <a:endParaRPr lang="en-US" sz="15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500">
                          <a:solidFill>
                            <a:srgbClr val="FFFFFF"/>
                          </a:solidFill>
                          <a:latin typeface="Arial"/>
                        </a:rPr>
                        <a:t>Description</a:t>
                      </a:r>
                      <a:endParaRPr lang="en-US" sz="15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345440">
                <a:tc>
                  <a:txBody>
                    <a:bodyPr/>
                    <a:lstStyle/>
                    <a:p>
                      <a:r>
                        <a:rPr lang="en-US" sz="1500">
                          <a:solidFill>
                            <a:srgbClr val="58585B"/>
                          </a:solidFill>
                          <a:latin typeface="Arial"/>
                        </a:rPr>
                        <a:t>Message format</a:t>
                      </a:r>
                      <a:endParaRPr lang="en-US" sz="15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500" b="0" i="0" u="none" strike="noStrike" noProof="0">
                          <a:latin typeface="Calibri"/>
                        </a:rPr>
                        <a:t>A sent message uses a specific format or structure. It depends on the message type, and the channel used to deliver the message. </a:t>
                      </a:r>
                      <a:endParaRPr lang="en-US" sz="2400"/>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792480">
                <a:tc>
                  <a:txBody>
                    <a:bodyPr/>
                    <a:lstStyle/>
                    <a:p>
                      <a:r>
                        <a:rPr lang="en-US" sz="1500">
                          <a:solidFill>
                            <a:srgbClr val="58585B"/>
                          </a:solidFill>
                          <a:latin typeface="Arial"/>
                        </a:rPr>
                        <a:t>Message size</a:t>
                      </a:r>
                      <a:endParaRPr lang="en-US" sz="15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500" b="0" i="0" u="none" strike="noStrike" noProof="0">
                          <a:latin typeface="Calibri"/>
                        </a:rPr>
                        <a:t>The rules that govern the size of the pieces communicated across the network are stringent. They are different, depending on the channel used. A long message sent from one host to another over a network is necessary to break the message into smaller pieces, ensuring that the message is delivered reliably. </a:t>
                      </a:r>
                      <a:endParaRPr lang="en-US" sz="2400"/>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568960">
                <a:tc>
                  <a:txBody>
                    <a:bodyPr/>
                    <a:lstStyle/>
                    <a:p>
                      <a:r>
                        <a:rPr lang="en-US" sz="1500">
                          <a:solidFill>
                            <a:srgbClr val="58585B"/>
                          </a:solidFill>
                          <a:latin typeface="Arial"/>
                        </a:rPr>
                        <a:t>Timing</a:t>
                      </a:r>
                      <a:endParaRPr lang="en-US" sz="15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500" b="0" i="0" u="none" strike="noStrike" noProof="0">
                          <a:latin typeface="Calibri"/>
                        </a:rPr>
                        <a:t>Many network communication functions are dependent on it. Timing determines the speed at which the bits are transmitted across the network. It also affects when an individual host sends data and the total amount of data sent in any transmission. </a:t>
                      </a:r>
                      <a:endParaRPr lang="en-US" sz="2400"/>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792480">
                <a:tc>
                  <a:txBody>
                    <a:bodyPr/>
                    <a:lstStyle/>
                    <a:p>
                      <a:r>
                        <a:rPr lang="en-US" sz="1500">
                          <a:solidFill>
                            <a:srgbClr val="58585B"/>
                          </a:solidFill>
                          <a:latin typeface="Arial"/>
                        </a:rPr>
                        <a:t>Encoding</a:t>
                      </a:r>
                      <a:endParaRPr lang="en-US" sz="15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500" b="0" i="0" u="none" strike="noStrike" noProof="0">
                          <a:latin typeface="Calibri"/>
                        </a:rPr>
                        <a:t>Messages sent across the network are converted into bits by the sending host. Each bit is encoded into a pattern of sounds, light waves, or electrical impulses depending on the network media over which the bits are transmitted. The destination host receives and decodes the signals to interpret the message. </a:t>
                      </a:r>
                      <a:endParaRPr lang="en-US" sz="2400"/>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1016000">
                <a:tc>
                  <a:txBody>
                    <a:bodyPr/>
                    <a:lstStyle/>
                    <a:p>
                      <a:r>
                        <a:rPr lang="en-US" sz="1500">
                          <a:solidFill>
                            <a:srgbClr val="58585B"/>
                          </a:solidFill>
                          <a:latin typeface="Arial"/>
                        </a:rPr>
                        <a:t>Encapsulation</a:t>
                      </a:r>
                      <a:endParaRPr lang="en-US" sz="15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500" b="0" i="0" u="none" strike="noStrike" noProof="0">
                          <a:latin typeface="Calibri"/>
                        </a:rPr>
                        <a:t>Each message transmitted on a network includes a header that contains addressing information that identifies the source and destination hosts; otherwise, it cannot be delivered. Encapsulation is adding this information to the data that make up the message. In addition to addressing, there may be other information in the header that ensures the message is delivered to the correct application on the destination host. </a:t>
                      </a:r>
                      <a:endParaRPr lang="en-US" sz="2400"/>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792480">
                <a:tc>
                  <a:txBody>
                    <a:bodyPr/>
                    <a:lstStyle/>
                    <a:p>
                      <a:r>
                        <a:rPr lang="en-US" sz="1500">
                          <a:solidFill>
                            <a:srgbClr val="58585B"/>
                          </a:solidFill>
                          <a:latin typeface="Arial"/>
                        </a:rPr>
                        <a:t>Message pattern</a:t>
                      </a:r>
                      <a:endParaRPr lang="en-US" sz="15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500" b="0" i="0" u="none" strike="noStrike" noProof="0" dirty="0">
                          <a:latin typeface="Calibri"/>
                        </a:rPr>
                        <a:t>Some messages require an acknowledgment before the following message can be sent. This request/response pattern is a common aspect of many networking protocols. However, other types of messages are streamed across the network without concern about whether they reach their destination. </a:t>
                      </a:r>
                      <a:endParaRPr lang="en-US" sz="2400" dirty="0"/>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extLst>
      <p:ext uri="{BB962C8B-B14F-4D97-AF65-F5344CB8AC3E}">
        <p14:creationId xmlns:p14="http://schemas.microsoft.com/office/powerpoint/2010/main" val="1697483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a:t>5.2 Communication Standards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Communication Standards</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a:t>The Internet and Standards</a:t>
            </a:r>
          </a:p>
        </p:txBody>
      </p:sp>
      <p:sp>
        <p:nvSpPr>
          <p:cNvPr id="5" name="Text 2"/>
          <p:cNvSpPr/>
          <p:nvPr/>
        </p:nvSpPr>
        <p:spPr>
          <a:xfrm>
            <a:off x="616479" y="1153783"/>
            <a:ext cx="10972800" cy="3529640"/>
          </a:xfrm>
          <a:prstGeom prst="rect">
            <a:avLst/>
          </a:prstGeom>
          <a:noFill/>
          <a:ln/>
        </p:spPr>
        <p:txBody>
          <a:bodyPr wrap="square" lIns="121920" tIns="60960" rIns="121920" bIns="60960" rtlCol="0" anchor="t"/>
          <a:lstStyle/>
          <a:p>
            <a:pPr marL="380990" indent="-380990">
              <a:buFont typeface="Arial"/>
              <a:buChar char="•"/>
            </a:pPr>
            <a:r>
              <a:rPr lang="en-US" sz="1867">
                <a:latin typeface="Arial"/>
                <a:ea typeface="+mn-lt"/>
                <a:cs typeface="+mn-lt"/>
              </a:rPr>
              <a:t>With the increasing number of new devices and technologies coming online, how is it possible to manage all the changes and still reliably deliver services such as email?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The answer is internet standards.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A standard is a set of rules determining how something must be done.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Networking and internet standards ensure that all devices connecting to the network implement the same set of rules or protocols in the same manner.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Different devices send information to each other over the internet using standards.</a:t>
            </a:r>
            <a:endParaRPr lang="en-US" sz="2400">
              <a:latin typeface="Arial"/>
              <a:cs typeface="Arial"/>
            </a:endParaRPr>
          </a:p>
          <a:p>
            <a:pPr marL="380990" indent="-380990">
              <a:buFont typeface="Arial"/>
              <a:buChar char="•"/>
            </a:pPr>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a:spLocks noGrp="1"/>
          </p:cNvSpPr>
          <p:nvPr>
            <p:ph type="body" idx="100" hasCustomPrompt="1"/>
          </p:nvPr>
        </p:nvSpPr>
        <p:spPr>
          <a:xfrm>
            <a:off x="0" y="365760"/>
            <a:ext cx="12192000" cy="500333"/>
          </a:xfrm>
          <a:prstGeom prst="rect">
            <a:avLst/>
          </a:prstGeom>
          <a:noFill/>
          <a:ln/>
        </p:spPr>
        <p:txBody>
          <a:bodyPr wrap="square" rtlCol="0" anchor="t"/>
          <a:lstStyle/>
          <a:p>
            <a:r>
              <a:rPr lang="en-US"/>
              <a:t>Network Standards Organizations</a:t>
            </a:r>
          </a:p>
        </p:txBody>
      </p:sp>
      <p:sp>
        <p:nvSpPr>
          <p:cNvPr id="5" name="Text 2"/>
          <p:cNvSpPr/>
          <p:nvPr/>
        </p:nvSpPr>
        <p:spPr>
          <a:xfrm>
            <a:off x="-4833" y="1327750"/>
            <a:ext cx="6271404" cy="4201783"/>
          </a:xfrm>
          <a:prstGeom prst="rect">
            <a:avLst/>
          </a:prstGeom>
          <a:noFill/>
          <a:ln/>
        </p:spPr>
        <p:txBody>
          <a:bodyPr wrap="square" lIns="121920" tIns="60960" rIns="121920" bIns="60960" rtlCol="0" anchor="t"/>
          <a:lstStyle/>
          <a:p>
            <a:pPr marL="380990" indent="-380990">
              <a:buFont typeface="Arial"/>
              <a:buChar char="•"/>
            </a:pPr>
            <a:r>
              <a:rPr lang="en-US" sz="1867">
                <a:latin typeface="Arial"/>
                <a:ea typeface="+mn-lt"/>
                <a:cs typeface="+mn-lt"/>
              </a:rPr>
              <a:t>A comprehensive discussion, problem-solving, and testing cycle results in an internet standard.</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These different standards are developed, published, and maintained by various organizations, as shown in the figure.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A proposed standard's development and approval process are recorded in a numbered RFC document, which tracks the evolution of the standard.</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RFCs for internet standards are published and managed by the IETF.</a:t>
            </a:r>
            <a:endParaRPr lang="en-US" sz="2400">
              <a:latin typeface="Arial"/>
              <a:cs typeface="Arial"/>
            </a:endParaRPr>
          </a:p>
          <a:p>
            <a:endParaRPr lang="en-US" sz="1867">
              <a:latin typeface="Arial"/>
              <a:cs typeface="Arial"/>
            </a:endParaRPr>
          </a:p>
          <a:p>
            <a:pPr>
              <a:lnSpc>
                <a:spcPts val="2667"/>
              </a:lnSpc>
            </a:pPr>
            <a:endParaRPr lang="en-US" sz="1867">
              <a:latin typeface="Arial"/>
              <a:cs typeface="Arial"/>
            </a:endParaRPr>
          </a:p>
        </p:txBody>
      </p:sp>
      <p:pic>
        <p:nvPicPr>
          <p:cNvPr id="4" name="Picture 5" descr="A picture containing logo&#10;&#10;Description automatically generated">
            <a:extLst>
              <a:ext uri="{FF2B5EF4-FFF2-40B4-BE49-F238E27FC236}">
                <a16:creationId xmlns:a16="http://schemas.microsoft.com/office/drawing/2014/main" id="{E2A29788-62F8-163F-E339-5E529E8041F0}"/>
              </a:ext>
            </a:extLst>
          </p:cNvPr>
          <p:cNvPicPr>
            <a:picLocks noChangeAspect="1"/>
          </p:cNvPicPr>
          <p:nvPr/>
        </p:nvPicPr>
        <p:blipFill rotWithShape="1">
          <a:blip r:embed="rId3"/>
          <a:srcRect l="26294" t="26160" r="22153" b="10204"/>
          <a:stretch/>
        </p:blipFill>
        <p:spPr>
          <a:xfrm>
            <a:off x="6505755" y="1553715"/>
            <a:ext cx="5295675" cy="362190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2225040"/>
          </a:xfrm>
          <a:prstGeom prst="rect">
            <a:avLst/>
          </a:prstGeom>
          <a:noFill/>
          <a:ln/>
        </p:spPr>
        <p:txBody>
          <a:bodyPr wrap="square" rtlCol="0"/>
          <a:lstStyle/>
          <a:p>
            <a:r>
              <a:rPr lang="en-US" dirty="0"/>
              <a:t>5.3 Network Communication Models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a:spLocks noGrp="1"/>
          </p:cNvSpPr>
          <p:nvPr>
            <p:ph type="body" idx="100" hasCustomPrompt="1"/>
          </p:nvPr>
        </p:nvSpPr>
        <p:spPr>
          <a:xfrm>
            <a:off x="0" y="365760"/>
            <a:ext cx="12192000" cy="471579"/>
          </a:xfrm>
          <a:prstGeom prst="rect">
            <a:avLst/>
          </a:prstGeom>
          <a:noFill/>
          <a:ln/>
        </p:spPr>
        <p:txBody>
          <a:bodyPr wrap="square" rtlCol="0" anchor="t">
            <a:normAutofit lnSpcReduction="10000"/>
          </a:bodyPr>
          <a:lstStyle/>
          <a:p>
            <a:r>
              <a:rPr lang="en-US"/>
              <a:t>The TCP/IP Model</a:t>
            </a:r>
          </a:p>
        </p:txBody>
      </p:sp>
      <p:sp>
        <p:nvSpPr>
          <p:cNvPr id="4" name="TextBox 3">
            <a:extLst>
              <a:ext uri="{FF2B5EF4-FFF2-40B4-BE49-F238E27FC236}">
                <a16:creationId xmlns:a16="http://schemas.microsoft.com/office/drawing/2014/main" id="{485B52AE-70C5-D338-E9EF-F7AAA8422D8B}"/>
              </a:ext>
            </a:extLst>
          </p:cNvPr>
          <p:cNvSpPr txBox="1"/>
          <p:nvPr/>
        </p:nvSpPr>
        <p:spPr>
          <a:xfrm>
            <a:off x="489479" y="1160254"/>
            <a:ext cx="11214100" cy="4227632"/>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a:latin typeface="Arial"/>
                <a:ea typeface="+mn-lt"/>
                <a:cs typeface="+mn-lt"/>
              </a:rPr>
              <a:t>Layered models help us visualize how the various protocols work together to enable network communications. </a:t>
            </a:r>
            <a:endParaRPr lang="en-US" sz="1867">
              <a:latin typeface="Arial"/>
              <a:cs typeface="Arial"/>
            </a:endParaRPr>
          </a:p>
          <a:p>
            <a:pPr marL="380990" indent="-380990">
              <a:buFont typeface="Arial"/>
              <a:buChar char="•"/>
            </a:pPr>
            <a:r>
              <a:rPr lang="en-US" sz="1867">
                <a:latin typeface="Arial"/>
                <a:ea typeface="+mn-lt"/>
                <a:cs typeface="+mn-lt"/>
              </a:rPr>
              <a:t>Layered models depict protocol operations occurring within each layer and the interaction with the layers above and below it. </a:t>
            </a:r>
            <a:endParaRPr lang="en-US" sz="1867">
              <a:latin typeface="Arial"/>
              <a:cs typeface="Arial"/>
            </a:endParaRPr>
          </a:p>
          <a:p>
            <a:pPr marL="380990" indent="-380990">
              <a:buFont typeface="Arial"/>
              <a:buChar char="•"/>
            </a:pPr>
            <a:r>
              <a:rPr lang="en-US" sz="1867">
                <a:latin typeface="Arial"/>
                <a:ea typeface="+mn-lt"/>
                <a:cs typeface="+mn-lt"/>
              </a:rPr>
              <a:t>The layered model has many benefits: </a:t>
            </a:r>
            <a:endParaRPr lang="en-US" sz="1867">
              <a:latin typeface="Arial"/>
              <a:cs typeface="Arial"/>
            </a:endParaRPr>
          </a:p>
          <a:p>
            <a:pPr marL="990575" lvl="1" indent="-380990">
              <a:buFont typeface="Arial"/>
              <a:buChar char="•"/>
            </a:pPr>
            <a:r>
              <a:rPr lang="en-US" sz="1867">
                <a:latin typeface="Arial"/>
                <a:ea typeface="+mn-lt"/>
                <a:cs typeface="+mn-lt"/>
              </a:rPr>
              <a:t>It assists protocol design because protocols that operate at a specific layer have defined information that they act upon and a limited interface to the layers above and below. </a:t>
            </a:r>
            <a:endParaRPr lang="en-US" sz="1867">
              <a:latin typeface="Arial"/>
              <a:cs typeface="Arial"/>
            </a:endParaRPr>
          </a:p>
          <a:p>
            <a:pPr marL="990575" lvl="1" indent="-380990">
              <a:buFont typeface="Arial"/>
              <a:buChar char="•"/>
            </a:pPr>
            <a:r>
              <a:rPr lang="en-US" sz="1867">
                <a:latin typeface="Arial"/>
                <a:ea typeface="+mn-lt"/>
                <a:cs typeface="+mn-lt"/>
              </a:rPr>
              <a:t>It fosters competition because products from different vendors can work together. </a:t>
            </a:r>
            <a:endParaRPr lang="en-US" sz="1867">
              <a:latin typeface="Arial"/>
              <a:cs typeface="Arial"/>
            </a:endParaRPr>
          </a:p>
          <a:p>
            <a:pPr marL="990575" lvl="1" indent="-380990">
              <a:buFont typeface="Arial"/>
              <a:buChar char="•"/>
            </a:pPr>
            <a:r>
              <a:rPr lang="en-US" sz="1867">
                <a:latin typeface="Arial"/>
                <a:ea typeface="+mn-lt"/>
                <a:cs typeface="+mn-lt"/>
              </a:rPr>
              <a:t>Enables technology changes to occur at one level without affecting the other levels. </a:t>
            </a:r>
            <a:endParaRPr lang="en-US" sz="1867">
              <a:latin typeface="Arial"/>
              <a:cs typeface="Arial"/>
            </a:endParaRPr>
          </a:p>
          <a:p>
            <a:pPr marL="990575" lvl="1" indent="-380990">
              <a:buFont typeface="Arial"/>
              <a:buChar char="•"/>
            </a:pPr>
            <a:r>
              <a:rPr lang="en-US" sz="1867">
                <a:latin typeface="Arial"/>
                <a:ea typeface="+mn-lt"/>
                <a:cs typeface="+mn-lt"/>
              </a:rPr>
              <a:t>Provides a common language to describe networking functions and capabilities. </a:t>
            </a:r>
            <a:endParaRPr lang="en-US" sz="1867">
              <a:latin typeface="Arial"/>
              <a:cs typeface="Arial"/>
            </a:endParaRPr>
          </a:p>
          <a:p>
            <a:pPr marL="380990" indent="-380990">
              <a:buFont typeface="Arial"/>
              <a:buChar char="•"/>
            </a:pPr>
            <a:r>
              <a:rPr lang="en-US" sz="1867">
                <a:latin typeface="Arial"/>
                <a:ea typeface="+mn-lt"/>
                <a:cs typeface="+mn-lt"/>
              </a:rPr>
              <a:t>The first layered model for internetwork communications was created in the early 1970s and referred to as the internet model. </a:t>
            </a:r>
            <a:endParaRPr lang="en-US" sz="1867">
              <a:latin typeface="Arial"/>
              <a:cs typeface="Arial"/>
            </a:endParaRPr>
          </a:p>
          <a:p>
            <a:pPr marL="380990" indent="-380990">
              <a:buFont typeface="Arial"/>
              <a:buChar char="•"/>
            </a:pPr>
            <a:r>
              <a:rPr lang="en-US" sz="1867">
                <a:latin typeface="Arial"/>
                <a:ea typeface="+mn-lt"/>
                <a:cs typeface="+mn-lt"/>
              </a:rPr>
              <a:t>It defines four categories of functions that must occur for communications to be successful.</a:t>
            </a:r>
            <a:endParaRPr lang="en-US" sz="1867">
              <a:latin typeface="Arial"/>
            </a:endParaRPr>
          </a:p>
          <a:p>
            <a:endParaRPr lang="en-US" sz="2400">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Communication Models</a:t>
            </a:r>
          </a:p>
        </p:txBody>
      </p:sp>
      <p:sp>
        <p:nvSpPr>
          <p:cNvPr id="3" name="Text 0"/>
          <p:cNvSpPr>
            <a:spLocks noGrp="1"/>
          </p:cNvSpPr>
          <p:nvPr>
            <p:ph type="body" idx="100" hasCustomPrompt="1"/>
          </p:nvPr>
        </p:nvSpPr>
        <p:spPr>
          <a:xfrm>
            <a:off x="0" y="365761"/>
            <a:ext cx="12192000" cy="514711"/>
          </a:xfrm>
          <a:prstGeom prst="rect">
            <a:avLst/>
          </a:prstGeom>
          <a:noFill/>
          <a:ln/>
        </p:spPr>
        <p:txBody>
          <a:bodyPr vert="horz" wrap="square" lIns="121920" tIns="60960" rIns="121920" bIns="60960" rtlCol="0" anchor="t">
            <a:normAutofit lnSpcReduction="10000"/>
          </a:bodyPr>
          <a:lstStyle/>
          <a:p>
            <a:r>
              <a:rPr lang="en-US">
                <a:latin typeface="Arial"/>
                <a:cs typeface="Arial"/>
              </a:rPr>
              <a:t>The TCP/IP Model (Cont.)</a:t>
            </a:r>
            <a:endParaRPr lang="en-US"/>
          </a:p>
        </p:txBody>
      </p:sp>
      <p:sp>
        <p:nvSpPr>
          <p:cNvPr id="4" name="CaixaDeTexto 3">
            <a:extLst>
              <a:ext uri="{FF2B5EF4-FFF2-40B4-BE49-F238E27FC236}">
                <a16:creationId xmlns:a16="http://schemas.microsoft.com/office/drawing/2014/main" id="{86E31F9B-8CD2-8DE6-5B07-06FDC121000E}"/>
              </a:ext>
            </a:extLst>
          </p:cNvPr>
          <p:cNvSpPr txBox="1"/>
          <p:nvPr/>
        </p:nvSpPr>
        <p:spPr>
          <a:xfrm>
            <a:off x="54428" y="1070429"/>
            <a:ext cx="11665856" cy="1559722"/>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a:latin typeface="Arial"/>
                <a:ea typeface="+mn-lt"/>
                <a:cs typeface="+mn-lt"/>
              </a:rPr>
              <a:t>The suite of TCP/IP protocols used for internet communications follows the structure of this model, as shown in the table. </a:t>
            </a:r>
            <a:endParaRPr lang="en-US" sz="1867">
              <a:latin typeface="Arial"/>
              <a:ea typeface="+mn-lt"/>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Because of this, the internet model refers to the TCP/IP model.</a:t>
            </a:r>
            <a:endParaRPr lang="en-US" sz="2400">
              <a:latin typeface="Arial"/>
              <a:cs typeface="Arial"/>
            </a:endParaRPr>
          </a:p>
          <a:p>
            <a:pPr marL="380990" indent="-380990">
              <a:buFont typeface="Arial,Sans-Serif"/>
              <a:buChar char="•"/>
            </a:pPr>
            <a:endParaRPr lang="en-US" sz="1867">
              <a:latin typeface="Arial"/>
              <a:ea typeface="+mn-lt"/>
              <a:cs typeface="Arial"/>
            </a:endParaRPr>
          </a:p>
        </p:txBody>
      </p:sp>
      <p:graphicFrame>
        <p:nvGraphicFramePr>
          <p:cNvPr id="21" name="Table 0"/>
          <p:cNvGraphicFramePr>
            <a:graphicFrameLocks noGrp="1"/>
          </p:cNvGraphicFramePr>
          <p:nvPr/>
        </p:nvGraphicFramePr>
        <p:xfrm>
          <a:off x="725771" y="2878347"/>
          <a:ext cx="10595427" cy="2346960"/>
        </p:xfrm>
        <a:graphic>
          <a:graphicData uri="http://schemas.openxmlformats.org/drawingml/2006/table">
            <a:tbl>
              <a:tblPr/>
              <a:tblGrid>
                <a:gridCol w="2866571">
                  <a:extLst>
                    <a:ext uri="{9D8B030D-6E8A-4147-A177-3AD203B41FA5}">
                      <a16:colId xmlns:a16="http://schemas.microsoft.com/office/drawing/2014/main" val="20000"/>
                    </a:ext>
                  </a:extLst>
                </a:gridCol>
                <a:gridCol w="7728856">
                  <a:extLst>
                    <a:ext uri="{9D8B030D-6E8A-4147-A177-3AD203B41FA5}">
                      <a16:colId xmlns:a16="http://schemas.microsoft.com/office/drawing/2014/main" val="20001"/>
                    </a:ext>
                  </a:extLst>
                </a:gridCol>
              </a:tblGrid>
              <a:tr h="406400">
                <a:tc>
                  <a:txBody>
                    <a:bodyPr/>
                    <a:lstStyle/>
                    <a:p>
                      <a:r>
                        <a:rPr lang="en-US" sz="1900">
                          <a:solidFill>
                            <a:srgbClr val="FFFFFF"/>
                          </a:solidFill>
                          <a:latin typeface="Arial"/>
                        </a:rPr>
                        <a:t>TCP/IP Model Layer</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a:solidFill>
                            <a:srgbClr val="FFFFFF"/>
                          </a:solidFill>
                          <a:latin typeface="Arial"/>
                        </a:rPr>
                        <a:t>Description</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406400">
                <a:tc>
                  <a:txBody>
                    <a:bodyPr/>
                    <a:lstStyle/>
                    <a:p>
                      <a:r>
                        <a:rPr lang="en-US" sz="1900">
                          <a:solidFill>
                            <a:srgbClr val="58585B"/>
                          </a:solidFill>
                          <a:latin typeface="Arial"/>
                        </a:rPr>
                        <a:t>Application</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a:solidFill>
                            <a:srgbClr val="58585B"/>
                          </a:solidFill>
                          <a:latin typeface="Arial"/>
                        </a:rPr>
                        <a:t>Represents data to the user, plus encoding and dialog control.</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690880">
                <a:tc>
                  <a:txBody>
                    <a:bodyPr/>
                    <a:lstStyle/>
                    <a:p>
                      <a:r>
                        <a:rPr lang="en-US" sz="1900">
                          <a:solidFill>
                            <a:srgbClr val="58585B"/>
                          </a:solidFill>
                          <a:latin typeface="Arial"/>
                        </a:rPr>
                        <a:t>Transport</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a:solidFill>
                            <a:srgbClr val="58585B"/>
                          </a:solidFill>
                          <a:latin typeface="Arial"/>
                        </a:rPr>
                        <a:t>Supports communication between various devices across diverse networks.</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406400">
                <a:tc>
                  <a:txBody>
                    <a:bodyPr/>
                    <a:lstStyle/>
                    <a:p>
                      <a:r>
                        <a:rPr lang="en-US" sz="1900">
                          <a:solidFill>
                            <a:srgbClr val="58585B"/>
                          </a:solidFill>
                          <a:latin typeface="Arial"/>
                        </a:rPr>
                        <a:t>Internet</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a:solidFill>
                            <a:srgbClr val="58585B"/>
                          </a:solidFill>
                          <a:latin typeface="Arial"/>
                        </a:rPr>
                        <a:t>Determines the best path through the network.</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406400">
                <a:tc>
                  <a:txBody>
                    <a:bodyPr/>
                    <a:lstStyle/>
                    <a:p>
                      <a:r>
                        <a:rPr lang="en-US" sz="1900">
                          <a:solidFill>
                            <a:srgbClr val="58585B"/>
                          </a:solidFill>
                          <a:latin typeface="Arial"/>
                        </a:rPr>
                        <a:t>Network Access</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Controls the hardware devices and media that make up the network.</a:t>
                      </a:r>
                      <a:endParaRPr lang="en-US" sz="1900"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extLst>
      <p:ext uri="{BB962C8B-B14F-4D97-AF65-F5344CB8AC3E}">
        <p14:creationId xmlns:p14="http://schemas.microsoft.com/office/powerpoint/2010/main" val="2367449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Communication Models</a:t>
            </a:r>
          </a:p>
        </p:txBody>
      </p:sp>
      <p:sp>
        <p:nvSpPr>
          <p:cNvPr id="3" name="Text 0"/>
          <p:cNvSpPr>
            <a:spLocks noGrp="1"/>
          </p:cNvSpPr>
          <p:nvPr>
            <p:ph type="body" idx="100" hasCustomPrompt="1"/>
          </p:nvPr>
        </p:nvSpPr>
        <p:spPr>
          <a:xfrm>
            <a:off x="0" y="365760"/>
            <a:ext cx="12192000" cy="471579"/>
          </a:xfrm>
          <a:prstGeom prst="rect">
            <a:avLst/>
          </a:prstGeom>
          <a:noFill/>
          <a:ln/>
        </p:spPr>
        <p:txBody>
          <a:bodyPr wrap="square" rtlCol="0" anchor="t">
            <a:normAutofit lnSpcReduction="10000"/>
          </a:bodyPr>
          <a:lstStyle/>
          <a:p>
            <a:r>
              <a:rPr lang="en-US"/>
              <a:t>The OSI Reference Model</a:t>
            </a:r>
          </a:p>
        </p:txBody>
      </p:sp>
      <p:sp>
        <p:nvSpPr>
          <p:cNvPr id="4" name="TextBox 3">
            <a:extLst>
              <a:ext uri="{FF2B5EF4-FFF2-40B4-BE49-F238E27FC236}">
                <a16:creationId xmlns:a16="http://schemas.microsoft.com/office/drawing/2014/main" id="{2A9E9C48-4749-AFA4-5A6A-7203B5A3769C}"/>
              </a:ext>
            </a:extLst>
          </p:cNvPr>
          <p:cNvSpPr txBox="1"/>
          <p:nvPr/>
        </p:nvSpPr>
        <p:spPr>
          <a:xfrm>
            <a:off x="387350" y="731520"/>
            <a:ext cx="11417300" cy="5294911"/>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dirty="0">
                <a:latin typeface="Arial"/>
                <a:ea typeface="+mn-lt"/>
                <a:cs typeface="+mn-lt"/>
              </a:rPr>
              <a:t>There are two basic types of models that we use to describe the functions that must occur for network communications to be successful: </a:t>
            </a:r>
            <a:endParaRPr lang="en-US" sz="1867" dirty="0">
              <a:solidFill>
                <a:srgbClr val="333333"/>
              </a:solidFill>
              <a:latin typeface="Arial"/>
              <a:cs typeface="Arial"/>
            </a:endParaRPr>
          </a:p>
          <a:p>
            <a:endParaRPr lang="en-US" sz="1867" dirty="0">
              <a:latin typeface="Arial"/>
              <a:ea typeface="+mn-lt"/>
              <a:cs typeface="+mn-lt"/>
            </a:endParaRPr>
          </a:p>
          <a:p>
            <a:pPr marL="990575" lvl="1" indent="-380990">
              <a:buFont typeface="Arial"/>
              <a:buChar char="•"/>
            </a:pPr>
            <a:r>
              <a:rPr lang="en-US" sz="1867" b="1" dirty="0">
                <a:latin typeface="Arial"/>
                <a:ea typeface="+mn-lt"/>
                <a:cs typeface="+mn-lt"/>
              </a:rPr>
              <a:t>Protocol model</a:t>
            </a:r>
            <a:r>
              <a:rPr lang="en-US" sz="1867" dirty="0">
                <a:latin typeface="Arial"/>
                <a:ea typeface="+mn-lt"/>
                <a:cs typeface="+mn-lt"/>
              </a:rPr>
              <a:t> - It closely matches the structure of a particular protocol suite. A protocol suite includes a set of related protocols that typically provide all the functionality required for people to communicate with the data network. The TCP/IP model is a protocol model because it describes the functions at each layer of protocols within the TCP/IP suite. </a:t>
            </a:r>
            <a:endParaRPr lang="en-US" sz="1867" dirty="0">
              <a:latin typeface="Arial"/>
              <a:cs typeface="Arial"/>
            </a:endParaRPr>
          </a:p>
          <a:p>
            <a:pPr>
              <a:buFont typeface="Arial"/>
              <a:buChar char="•"/>
            </a:pPr>
            <a:endParaRPr lang="en-US" sz="1867" dirty="0">
              <a:latin typeface="Arial"/>
              <a:cs typeface="Arial"/>
            </a:endParaRPr>
          </a:p>
          <a:p>
            <a:pPr marL="990575" lvl="1" indent="-380990">
              <a:buFont typeface="Arial"/>
              <a:buChar char="•"/>
            </a:pPr>
            <a:r>
              <a:rPr lang="en-US" sz="1867" b="1" dirty="0">
                <a:latin typeface="Arial"/>
                <a:ea typeface="+mn-lt"/>
                <a:cs typeface="+mn-lt"/>
              </a:rPr>
              <a:t>Reference model </a:t>
            </a:r>
            <a:r>
              <a:rPr lang="en-US" sz="1867" dirty="0">
                <a:latin typeface="Arial"/>
                <a:ea typeface="+mn-lt"/>
                <a:cs typeface="+mn-lt"/>
              </a:rPr>
              <a:t>– It describes the functions that must be completed at a particular layer but needs to specify exactly how a function should be accomplished. This model does not intend to provide sufficient detail to define precisely how each protocol should work at each layer. The primary purpose of a reference model is to aid in a clearer understanding of the functions and processes necessary for network communications. </a:t>
            </a:r>
            <a:endParaRPr lang="en-US" sz="1867" dirty="0">
              <a:latin typeface="Arial"/>
              <a:cs typeface="Arial"/>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The OSI project at the ISO created the most widely known internetwork reference model. </a:t>
            </a:r>
            <a:endParaRPr lang="en-US" sz="1867" dirty="0">
              <a:latin typeface="Arial"/>
              <a:cs typeface="Arial"/>
            </a:endParaRPr>
          </a:p>
          <a:p>
            <a:pPr marL="380990" indent="-380990">
              <a:buFont typeface="Arial"/>
              <a:buChar char="•"/>
            </a:pPr>
            <a:r>
              <a:rPr lang="en-US" sz="1867" dirty="0">
                <a:latin typeface="Arial"/>
                <a:ea typeface="+mn-lt"/>
                <a:cs typeface="+mn-lt"/>
              </a:rPr>
              <a:t>It is used for data network design, operation specifications, and troubleshooting. </a:t>
            </a:r>
            <a:endParaRPr lang="en-US" sz="1867" dirty="0">
              <a:latin typeface="Arial"/>
              <a:cs typeface="Arial"/>
            </a:endParaRPr>
          </a:p>
          <a:p>
            <a:pPr marL="380990" indent="-380990">
              <a:buFont typeface="Arial"/>
              <a:buChar char="•"/>
            </a:pPr>
            <a:r>
              <a:rPr lang="en-US" sz="1867" dirty="0">
                <a:latin typeface="Arial"/>
                <a:ea typeface="+mn-lt"/>
                <a:cs typeface="+mn-lt"/>
              </a:rPr>
              <a:t>This model refers to the OSI model.</a:t>
            </a:r>
            <a:endParaRPr lang="en-US" sz="2400" dirty="0">
              <a:latin typeface="Arial"/>
              <a:cs typeface="Arial"/>
            </a:endParaRPr>
          </a:p>
          <a:p>
            <a:pPr marL="380990" indent="-380990">
              <a:buFont typeface="Arial"/>
              <a:buChar char="•"/>
            </a:pPr>
            <a:endParaRPr lang="en-US" sz="1867" dirty="0">
              <a:solidFill>
                <a:srgbClr val="333333"/>
              </a:solidFill>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Communication Models</a:t>
            </a:r>
          </a:p>
        </p:txBody>
      </p:sp>
      <p:sp>
        <p:nvSpPr>
          <p:cNvPr id="3" name="Text 0"/>
          <p:cNvSpPr>
            <a:spLocks noGrp="1"/>
          </p:cNvSpPr>
          <p:nvPr>
            <p:ph type="body" idx="100" hasCustomPrompt="1"/>
          </p:nvPr>
        </p:nvSpPr>
        <p:spPr>
          <a:xfrm>
            <a:off x="0" y="365760"/>
            <a:ext cx="12192000" cy="471579"/>
          </a:xfrm>
          <a:prstGeom prst="rect">
            <a:avLst/>
          </a:prstGeom>
          <a:noFill/>
          <a:ln/>
        </p:spPr>
        <p:txBody>
          <a:bodyPr vert="horz" wrap="square" lIns="121920" tIns="60960" rIns="121920" bIns="60960" rtlCol="0" anchor="t">
            <a:normAutofit fontScale="92500" lnSpcReduction="10000"/>
          </a:bodyPr>
          <a:lstStyle/>
          <a:p>
            <a:r>
              <a:rPr lang="en-US">
                <a:latin typeface="Arial"/>
                <a:cs typeface="Arial"/>
              </a:rPr>
              <a:t>The OSI Reference Model (Cont.)</a:t>
            </a:r>
            <a:endParaRPr lang="en-US"/>
          </a:p>
        </p:txBody>
      </p:sp>
      <p:graphicFrame>
        <p:nvGraphicFramePr>
          <p:cNvPr id="22" name="Table 0"/>
          <p:cNvGraphicFramePr>
            <a:graphicFrameLocks noGrp="1"/>
          </p:cNvGraphicFramePr>
          <p:nvPr/>
        </p:nvGraphicFramePr>
        <p:xfrm>
          <a:off x="94843" y="989163"/>
          <a:ext cx="11948157" cy="4968240"/>
        </p:xfrm>
        <a:graphic>
          <a:graphicData uri="http://schemas.openxmlformats.org/drawingml/2006/table">
            <a:tbl>
              <a:tblPr/>
              <a:tblGrid>
                <a:gridCol w="1995713">
                  <a:extLst>
                    <a:ext uri="{9D8B030D-6E8A-4147-A177-3AD203B41FA5}">
                      <a16:colId xmlns:a16="http://schemas.microsoft.com/office/drawing/2014/main" val="20000"/>
                    </a:ext>
                  </a:extLst>
                </a:gridCol>
                <a:gridCol w="9952444">
                  <a:extLst>
                    <a:ext uri="{9D8B030D-6E8A-4147-A177-3AD203B41FA5}">
                      <a16:colId xmlns:a16="http://schemas.microsoft.com/office/drawing/2014/main" val="20001"/>
                    </a:ext>
                  </a:extLst>
                </a:gridCol>
              </a:tblGrid>
              <a:tr h="690880">
                <a:tc>
                  <a:txBody>
                    <a:bodyPr/>
                    <a:lstStyle/>
                    <a:p>
                      <a:r>
                        <a:rPr lang="en-US" sz="1900">
                          <a:solidFill>
                            <a:srgbClr val="FFFFFF"/>
                          </a:solidFill>
                          <a:latin typeface="Arial"/>
                        </a:rPr>
                        <a:t>OSI Model Layer</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a:solidFill>
                            <a:srgbClr val="FFFFFF"/>
                          </a:solidFill>
                          <a:latin typeface="Arial"/>
                        </a:rPr>
                        <a:t>Description</a:t>
                      </a:r>
                      <a:endParaRPr lang="en-US" sz="19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365760">
                <a:tc>
                  <a:txBody>
                    <a:bodyPr/>
                    <a:lstStyle/>
                    <a:p>
                      <a:r>
                        <a:rPr lang="en-US" sz="1600">
                          <a:solidFill>
                            <a:srgbClr val="58585B"/>
                          </a:solidFill>
                          <a:latin typeface="Arial"/>
                        </a:rPr>
                        <a:t>7 - Application</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600" b="0" i="0" u="none" strike="noStrike" noProof="0">
                          <a:latin typeface="Arial"/>
                        </a:rPr>
                        <a:t>The application layer contains protocols used for process-to-process communications. </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609600">
                <a:tc>
                  <a:txBody>
                    <a:bodyPr/>
                    <a:lstStyle/>
                    <a:p>
                      <a:r>
                        <a:rPr lang="en-US" sz="1600">
                          <a:solidFill>
                            <a:srgbClr val="58585B"/>
                          </a:solidFill>
                          <a:latin typeface="Arial"/>
                        </a:rPr>
                        <a:t>6 - Presentation</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600" b="0" i="0" u="none" strike="noStrike" noProof="0">
                          <a:latin typeface="Arial"/>
                        </a:rPr>
                        <a:t>The presentation layer provides a typical representation of the data transferred between application layer services. </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609600">
                <a:tc>
                  <a:txBody>
                    <a:bodyPr/>
                    <a:lstStyle/>
                    <a:p>
                      <a:r>
                        <a:rPr lang="en-US" sz="1600">
                          <a:solidFill>
                            <a:srgbClr val="58585B"/>
                          </a:solidFill>
                          <a:latin typeface="Arial"/>
                        </a:rPr>
                        <a:t>5 - Session</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600" b="0" i="0" u="none" strike="noStrike" noProof="0">
                          <a:latin typeface="Arial"/>
                        </a:rPr>
                        <a:t>The session layer provides services to the presentation layer to organize its dialogue and manage data exchange. </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609600">
                <a:tc>
                  <a:txBody>
                    <a:bodyPr/>
                    <a:lstStyle/>
                    <a:p>
                      <a:r>
                        <a:rPr lang="en-US" sz="1600">
                          <a:solidFill>
                            <a:srgbClr val="58585B"/>
                          </a:solidFill>
                          <a:latin typeface="Arial"/>
                        </a:rPr>
                        <a:t>4 - Transport</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600" b="0" i="0" u="none" strike="noStrike" noProof="0">
                          <a:latin typeface="Arial"/>
                        </a:rPr>
                        <a:t>The transport layer defines services to segment, transfer, and reassemble the data for individual communications between the end devices. </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609600">
                <a:tc>
                  <a:txBody>
                    <a:bodyPr/>
                    <a:lstStyle/>
                    <a:p>
                      <a:r>
                        <a:rPr lang="en-US" sz="1600">
                          <a:solidFill>
                            <a:srgbClr val="58585B"/>
                          </a:solidFill>
                          <a:latin typeface="Arial"/>
                        </a:rPr>
                        <a:t>3 - Network</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600" b="0" i="0" u="none" strike="noStrike" noProof="0">
                          <a:latin typeface="Arial"/>
                        </a:rPr>
                        <a:t>The network layer provides services to exchange individual data over the network between identified end devices. </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609600">
                <a:tc>
                  <a:txBody>
                    <a:bodyPr/>
                    <a:lstStyle/>
                    <a:p>
                      <a:r>
                        <a:rPr lang="en-US" sz="1600">
                          <a:solidFill>
                            <a:srgbClr val="58585B"/>
                          </a:solidFill>
                          <a:latin typeface="Arial"/>
                        </a:rPr>
                        <a:t>2 - Data Link</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600" b="0" i="0" u="none" strike="noStrike" noProof="0">
                          <a:latin typeface="Arial"/>
                        </a:rPr>
                        <a:t>The data link layer protocols describe methods for exchanging data frames between devices over shared media. </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r h="609600">
                <a:tc>
                  <a:txBody>
                    <a:bodyPr/>
                    <a:lstStyle/>
                    <a:p>
                      <a:r>
                        <a:rPr lang="en-US" sz="1600">
                          <a:solidFill>
                            <a:srgbClr val="58585B"/>
                          </a:solidFill>
                          <a:latin typeface="Arial"/>
                        </a:rPr>
                        <a:t>1 - Physical</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600" b="0" i="0" u="none" strike="noStrike" noProof="0" dirty="0">
                          <a:latin typeface="Arial"/>
                        </a:rPr>
                        <a:t>The physical layer protocols describe the mechanical, electrical, functional, and procedural means to activate, maintain, and de-activate physical connections for a bit transmission to and from a network device. </a:t>
                      </a:r>
                      <a:endParaRPr lang="en-US" sz="1600"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7"/>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extLst>
      <p:ext uri="{BB962C8B-B14F-4D97-AF65-F5344CB8AC3E}">
        <p14:creationId xmlns:p14="http://schemas.microsoft.com/office/powerpoint/2010/main" val="426956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Communication Models</a:t>
            </a:r>
          </a:p>
        </p:txBody>
      </p:sp>
      <p:sp>
        <p:nvSpPr>
          <p:cNvPr id="3" name="Text 0"/>
          <p:cNvSpPr>
            <a:spLocks noGrp="1"/>
          </p:cNvSpPr>
          <p:nvPr>
            <p:ph type="body" idx="100" hasCustomPrompt="1"/>
          </p:nvPr>
        </p:nvSpPr>
        <p:spPr>
          <a:xfrm>
            <a:off x="0" y="365761"/>
            <a:ext cx="12192000" cy="572220"/>
          </a:xfrm>
          <a:prstGeom prst="rect">
            <a:avLst/>
          </a:prstGeom>
          <a:noFill/>
          <a:ln/>
        </p:spPr>
        <p:txBody>
          <a:bodyPr wrap="square" rtlCol="0" anchor="t"/>
          <a:lstStyle/>
          <a:p>
            <a:r>
              <a:rPr lang="en-US"/>
              <a:t>OSI Model and TCP/IP Model Comparison</a:t>
            </a:r>
          </a:p>
        </p:txBody>
      </p:sp>
      <p:sp>
        <p:nvSpPr>
          <p:cNvPr id="5" name="Text 2"/>
          <p:cNvSpPr/>
          <p:nvPr/>
        </p:nvSpPr>
        <p:spPr>
          <a:xfrm>
            <a:off x="616479" y="1147792"/>
            <a:ext cx="10972800" cy="2408208"/>
          </a:xfrm>
          <a:prstGeom prst="rect">
            <a:avLst/>
          </a:prstGeom>
          <a:noFill/>
          <a:ln/>
        </p:spPr>
        <p:txBody>
          <a:bodyPr wrap="square" lIns="121920" tIns="60960" rIns="121920" bIns="60960" rtlCol="0" anchor="t"/>
          <a:lstStyle/>
          <a:p>
            <a:pPr marL="380990" indent="-380990">
              <a:buFont typeface="Arial"/>
              <a:buChar char="•"/>
            </a:pPr>
            <a:r>
              <a:rPr lang="en-US" sz="1867">
                <a:latin typeface="Arial"/>
                <a:ea typeface="+mn-lt"/>
                <a:cs typeface="+mn-lt"/>
              </a:rPr>
              <a:t>Because TCP/IP is the protocol suite used for internet communications, why do we need to learn the OSI model as well? </a:t>
            </a:r>
            <a:endParaRPr lang="en-US" sz="1867">
              <a:solidFill>
                <a:srgbClr val="000000"/>
              </a:solidFill>
              <a:latin typeface="Arial"/>
              <a:cs typeface="Arial"/>
            </a:endParaRPr>
          </a:p>
          <a:p>
            <a:pPr marL="380990" indent="-380990">
              <a:buFont typeface="Arial"/>
              <a:buChar char="•"/>
            </a:pPr>
            <a:r>
              <a:rPr lang="en-US" sz="1867">
                <a:latin typeface="Arial"/>
                <a:ea typeface="+mn-lt"/>
                <a:cs typeface="+mn-lt"/>
              </a:rPr>
              <a:t>The TCP/IP model visualizes the interactions of the various protocols that make up the TCP/IP protocol suite. </a:t>
            </a:r>
            <a:endParaRPr lang="en-US" sz="1867">
              <a:latin typeface="Arial"/>
              <a:cs typeface="Arial"/>
            </a:endParaRPr>
          </a:p>
          <a:p>
            <a:pPr marL="380990" indent="-380990">
              <a:buFont typeface="Arial"/>
              <a:buChar char="•"/>
            </a:pPr>
            <a:r>
              <a:rPr lang="en-US" sz="1867">
                <a:latin typeface="Arial"/>
                <a:ea typeface="+mn-lt"/>
                <a:cs typeface="+mn-lt"/>
              </a:rPr>
              <a:t>It does not describe general functions that are necessary for all networking communications. </a:t>
            </a:r>
            <a:endParaRPr lang="en-US" sz="1867">
              <a:latin typeface="Arial"/>
              <a:cs typeface="Arial"/>
            </a:endParaRPr>
          </a:p>
          <a:p>
            <a:pPr marL="380990" indent="-380990">
              <a:buFont typeface="Arial"/>
              <a:buChar char="•"/>
            </a:pPr>
            <a:r>
              <a:rPr lang="en-US" sz="1867">
                <a:latin typeface="Arial"/>
                <a:ea typeface="+mn-lt"/>
                <a:cs typeface="+mn-lt"/>
              </a:rPr>
              <a:t>It describes the networking functions specific to those protocols in the TCP/IP protocol suite. </a:t>
            </a:r>
            <a:endParaRPr lang="en-US" sz="1867">
              <a:latin typeface="Arial"/>
              <a:cs typeface="Arial"/>
            </a:endParaRPr>
          </a:p>
          <a:p>
            <a:pPr marL="380990" indent="-380990">
              <a:buFont typeface="Arial"/>
              <a:buChar char="•"/>
            </a:pPr>
            <a:r>
              <a:rPr lang="en-US" sz="1867">
                <a:latin typeface="Arial"/>
                <a:ea typeface="+mn-lt"/>
                <a:cs typeface="+mn-lt"/>
              </a:rPr>
              <a:t>The protocols that make up the TCP/IP protocol suite describes in terms of the OSI reference model. </a:t>
            </a:r>
            <a:endParaRPr lang="en-US" sz="2400">
              <a:latin typeface="Arial"/>
              <a:cs typeface="Arial"/>
            </a:endParaRPr>
          </a:p>
          <a:p>
            <a:pPr marL="380990" indent="-380990">
              <a:buFont typeface="Arial"/>
              <a:buChar char="•"/>
            </a:pPr>
            <a:endParaRPr lang="en-US" sz="1867">
              <a:solidFill>
                <a:srgbClr val="000000"/>
              </a:solidFill>
              <a:latin typeface="Arial"/>
              <a:cs typeface="Arial"/>
            </a:endParaRPr>
          </a:p>
          <a:p>
            <a:pPr marL="380990" indent="-380990">
              <a:buFont typeface="Arial"/>
              <a:buChar char="•"/>
            </a:pPr>
            <a:endParaRPr lang="en-US" sz="1867">
              <a:latin typeface="Arial"/>
              <a:cs typeface="Arial"/>
            </a:endParaRPr>
          </a:p>
        </p:txBody>
      </p:sp>
      <p:sp>
        <p:nvSpPr>
          <p:cNvPr id="6" name="CaixaDeTexto 5">
            <a:extLst>
              <a:ext uri="{FF2B5EF4-FFF2-40B4-BE49-F238E27FC236}">
                <a16:creationId xmlns:a16="http://schemas.microsoft.com/office/drawing/2014/main" id="{62CDBABD-4B5A-193D-25B5-CAA489004A52}"/>
              </a:ext>
            </a:extLst>
          </p:cNvPr>
          <p:cNvSpPr txBox="1"/>
          <p:nvPr/>
        </p:nvSpPr>
        <p:spPr>
          <a:xfrm>
            <a:off x="618285" y="4076464"/>
            <a:ext cx="6138116" cy="1559722"/>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Sans-Serif"/>
              <a:buChar char="•"/>
            </a:pPr>
            <a:r>
              <a:rPr lang="en-US" sz="1867">
                <a:latin typeface="Arial"/>
                <a:cs typeface="Arial"/>
              </a:rPr>
              <a:t>The functions that occur at the internet layer in the TCP/IP model are contained in the network layer of the OSI Model, as shown in the figure. </a:t>
            </a:r>
            <a:endParaRPr lang="en-US" sz="1867">
              <a:latin typeface="Arial"/>
              <a:ea typeface="+mn-lt"/>
              <a:cs typeface="+mn-lt"/>
            </a:endParaRPr>
          </a:p>
          <a:p>
            <a:pPr marL="380990" indent="-380990">
              <a:buFont typeface="Arial,Sans-Serif"/>
              <a:buChar char="•"/>
            </a:pPr>
            <a:r>
              <a:rPr lang="en-US" sz="1867">
                <a:latin typeface="Arial"/>
                <a:cs typeface="Arial"/>
              </a:rPr>
              <a:t>The transport layer functionality is the same between both models. </a:t>
            </a:r>
            <a:endParaRPr lang="en-US" sz="1867">
              <a:ea typeface="+mn-lt"/>
              <a:cs typeface="+mn-lt"/>
            </a:endParaRPr>
          </a:p>
        </p:txBody>
      </p:sp>
      <p:pic>
        <p:nvPicPr>
          <p:cNvPr id="4" name="Imagem 5" descr="Uma imagem contendo Gráfico&#10;&#10;Descrição gerada automaticamente">
            <a:extLst>
              <a:ext uri="{FF2B5EF4-FFF2-40B4-BE49-F238E27FC236}">
                <a16:creationId xmlns:a16="http://schemas.microsoft.com/office/drawing/2014/main" id="{10687197-DDA9-646E-47BD-52FE7BCE0E79}"/>
              </a:ext>
            </a:extLst>
          </p:cNvPr>
          <p:cNvPicPr>
            <a:picLocks noChangeAspect="1"/>
          </p:cNvPicPr>
          <p:nvPr/>
        </p:nvPicPr>
        <p:blipFill>
          <a:blip r:embed="rId3"/>
          <a:stretch>
            <a:fillRect/>
          </a:stretch>
        </p:blipFill>
        <p:spPr>
          <a:xfrm>
            <a:off x="6855124" y="3541729"/>
            <a:ext cx="4146429" cy="2836920"/>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Communication Models</a:t>
            </a:r>
          </a:p>
        </p:txBody>
      </p:sp>
      <p:sp>
        <p:nvSpPr>
          <p:cNvPr id="3" name="Text 0"/>
          <p:cNvSpPr>
            <a:spLocks noGrp="1"/>
          </p:cNvSpPr>
          <p:nvPr>
            <p:ph type="body" idx="100" hasCustomPrompt="1"/>
          </p:nvPr>
        </p:nvSpPr>
        <p:spPr>
          <a:xfrm>
            <a:off x="0" y="365761"/>
            <a:ext cx="12192000" cy="600975"/>
          </a:xfrm>
          <a:prstGeom prst="rect">
            <a:avLst/>
          </a:prstGeom>
          <a:noFill/>
          <a:ln/>
        </p:spPr>
        <p:txBody>
          <a:bodyPr vert="horz" wrap="square" lIns="121920" tIns="60960" rIns="121920" bIns="60960" rtlCol="0" anchor="t">
            <a:normAutofit/>
          </a:bodyPr>
          <a:lstStyle/>
          <a:p>
            <a:r>
              <a:rPr lang="en-US">
                <a:latin typeface="Arial"/>
                <a:cs typeface="Arial"/>
              </a:rPr>
              <a:t>OSI Model and TCP/IP Model Comparison (Cont.)</a:t>
            </a:r>
            <a:endParaRPr lang="en-US"/>
          </a:p>
        </p:txBody>
      </p:sp>
      <p:sp>
        <p:nvSpPr>
          <p:cNvPr id="5" name="Text 2"/>
          <p:cNvSpPr/>
          <p:nvPr/>
        </p:nvSpPr>
        <p:spPr>
          <a:xfrm>
            <a:off x="616479" y="1104422"/>
            <a:ext cx="10972800" cy="5010508"/>
          </a:xfrm>
          <a:prstGeom prst="rect">
            <a:avLst/>
          </a:prstGeom>
          <a:noFill/>
          <a:ln/>
        </p:spPr>
        <p:txBody>
          <a:bodyPr wrap="square" lIns="121920" tIns="60960" rIns="121920" bIns="60960" rtlCol="0" anchor="t"/>
          <a:lstStyle/>
          <a:p>
            <a:pPr marL="380990" indent="-380990">
              <a:buFont typeface="Arial"/>
              <a:buChar char="•"/>
            </a:pPr>
            <a:r>
              <a:rPr lang="en-US" sz="1867">
                <a:latin typeface="Arial"/>
                <a:ea typeface="+mn-lt"/>
                <a:cs typeface="+mn-lt"/>
              </a:rPr>
              <a:t>The key similarities are in the transport and network layers; however, the two models differ in how they relate to the layers above and below each layer: </a:t>
            </a:r>
            <a:endParaRPr lang="en-US" sz="1867">
              <a:latin typeface="Arial"/>
              <a:cs typeface="Arial"/>
            </a:endParaRPr>
          </a:p>
          <a:p>
            <a:pPr marL="990575" lvl="1" indent="-380990">
              <a:buFont typeface="Arial"/>
              <a:buChar char="•"/>
            </a:pPr>
            <a:r>
              <a:rPr lang="en-US" sz="1867">
                <a:latin typeface="Arial"/>
                <a:ea typeface="+mn-lt"/>
                <a:cs typeface="+mn-lt"/>
              </a:rPr>
              <a:t>OSI Layer 3, the network layer, maps directly to the TCP/IP internet layer. This layer describes protocols that address and route messages through the internetwork. </a:t>
            </a:r>
            <a:endParaRPr lang="en-US" sz="1867">
              <a:latin typeface="Arial"/>
              <a:cs typeface="Calibri" panose="020F0502020204030204"/>
            </a:endParaRPr>
          </a:p>
          <a:p>
            <a:pPr marL="380990" indent="-380990">
              <a:buFont typeface="Arial"/>
              <a:buChar char="•"/>
            </a:pPr>
            <a:endParaRPr lang="en-US" sz="1867">
              <a:latin typeface="Arial"/>
              <a:cs typeface="Arial"/>
            </a:endParaRPr>
          </a:p>
          <a:p>
            <a:pPr marL="990575" lvl="1" indent="-380990">
              <a:buFont typeface="Arial"/>
              <a:buChar char="•"/>
            </a:pPr>
            <a:r>
              <a:rPr lang="en-US" sz="1867">
                <a:latin typeface="Arial"/>
                <a:ea typeface="+mn-lt"/>
                <a:cs typeface="+mn-lt"/>
              </a:rPr>
              <a:t>OSI Layer 4, the transport layer, maps directly to the TCP/IP transport layer. This layer describes general services and functions that deliver ordered and reliable data between source and destination hosts. </a:t>
            </a:r>
            <a:endParaRPr lang="en-US" sz="1867">
              <a:latin typeface="Arial"/>
              <a:cs typeface="Calibri" panose="020F0502020204030204"/>
            </a:endParaRPr>
          </a:p>
          <a:p>
            <a:pPr marL="380990" indent="-380990">
              <a:buFont typeface="Arial"/>
              <a:buChar char="•"/>
            </a:pPr>
            <a:endParaRPr lang="en-US" sz="1867">
              <a:latin typeface="Arial"/>
              <a:cs typeface="Arial"/>
            </a:endParaRPr>
          </a:p>
          <a:p>
            <a:pPr marL="990575" lvl="1" indent="-380990">
              <a:buFont typeface="Arial"/>
              <a:buChar char="•"/>
            </a:pPr>
            <a:r>
              <a:rPr lang="en-US" sz="1867">
                <a:latin typeface="Arial"/>
                <a:ea typeface="+mn-lt"/>
                <a:cs typeface="+mn-lt"/>
              </a:rPr>
              <a:t>The TCP/IP application layer includes several protocols that provide specific functionality to various end-user applications. Application software developers and vendors use the OSI model Layers 5, 6, and 7 as references to produce applications that operate on networks. </a:t>
            </a:r>
            <a:endParaRPr lang="en-US" sz="1867">
              <a:latin typeface="Arial"/>
              <a:cs typeface="Calibri" panose="020F0502020204030204"/>
            </a:endParaRPr>
          </a:p>
          <a:p>
            <a:pPr marL="380990" indent="-380990">
              <a:buFont typeface="Arial"/>
              <a:buChar char="•"/>
            </a:pPr>
            <a:endParaRPr lang="en-US" sz="1867">
              <a:latin typeface="Arial"/>
              <a:cs typeface="Arial"/>
            </a:endParaRPr>
          </a:p>
          <a:p>
            <a:pPr marL="990575" lvl="1" indent="-380990">
              <a:buFont typeface="Arial"/>
              <a:buChar char="•"/>
            </a:pPr>
            <a:r>
              <a:rPr lang="en-US" sz="1867">
                <a:latin typeface="Arial"/>
                <a:ea typeface="+mn-lt"/>
                <a:cs typeface="+mn-lt"/>
              </a:rPr>
              <a:t>The TCP/IP and OSI models commonly refer to protocols at various layers because the OSI model separates the data link layer from the physical layer, which commonly refers to these lower layers.</a:t>
            </a:r>
            <a:endParaRPr lang="en-US" sz="2400">
              <a:latin typeface="Arial"/>
              <a:cs typeface="Calibri" panose="020F0502020204030204"/>
            </a:endParaRPr>
          </a:p>
          <a:p>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extLst>
      <p:ext uri="{BB962C8B-B14F-4D97-AF65-F5344CB8AC3E}">
        <p14:creationId xmlns:p14="http://schemas.microsoft.com/office/powerpoint/2010/main" val="79476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  END  and Thank You?</a:t>
            </a:r>
          </a:p>
          <a:p>
            <a:endParaRPr lang="en-GB" dirty="0"/>
          </a:p>
        </p:txBody>
      </p:sp>
    </p:spTree>
    <p:extLst>
      <p:ext uri="{BB962C8B-B14F-4D97-AF65-F5344CB8AC3E}">
        <p14:creationId xmlns:p14="http://schemas.microsoft.com/office/powerpoint/2010/main" val="764905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4723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BC8AE-3AAB-646C-552F-CA8812F61DE9}"/>
            </a:ext>
          </a:extLst>
        </p:cNvPr>
        <p:cNvGrpSpPr/>
        <p:nvPr/>
      </p:nvGrpSpPr>
      <p:grpSpPr>
        <a:xfrm>
          <a:off x="0" y="0"/>
          <a:ext cx="0" cy="0"/>
          <a:chOff x="0" y="0"/>
          <a:chExt cx="0" cy="0"/>
        </a:xfrm>
      </p:grpSpPr>
    </p:spTree>
    <p:extLst>
      <p:ext uri="{BB962C8B-B14F-4D97-AF65-F5344CB8AC3E}">
        <p14:creationId xmlns:p14="http://schemas.microsoft.com/office/powerpoint/2010/main" val="1834200096"/>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d2ec016d-25cf-4c07-aa6b-c53e267faa6f"/>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2190</Words>
  <Application>Microsoft Office PowerPoint</Application>
  <PresentationFormat>Widescreen</PresentationFormat>
  <Paragraphs>221</Paragraphs>
  <Slides>22</Slides>
  <Notes>17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22</vt:i4>
      </vt:variant>
    </vt:vector>
  </HeadingPairs>
  <TitlesOfParts>
    <vt:vector size="31" baseType="lpstr">
      <vt:lpstr>Arial,Sans-Serif</vt:lpstr>
      <vt:lpstr>Arial</vt:lpstr>
      <vt:lpstr>Calibri</vt:lpstr>
      <vt:lpstr>Calibri Light</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66</cp:revision>
  <dcterms:created xsi:type="dcterms:W3CDTF">2021-03-05T06:07:01Z</dcterms:created>
  <dcterms:modified xsi:type="dcterms:W3CDTF">2026-01-27T09:41:25Z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