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6" r:id="rId4"/>
    <p:sldId id="277" r:id="rId5"/>
    <p:sldId id="278" r:id="rId6"/>
    <p:sldId id="279" r:id="rId7"/>
    <p:sldId id="258" r:id="rId8"/>
    <p:sldId id="260" r:id="rId9"/>
    <p:sldId id="261" r:id="rId10"/>
    <p:sldId id="262" r:id="rId11"/>
    <p:sldId id="263" r:id="rId12"/>
    <p:sldId id="264" r:id="rId13"/>
    <p:sldId id="266" r:id="rId14"/>
    <p:sldId id="268" r:id="rId15"/>
    <p:sldId id="269" r:id="rId16"/>
    <p:sldId id="270" r:id="rId17"/>
    <p:sldId id="271" r:id="rId18"/>
    <p:sldId id="272" r:id="rId19"/>
    <p:sldId id="274" r:id="rId20"/>
    <p:sldId id="275" r:id="rId21"/>
    <p:sldId id="28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6" d="100"/>
          <a:sy n="66" d="100"/>
        </p:scale>
        <p:origin x="5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hyperlink" Target="https://www.youtube.com/watch?v=T5IRJKZNL2U" TargetMode="External"/><Relationship Id="rId1" Type="http://schemas.openxmlformats.org/officeDocument/2006/relationships/hyperlink" Target="https://www.youtube.com/watch?v=kBhwDjoWEcg" TargetMode="Externa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hyperlink" Target="https://www.youtube.com/watch?v=T5IRJKZNL2U" TargetMode="External"/><Relationship Id="rId3" Type="http://schemas.openxmlformats.org/officeDocument/2006/relationships/hyperlink" Target="https://www.youtube.com/watch?v=kBhwDjoWEcg" TargetMode="External"/><Relationship Id="rId7" Type="http://schemas.openxmlformats.org/officeDocument/2006/relationships/image" Target="../media/image12.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9ED6E6-530C-42E1-A2F4-51C8DC4F4E7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99CC56C-1A80-42C9-9BFE-CC9999269D39}">
      <dgm:prSet/>
      <dgm:spPr/>
      <dgm:t>
        <a:bodyPr/>
        <a:lstStyle/>
        <a:p>
          <a:pPr>
            <a:defRPr cap="all"/>
          </a:pPr>
          <a:r>
            <a:rPr lang="en-GB" b="1" dirty="0">
              <a:hlinkClick xmlns:r="http://schemas.openxmlformats.org/officeDocument/2006/relationships" r:id="rId1"/>
            </a:rPr>
            <a:t>What is a Social Enterprise?</a:t>
          </a:r>
          <a:endParaRPr lang="en-US" dirty="0"/>
        </a:p>
      </dgm:t>
    </dgm:pt>
    <dgm:pt modelId="{A3713AAD-4A68-4FE2-92CD-6A9209C6E0A3}" type="parTrans" cxnId="{1A42C255-315B-4D87-84CD-4284A550E5D2}">
      <dgm:prSet/>
      <dgm:spPr/>
      <dgm:t>
        <a:bodyPr/>
        <a:lstStyle/>
        <a:p>
          <a:endParaRPr lang="en-US"/>
        </a:p>
      </dgm:t>
    </dgm:pt>
    <dgm:pt modelId="{E1530591-D65D-43FD-9891-D1E2159BC849}" type="sibTrans" cxnId="{1A42C255-315B-4D87-84CD-4284A550E5D2}">
      <dgm:prSet/>
      <dgm:spPr/>
      <dgm:t>
        <a:bodyPr/>
        <a:lstStyle/>
        <a:p>
          <a:endParaRPr lang="en-US"/>
        </a:p>
      </dgm:t>
    </dgm:pt>
    <dgm:pt modelId="{4EC984E8-98F8-4F4A-B32E-CAE232DD3A62}">
      <dgm:prSet/>
      <dgm:spPr/>
      <dgm:t>
        <a:bodyPr/>
        <a:lstStyle/>
        <a:p>
          <a:pPr>
            <a:defRPr cap="all"/>
          </a:pPr>
          <a:r>
            <a:rPr lang="en-GB" b="1" dirty="0"/>
            <a:t>Definitions</a:t>
          </a:r>
        </a:p>
        <a:p>
          <a:pPr>
            <a:defRPr cap="all"/>
          </a:pPr>
          <a:r>
            <a:rPr lang="en-GB" b="0" i="0" dirty="0"/>
            <a:t>“A social enterprise is a cause-driven business whose primary reason for being is to improve social objectives and serve the common good.”</a:t>
          </a:r>
          <a:endParaRPr lang="en-US" dirty="0"/>
        </a:p>
      </dgm:t>
    </dgm:pt>
    <dgm:pt modelId="{46FA3477-4D93-454A-9494-B0DAB8C34147}" type="parTrans" cxnId="{64532062-6000-4A92-86F9-6FE0DB7C9D1B}">
      <dgm:prSet/>
      <dgm:spPr/>
      <dgm:t>
        <a:bodyPr/>
        <a:lstStyle/>
        <a:p>
          <a:endParaRPr lang="en-US"/>
        </a:p>
      </dgm:t>
    </dgm:pt>
    <dgm:pt modelId="{8A210B10-3A3E-48C8-B0A0-35BFD71A6524}" type="sibTrans" cxnId="{64532062-6000-4A92-86F9-6FE0DB7C9D1B}">
      <dgm:prSet/>
      <dgm:spPr/>
      <dgm:t>
        <a:bodyPr/>
        <a:lstStyle/>
        <a:p>
          <a:endParaRPr lang="en-US"/>
        </a:p>
      </dgm:t>
    </dgm:pt>
    <dgm:pt modelId="{FE6CD227-147B-4918-81F8-CCD5D9C0A286}">
      <dgm:prSet/>
      <dgm:spPr/>
      <dgm:t>
        <a:bodyPr/>
        <a:lstStyle/>
        <a:p>
          <a:pPr>
            <a:defRPr cap="all"/>
          </a:pPr>
          <a:r>
            <a:rPr lang="en-GB" b="1" dirty="0">
              <a:hlinkClick xmlns:r="http://schemas.openxmlformats.org/officeDocument/2006/relationships" r:id="rId2"/>
            </a:rPr>
            <a:t>Social enterprise locally</a:t>
          </a:r>
          <a:endParaRPr lang="en-US" dirty="0"/>
        </a:p>
      </dgm:t>
    </dgm:pt>
    <dgm:pt modelId="{252FCA34-00E6-4732-85B6-AEFF3B549BB7}" type="parTrans" cxnId="{B07169B9-5189-4C3A-9B38-D928FD698925}">
      <dgm:prSet/>
      <dgm:spPr/>
      <dgm:t>
        <a:bodyPr/>
        <a:lstStyle/>
        <a:p>
          <a:endParaRPr lang="en-US"/>
        </a:p>
      </dgm:t>
    </dgm:pt>
    <dgm:pt modelId="{B56E3DE7-FD71-449E-A95C-4E8D0A3541AF}" type="sibTrans" cxnId="{B07169B9-5189-4C3A-9B38-D928FD698925}">
      <dgm:prSet/>
      <dgm:spPr/>
      <dgm:t>
        <a:bodyPr/>
        <a:lstStyle/>
        <a:p>
          <a:endParaRPr lang="en-US"/>
        </a:p>
      </dgm:t>
    </dgm:pt>
    <dgm:pt modelId="{A2CC1F89-2121-410D-A28B-218F95A9A092}" type="pres">
      <dgm:prSet presAssocID="{F09ED6E6-530C-42E1-A2F4-51C8DC4F4E70}" presName="root" presStyleCnt="0">
        <dgm:presLayoutVars>
          <dgm:dir/>
          <dgm:resizeHandles val="exact"/>
        </dgm:presLayoutVars>
      </dgm:prSet>
      <dgm:spPr/>
    </dgm:pt>
    <dgm:pt modelId="{23C2BFCC-56FD-462B-9075-7BB177109D27}" type="pres">
      <dgm:prSet presAssocID="{799CC56C-1A80-42C9-9BFE-CC9999269D39}" presName="compNode" presStyleCnt="0"/>
      <dgm:spPr/>
    </dgm:pt>
    <dgm:pt modelId="{A4AC2129-2101-4834-8B15-C22AB8EFB6C6}" type="pres">
      <dgm:prSet presAssocID="{799CC56C-1A80-42C9-9BFE-CC9999269D39}" presName="iconBgRect" presStyleLbl="bgShp" presStyleIdx="0" presStyleCnt="3"/>
      <dgm:spPr/>
    </dgm:pt>
    <dgm:pt modelId="{77531266-6411-40AE-9EAA-80F13B77B4AB}" type="pres">
      <dgm:prSet presAssocID="{799CC56C-1A80-42C9-9BFE-CC9999269D39}" presName="iconRect" presStyleLbl="node1" presStyleIdx="0"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28BF7E5E-4FA2-4B60-8A0D-BCF56E8A59C9}" type="pres">
      <dgm:prSet presAssocID="{799CC56C-1A80-42C9-9BFE-CC9999269D39}" presName="spaceRect" presStyleCnt="0"/>
      <dgm:spPr/>
    </dgm:pt>
    <dgm:pt modelId="{7433DAC9-510E-4504-9FA8-504972AC3EE9}" type="pres">
      <dgm:prSet presAssocID="{799CC56C-1A80-42C9-9BFE-CC9999269D39}" presName="textRect" presStyleLbl="revTx" presStyleIdx="0" presStyleCnt="3">
        <dgm:presLayoutVars>
          <dgm:chMax val="1"/>
          <dgm:chPref val="1"/>
        </dgm:presLayoutVars>
      </dgm:prSet>
      <dgm:spPr/>
    </dgm:pt>
    <dgm:pt modelId="{03FDCF62-D14A-4B79-B8FC-E36DD0342945}" type="pres">
      <dgm:prSet presAssocID="{E1530591-D65D-43FD-9891-D1E2159BC849}" presName="sibTrans" presStyleCnt="0"/>
      <dgm:spPr/>
    </dgm:pt>
    <dgm:pt modelId="{5BF638E9-9622-44FB-A597-334EC9A420F5}" type="pres">
      <dgm:prSet presAssocID="{4EC984E8-98F8-4F4A-B32E-CAE232DD3A62}" presName="compNode" presStyleCnt="0"/>
      <dgm:spPr/>
    </dgm:pt>
    <dgm:pt modelId="{53078C1B-168A-4587-A53D-97E21950FF36}" type="pres">
      <dgm:prSet presAssocID="{4EC984E8-98F8-4F4A-B32E-CAE232DD3A62}" presName="iconBgRect" presStyleLbl="bgShp" presStyleIdx="1" presStyleCnt="3"/>
      <dgm:spPr/>
    </dgm:pt>
    <dgm:pt modelId="{7156935E-A00C-4C86-BA3E-269D03BDEE13}" type="pres">
      <dgm:prSet presAssocID="{4EC984E8-98F8-4F4A-B32E-CAE232DD3A62}" presName="iconRect" presStyleLbl="node1" presStyleIdx="1"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198B0D5-1CF3-4BB6-844B-586EEC478B40}" type="pres">
      <dgm:prSet presAssocID="{4EC984E8-98F8-4F4A-B32E-CAE232DD3A62}" presName="spaceRect" presStyleCnt="0"/>
      <dgm:spPr/>
    </dgm:pt>
    <dgm:pt modelId="{E844047A-E448-45D5-B193-DF7F1A55FCCE}" type="pres">
      <dgm:prSet presAssocID="{4EC984E8-98F8-4F4A-B32E-CAE232DD3A62}" presName="textRect" presStyleLbl="revTx" presStyleIdx="1" presStyleCnt="3">
        <dgm:presLayoutVars>
          <dgm:chMax val="1"/>
          <dgm:chPref val="1"/>
        </dgm:presLayoutVars>
      </dgm:prSet>
      <dgm:spPr/>
    </dgm:pt>
    <dgm:pt modelId="{59061A5D-44A3-431C-B243-574F9D140E50}" type="pres">
      <dgm:prSet presAssocID="{8A210B10-3A3E-48C8-B0A0-35BFD71A6524}" presName="sibTrans" presStyleCnt="0"/>
      <dgm:spPr/>
    </dgm:pt>
    <dgm:pt modelId="{109D44E1-816A-4D67-BBDA-0AB7EA0C12AE}" type="pres">
      <dgm:prSet presAssocID="{FE6CD227-147B-4918-81F8-CCD5D9C0A286}" presName="compNode" presStyleCnt="0"/>
      <dgm:spPr/>
    </dgm:pt>
    <dgm:pt modelId="{F23BEFBC-0CDC-4B45-ADC7-0A7632650AB5}" type="pres">
      <dgm:prSet presAssocID="{FE6CD227-147B-4918-81F8-CCD5D9C0A286}" presName="iconBgRect" presStyleLbl="bgShp" presStyleIdx="2" presStyleCnt="3"/>
      <dgm:spPr/>
    </dgm:pt>
    <dgm:pt modelId="{C48FF013-D7AA-4D73-87E8-D7F770BCB9BD}" type="pres">
      <dgm:prSet presAssocID="{FE6CD227-147B-4918-81F8-CCD5D9C0A286}" presName="iconRect" presStyleLbl="node1" presStyleIdx="2"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48BBCEFD-16C0-4FF4-AC3E-83EB66B02E39}" type="pres">
      <dgm:prSet presAssocID="{FE6CD227-147B-4918-81F8-CCD5D9C0A286}" presName="spaceRect" presStyleCnt="0"/>
      <dgm:spPr/>
    </dgm:pt>
    <dgm:pt modelId="{D463F082-EEB3-4DF3-B5E5-1DDC10BF4E4B}" type="pres">
      <dgm:prSet presAssocID="{FE6CD227-147B-4918-81F8-CCD5D9C0A286}" presName="textRect" presStyleLbl="revTx" presStyleIdx="2" presStyleCnt="3">
        <dgm:presLayoutVars>
          <dgm:chMax val="1"/>
          <dgm:chPref val="1"/>
        </dgm:presLayoutVars>
      </dgm:prSet>
      <dgm:spPr/>
    </dgm:pt>
  </dgm:ptLst>
  <dgm:cxnLst>
    <dgm:cxn modelId="{28BEA114-D96A-42C9-9C06-57A0A0223DD7}" type="presOf" srcId="{799CC56C-1A80-42C9-9BFE-CC9999269D39}" destId="{7433DAC9-510E-4504-9FA8-504972AC3EE9}" srcOrd="0" destOrd="0" presId="urn:microsoft.com/office/officeart/2018/5/layout/IconCircleLabelList"/>
    <dgm:cxn modelId="{64532062-6000-4A92-86F9-6FE0DB7C9D1B}" srcId="{F09ED6E6-530C-42E1-A2F4-51C8DC4F4E70}" destId="{4EC984E8-98F8-4F4A-B32E-CAE232DD3A62}" srcOrd="1" destOrd="0" parTransId="{46FA3477-4D93-454A-9494-B0DAB8C34147}" sibTransId="{8A210B10-3A3E-48C8-B0A0-35BFD71A6524}"/>
    <dgm:cxn modelId="{1A42C255-315B-4D87-84CD-4284A550E5D2}" srcId="{F09ED6E6-530C-42E1-A2F4-51C8DC4F4E70}" destId="{799CC56C-1A80-42C9-9BFE-CC9999269D39}" srcOrd="0" destOrd="0" parTransId="{A3713AAD-4A68-4FE2-92CD-6A9209C6E0A3}" sibTransId="{E1530591-D65D-43FD-9891-D1E2159BC849}"/>
    <dgm:cxn modelId="{8C283285-DF3E-4D16-9F1B-637AD1125065}" type="presOf" srcId="{FE6CD227-147B-4918-81F8-CCD5D9C0A286}" destId="{D463F082-EEB3-4DF3-B5E5-1DDC10BF4E4B}" srcOrd="0" destOrd="0" presId="urn:microsoft.com/office/officeart/2018/5/layout/IconCircleLabelList"/>
    <dgm:cxn modelId="{10898EA4-2FC5-4D13-ABDF-F029B1323894}" type="presOf" srcId="{F09ED6E6-530C-42E1-A2F4-51C8DC4F4E70}" destId="{A2CC1F89-2121-410D-A28B-218F95A9A092}" srcOrd="0" destOrd="0" presId="urn:microsoft.com/office/officeart/2018/5/layout/IconCircleLabelList"/>
    <dgm:cxn modelId="{DD258FB2-6221-4F51-B8D9-36D865DAA55E}" type="presOf" srcId="{4EC984E8-98F8-4F4A-B32E-CAE232DD3A62}" destId="{E844047A-E448-45D5-B193-DF7F1A55FCCE}" srcOrd="0" destOrd="0" presId="urn:microsoft.com/office/officeart/2018/5/layout/IconCircleLabelList"/>
    <dgm:cxn modelId="{B07169B9-5189-4C3A-9B38-D928FD698925}" srcId="{F09ED6E6-530C-42E1-A2F4-51C8DC4F4E70}" destId="{FE6CD227-147B-4918-81F8-CCD5D9C0A286}" srcOrd="2" destOrd="0" parTransId="{252FCA34-00E6-4732-85B6-AEFF3B549BB7}" sibTransId="{B56E3DE7-FD71-449E-A95C-4E8D0A3541AF}"/>
    <dgm:cxn modelId="{4CB1245F-DE46-4890-8C38-72E2998188FA}" type="presParOf" srcId="{A2CC1F89-2121-410D-A28B-218F95A9A092}" destId="{23C2BFCC-56FD-462B-9075-7BB177109D27}" srcOrd="0" destOrd="0" presId="urn:microsoft.com/office/officeart/2018/5/layout/IconCircleLabelList"/>
    <dgm:cxn modelId="{B21BC2B7-83A5-4812-AB32-41C8C1E47310}" type="presParOf" srcId="{23C2BFCC-56FD-462B-9075-7BB177109D27}" destId="{A4AC2129-2101-4834-8B15-C22AB8EFB6C6}" srcOrd="0" destOrd="0" presId="urn:microsoft.com/office/officeart/2018/5/layout/IconCircleLabelList"/>
    <dgm:cxn modelId="{F836517A-D5F2-4700-A6A9-7ED91F5BD1A3}" type="presParOf" srcId="{23C2BFCC-56FD-462B-9075-7BB177109D27}" destId="{77531266-6411-40AE-9EAA-80F13B77B4AB}" srcOrd="1" destOrd="0" presId="urn:microsoft.com/office/officeart/2018/5/layout/IconCircleLabelList"/>
    <dgm:cxn modelId="{B4D14F4F-B61E-471E-BB43-E9663CECD337}" type="presParOf" srcId="{23C2BFCC-56FD-462B-9075-7BB177109D27}" destId="{28BF7E5E-4FA2-4B60-8A0D-BCF56E8A59C9}" srcOrd="2" destOrd="0" presId="urn:microsoft.com/office/officeart/2018/5/layout/IconCircleLabelList"/>
    <dgm:cxn modelId="{8685D743-0734-40C4-8027-375B400EDA3D}" type="presParOf" srcId="{23C2BFCC-56FD-462B-9075-7BB177109D27}" destId="{7433DAC9-510E-4504-9FA8-504972AC3EE9}" srcOrd="3" destOrd="0" presId="urn:microsoft.com/office/officeart/2018/5/layout/IconCircleLabelList"/>
    <dgm:cxn modelId="{522110AA-F445-472F-B800-38DE8EDDB34C}" type="presParOf" srcId="{A2CC1F89-2121-410D-A28B-218F95A9A092}" destId="{03FDCF62-D14A-4B79-B8FC-E36DD0342945}" srcOrd="1" destOrd="0" presId="urn:microsoft.com/office/officeart/2018/5/layout/IconCircleLabelList"/>
    <dgm:cxn modelId="{6971AB49-8A47-49F4-A94C-B4B8253980B1}" type="presParOf" srcId="{A2CC1F89-2121-410D-A28B-218F95A9A092}" destId="{5BF638E9-9622-44FB-A597-334EC9A420F5}" srcOrd="2" destOrd="0" presId="urn:microsoft.com/office/officeart/2018/5/layout/IconCircleLabelList"/>
    <dgm:cxn modelId="{78F7777B-ABD6-48A0-A966-843830407255}" type="presParOf" srcId="{5BF638E9-9622-44FB-A597-334EC9A420F5}" destId="{53078C1B-168A-4587-A53D-97E21950FF36}" srcOrd="0" destOrd="0" presId="urn:microsoft.com/office/officeart/2018/5/layout/IconCircleLabelList"/>
    <dgm:cxn modelId="{D9AC6149-5ED9-4384-A2E2-7E954A3CFCF2}" type="presParOf" srcId="{5BF638E9-9622-44FB-A597-334EC9A420F5}" destId="{7156935E-A00C-4C86-BA3E-269D03BDEE13}" srcOrd="1" destOrd="0" presId="urn:microsoft.com/office/officeart/2018/5/layout/IconCircleLabelList"/>
    <dgm:cxn modelId="{114E07EF-DFE5-4250-879F-E8001FE51607}" type="presParOf" srcId="{5BF638E9-9622-44FB-A597-334EC9A420F5}" destId="{8198B0D5-1CF3-4BB6-844B-586EEC478B40}" srcOrd="2" destOrd="0" presId="urn:microsoft.com/office/officeart/2018/5/layout/IconCircleLabelList"/>
    <dgm:cxn modelId="{8C0D2920-EB39-4932-B11E-9F58491DC7BA}" type="presParOf" srcId="{5BF638E9-9622-44FB-A597-334EC9A420F5}" destId="{E844047A-E448-45D5-B193-DF7F1A55FCCE}" srcOrd="3" destOrd="0" presId="urn:microsoft.com/office/officeart/2018/5/layout/IconCircleLabelList"/>
    <dgm:cxn modelId="{02B063E5-3355-48E3-812F-B1405B4A5DF8}" type="presParOf" srcId="{A2CC1F89-2121-410D-A28B-218F95A9A092}" destId="{59061A5D-44A3-431C-B243-574F9D140E50}" srcOrd="3" destOrd="0" presId="urn:microsoft.com/office/officeart/2018/5/layout/IconCircleLabelList"/>
    <dgm:cxn modelId="{BFB86A3F-6ADC-4B3C-92F5-3B030FCEADEB}" type="presParOf" srcId="{A2CC1F89-2121-410D-A28B-218F95A9A092}" destId="{109D44E1-816A-4D67-BBDA-0AB7EA0C12AE}" srcOrd="4" destOrd="0" presId="urn:microsoft.com/office/officeart/2018/5/layout/IconCircleLabelList"/>
    <dgm:cxn modelId="{4D3DF03C-FBE8-4CF1-A3D7-C6891FB9D11C}" type="presParOf" srcId="{109D44E1-816A-4D67-BBDA-0AB7EA0C12AE}" destId="{F23BEFBC-0CDC-4B45-ADC7-0A7632650AB5}" srcOrd="0" destOrd="0" presId="urn:microsoft.com/office/officeart/2018/5/layout/IconCircleLabelList"/>
    <dgm:cxn modelId="{80BF5608-3891-4AF7-8CA4-9E8AEAC5CE80}" type="presParOf" srcId="{109D44E1-816A-4D67-BBDA-0AB7EA0C12AE}" destId="{C48FF013-D7AA-4D73-87E8-D7F770BCB9BD}" srcOrd="1" destOrd="0" presId="urn:microsoft.com/office/officeart/2018/5/layout/IconCircleLabelList"/>
    <dgm:cxn modelId="{00A0CFFC-99A9-4B91-9D19-F3298351FCA2}" type="presParOf" srcId="{109D44E1-816A-4D67-BBDA-0AB7EA0C12AE}" destId="{48BBCEFD-16C0-4FF4-AC3E-83EB66B02E39}" srcOrd="2" destOrd="0" presId="urn:microsoft.com/office/officeart/2018/5/layout/IconCircleLabelList"/>
    <dgm:cxn modelId="{281D8A86-488F-443A-89FD-D4564B74D91B}" type="presParOf" srcId="{109D44E1-816A-4D67-BBDA-0AB7EA0C12AE}" destId="{D463F082-EEB3-4DF3-B5E5-1DDC10BF4E4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92923C-AE50-45A5-B3ED-25AB43B0E9B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70D043F-2FF8-4E69-ACF2-16170F73912F}">
      <dgm:prSet/>
      <dgm:spPr/>
      <dgm:t>
        <a:bodyPr/>
        <a:lstStyle/>
        <a:p>
          <a:r>
            <a:rPr lang="en-GB"/>
            <a:t>Social enterprises are founded to solve a range of social needs and often vary in their model. These are three common approaches along with some best in class examples of each model.  </a:t>
          </a:r>
          <a:endParaRPr lang="en-US"/>
        </a:p>
      </dgm:t>
    </dgm:pt>
    <dgm:pt modelId="{11456C46-E05D-46D8-B4C5-22D846086672}" type="parTrans" cxnId="{312A9F24-660A-45B6-931A-ACF64D1AAB80}">
      <dgm:prSet/>
      <dgm:spPr/>
      <dgm:t>
        <a:bodyPr/>
        <a:lstStyle/>
        <a:p>
          <a:endParaRPr lang="en-US"/>
        </a:p>
      </dgm:t>
    </dgm:pt>
    <dgm:pt modelId="{65C0A7B5-34BB-4618-A887-E7C8172AD267}" type="sibTrans" cxnId="{312A9F24-660A-45B6-931A-ACF64D1AAB80}">
      <dgm:prSet/>
      <dgm:spPr/>
      <dgm:t>
        <a:bodyPr/>
        <a:lstStyle/>
        <a:p>
          <a:endParaRPr lang="en-US"/>
        </a:p>
      </dgm:t>
    </dgm:pt>
    <dgm:pt modelId="{9301966F-FAA0-47AA-86EB-09D145114D6F}">
      <dgm:prSet/>
      <dgm:spPr/>
      <dgm:t>
        <a:bodyPr/>
        <a:lstStyle/>
        <a:p>
          <a:r>
            <a:rPr lang="en-GB"/>
            <a:t>The Innovation Model</a:t>
          </a:r>
          <a:endParaRPr lang="en-US"/>
        </a:p>
      </dgm:t>
    </dgm:pt>
    <dgm:pt modelId="{988ED7AE-8C99-43E9-9320-58E26C80D63B}" type="parTrans" cxnId="{967018EC-9089-492C-BAE1-FC49C36A6DA6}">
      <dgm:prSet/>
      <dgm:spPr/>
      <dgm:t>
        <a:bodyPr/>
        <a:lstStyle/>
        <a:p>
          <a:endParaRPr lang="en-US"/>
        </a:p>
      </dgm:t>
    </dgm:pt>
    <dgm:pt modelId="{7EB5B286-F142-4545-A038-DCBD005784BC}" type="sibTrans" cxnId="{967018EC-9089-492C-BAE1-FC49C36A6DA6}">
      <dgm:prSet/>
      <dgm:spPr/>
      <dgm:t>
        <a:bodyPr/>
        <a:lstStyle/>
        <a:p>
          <a:endParaRPr lang="en-US"/>
        </a:p>
      </dgm:t>
    </dgm:pt>
    <dgm:pt modelId="{62874C67-10D7-4061-AEED-946D31889CC9}">
      <dgm:prSet/>
      <dgm:spPr/>
      <dgm:t>
        <a:bodyPr/>
        <a:lstStyle/>
        <a:p>
          <a:r>
            <a:rPr lang="en-GB"/>
            <a:t>The Employment Model</a:t>
          </a:r>
          <a:endParaRPr lang="en-US"/>
        </a:p>
      </dgm:t>
    </dgm:pt>
    <dgm:pt modelId="{0D336561-63CE-47AE-B314-39752ACE4F4D}" type="parTrans" cxnId="{F05651A2-345A-4893-893C-C47EFFB9187E}">
      <dgm:prSet/>
      <dgm:spPr/>
      <dgm:t>
        <a:bodyPr/>
        <a:lstStyle/>
        <a:p>
          <a:endParaRPr lang="en-US"/>
        </a:p>
      </dgm:t>
    </dgm:pt>
    <dgm:pt modelId="{5479CF4A-DBDA-4561-A17E-833B7F5ED250}" type="sibTrans" cxnId="{F05651A2-345A-4893-893C-C47EFFB9187E}">
      <dgm:prSet/>
      <dgm:spPr/>
      <dgm:t>
        <a:bodyPr/>
        <a:lstStyle/>
        <a:p>
          <a:endParaRPr lang="en-US"/>
        </a:p>
      </dgm:t>
    </dgm:pt>
    <dgm:pt modelId="{9BAD13EB-25AD-458D-9D32-446D79533C67}">
      <dgm:prSet/>
      <dgm:spPr/>
      <dgm:t>
        <a:bodyPr/>
        <a:lstStyle/>
        <a:p>
          <a:r>
            <a:rPr lang="en-GB"/>
            <a:t>The Give Back Model</a:t>
          </a:r>
          <a:endParaRPr lang="en-US"/>
        </a:p>
      </dgm:t>
    </dgm:pt>
    <dgm:pt modelId="{54B33EA1-C9C3-418D-A78C-E7F2FF64E63A}" type="parTrans" cxnId="{A9BE40B7-641D-41A6-9C73-FB1245C16F21}">
      <dgm:prSet/>
      <dgm:spPr/>
      <dgm:t>
        <a:bodyPr/>
        <a:lstStyle/>
        <a:p>
          <a:endParaRPr lang="en-US"/>
        </a:p>
      </dgm:t>
    </dgm:pt>
    <dgm:pt modelId="{A4CF424B-0D5A-4B84-AEC6-F741128F186E}" type="sibTrans" cxnId="{A9BE40B7-641D-41A6-9C73-FB1245C16F21}">
      <dgm:prSet/>
      <dgm:spPr/>
      <dgm:t>
        <a:bodyPr/>
        <a:lstStyle/>
        <a:p>
          <a:endParaRPr lang="en-US"/>
        </a:p>
      </dgm:t>
    </dgm:pt>
    <dgm:pt modelId="{60870470-0740-41B1-83C2-B869B734A69F}" type="pres">
      <dgm:prSet presAssocID="{0592923C-AE50-45A5-B3ED-25AB43B0E9BB}" presName="hierChild1" presStyleCnt="0">
        <dgm:presLayoutVars>
          <dgm:chPref val="1"/>
          <dgm:dir/>
          <dgm:animOne val="branch"/>
          <dgm:animLvl val="lvl"/>
          <dgm:resizeHandles/>
        </dgm:presLayoutVars>
      </dgm:prSet>
      <dgm:spPr/>
    </dgm:pt>
    <dgm:pt modelId="{45AB3B11-D4DE-4838-9AC7-539DE39B2B28}" type="pres">
      <dgm:prSet presAssocID="{570D043F-2FF8-4E69-ACF2-16170F73912F}" presName="hierRoot1" presStyleCnt="0"/>
      <dgm:spPr/>
    </dgm:pt>
    <dgm:pt modelId="{509F566F-F6E2-4243-86EF-CCFF8B52E62B}" type="pres">
      <dgm:prSet presAssocID="{570D043F-2FF8-4E69-ACF2-16170F73912F}" presName="composite" presStyleCnt="0"/>
      <dgm:spPr/>
    </dgm:pt>
    <dgm:pt modelId="{56E6C174-BC46-4066-A641-50DCE6F8B9DD}" type="pres">
      <dgm:prSet presAssocID="{570D043F-2FF8-4E69-ACF2-16170F73912F}" presName="background" presStyleLbl="node0" presStyleIdx="0" presStyleCnt="1"/>
      <dgm:spPr/>
    </dgm:pt>
    <dgm:pt modelId="{C8AF1C98-A1EE-4324-A198-EC11F6D4A540}" type="pres">
      <dgm:prSet presAssocID="{570D043F-2FF8-4E69-ACF2-16170F73912F}" presName="text" presStyleLbl="fgAcc0" presStyleIdx="0" presStyleCnt="1">
        <dgm:presLayoutVars>
          <dgm:chPref val="3"/>
        </dgm:presLayoutVars>
      </dgm:prSet>
      <dgm:spPr/>
    </dgm:pt>
    <dgm:pt modelId="{1323474C-DEBD-4AB5-B87A-7BE0B78F87B5}" type="pres">
      <dgm:prSet presAssocID="{570D043F-2FF8-4E69-ACF2-16170F73912F}" presName="hierChild2" presStyleCnt="0"/>
      <dgm:spPr/>
    </dgm:pt>
    <dgm:pt modelId="{E8681E56-2B27-4F94-AC6A-FD9BD9BA960B}" type="pres">
      <dgm:prSet presAssocID="{988ED7AE-8C99-43E9-9320-58E26C80D63B}" presName="Name10" presStyleLbl="parChTrans1D2" presStyleIdx="0" presStyleCnt="3"/>
      <dgm:spPr/>
    </dgm:pt>
    <dgm:pt modelId="{8F0DC53E-C2F3-4728-9E82-C3CFD74C8CDF}" type="pres">
      <dgm:prSet presAssocID="{9301966F-FAA0-47AA-86EB-09D145114D6F}" presName="hierRoot2" presStyleCnt="0"/>
      <dgm:spPr/>
    </dgm:pt>
    <dgm:pt modelId="{44455A94-EE06-408C-83CC-DFADB171715A}" type="pres">
      <dgm:prSet presAssocID="{9301966F-FAA0-47AA-86EB-09D145114D6F}" presName="composite2" presStyleCnt="0"/>
      <dgm:spPr/>
    </dgm:pt>
    <dgm:pt modelId="{9E76EF35-D1EF-456F-BFD2-FC22434DB53C}" type="pres">
      <dgm:prSet presAssocID="{9301966F-FAA0-47AA-86EB-09D145114D6F}" presName="background2" presStyleLbl="node2" presStyleIdx="0" presStyleCnt="3"/>
      <dgm:spPr/>
    </dgm:pt>
    <dgm:pt modelId="{8B49A568-2DA6-41DF-BAF6-008C587D3715}" type="pres">
      <dgm:prSet presAssocID="{9301966F-FAA0-47AA-86EB-09D145114D6F}" presName="text2" presStyleLbl="fgAcc2" presStyleIdx="0" presStyleCnt="3">
        <dgm:presLayoutVars>
          <dgm:chPref val="3"/>
        </dgm:presLayoutVars>
      </dgm:prSet>
      <dgm:spPr/>
    </dgm:pt>
    <dgm:pt modelId="{B2F13EB4-A7A2-418B-8916-BD9A53FDC6D5}" type="pres">
      <dgm:prSet presAssocID="{9301966F-FAA0-47AA-86EB-09D145114D6F}" presName="hierChild3" presStyleCnt="0"/>
      <dgm:spPr/>
    </dgm:pt>
    <dgm:pt modelId="{FD8453AF-F2E1-4FD0-8FE7-71C51EE7FA92}" type="pres">
      <dgm:prSet presAssocID="{0D336561-63CE-47AE-B314-39752ACE4F4D}" presName="Name10" presStyleLbl="parChTrans1D2" presStyleIdx="1" presStyleCnt="3"/>
      <dgm:spPr/>
    </dgm:pt>
    <dgm:pt modelId="{3E46BF76-D201-46D1-97FB-914FB4238E2D}" type="pres">
      <dgm:prSet presAssocID="{62874C67-10D7-4061-AEED-946D31889CC9}" presName="hierRoot2" presStyleCnt="0"/>
      <dgm:spPr/>
    </dgm:pt>
    <dgm:pt modelId="{BCA3566A-2AD9-4A6E-BCEB-3A7EC853D6AA}" type="pres">
      <dgm:prSet presAssocID="{62874C67-10D7-4061-AEED-946D31889CC9}" presName="composite2" presStyleCnt="0"/>
      <dgm:spPr/>
    </dgm:pt>
    <dgm:pt modelId="{62B8C2E5-72DB-4579-AE3F-D47345319223}" type="pres">
      <dgm:prSet presAssocID="{62874C67-10D7-4061-AEED-946D31889CC9}" presName="background2" presStyleLbl="node2" presStyleIdx="1" presStyleCnt="3"/>
      <dgm:spPr/>
    </dgm:pt>
    <dgm:pt modelId="{CF6255F9-8478-4348-8907-D1D3D8B3FE4A}" type="pres">
      <dgm:prSet presAssocID="{62874C67-10D7-4061-AEED-946D31889CC9}" presName="text2" presStyleLbl="fgAcc2" presStyleIdx="1" presStyleCnt="3">
        <dgm:presLayoutVars>
          <dgm:chPref val="3"/>
        </dgm:presLayoutVars>
      </dgm:prSet>
      <dgm:spPr/>
    </dgm:pt>
    <dgm:pt modelId="{4F42015E-D4ED-4C83-864F-FDA73A4556F8}" type="pres">
      <dgm:prSet presAssocID="{62874C67-10D7-4061-AEED-946D31889CC9}" presName="hierChild3" presStyleCnt="0"/>
      <dgm:spPr/>
    </dgm:pt>
    <dgm:pt modelId="{95308622-730E-4FEC-A251-6C674A19147D}" type="pres">
      <dgm:prSet presAssocID="{54B33EA1-C9C3-418D-A78C-E7F2FF64E63A}" presName="Name10" presStyleLbl="parChTrans1D2" presStyleIdx="2" presStyleCnt="3"/>
      <dgm:spPr/>
    </dgm:pt>
    <dgm:pt modelId="{586F40F1-2599-4E08-BAE1-7C5FAC8F56A7}" type="pres">
      <dgm:prSet presAssocID="{9BAD13EB-25AD-458D-9D32-446D79533C67}" presName="hierRoot2" presStyleCnt="0"/>
      <dgm:spPr/>
    </dgm:pt>
    <dgm:pt modelId="{243BCD63-3E00-4DC2-B1B8-2EE38135B000}" type="pres">
      <dgm:prSet presAssocID="{9BAD13EB-25AD-458D-9D32-446D79533C67}" presName="composite2" presStyleCnt="0"/>
      <dgm:spPr/>
    </dgm:pt>
    <dgm:pt modelId="{D19476B7-694F-430D-83A1-8666A9DEE6CB}" type="pres">
      <dgm:prSet presAssocID="{9BAD13EB-25AD-458D-9D32-446D79533C67}" presName="background2" presStyleLbl="node2" presStyleIdx="2" presStyleCnt="3"/>
      <dgm:spPr/>
    </dgm:pt>
    <dgm:pt modelId="{EDD2184C-0343-4EC3-9DC4-7426638AE0F1}" type="pres">
      <dgm:prSet presAssocID="{9BAD13EB-25AD-458D-9D32-446D79533C67}" presName="text2" presStyleLbl="fgAcc2" presStyleIdx="2" presStyleCnt="3">
        <dgm:presLayoutVars>
          <dgm:chPref val="3"/>
        </dgm:presLayoutVars>
      </dgm:prSet>
      <dgm:spPr/>
    </dgm:pt>
    <dgm:pt modelId="{400B7BF9-C530-4D79-B51F-8998243B275E}" type="pres">
      <dgm:prSet presAssocID="{9BAD13EB-25AD-458D-9D32-446D79533C67}" presName="hierChild3" presStyleCnt="0"/>
      <dgm:spPr/>
    </dgm:pt>
  </dgm:ptLst>
  <dgm:cxnLst>
    <dgm:cxn modelId="{144B290D-E80A-4B21-9EC8-A7D4A634AF6D}" type="presOf" srcId="{0592923C-AE50-45A5-B3ED-25AB43B0E9BB}" destId="{60870470-0740-41B1-83C2-B869B734A69F}" srcOrd="0" destOrd="0" presId="urn:microsoft.com/office/officeart/2005/8/layout/hierarchy1"/>
    <dgm:cxn modelId="{E5C52F23-63EB-456A-B34C-48D8297D0649}" type="presOf" srcId="{9BAD13EB-25AD-458D-9D32-446D79533C67}" destId="{EDD2184C-0343-4EC3-9DC4-7426638AE0F1}" srcOrd="0" destOrd="0" presId="urn:microsoft.com/office/officeart/2005/8/layout/hierarchy1"/>
    <dgm:cxn modelId="{312A9F24-660A-45B6-931A-ACF64D1AAB80}" srcId="{0592923C-AE50-45A5-B3ED-25AB43B0E9BB}" destId="{570D043F-2FF8-4E69-ACF2-16170F73912F}" srcOrd="0" destOrd="0" parTransId="{11456C46-E05D-46D8-B4C5-22D846086672}" sibTransId="{65C0A7B5-34BB-4618-A887-E7C8172AD267}"/>
    <dgm:cxn modelId="{7FA8C86C-3A53-4419-A42C-63C8F777E5F2}" type="presOf" srcId="{570D043F-2FF8-4E69-ACF2-16170F73912F}" destId="{C8AF1C98-A1EE-4324-A198-EC11F6D4A540}" srcOrd="0" destOrd="0" presId="urn:microsoft.com/office/officeart/2005/8/layout/hierarchy1"/>
    <dgm:cxn modelId="{02F13F74-7757-487B-8346-C2114FD7EC5A}" type="presOf" srcId="{988ED7AE-8C99-43E9-9320-58E26C80D63B}" destId="{E8681E56-2B27-4F94-AC6A-FD9BD9BA960B}" srcOrd="0" destOrd="0" presId="urn:microsoft.com/office/officeart/2005/8/layout/hierarchy1"/>
    <dgm:cxn modelId="{591BEE90-B740-4B8F-A940-A9D0EB4B166A}" type="presOf" srcId="{9301966F-FAA0-47AA-86EB-09D145114D6F}" destId="{8B49A568-2DA6-41DF-BAF6-008C587D3715}" srcOrd="0" destOrd="0" presId="urn:microsoft.com/office/officeart/2005/8/layout/hierarchy1"/>
    <dgm:cxn modelId="{F05651A2-345A-4893-893C-C47EFFB9187E}" srcId="{570D043F-2FF8-4E69-ACF2-16170F73912F}" destId="{62874C67-10D7-4061-AEED-946D31889CC9}" srcOrd="1" destOrd="0" parTransId="{0D336561-63CE-47AE-B314-39752ACE4F4D}" sibTransId="{5479CF4A-DBDA-4561-A17E-833B7F5ED250}"/>
    <dgm:cxn modelId="{A9C1BBB1-3132-4D13-B3B6-FF20B3669946}" type="presOf" srcId="{62874C67-10D7-4061-AEED-946D31889CC9}" destId="{CF6255F9-8478-4348-8907-D1D3D8B3FE4A}" srcOrd="0" destOrd="0" presId="urn:microsoft.com/office/officeart/2005/8/layout/hierarchy1"/>
    <dgm:cxn modelId="{A9BE40B7-641D-41A6-9C73-FB1245C16F21}" srcId="{570D043F-2FF8-4E69-ACF2-16170F73912F}" destId="{9BAD13EB-25AD-458D-9D32-446D79533C67}" srcOrd="2" destOrd="0" parTransId="{54B33EA1-C9C3-418D-A78C-E7F2FF64E63A}" sibTransId="{A4CF424B-0D5A-4B84-AEC6-F741128F186E}"/>
    <dgm:cxn modelId="{23189ABB-1D47-4D03-8B18-D9CFF46D4F75}" type="presOf" srcId="{0D336561-63CE-47AE-B314-39752ACE4F4D}" destId="{FD8453AF-F2E1-4FD0-8FE7-71C51EE7FA92}" srcOrd="0" destOrd="0" presId="urn:microsoft.com/office/officeart/2005/8/layout/hierarchy1"/>
    <dgm:cxn modelId="{967018EC-9089-492C-BAE1-FC49C36A6DA6}" srcId="{570D043F-2FF8-4E69-ACF2-16170F73912F}" destId="{9301966F-FAA0-47AA-86EB-09D145114D6F}" srcOrd="0" destOrd="0" parTransId="{988ED7AE-8C99-43E9-9320-58E26C80D63B}" sibTransId="{7EB5B286-F142-4545-A038-DCBD005784BC}"/>
    <dgm:cxn modelId="{680A71FD-7297-4839-970E-E7665B23764E}" type="presOf" srcId="{54B33EA1-C9C3-418D-A78C-E7F2FF64E63A}" destId="{95308622-730E-4FEC-A251-6C674A19147D}" srcOrd="0" destOrd="0" presId="urn:microsoft.com/office/officeart/2005/8/layout/hierarchy1"/>
    <dgm:cxn modelId="{1A3CEBA7-2FA1-41BF-83B2-771B4B259890}" type="presParOf" srcId="{60870470-0740-41B1-83C2-B869B734A69F}" destId="{45AB3B11-D4DE-4838-9AC7-539DE39B2B28}" srcOrd="0" destOrd="0" presId="urn:microsoft.com/office/officeart/2005/8/layout/hierarchy1"/>
    <dgm:cxn modelId="{978245BA-6D89-4720-8B02-E2ABBB647F33}" type="presParOf" srcId="{45AB3B11-D4DE-4838-9AC7-539DE39B2B28}" destId="{509F566F-F6E2-4243-86EF-CCFF8B52E62B}" srcOrd="0" destOrd="0" presId="urn:microsoft.com/office/officeart/2005/8/layout/hierarchy1"/>
    <dgm:cxn modelId="{13349EAE-1102-4474-BC7F-0CD002CD85D2}" type="presParOf" srcId="{509F566F-F6E2-4243-86EF-CCFF8B52E62B}" destId="{56E6C174-BC46-4066-A641-50DCE6F8B9DD}" srcOrd="0" destOrd="0" presId="urn:microsoft.com/office/officeart/2005/8/layout/hierarchy1"/>
    <dgm:cxn modelId="{6A240EDA-1CF2-4DE0-8C88-A424C8E513FE}" type="presParOf" srcId="{509F566F-F6E2-4243-86EF-CCFF8B52E62B}" destId="{C8AF1C98-A1EE-4324-A198-EC11F6D4A540}" srcOrd="1" destOrd="0" presId="urn:microsoft.com/office/officeart/2005/8/layout/hierarchy1"/>
    <dgm:cxn modelId="{9F0CE1BD-035E-40DA-9DC2-D5995631BED2}" type="presParOf" srcId="{45AB3B11-D4DE-4838-9AC7-539DE39B2B28}" destId="{1323474C-DEBD-4AB5-B87A-7BE0B78F87B5}" srcOrd="1" destOrd="0" presId="urn:microsoft.com/office/officeart/2005/8/layout/hierarchy1"/>
    <dgm:cxn modelId="{CD79E5AD-D3DB-4668-9097-0E8467DF5D14}" type="presParOf" srcId="{1323474C-DEBD-4AB5-B87A-7BE0B78F87B5}" destId="{E8681E56-2B27-4F94-AC6A-FD9BD9BA960B}" srcOrd="0" destOrd="0" presId="urn:microsoft.com/office/officeart/2005/8/layout/hierarchy1"/>
    <dgm:cxn modelId="{C2822713-E938-4844-A4C2-543E97927F0C}" type="presParOf" srcId="{1323474C-DEBD-4AB5-B87A-7BE0B78F87B5}" destId="{8F0DC53E-C2F3-4728-9E82-C3CFD74C8CDF}" srcOrd="1" destOrd="0" presId="urn:microsoft.com/office/officeart/2005/8/layout/hierarchy1"/>
    <dgm:cxn modelId="{B85D66D9-A032-4444-AD3B-DB0D10EBC89A}" type="presParOf" srcId="{8F0DC53E-C2F3-4728-9E82-C3CFD74C8CDF}" destId="{44455A94-EE06-408C-83CC-DFADB171715A}" srcOrd="0" destOrd="0" presId="urn:microsoft.com/office/officeart/2005/8/layout/hierarchy1"/>
    <dgm:cxn modelId="{3188D88C-C5B7-4051-BB97-7245BB9E8816}" type="presParOf" srcId="{44455A94-EE06-408C-83CC-DFADB171715A}" destId="{9E76EF35-D1EF-456F-BFD2-FC22434DB53C}" srcOrd="0" destOrd="0" presId="urn:microsoft.com/office/officeart/2005/8/layout/hierarchy1"/>
    <dgm:cxn modelId="{D7F6C57B-DD59-4F2E-A9C9-E10048010BA7}" type="presParOf" srcId="{44455A94-EE06-408C-83CC-DFADB171715A}" destId="{8B49A568-2DA6-41DF-BAF6-008C587D3715}" srcOrd="1" destOrd="0" presId="urn:microsoft.com/office/officeart/2005/8/layout/hierarchy1"/>
    <dgm:cxn modelId="{57C77101-30B5-44B5-8044-95B08C4273D7}" type="presParOf" srcId="{8F0DC53E-C2F3-4728-9E82-C3CFD74C8CDF}" destId="{B2F13EB4-A7A2-418B-8916-BD9A53FDC6D5}" srcOrd="1" destOrd="0" presId="urn:microsoft.com/office/officeart/2005/8/layout/hierarchy1"/>
    <dgm:cxn modelId="{40F37546-309F-4701-B831-D874EDAD391B}" type="presParOf" srcId="{1323474C-DEBD-4AB5-B87A-7BE0B78F87B5}" destId="{FD8453AF-F2E1-4FD0-8FE7-71C51EE7FA92}" srcOrd="2" destOrd="0" presId="urn:microsoft.com/office/officeart/2005/8/layout/hierarchy1"/>
    <dgm:cxn modelId="{F2A143C7-1E0C-4F0B-A44F-77AC90336B36}" type="presParOf" srcId="{1323474C-DEBD-4AB5-B87A-7BE0B78F87B5}" destId="{3E46BF76-D201-46D1-97FB-914FB4238E2D}" srcOrd="3" destOrd="0" presId="urn:microsoft.com/office/officeart/2005/8/layout/hierarchy1"/>
    <dgm:cxn modelId="{972E957F-C3F6-4EE0-9BC2-8FC1E5921D09}" type="presParOf" srcId="{3E46BF76-D201-46D1-97FB-914FB4238E2D}" destId="{BCA3566A-2AD9-4A6E-BCEB-3A7EC853D6AA}" srcOrd="0" destOrd="0" presId="urn:microsoft.com/office/officeart/2005/8/layout/hierarchy1"/>
    <dgm:cxn modelId="{DF650E10-DC25-4168-9E40-19E70393E345}" type="presParOf" srcId="{BCA3566A-2AD9-4A6E-BCEB-3A7EC853D6AA}" destId="{62B8C2E5-72DB-4579-AE3F-D47345319223}" srcOrd="0" destOrd="0" presId="urn:microsoft.com/office/officeart/2005/8/layout/hierarchy1"/>
    <dgm:cxn modelId="{4CC44765-4997-4CDC-BF47-6F2769326F05}" type="presParOf" srcId="{BCA3566A-2AD9-4A6E-BCEB-3A7EC853D6AA}" destId="{CF6255F9-8478-4348-8907-D1D3D8B3FE4A}" srcOrd="1" destOrd="0" presId="urn:microsoft.com/office/officeart/2005/8/layout/hierarchy1"/>
    <dgm:cxn modelId="{1AA3849B-7E6A-4080-9CF0-5F492987AAAA}" type="presParOf" srcId="{3E46BF76-D201-46D1-97FB-914FB4238E2D}" destId="{4F42015E-D4ED-4C83-864F-FDA73A4556F8}" srcOrd="1" destOrd="0" presId="urn:microsoft.com/office/officeart/2005/8/layout/hierarchy1"/>
    <dgm:cxn modelId="{E689F860-830F-403F-B9CA-953035168649}" type="presParOf" srcId="{1323474C-DEBD-4AB5-B87A-7BE0B78F87B5}" destId="{95308622-730E-4FEC-A251-6C674A19147D}" srcOrd="4" destOrd="0" presId="urn:microsoft.com/office/officeart/2005/8/layout/hierarchy1"/>
    <dgm:cxn modelId="{BF766CC2-8756-40D2-99DA-540752D026E5}" type="presParOf" srcId="{1323474C-DEBD-4AB5-B87A-7BE0B78F87B5}" destId="{586F40F1-2599-4E08-BAE1-7C5FAC8F56A7}" srcOrd="5" destOrd="0" presId="urn:microsoft.com/office/officeart/2005/8/layout/hierarchy1"/>
    <dgm:cxn modelId="{E6D8FD3E-895F-49A0-B242-71F3F74317A3}" type="presParOf" srcId="{586F40F1-2599-4E08-BAE1-7C5FAC8F56A7}" destId="{243BCD63-3E00-4DC2-B1B8-2EE38135B000}" srcOrd="0" destOrd="0" presId="urn:microsoft.com/office/officeart/2005/8/layout/hierarchy1"/>
    <dgm:cxn modelId="{DEDBBFF4-9304-4E2C-9F19-2E4B1D7CE5EB}" type="presParOf" srcId="{243BCD63-3E00-4DC2-B1B8-2EE38135B000}" destId="{D19476B7-694F-430D-83A1-8666A9DEE6CB}" srcOrd="0" destOrd="0" presId="urn:microsoft.com/office/officeart/2005/8/layout/hierarchy1"/>
    <dgm:cxn modelId="{5ABBFD6B-5592-469B-9BDD-9FDF97D66F8D}" type="presParOf" srcId="{243BCD63-3E00-4DC2-B1B8-2EE38135B000}" destId="{EDD2184C-0343-4EC3-9DC4-7426638AE0F1}" srcOrd="1" destOrd="0" presId="urn:microsoft.com/office/officeart/2005/8/layout/hierarchy1"/>
    <dgm:cxn modelId="{C06670C3-9F4B-4D9E-92F6-0260A3A3FE34}" type="presParOf" srcId="{586F40F1-2599-4E08-BAE1-7C5FAC8F56A7}" destId="{400B7BF9-C530-4D79-B51F-8998243B275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C2129-2101-4834-8B15-C22AB8EFB6C6}">
      <dsp:nvSpPr>
        <dsp:cNvPr id="0" name=""/>
        <dsp:cNvSpPr/>
      </dsp:nvSpPr>
      <dsp:spPr>
        <a:xfrm>
          <a:off x="1220848" y="15722"/>
          <a:ext cx="1475437" cy="1475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531266-6411-40AE-9EAA-80F13B77B4AB}">
      <dsp:nvSpPr>
        <dsp:cNvPr id="0" name=""/>
        <dsp:cNvSpPr/>
      </dsp:nvSpPr>
      <dsp:spPr>
        <a:xfrm>
          <a:off x="1535285" y="330160"/>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33DAC9-510E-4504-9FA8-504972AC3EE9}">
      <dsp:nvSpPr>
        <dsp:cNvPr id="0" name=""/>
        <dsp:cNvSpPr/>
      </dsp:nvSpPr>
      <dsp:spPr>
        <a:xfrm>
          <a:off x="749192" y="1950722"/>
          <a:ext cx="2418750" cy="90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hlinkClick xmlns:r="http://schemas.openxmlformats.org/officeDocument/2006/relationships" r:id="rId3"/>
            </a:rPr>
            <a:t>What is a Social Enterprise?</a:t>
          </a:r>
          <a:endParaRPr lang="en-US" sz="1100" kern="1200" dirty="0"/>
        </a:p>
      </dsp:txBody>
      <dsp:txXfrm>
        <a:off x="749192" y="1950722"/>
        <a:ext cx="2418750" cy="908437"/>
      </dsp:txXfrm>
    </dsp:sp>
    <dsp:sp modelId="{53078C1B-168A-4587-A53D-97E21950FF36}">
      <dsp:nvSpPr>
        <dsp:cNvPr id="0" name=""/>
        <dsp:cNvSpPr/>
      </dsp:nvSpPr>
      <dsp:spPr>
        <a:xfrm>
          <a:off x="4062879" y="15722"/>
          <a:ext cx="1475437" cy="1475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6935E-A00C-4C86-BA3E-269D03BDEE13}">
      <dsp:nvSpPr>
        <dsp:cNvPr id="0" name=""/>
        <dsp:cNvSpPr/>
      </dsp:nvSpPr>
      <dsp:spPr>
        <a:xfrm>
          <a:off x="4377317" y="330160"/>
          <a:ext cx="846562" cy="846562"/>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44047A-E448-45D5-B193-DF7F1A55FCCE}">
      <dsp:nvSpPr>
        <dsp:cNvPr id="0" name=""/>
        <dsp:cNvSpPr/>
      </dsp:nvSpPr>
      <dsp:spPr>
        <a:xfrm>
          <a:off x="3591223" y="1950722"/>
          <a:ext cx="2418750" cy="90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t>Definitions</a:t>
          </a:r>
        </a:p>
        <a:p>
          <a:pPr marL="0" lvl="0" indent="0" algn="ctr" defTabSz="488950">
            <a:lnSpc>
              <a:spcPct val="90000"/>
            </a:lnSpc>
            <a:spcBef>
              <a:spcPct val="0"/>
            </a:spcBef>
            <a:spcAft>
              <a:spcPct val="35000"/>
            </a:spcAft>
            <a:buNone/>
            <a:defRPr cap="all"/>
          </a:pPr>
          <a:r>
            <a:rPr lang="en-GB" sz="1100" b="0" i="0" kern="1200" dirty="0"/>
            <a:t>“A social enterprise is a cause-driven business whose primary reason for being is to improve social objectives and serve the common good.”</a:t>
          </a:r>
          <a:endParaRPr lang="en-US" sz="1100" kern="1200" dirty="0"/>
        </a:p>
      </dsp:txBody>
      <dsp:txXfrm>
        <a:off x="3591223" y="1950722"/>
        <a:ext cx="2418750" cy="908437"/>
      </dsp:txXfrm>
    </dsp:sp>
    <dsp:sp modelId="{F23BEFBC-0CDC-4B45-ADC7-0A7632650AB5}">
      <dsp:nvSpPr>
        <dsp:cNvPr id="0" name=""/>
        <dsp:cNvSpPr/>
      </dsp:nvSpPr>
      <dsp:spPr>
        <a:xfrm>
          <a:off x="6904911" y="15722"/>
          <a:ext cx="1475437" cy="14754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FF013-D7AA-4D73-87E8-D7F770BCB9BD}">
      <dsp:nvSpPr>
        <dsp:cNvPr id="0" name=""/>
        <dsp:cNvSpPr/>
      </dsp:nvSpPr>
      <dsp:spPr>
        <a:xfrm>
          <a:off x="7219348" y="330160"/>
          <a:ext cx="846562" cy="846562"/>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63F082-EEB3-4DF3-B5E5-1DDC10BF4E4B}">
      <dsp:nvSpPr>
        <dsp:cNvPr id="0" name=""/>
        <dsp:cNvSpPr/>
      </dsp:nvSpPr>
      <dsp:spPr>
        <a:xfrm>
          <a:off x="6433254" y="1950722"/>
          <a:ext cx="2418750" cy="90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hlinkClick xmlns:r="http://schemas.openxmlformats.org/officeDocument/2006/relationships" r:id="rId8"/>
            </a:rPr>
            <a:t>Social enterprise locally</a:t>
          </a:r>
          <a:endParaRPr lang="en-US" sz="1100" kern="1200" dirty="0"/>
        </a:p>
      </dsp:txBody>
      <dsp:txXfrm>
        <a:off x="6433254" y="1950722"/>
        <a:ext cx="2418750" cy="908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08622-730E-4FEC-A251-6C674A19147D}">
      <dsp:nvSpPr>
        <dsp:cNvPr id="0" name=""/>
        <dsp:cNvSpPr/>
      </dsp:nvSpPr>
      <dsp:spPr>
        <a:xfrm>
          <a:off x="4704844" y="1095838"/>
          <a:ext cx="2106590" cy="501272"/>
        </a:xfrm>
        <a:custGeom>
          <a:avLst/>
          <a:gdLst/>
          <a:ahLst/>
          <a:cxnLst/>
          <a:rect l="0" t="0" r="0" b="0"/>
          <a:pathLst>
            <a:path>
              <a:moveTo>
                <a:pt x="0" y="0"/>
              </a:moveTo>
              <a:lnTo>
                <a:pt x="0" y="341602"/>
              </a:lnTo>
              <a:lnTo>
                <a:pt x="2106590" y="341602"/>
              </a:lnTo>
              <a:lnTo>
                <a:pt x="2106590" y="50127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D8453AF-F2E1-4FD0-8FE7-71C51EE7FA92}">
      <dsp:nvSpPr>
        <dsp:cNvPr id="0" name=""/>
        <dsp:cNvSpPr/>
      </dsp:nvSpPr>
      <dsp:spPr>
        <a:xfrm>
          <a:off x="4659124" y="1095838"/>
          <a:ext cx="91440" cy="501272"/>
        </a:xfrm>
        <a:custGeom>
          <a:avLst/>
          <a:gdLst/>
          <a:ahLst/>
          <a:cxnLst/>
          <a:rect l="0" t="0" r="0" b="0"/>
          <a:pathLst>
            <a:path>
              <a:moveTo>
                <a:pt x="45720" y="0"/>
              </a:moveTo>
              <a:lnTo>
                <a:pt x="45720" y="50127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8681E56-2B27-4F94-AC6A-FD9BD9BA960B}">
      <dsp:nvSpPr>
        <dsp:cNvPr id="0" name=""/>
        <dsp:cNvSpPr/>
      </dsp:nvSpPr>
      <dsp:spPr>
        <a:xfrm>
          <a:off x="2598253" y="1095838"/>
          <a:ext cx="2106590" cy="501272"/>
        </a:xfrm>
        <a:custGeom>
          <a:avLst/>
          <a:gdLst/>
          <a:ahLst/>
          <a:cxnLst/>
          <a:rect l="0" t="0" r="0" b="0"/>
          <a:pathLst>
            <a:path>
              <a:moveTo>
                <a:pt x="2106590" y="0"/>
              </a:moveTo>
              <a:lnTo>
                <a:pt x="2106590" y="341602"/>
              </a:lnTo>
              <a:lnTo>
                <a:pt x="0" y="341602"/>
              </a:lnTo>
              <a:lnTo>
                <a:pt x="0" y="50127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E6C174-BC46-4066-A641-50DCE6F8B9DD}">
      <dsp:nvSpPr>
        <dsp:cNvPr id="0" name=""/>
        <dsp:cNvSpPr/>
      </dsp:nvSpPr>
      <dsp:spPr>
        <a:xfrm>
          <a:off x="3843057" y="1369"/>
          <a:ext cx="1723574" cy="109446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AF1C98-A1EE-4324-A198-EC11F6D4A540}">
      <dsp:nvSpPr>
        <dsp:cNvPr id="0" name=""/>
        <dsp:cNvSpPr/>
      </dsp:nvSpPr>
      <dsp:spPr>
        <a:xfrm>
          <a:off x="4034565" y="183301"/>
          <a:ext cx="1723574" cy="1094469"/>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Social enterprises are founded to solve a range of social needs and often vary in their model. These are three common approaches along with some best in class examples of each model.  </a:t>
          </a:r>
          <a:endParaRPr lang="en-US" sz="1000" kern="1200"/>
        </a:p>
      </dsp:txBody>
      <dsp:txXfrm>
        <a:off x="4066621" y="215357"/>
        <a:ext cx="1659462" cy="1030357"/>
      </dsp:txXfrm>
    </dsp:sp>
    <dsp:sp modelId="{9E76EF35-D1EF-456F-BFD2-FC22434DB53C}">
      <dsp:nvSpPr>
        <dsp:cNvPr id="0" name=""/>
        <dsp:cNvSpPr/>
      </dsp:nvSpPr>
      <dsp:spPr>
        <a:xfrm>
          <a:off x="1736466" y="1597111"/>
          <a:ext cx="1723574" cy="1094469"/>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49A568-2DA6-41DF-BAF6-008C587D3715}">
      <dsp:nvSpPr>
        <dsp:cNvPr id="0" name=""/>
        <dsp:cNvSpPr/>
      </dsp:nvSpPr>
      <dsp:spPr>
        <a:xfrm>
          <a:off x="1927974" y="1779044"/>
          <a:ext cx="1723574" cy="109446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Innovation Model</a:t>
          </a:r>
          <a:endParaRPr lang="en-US" sz="1000" kern="1200"/>
        </a:p>
      </dsp:txBody>
      <dsp:txXfrm>
        <a:off x="1960030" y="1811100"/>
        <a:ext cx="1659462" cy="1030357"/>
      </dsp:txXfrm>
    </dsp:sp>
    <dsp:sp modelId="{62B8C2E5-72DB-4579-AE3F-D47345319223}">
      <dsp:nvSpPr>
        <dsp:cNvPr id="0" name=""/>
        <dsp:cNvSpPr/>
      </dsp:nvSpPr>
      <dsp:spPr>
        <a:xfrm>
          <a:off x="3843057" y="1597111"/>
          <a:ext cx="1723574" cy="1094469"/>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6255F9-8478-4348-8907-D1D3D8B3FE4A}">
      <dsp:nvSpPr>
        <dsp:cNvPr id="0" name=""/>
        <dsp:cNvSpPr/>
      </dsp:nvSpPr>
      <dsp:spPr>
        <a:xfrm>
          <a:off x="4034565" y="1779044"/>
          <a:ext cx="1723574" cy="109446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Employment Model</a:t>
          </a:r>
          <a:endParaRPr lang="en-US" sz="1000" kern="1200"/>
        </a:p>
      </dsp:txBody>
      <dsp:txXfrm>
        <a:off x="4066621" y="1811100"/>
        <a:ext cx="1659462" cy="1030357"/>
      </dsp:txXfrm>
    </dsp:sp>
    <dsp:sp modelId="{D19476B7-694F-430D-83A1-8666A9DEE6CB}">
      <dsp:nvSpPr>
        <dsp:cNvPr id="0" name=""/>
        <dsp:cNvSpPr/>
      </dsp:nvSpPr>
      <dsp:spPr>
        <a:xfrm>
          <a:off x="5949648" y="1597111"/>
          <a:ext cx="1723574" cy="1094469"/>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D2184C-0343-4EC3-9DC4-7426638AE0F1}">
      <dsp:nvSpPr>
        <dsp:cNvPr id="0" name=""/>
        <dsp:cNvSpPr/>
      </dsp:nvSpPr>
      <dsp:spPr>
        <a:xfrm>
          <a:off x="6141156" y="1779044"/>
          <a:ext cx="1723574" cy="109446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Give Back Model</a:t>
          </a:r>
          <a:endParaRPr lang="en-US" sz="1000" kern="1200"/>
        </a:p>
      </dsp:txBody>
      <dsp:txXfrm>
        <a:off x="6173212" y="1811100"/>
        <a:ext cx="1659462" cy="103035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1/10/2023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1/10/2023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ioliteenergy.com/" TargetMode="External"/><Relationship Id="rId2" Type="http://schemas.openxmlformats.org/officeDocument/2006/relationships/hyperlink" Target="https://www.solarsister.org/" TargetMode="External"/><Relationship Id="rId1" Type="http://schemas.openxmlformats.org/officeDocument/2006/relationships/slideLayout" Target="../slideLayouts/slideLayout2.xml"/><Relationship Id="rId6" Type="http://schemas.openxmlformats.org/officeDocument/2006/relationships/hyperlink" Target="https://www.fairphone.com/" TargetMode="External"/><Relationship Id="rId5" Type="http://schemas.openxmlformats.org/officeDocument/2006/relationships/hyperlink" Target="https://www.drinksoma.com/" TargetMode="External"/><Relationship Id="rId4" Type="http://schemas.openxmlformats.org/officeDocument/2006/relationships/hyperlink" Target="https://www.kiva.or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ravenandlily.com/" TargetMode="External"/><Relationship Id="rId7" Type="http://schemas.openxmlformats.org/officeDocument/2006/relationships/hyperlink" Target="https://www.divinechocolate.com/us/" TargetMode="External"/><Relationship Id="rId2" Type="http://schemas.openxmlformats.org/officeDocument/2006/relationships/hyperlink" Target="https://shopfaire.com/" TargetMode="External"/><Relationship Id="rId1" Type="http://schemas.openxmlformats.org/officeDocument/2006/relationships/slideLayout" Target="../slideLayouts/slideLayout2.xml"/><Relationship Id="rId6" Type="http://schemas.openxmlformats.org/officeDocument/2006/relationships/hyperlink" Target="https://www.krochetkids.org/" TargetMode="External"/><Relationship Id="rId5" Type="http://schemas.openxmlformats.org/officeDocument/2006/relationships/hyperlink" Target="https://shrsl.com/2gy1w" TargetMode="External"/><Relationship Id="rId4" Type="http://schemas.openxmlformats.org/officeDocument/2006/relationships/hyperlink" Target="https://shrsl.com/15wop"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betterworldbooks.com/" TargetMode="External"/><Relationship Id="rId3" Type="http://schemas.openxmlformats.org/officeDocument/2006/relationships/hyperlink" Target="https://romaboots.com/" TargetMode="External"/><Relationship Id="rId7" Type="http://schemas.openxmlformats.org/officeDocument/2006/relationships/hyperlink" Target="https://project7.com/" TargetMode="External"/><Relationship Id="rId2" Type="http://schemas.openxmlformats.org/officeDocument/2006/relationships/hyperlink" Target="https://www.anrdoezrs.net/links/7880526/type/dlg/https:/www.betterworldbooks.com/" TargetMode="External"/><Relationship Id="rId1" Type="http://schemas.openxmlformats.org/officeDocument/2006/relationships/slideLayout" Target="../slideLayouts/slideLayout2.xml"/><Relationship Id="rId6" Type="http://schemas.openxmlformats.org/officeDocument/2006/relationships/hyperlink" Target="https://skylinesocks.com/" TargetMode="External"/><Relationship Id="rId5" Type="http://schemas.openxmlformats.org/officeDocument/2006/relationships/hyperlink" Target="https://rstyle.me/+4GS5CTeobKYKoh35bFwGfA" TargetMode="External"/><Relationship Id="rId4" Type="http://schemas.openxmlformats.org/officeDocument/2006/relationships/hyperlink" Target="https://www.sackclothandashes.com/"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L0PKWTta7lU"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3274447"/>
          </a:xfrm>
        </p:spPr>
        <p:txBody>
          <a:bodyPr/>
          <a:lstStyle/>
          <a:p>
            <a:r>
              <a:rPr lang="en-GB" dirty="0"/>
              <a:t>The role of Social Enterprise in Society and the Regional Economy</a:t>
            </a:r>
          </a:p>
        </p:txBody>
      </p:sp>
    </p:spTree>
    <p:extLst>
      <p:ext uri="{BB962C8B-B14F-4D97-AF65-F5344CB8AC3E}">
        <p14:creationId xmlns:p14="http://schemas.microsoft.com/office/powerpoint/2010/main" val="1873308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dirty="0">
                <a:solidFill>
                  <a:srgbClr val="262626"/>
                </a:solidFill>
              </a:rPr>
              <a:t>What is a Social Enterprise?</a:t>
            </a:r>
          </a:p>
        </p:txBody>
      </p:sp>
      <p:graphicFrame>
        <p:nvGraphicFramePr>
          <p:cNvPr id="5" name="Content Placeholder 2">
            <a:extLst>
              <a:ext uri="{FF2B5EF4-FFF2-40B4-BE49-F238E27FC236}">
                <a16:creationId xmlns:a16="http://schemas.microsoft.com/office/drawing/2014/main" id="{064A10FB-A6BD-44F9-8B96-BE259BDD6C2F}"/>
              </a:ext>
            </a:extLst>
          </p:cNvPr>
          <p:cNvGraphicFramePr>
            <a:graphicFrameLocks noGrp="1"/>
          </p:cNvGraphicFramePr>
          <p:nvPr>
            <p:ph idx="1"/>
            <p:extLst>
              <p:ext uri="{D42A27DB-BD31-4B8C-83A1-F6EECF244321}">
                <p14:modId xmlns:p14="http://schemas.microsoft.com/office/powerpoint/2010/main" val="212221717"/>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1866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65296-2A20-46EB-A117-DA885E48DBD5}"/>
              </a:ext>
            </a:extLst>
          </p:cNvPr>
          <p:cNvSpPr>
            <a:spLocks noGrp="1"/>
          </p:cNvSpPr>
          <p:nvPr>
            <p:ph type="title"/>
          </p:nvPr>
        </p:nvSpPr>
        <p:spPr>
          <a:xfrm>
            <a:off x="1295402" y="982132"/>
            <a:ext cx="9601196" cy="1303867"/>
          </a:xfrm>
        </p:spPr>
        <p:txBody>
          <a:bodyPr>
            <a:normAutofit/>
          </a:bodyPr>
          <a:lstStyle/>
          <a:p>
            <a:r>
              <a:rPr lang="en-GB">
                <a:solidFill>
                  <a:srgbClr val="262626"/>
                </a:solidFill>
              </a:rPr>
              <a:t>3 Types of Social Enterprise</a:t>
            </a:r>
          </a:p>
        </p:txBody>
      </p:sp>
      <p:graphicFrame>
        <p:nvGraphicFramePr>
          <p:cNvPr id="5" name="Content Placeholder 2">
            <a:extLst>
              <a:ext uri="{FF2B5EF4-FFF2-40B4-BE49-F238E27FC236}">
                <a16:creationId xmlns:a16="http://schemas.microsoft.com/office/drawing/2014/main" id="{585FDB1B-FD2D-4FC0-B8AD-8D14188EC9B7}"/>
              </a:ext>
            </a:extLst>
          </p:cNvPr>
          <p:cNvGraphicFramePr>
            <a:graphicFrameLocks noGrp="1"/>
          </p:cNvGraphicFramePr>
          <p:nvPr>
            <p:ph idx="1"/>
            <p:extLst>
              <p:ext uri="{D42A27DB-BD31-4B8C-83A1-F6EECF244321}">
                <p14:modId xmlns:p14="http://schemas.microsoft.com/office/powerpoint/2010/main" val="357814959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2743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0C06E-6B86-43B2-A9FB-C8DC66CC1256}"/>
              </a:ext>
            </a:extLst>
          </p:cNvPr>
          <p:cNvSpPr>
            <a:spLocks noGrp="1"/>
          </p:cNvSpPr>
          <p:nvPr>
            <p:ph type="title"/>
          </p:nvPr>
        </p:nvSpPr>
        <p:spPr/>
        <p:txBody>
          <a:bodyPr/>
          <a:lstStyle/>
          <a:p>
            <a:r>
              <a:rPr lang="en-GB" dirty="0"/>
              <a:t>The Innovation Model</a:t>
            </a:r>
          </a:p>
        </p:txBody>
      </p:sp>
      <p:sp>
        <p:nvSpPr>
          <p:cNvPr id="3" name="Content Placeholder 2">
            <a:extLst>
              <a:ext uri="{FF2B5EF4-FFF2-40B4-BE49-F238E27FC236}">
                <a16:creationId xmlns:a16="http://schemas.microsoft.com/office/drawing/2014/main" id="{7781265F-13DF-40BE-B62A-56800F1B0986}"/>
              </a:ext>
            </a:extLst>
          </p:cNvPr>
          <p:cNvSpPr>
            <a:spLocks noGrp="1"/>
          </p:cNvSpPr>
          <p:nvPr>
            <p:ph idx="1"/>
          </p:nvPr>
        </p:nvSpPr>
        <p:spPr/>
        <p:txBody>
          <a:bodyPr/>
          <a:lstStyle/>
          <a:p>
            <a:pPr marL="0" indent="0">
              <a:buNone/>
            </a:pPr>
            <a:r>
              <a:rPr lang="en-GB" dirty="0">
                <a:hlinkClick r:id="rId2"/>
              </a:rPr>
              <a:t>Solar Sister</a:t>
            </a:r>
            <a:r>
              <a:rPr lang="en-GB" dirty="0"/>
              <a:t> is an example of a company that directly addresses a social need through innovative products. The company brings clean energy technology to even the most remote communities in rural Africa through a deliberately women-</a:t>
            </a:r>
            <a:r>
              <a:rPr lang="en-GB" dirty="0" err="1"/>
              <a:t>centered</a:t>
            </a:r>
            <a:r>
              <a:rPr lang="en-GB" dirty="0"/>
              <a:t> direct sales network. Other Social Enterprises that provide innovative products and services to solve a social issue: </a:t>
            </a:r>
            <a:r>
              <a:rPr lang="en-GB" dirty="0" err="1">
                <a:hlinkClick r:id="rId3"/>
              </a:rPr>
              <a:t>BioLite</a:t>
            </a:r>
            <a:r>
              <a:rPr lang="en-GB" dirty="0"/>
              <a:t>, </a:t>
            </a:r>
            <a:r>
              <a:rPr lang="en-GB" dirty="0">
                <a:hlinkClick r:id="rId4"/>
              </a:rPr>
              <a:t>Kiva</a:t>
            </a:r>
            <a:r>
              <a:rPr lang="en-GB" dirty="0"/>
              <a:t>, </a:t>
            </a:r>
            <a:r>
              <a:rPr lang="en-GB" dirty="0">
                <a:hlinkClick r:id="rId5"/>
              </a:rPr>
              <a:t>Drink Soma</a:t>
            </a:r>
            <a:r>
              <a:rPr lang="en-GB" dirty="0"/>
              <a:t>, </a:t>
            </a:r>
            <a:r>
              <a:rPr lang="en-GB" dirty="0" err="1">
                <a:hlinkClick r:id="rId6"/>
              </a:rPr>
              <a:t>FairPhone</a:t>
            </a:r>
            <a:endParaRPr lang="en-GB" dirty="0"/>
          </a:p>
        </p:txBody>
      </p:sp>
    </p:spTree>
    <p:extLst>
      <p:ext uri="{BB962C8B-B14F-4D97-AF65-F5344CB8AC3E}">
        <p14:creationId xmlns:p14="http://schemas.microsoft.com/office/powerpoint/2010/main" val="1921233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95778-8EA3-4F42-A0D7-6831A2F149EB}"/>
              </a:ext>
            </a:extLst>
          </p:cNvPr>
          <p:cNvSpPr>
            <a:spLocks noGrp="1"/>
          </p:cNvSpPr>
          <p:nvPr>
            <p:ph type="title"/>
          </p:nvPr>
        </p:nvSpPr>
        <p:spPr/>
        <p:txBody>
          <a:bodyPr/>
          <a:lstStyle/>
          <a:p>
            <a:r>
              <a:rPr lang="en-GB" dirty="0"/>
              <a:t>The Employment Model</a:t>
            </a:r>
          </a:p>
        </p:txBody>
      </p:sp>
      <p:sp>
        <p:nvSpPr>
          <p:cNvPr id="3" name="Content Placeholder 2">
            <a:extLst>
              <a:ext uri="{FF2B5EF4-FFF2-40B4-BE49-F238E27FC236}">
                <a16:creationId xmlns:a16="http://schemas.microsoft.com/office/drawing/2014/main" id="{17C1A424-5F56-487F-B32F-54D311E1FC19}"/>
              </a:ext>
            </a:extLst>
          </p:cNvPr>
          <p:cNvSpPr>
            <a:spLocks noGrp="1"/>
          </p:cNvSpPr>
          <p:nvPr>
            <p:ph idx="1"/>
          </p:nvPr>
        </p:nvSpPr>
        <p:spPr/>
        <p:txBody>
          <a:bodyPr/>
          <a:lstStyle/>
          <a:p>
            <a:pPr marL="0" indent="0">
              <a:buNone/>
            </a:pPr>
            <a:r>
              <a:rPr lang="en-GB" dirty="0">
                <a:hlinkClick r:id="rId2"/>
              </a:rPr>
              <a:t>Faire Collection</a:t>
            </a:r>
            <a:r>
              <a:rPr lang="en-GB" dirty="0"/>
              <a:t> is an example of a social enterprise that serves the common good by employing disadvantaged people at a fair wage. The company hires artisans in the developing world to create </a:t>
            </a:r>
            <a:r>
              <a:rPr lang="en-GB" dirty="0" err="1"/>
              <a:t>jewelry</a:t>
            </a:r>
            <a:r>
              <a:rPr lang="en-GB" dirty="0"/>
              <a:t> that is sold on international markets, providing dignified wages and holistic social programs that provide a path out of poverty to their artisans. Other Social Enterprises that employ disadvantaged people to break the cycle of poverty: </a:t>
            </a:r>
            <a:r>
              <a:rPr lang="en-GB" dirty="0">
                <a:hlinkClick r:id="rId3"/>
              </a:rPr>
              <a:t>Raven + Lily</a:t>
            </a:r>
            <a:r>
              <a:rPr lang="en-GB" dirty="0"/>
              <a:t>, </a:t>
            </a:r>
            <a:r>
              <a:rPr lang="en-GB" dirty="0">
                <a:hlinkClick r:id="rId4"/>
              </a:rPr>
              <a:t>Ten Thousand Villages</a:t>
            </a:r>
            <a:r>
              <a:rPr lang="en-GB" dirty="0"/>
              <a:t>, </a:t>
            </a:r>
            <a:r>
              <a:rPr lang="en-GB" dirty="0">
                <a:hlinkClick r:id="rId5"/>
              </a:rPr>
              <a:t>The Giving Keys</a:t>
            </a:r>
            <a:r>
              <a:rPr lang="en-GB" dirty="0"/>
              <a:t>, </a:t>
            </a:r>
            <a:r>
              <a:rPr lang="en-GB" dirty="0" err="1">
                <a:hlinkClick r:id="rId6"/>
              </a:rPr>
              <a:t>Krochet</a:t>
            </a:r>
            <a:r>
              <a:rPr lang="en-GB" dirty="0">
                <a:hlinkClick r:id="rId6"/>
              </a:rPr>
              <a:t> Kids</a:t>
            </a:r>
            <a:r>
              <a:rPr lang="en-GB" dirty="0"/>
              <a:t>, </a:t>
            </a:r>
            <a:r>
              <a:rPr lang="en-GB" dirty="0">
                <a:hlinkClick r:id="rId7"/>
              </a:rPr>
              <a:t>Divine Chocolate  </a:t>
            </a:r>
            <a:endParaRPr lang="en-GB" dirty="0"/>
          </a:p>
        </p:txBody>
      </p:sp>
    </p:spTree>
    <p:extLst>
      <p:ext uri="{BB962C8B-B14F-4D97-AF65-F5344CB8AC3E}">
        <p14:creationId xmlns:p14="http://schemas.microsoft.com/office/powerpoint/2010/main" val="434494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7CB00-C6C2-4646-9F00-39634780ADBF}"/>
              </a:ext>
            </a:extLst>
          </p:cNvPr>
          <p:cNvSpPr>
            <a:spLocks noGrp="1"/>
          </p:cNvSpPr>
          <p:nvPr>
            <p:ph type="title"/>
          </p:nvPr>
        </p:nvSpPr>
        <p:spPr/>
        <p:txBody>
          <a:bodyPr/>
          <a:lstStyle/>
          <a:p>
            <a:r>
              <a:rPr lang="en-GB" dirty="0"/>
              <a:t>The Give Back Model</a:t>
            </a:r>
          </a:p>
        </p:txBody>
      </p:sp>
      <p:sp>
        <p:nvSpPr>
          <p:cNvPr id="3" name="Content Placeholder 2">
            <a:extLst>
              <a:ext uri="{FF2B5EF4-FFF2-40B4-BE49-F238E27FC236}">
                <a16:creationId xmlns:a16="http://schemas.microsoft.com/office/drawing/2014/main" id="{8D17A4F5-2692-4A6C-9E92-E96D0F3BCE2A}"/>
              </a:ext>
            </a:extLst>
          </p:cNvPr>
          <p:cNvSpPr>
            <a:spLocks noGrp="1"/>
          </p:cNvSpPr>
          <p:nvPr>
            <p:ph idx="1"/>
          </p:nvPr>
        </p:nvSpPr>
        <p:spPr/>
        <p:txBody>
          <a:bodyPr/>
          <a:lstStyle/>
          <a:p>
            <a:pPr marL="0" indent="0">
              <a:buNone/>
            </a:pPr>
            <a:r>
              <a:rPr lang="en-GB" dirty="0">
                <a:hlinkClick r:id="rId2"/>
              </a:rPr>
              <a:t>Better World </a:t>
            </a:r>
            <a:r>
              <a:rPr lang="en-GB" dirty="0" err="1">
                <a:hlinkClick r:id="rId2"/>
              </a:rPr>
              <a:t>Books</a:t>
            </a:r>
            <a:r>
              <a:rPr lang="en-GB" dirty="0" err="1">
                <a:hlinkClick r:id="rId3"/>
              </a:rPr>
              <a:t>Roma</a:t>
            </a:r>
            <a:r>
              <a:rPr lang="en-GB" dirty="0">
                <a:hlinkClick r:id="rId3"/>
              </a:rPr>
              <a:t> Boots</a:t>
            </a:r>
            <a:r>
              <a:rPr lang="en-GB" dirty="0"/>
              <a:t> is an example of a third type of a social enterprise that serves the common good by giving back for every purchase made. For every pair of Roma Boots sold, a brand new pair stuffed with educational supplies is donated to a child in need. This model gives consumers an inspiring and tangible measurement of their impact and as Roma likes to say, “Gives Poverty The Boot.” Other Social Enterprises that give back for every product purchased: </a:t>
            </a:r>
            <a:r>
              <a:rPr lang="en-GB" dirty="0">
                <a:hlinkClick r:id="rId4"/>
              </a:rPr>
              <a:t>Sackcloth And Ashes</a:t>
            </a:r>
            <a:r>
              <a:rPr lang="en-GB" dirty="0"/>
              <a:t>, </a:t>
            </a:r>
            <a:r>
              <a:rPr lang="en-GB" dirty="0">
                <a:hlinkClick r:id="rId5"/>
              </a:rPr>
              <a:t>TOMS</a:t>
            </a:r>
            <a:r>
              <a:rPr lang="en-GB" dirty="0"/>
              <a:t>, </a:t>
            </a:r>
            <a:r>
              <a:rPr lang="en-GB" dirty="0">
                <a:hlinkClick r:id="rId6"/>
              </a:rPr>
              <a:t>Skyline Socks</a:t>
            </a:r>
            <a:r>
              <a:rPr lang="en-GB" dirty="0"/>
              <a:t>, </a:t>
            </a:r>
            <a:r>
              <a:rPr lang="en-GB" dirty="0">
                <a:hlinkClick r:id="rId7"/>
              </a:rPr>
              <a:t>Project 7</a:t>
            </a:r>
            <a:r>
              <a:rPr lang="en-GB" dirty="0"/>
              <a:t>, </a:t>
            </a:r>
            <a:r>
              <a:rPr lang="en-GB" dirty="0">
                <a:hlinkClick r:id="rId8"/>
              </a:rPr>
              <a:t>Better World Books</a:t>
            </a:r>
            <a:r>
              <a:rPr lang="en-GB" dirty="0"/>
              <a:t>.</a:t>
            </a:r>
          </a:p>
        </p:txBody>
      </p:sp>
    </p:spTree>
    <p:extLst>
      <p:ext uri="{BB962C8B-B14F-4D97-AF65-F5344CB8AC3E}">
        <p14:creationId xmlns:p14="http://schemas.microsoft.com/office/powerpoint/2010/main" val="97044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pPr marL="0" indent="0">
              <a:buNone/>
            </a:pPr>
            <a:r>
              <a:rPr lang="en-GB" dirty="0"/>
              <a:t>Do Social </a:t>
            </a:r>
            <a:r>
              <a:rPr lang="en-GB" dirty="0" err="1"/>
              <a:t>Enteprise’s</a:t>
            </a:r>
            <a:r>
              <a:rPr lang="en-GB" dirty="0"/>
              <a:t> always fall within one of these models?</a:t>
            </a:r>
          </a:p>
        </p:txBody>
      </p:sp>
    </p:spTree>
    <p:extLst>
      <p:ext uri="{BB962C8B-B14F-4D97-AF65-F5344CB8AC3E}">
        <p14:creationId xmlns:p14="http://schemas.microsoft.com/office/powerpoint/2010/main" val="3635710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normAutofit/>
          </a:bodyPr>
          <a:lstStyle/>
          <a:p>
            <a:pPr marL="0" indent="0" algn="ctr">
              <a:buNone/>
            </a:pPr>
            <a:r>
              <a:rPr lang="en-GB" sz="4800" b="1" dirty="0"/>
              <a:t>What does the word Society Mean?</a:t>
            </a:r>
          </a:p>
        </p:txBody>
      </p:sp>
    </p:spTree>
    <p:extLst>
      <p:ext uri="{BB962C8B-B14F-4D97-AF65-F5344CB8AC3E}">
        <p14:creationId xmlns:p14="http://schemas.microsoft.com/office/powerpoint/2010/main" val="654593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p:txBody>
          <a:bodyPr>
            <a:normAutofit/>
          </a:bodyPr>
          <a:lstStyle/>
          <a:p>
            <a:pPr marL="0" indent="0">
              <a:buNone/>
            </a:pPr>
            <a:r>
              <a:rPr lang="en-GB" sz="1800" dirty="0"/>
              <a:t>“a large group of people who live together in an organized way, making decisions about how to do things and sharing the work that needs to be done. All the people in a country, or in several similar countries, can be referred to as a society”. - Cambridge Dictionary</a:t>
            </a:r>
          </a:p>
          <a:p>
            <a:pPr marL="0" indent="0">
              <a:buNone/>
            </a:pPr>
            <a:r>
              <a:rPr lang="en-GB" sz="1800" dirty="0"/>
              <a:t>“Individual is the basic component of society. The interaction of individuals with each other gives birth to group. The social groups interact with each other and develop relationships with each other, leads to a society. The players in football or other games came together is not a society, but just an aggregate of people. Within the society there are patterns and groupings on the basis of likeness and differences”.  - Study lecture notes</a:t>
            </a:r>
          </a:p>
          <a:p>
            <a:pPr marL="0" indent="0">
              <a:buNone/>
            </a:pPr>
            <a:endParaRPr lang="en-GB" sz="1800" dirty="0"/>
          </a:p>
          <a:p>
            <a:pPr marL="0" indent="0">
              <a:buNone/>
            </a:pPr>
            <a:r>
              <a:rPr lang="en-GB" sz="1800" dirty="0"/>
              <a:t>So, Society is a group of people that live together but it is localised to those in a similar manner.</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243562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normAutofit lnSpcReduction="10000"/>
          </a:bodyPr>
          <a:lstStyle/>
          <a:p>
            <a:pPr marL="0" indent="0">
              <a:buNone/>
            </a:pPr>
            <a:r>
              <a:rPr lang="en-GB" dirty="0"/>
              <a:t>Looking specifically at the human race, what do we need?</a:t>
            </a:r>
          </a:p>
          <a:p>
            <a:pPr marL="0" indent="0">
              <a:buNone/>
            </a:pPr>
            <a:endParaRPr lang="en-GB" dirty="0"/>
          </a:p>
          <a:p>
            <a:pPr marL="0" indent="0">
              <a:buNone/>
            </a:pPr>
            <a:r>
              <a:rPr lang="en-GB" dirty="0"/>
              <a:t>Create a list of what Society needs?</a:t>
            </a:r>
          </a:p>
          <a:p>
            <a:pPr marL="0" indent="0">
              <a:buNone/>
            </a:pPr>
            <a:r>
              <a:rPr lang="en-GB" dirty="0"/>
              <a:t>On paper, create a table with 3 columns.  In the first column write the each need.</a:t>
            </a:r>
          </a:p>
          <a:p>
            <a:pPr marL="0" indent="0">
              <a:buNone/>
            </a:pPr>
            <a:endParaRPr lang="en-GB" dirty="0"/>
          </a:p>
          <a:p>
            <a:pPr marL="0" indent="0">
              <a:buNone/>
            </a:pPr>
            <a:r>
              <a:rPr lang="en-GB" dirty="0"/>
              <a:t>E.g.  Oxygen, Water, Security?.....</a:t>
            </a:r>
          </a:p>
        </p:txBody>
      </p:sp>
    </p:spTree>
    <p:extLst>
      <p:ext uri="{BB962C8B-B14F-4D97-AF65-F5344CB8AC3E}">
        <p14:creationId xmlns:p14="http://schemas.microsoft.com/office/powerpoint/2010/main" val="2100250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a:t>
            </a:r>
          </a:p>
        </p:txBody>
      </p:sp>
      <p:sp>
        <p:nvSpPr>
          <p:cNvPr id="3" name="Content Placeholder 2"/>
          <p:cNvSpPr>
            <a:spLocks noGrp="1"/>
          </p:cNvSpPr>
          <p:nvPr>
            <p:ph idx="1"/>
          </p:nvPr>
        </p:nvSpPr>
        <p:spPr/>
        <p:txBody>
          <a:bodyPr/>
          <a:lstStyle/>
          <a:p>
            <a:pPr marL="0" indent="0">
              <a:buNone/>
            </a:pPr>
            <a:r>
              <a:rPr lang="en-GB" dirty="0"/>
              <a:t>Moving on from needs, add to your lists now with desirable things society would like?</a:t>
            </a:r>
          </a:p>
          <a:p>
            <a:pPr marL="0" indent="0">
              <a:buNone/>
            </a:pPr>
            <a:r>
              <a:rPr lang="en-GB" dirty="0"/>
              <a:t>Write your desirable list below on your paper.</a:t>
            </a:r>
          </a:p>
        </p:txBody>
      </p:sp>
    </p:spTree>
    <p:extLst>
      <p:ext uri="{BB962C8B-B14F-4D97-AF65-F5344CB8AC3E}">
        <p14:creationId xmlns:p14="http://schemas.microsoft.com/office/powerpoint/2010/main" val="3222900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pPr marL="0" indent="0">
              <a:buNone/>
            </a:pPr>
            <a:r>
              <a:rPr lang="en-GB" dirty="0"/>
              <a:t>Looking at your lists, what separates needs from desirables?</a:t>
            </a:r>
          </a:p>
          <a:p>
            <a:pPr marL="0" indent="0">
              <a:buNone/>
            </a:pPr>
            <a:endParaRPr lang="en-GB" dirty="0"/>
          </a:p>
          <a:p>
            <a:pPr marL="0" indent="0">
              <a:buNone/>
            </a:pPr>
            <a:r>
              <a:rPr lang="en-GB" dirty="0"/>
              <a:t>On your paper, in the middle column write by the side of each one of they are ‘essential’ or ‘desirable’.</a:t>
            </a:r>
          </a:p>
          <a:p>
            <a:pPr marL="0" indent="0">
              <a:buNone/>
            </a:pPr>
            <a:endParaRPr lang="en-GB" dirty="0"/>
          </a:p>
        </p:txBody>
      </p:sp>
    </p:spTree>
    <p:extLst>
      <p:ext uri="{BB962C8B-B14F-4D97-AF65-F5344CB8AC3E}">
        <p14:creationId xmlns:p14="http://schemas.microsoft.com/office/powerpoint/2010/main" val="3855779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3</a:t>
            </a:r>
          </a:p>
        </p:txBody>
      </p:sp>
      <p:sp>
        <p:nvSpPr>
          <p:cNvPr id="3" name="Content Placeholder 2"/>
          <p:cNvSpPr>
            <a:spLocks noGrp="1"/>
          </p:cNvSpPr>
          <p:nvPr>
            <p:ph idx="1"/>
          </p:nvPr>
        </p:nvSpPr>
        <p:spPr/>
        <p:txBody>
          <a:bodyPr/>
          <a:lstStyle/>
          <a:p>
            <a:pPr marL="0" indent="0">
              <a:buNone/>
            </a:pPr>
            <a:r>
              <a:rPr lang="en-GB" dirty="0"/>
              <a:t>In groups, look at each ‘essential’ and ‘desirable’ need you have identified.  In the third column write who ever provides that service.</a:t>
            </a:r>
          </a:p>
          <a:p>
            <a:pPr marL="0" indent="0">
              <a:buNone/>
            </a:pPr>
            <a:endParaRPr lang="en-GB" dirty="0"/>
          </a:p>
          <a:p>
            <a:pPr marL="0" indent="0">
              <a:buNone/>
            </a:pPr>
            <a:r>
              <a:rPr lang="en-GB" dirty="0" err="1"/>
              <a:t>Eg</a:t>
            </a:r>
            <a:r>
              <a:rPr lang="en-GB" dirty="0"/>
              <a:t>.  Water               Essential					DWR </a:t>
            </a:r>
            <a:r>
              <a:rPr lang="en-GB" dirty="0" err="1"/>
              <a:t>Cymru</a:t>
            </a:r>
            <a:r>
              <a:rPr lang="en-GB" dirty="0"/>
              <a:t> </a:t>
            </a:r>
          </a:p>
        </p:txBody>
      </p:sp>
    </p:spTree>
    <p:extLst>
      <p:ext uri="{BB962C8B-B14F-4D97-AF65-F5344CB8AC3E}">
        <p14:creationId xmlns:p14="http://schemas.microsoft.com/office/powerpoint/2010/main" val="1831321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normAutofit lnSpcReduction="10000"/>
          </a:bodyPr>
          <a:lstStyle/>
          <a:p>
            <a:pPr marL="0" indent="0">
              <a:buNone/>
            </a:pPr>
            <a:r>
              <a:rPr lang="en-GB" dirty="0"/>
              <a:t>Are the following things essential or desirable?</a:t>
            </a:r>
          </a:p>
          <a:p>
            <a:r>
              <a:rPr lang="en-GB" dirty="0"/>
              <a:t>Youth Service</a:t>
            </a:r>
          </a:p>
          <a:p>
            <a:r>
              <a:rPr lang="en-GB" dirty="0"/>
              <a:t>Mental health provision</a:t>
            </a:r>
          </a:p>
          <a:p>
            <a:pPr marL="0" indent="0">
              <a:buNone/>
            </a:pPr>
            <a:r>
              <a:rPr lang="en-GB" dirty="0"/>
              <a:t>It almost doesn’t matter as it is subjective…..</a:t>
            </a:r>
          </a:p>
          <a:p>
            <a:pPr marL="0" indent="0">
              <a:buNone/>
            </a:pPr>
            <a:r>
              <a:rPr lang="en-GB" dirty="0"/>
              <a:t>So, if the government are not in a position to support all the things on your lists…….Who does?</a:t>
            </a:r>
          </a:p>
          <a:p>
            <a:pPr marL="0" indent="0">
              <a:buNone/>
            </a:pPr>
            <a:r>
              <a:rPr lang="en-GB" dirty="0"/>
              <a:t>Could Social Enterprise??</a:t>
            </a:r>
          </a:p>
        </p:txBody>
      </p:sp>
    </p:spTree>
    <p:extLst>
      <p:ext uri="{BB962C8B-B14F-4D97-AF65-F5344CB8AC3E}">
        <p14:creationId xmlns:p14="http://schemas.microsoft.com/office/powerpoint/2010/main" val="186488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Social Enterprise provides provisions to society, that society itself has noted is lacking.  People are self-identifying, self-creating and becoming more self-sufficient!</a:t>
            </a:r>
          </a:p>
          <a:p>
            <a:pPr marL="0" indent="0">
              <a:buNone/>
            </a:pPr>
            <a:r>
              <a:rPr lang="en-GB" dirty="0"/>
              <a:t>Social Enterprise has the potential to offer Society what it needs…</a:t>
            </a:r>
          </a:p>
        </p:txBody>
      </p:sp>
    </p:spTree>
    <p:extLst>
      <p:ext uri="{BB962C8B-B14F-4D97-AF65-F5344CB8AC3E}">
        <p14:creationId xmlns:p14="http://schemas.microsoft.com/office/powerpoint/2010/main" val="3230054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Maslow</a:t>
            </a:r>
          </a:p>
        </p:txBody>
      </p:sp>
      <p:sp>
        <p:nvSpPr>
          <p:cNvPr id="3" name="Content Placeholder 2"/>
          <p:cNvSpPr>
            <a:spLocks noGrp="1"/>
          </p:cNvSpPr>
          <p:nvPr>
            <p:ph idx="1"/>
          </p:nvPr>
        </p:nvSpPr>
        <p:spPr/>
        <p:txBody>
          <a:bodyPr/>
          <a:lstStyle/>
          <a:p>
            <a:pPr marL="0" indent="0">
              <a:buNone/>
            </a:pPr>
            <a:r>
              <a:rPr lang="en-GB" dirty="0">
                <a:hlinkClick r:id="rId2"/>
              </a:rPr>
              <a:t>https://www.youtube.com/watch?v=L0PKWTta7lU</a:t>
            </a:r>
            <a:endParaRPr lang="en-GB" dirty="0"/>
          </a:p>
          <a:p>
            <a:pPr marL="0" indent="0">
              <a:buNone/>
            </a:pPr>
            <a:endParaRPr lang="en-GB" dirty="0"/>
          </a:p>
          <a:p>
            <a:pPr marL="0" indent="0">
              <a:buNone/>
            </a:pPr>
            <a:r>
              <a:rPr lang="en-GB" dirty="0"/>
              <a:t>Lets look at how Maslow’s pyramid can be applied to the needs of people.</a:t>
            </a:r>
          </a:p>
          <a:p>
            <a:pPr marL="0" indent="0">
              <a:buNone/>
            </a:pPr>
            <a:r>
              <a:rPr lang="en-GB" dirty="0"/>
              <a:t>At which stage of Maslow’s pyramid does Social Enterprise have the potential to impact.</a:t>
            </a:r>
          </a:p>
        </p:txBody>
      </p:sp>
    </p:spTree>
    <p:extLst>
      <p:ext uri="{BB962C8B-B14F-4D97-AF65-F5344CB8AC3E}">
        <p14:creationId xmlns:p14="http://schemas.microsoft.com/office/powerpoint/2010/main" val="1950729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Local Economy</a:t>
            </a:r>
          </a:p>
        </p:txBody>
      </p:sp>
      <p:sp>
        <p:nvSpPr>
          <p:cNvPr id="3" name="Content Placeholder 2"/>
          <p:cNvSpPr>
            <a:spLocks noGrp="1"/>
          </p:cNvSpPr>
          <p:nvPr>
            <p:ph idx="1"/>
          </p:nvPr>
        </p:nvSpPr>
        <p:spPr/>
        <p:txBody>
          <a:bodyPr/>
          <a:lstStyle/>
          <a:p>
            <a:pPr marL="0" indent="0">
              <a:buNone/>
            </a:pPr>
            <a:r>
              <a:rPr lang="en-GB" dirty="0"/>
              <a:t>What does Local Economy mean?</a:t>
            </a:r>
          </a:p>
          <a:p>
            <a:pPr marL="0" indent="0">
              <a:buNone/>
            </a:pPr>
            <a:endParaRPr lang="en-GB" dirty="0"/>
          </a:p>
          <a:p>
            <a:pPr marL="0" indent="0">
              <a:buNone/>
            </a:pPr>
            <a:r>
              <a:rPr lang="en-GB" dirty="0"/>
              <a:t>local economy: The economic system and range of economic activity in a local area that serves a local population. Our local economy is being developed and is expanding and creating more employment which is what the local area needs.</a:t>
            </a:r>
          </a:p>
        </p:txBody>
      </p:sp>
      <p:pic>
        <p:nvPicPr>
          <p:cNvPr id="4" name="Picture 3" descr="Christie’s sells money in art stunt | Vvox"/>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3927" y="706581"/>
            <a:ext cx="5096624" cy="2866851"/>
          </a:xfrm>
          <a:prstGeom prst="rect">
            <a:avLst/>
          </a:prstGeom>
        </p:spPr>
      </p:pic>
    </p:spTree>
    <p:extLst>
      <p:ext uri="{BB962C8B-B14F-4D97-AF65-F5344CB8AC3E}">
        <p14:creationId xmlns:p14="http://schemas.microsoft.com/office/powerpoint/2010/main" val="574486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What can affect the Local Economy?  What sorts of things can affect the local economy and what can have a negative effect?</a:t>
            </a:r>
          </a:p>
          <a:p>
            <a:pPr marL="0" indent="0">
              <a:buNone/>
            </a:pPr>
            <a:endParaRPr lang="en-GB" dirty="0"/>
          </a:p>
          <a:p>
            <a:pPr marL="0" indent="0">
              <a:buNone/>
            </a:pPr>
            <a:r>
              <a:rPr lang="en-GB" dirty="0"/>
              <a:t>Create a Spider diagram on paper, with different colours for Positive/Negative</a:t>
            </a:r>
          </a:p>
        </p:txBody>
      </p:sp>
    </p:spTree>
    <p:extLst>
      <p:ext uri="{BB962C8B-B14F-4D97-AF65-F5344CB8AC3E}">
        <p14:creationId xmlns:p14="http://schemas.microsoft.com/office/powerpoint/2010/main" val="2057448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pPr marL="0" indent="0">
              <a:buNone/>
            </a:pPr>
            <a:r>
              <a:rPr lang="en-GB" dirty="0"/>
              <a:t>Looking at all the positive and negative impacts upon the Local Economy, how could Social Enterprise make a difference to them?</a:t>
            </a:r>
          </a:p>
        </p:txBody>
      </p:sp>
    </p:spTree>
    <p:extLst>
      <p:ext uri="{BB962C8B-B14F-4D97-AF65-F5344CB8AC3E}">
        <p14:creationId xmlns:p14="http://schemas.microsoft.com/office/powerpoint/2010/main" val="3667120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pPr marL="0" indent="0">
              <a:buNone/>
            </a:pPr>
            <a:r>
              <a:rPr lang="en-GB" dirty="0"/>
              <a:t>Social Enterprise has the potential to allow people to create organisations to support each other in their time of need, both by providing products or services, but also by providing intangible support that may not be offered anywhere else.</a:t>
            </a:r>
          </a:p>
          <a:p>
            <a:pPr marL="0" indent="0">
              <a:buNone/>
            </a:pPr>
            <a:r>
              <a:rPr lang="en-GB" dirty="0"/>
              <a:t>When they do that, they provide jobs, funding, educational opportunities, support to the vulnerable, all saving the Local economy lots and lots of money and by providing employment making the local economy at the same time.</a:t>
            </a:r>
          </a:p>
          <a:p>
            <a:pPr marL="0" indent="0">
              <a:buNone/>
            </a:pPr>
            <a:r>
              <a:rPr lang="en-GB" dirty="0"/>
              <a:t>Discuss – </a:t>
            </a:r>
            <a:r>
              <a:rPr lang="en-GB" dirty="0" err="1"/>
              <a:t>ismooth</a:t>
            </a:r>
            <a:r>
              <a:rPr lang="en-GB" dirty="0"/>
              <a:t> cafe</a:t>
            </a:r>
          </a:p>
        </p:txBody>
      </p:sp>
    </p:spTree>
    <p:extLst>
      <p:ext uri="{BB962C8B-B14F-4D97-AF65-F5344CB8AC3E}">
        <p14:creationId xmlns:p14="http://schemas.microsoft.com/office/powerpoint/2010/main" val="36458031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2692-7FE8-89FF-361C-AED0BBAB9AB3}"/>
              </a:ext>
            </a:extLst>
          </p:cNvPr>
          <p:cNvSpPr>
            <a:spLocks noGrp="1"/>
          </p:cNvSpPr>
          <p:nvPr>
            <p:ph type="title"/>
          </p:nvPr>
        </p:nvSpPr>
        <p:spPr/>
        <p:txBody>
          <a:bodyPr/>
          <a:lstStyle/>
          <a:p>
            <a:r>
              <a:rPr lang="en-GB" dirty="0"/>
              <a:t>Tutorial Activity</a:t>
            </a:r>
          </a:p>
        </p:txBody>
      </p:sp>
      <p:sp>
        <p:nvSpPr>
          <p:cNvPr id="3" name="Content Placeholder 2">
            <a:extLst>
              <a:ext uri="{FF2B5EF4-FFF2-40B4-BE49-F238E27FC236}">
                <a16:creationId xmlns:a16="http://schemas.microsoft.com/office/drawing/2014/main" id="{C259A248-5408-E536-3FBC-BD74C4CEDE07}"/>
              </a:ext>
            </a:extLst>
          </p:cNvPr>
          <p:cNvSpPr>
            <a:spLocks noGrp="1"/>
          </p:cNvSpPr>
          <p:nvPr>
            <p:ph idx="1"/>
          </p:nvPr>
        </p:nvSpPr>
        <p:spPr/>
        <p:txBody>
          <a:bodyPr>
            <a:normAutofit fontScale="85000" lnSpcReduction="20000"/>
          </a:bodyPr>
          <a:lstStyle/>
          <a:p>
            <a:pPr marL="0" indent="0">
              <a:buNone/>
            </a:pPr>
            <a:r>
              <a:rPr lang="en-GB" dirty="0"/>
              <a:t>Find a work space on campus and complete the following activity.  </a:t>
            </a:r>
          </a:p>
          <a:p>
            <a:pPr marL="0" indent="0">
              <a:buNone/>
            </a:pPr>
            <a:r>
              <a:rPr lang="en-GB" dirty="0"/>
              <a:t>Using a Social Enterprise you are familiar with or research a suitable organisation.  Create a case study by answering the following points:</a:t>
            </a:r>
          </a:p>
          <a:p>
            <a:pPr marL="457200" indent="-457200">
              <a:buAutoNum type="arabicPeriod"/>
            </a:pPr>
            <a:r>
              <a:rPr lang="en-GB" dirty="0"/>
              <a:t>Which of the social enterprise models covered in this lecture does your social enterprise fit into?</a:t>
            </a:r>
          </a:p>
          <a:p>
            <a:pPr marL="457200" indent="-457200">
              <a:buAutoNum type="arabicPeriod"/>
            </a:pPr>
            <a:r>
              <a:rPr lang="en-GB" dirty="0"/>
              <a:t>List key indicators, facts or statistics that would indicate their compliance with the model.</a:t>
            </a:r>
          </a:p>
          <a:p>
            <a:pPr marL="457200" indent="-457200">
              <a:buAutoNum type="arabicPeriod"/>
            </a:pPr>
            <a:r>
              <a:rPr lang="en-GB" dirty="0"/>
              <a:t>Apply the social objectives/output of the organisation to </a:t>
            </a:r>
            <a:r>
              <a:rPr lang="en-GB" dirty="0" err="1"/>
              <a:t>Maslows</a:t>
            </a:r>
            <a:r>
              <a:rPr lang="en-GB" dirty="0"/>
              <a:t> hierarchy, which levels of the pyramid does your chosen enterprise support.  Evidence your answer with examples.</a:t>
            </a:r>
          </a:p>
          <a:p>
            <a:pPr marL="457200" indent="-457200">
              <a:buAutoNum type="arabicPeriod"/>
            </a:pPr>
            <a:r>
              <a:rPr lang="en-GB" dirty="0"/>
              <a:t>Return to the class room at 1:30pm, where we will discuss your case studies.</a:t>
            </a:r>
          </a:p>
        </p:txBody>
      </p:sp>
    </p:spTree>
    <p:extLst>
      <p:ext uri="{BB962C8B-B14F-4D97-AF65-F5344CB8AC3E}">
        <p14:creationId xmlns:p14="http://schemas.microsoft.com/office/powerpoint/2010/main" val="134366572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otalTime>125</TotalTime>
  <Words>1154</Words>
  <Application>Microsoft Office PowerPoint</Application>
  <PresentationFormat>Widescreen</PresentationFormat>
  <Paragraphs>79</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Garamond</vt:lpstr>
      <vt:lpstr>Organic</vt:lpstr>
      <vt:lpstr>The role of Social Enterprise in Society and the Regional Economy</vt:lpstr>
      <vt:lpstr>What is a Social Enterprise?</vt:lpstr>
      <vt:lpstr>3 Types of Social Enterprise</vt:lpstr>
      <vt:lpstr>The Innovation Model</vt:lpstr>
      <vt:lpstr>The Employment Model</vt:lpstr>
      <vt:lpstr>The Give Back Model</vt:lpstr>
      <vt:lpstr>Discussion</vt:lpstr>
      <vt:lpstr>Discussion</vt:lpstr>
      <vt:lpstr>Definitions</vt:lpstr>
      <vt:lpstr>Activity</vt:lpstr>
      <vt:lpstr>Activity 2</vt:lpstr>
      <vt:lpstr>Discussion</vt:lpstr>
      <vt:lpstr>Activity 3</vt:lpstr>
      <vt:lpstr>Discussion….</vt:lpstr>
      <vt:lpstr>PowerPoint Presentation</vt:lpstr>
      <vt:lpstr>Maslow</vt:lpstr>
      <vt:lpstr>Local Economy</vt:lpstr>
      <vt:lpstr>Activity</vt:lpstr>
      <vt:lpstr>Discussion</vt:lpstr>
      <vt:lpstr>Summary</vt:lpstr>
      <vt:lpstr>Tutorial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Social Enterprise in Society and the Regional Economy</dc:title>
  <dc:creator>Jessica Shore</dc:creator>
  <cp:lastModifiedBy>Jessica Shore</cp:lastModifiedBy>
  <cp:revision>2</cp:revision>
  <dcterms:created xsi:type="dcterms:W3CDTF">2021-02-24T10:20:25Z</dcterms:created>
  <dcterms:modified xsi:type="dcterms:W3CDTF">2023-01-10T11:58:24Z</dcterms:modified>
</cp:coreProperties>
</file>