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A9179-35F0-4C67-A31B-16FA7F804B8E}" v="133" dt="2023-10-27T08:34:22.100"/>
    <p1510:client id="{E7F26D45-6F8F-4DA5-8D8D-70C47DCEC585}" v="2" dt="2023-10-27T13:49:45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Dode" userId="885c266afd83481e" providerId="LiveId" clId="{E7F26D45-6F8F-4DA5-8D8D-70C47DCEC585}"/>
    <pc:docChg chg="undo custSel modSld">
      <pc:chgData name="Irina Dode" userId="885c266afd83481e" providerId="LiveId" clId="{E7F26D45-6F8F-4DA5-8D8D-70C47DCEC585}" dt="2023-10-27T13:49:45.101" v="53"/>
      <pc:docMkLst>
        <pc:docMk/>
      </pc:docMkLst>
      <pc:sldChg chg="modSp mod modTransition">
        <pc:chgData name="Irina Dode" userId="885c266afd83481e" providerId="LiveId" clId="{E7F26D45-6F8F-4DA5-8D8D-70C47DCEC585}" dt="2023-10-27T13:49:45.101" v="53"/>
        <pc:sldMkLst>
          <pc:docMk/>
          <pc:sldMk cId="109857222" sldId="256"/>
        </pc:sldMkLst>
        <pc:spChg chg="mod">
          <ac:chgData name="Irina Dode" userId="885c266afd83481e" providerId="LiveId" clId="{E7F26D45-6F8F-4DA5-8D8D-70C47DCEC585}" dt="2023-10-27T13:41:53.694" v="5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2584812441" sldId="257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2584812441" sldId="257"/>
            <ac:picMk id="12" creationId="{9811D190-7CC3-3EF4-B343-D6B51EAB4242}"/>
          </ac:picMkLst>
        </pc:pic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3980491135" sldId="258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3980491135" sldId="258"/>
            <ac:picMk id="10" creationId="{DD466484-A7A5-D2C5-36CC-5F8FB4333536}"/>
          </ac:picMkLst>
        </pc:pic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4024447241" sldId="259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4024447241" sldId="259"/>
            <ac:picMk id="14" creationId="{BF2C44CC-822C-D5EA-6202-EA6E3910B846}"/>
          </ac:picMkLst>
        </pc:pic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888443374" sldId="260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888443374" sldId="260"/>
            <ac:picMk id="9" creationId="{C2864604-AEF9-D7DD-4DAD-C9B6F7B21D7C}"/>
          </ac:picMkLst>
        </pc:pic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3021333940" sldId="261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3021333940" sldId="261"/>
            <ac:picMk id="8" creationId="{330DDDD2-015C-A865-0E31-DCDE11C27835}"/>
          </ac:picMkLst>
        </pc:picChg>
      </pc:sldChg>
      <pc:sldChg chg="addSp delSp modSp modTransition modAnim">
        <pc:chgData name="Irina Dode" userId="885c266afd83481e" providerId="LiveId" clId="{E7F26D45-6F8F-4DA5-8D8D-70C47DCEC585}" dt="2023-10-27T13:49:45.101" v="53"/>
        <pc:sldMkLst>
          <pc:docMk/>
          <pc:sldMk cId="478027796" sldId="262"/>
        </pc:sldMkLst>
        <pc:picChg chg="add del mod">
          <ac:chgData name="Irina Dode" userId="885c266afd83481e" providerId="LiveId" clId="{E7F26D45-6F8F-4DA5-8D8D-70C47DCEC585}" dt="2023-10-27T13:49:45.101" v="53"/>
          <ac:picMkLst>
            <pc:docMk/>
            <pc:sldMk cId="478027796" sldId="262"/>
            <ac:picMk id="7" creationId="{8B073307-3BED-1EB5-F9DE-BD7F1FD0C2F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BCB33F-55AB-4A1C-BE4A-DEF9528D4EFC}" type="datetimeFigureOut">
              <a:t>10/27/2023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9E5084-6641-4ADE-BEEA-E9B405BCDF5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83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tiongrp.net/2023/03/10/benefits-of-bilingualism-for-job-seekers/#:~:text=Outside%20of%20being%20able%20to%20speak%20the,Bilingual%20organizations%20are%20considered%20today's%20leaders%20o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visitbritain.org/research-insights/inbound-markets/france#:~:text=Travellers%20from%20France%20made%2045.7,of%20%C2%A3557%20per%20person" TargetMode="External"/><Relationship Id="rId4" Type="http://schemas.openxmlformats.org/officeDocument/2006/relationships/hyperlink" Target="https://preply.com/en/blog/b2b-multilingual-workforce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significance of language awareness skills for staff of Diversity Hotel &amp; Spa London. A detailed discussion of the French language will be assessed along with special references from the hotel.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182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Confidence among employees of this </a:t>
            </a:r>
            <a:r>
              <a:rPr lang="en-US" dirty="0" err="1"/>
              <a:t>organisation</a:t>
            </a:r>
            <a:r>
              <a:rPr lang="en-US" dirty="0"/>
              <a:t> will also be enhanced while communicating with customers. It is an effective tool for the hotel staff to develop relationships with peers from different cultural backgrounds (Batham-</a:t>
            </a:r>
            <a:r>
              <a:rPr lang="en-US" dirty="0" err="1"/>
              <a:t>Hendrei</a:t>
            </a:r>
            <a:r>
              <a:rPr lang="en-US" dirty="0"/>
              <a:t>,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6144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Language awareness skills can be used by the staff of Diversity Hotel &amp; Spa London to manage issues with international guests. Knowledge about different languages can resolve language-related issues within the hotel premises (</a:t>
            </a:r>
            <a:r>
              <a:rPr lang="en-US" dirty="0" err="1"/>
              <a:t>Barčot</a:t>
            </a:r>
            <a:r>
              <a:rPr lang="en-US" dirty="0"/>
              <a:t>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188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Approximately 2.8 million French people visited the UK during the accounting year 2021-2022 (Visit Britain, 2023). Higher knowledge of the staff of Diversity Hotel &amp; Spa London in the French language can attract a large number of French customers (</a:t>
            </a:r>
            <a:r>
              <a:rPr lang="en-US" dirty="0" err="1"/>
              <a:t>Žerajić</a:t>
            </a:r>
            <a:r>
              <a:rPr lang="en-US" dirty="0"/>
              <a:t>, 2019),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659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benefits of multilingualism have been assessed along with suitable justification. Evidence on the benefits of language awareness skills has been discussed in detail.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5642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Action Group Staffing, (2023). </a:t>
            </a:r>
            <a:r>
              <a:rPr lang="en-US" i="1" dirty="0"/>
              <a:t>Why Bilingualism Might Just Be Your Secret Weapon in Landing Your Next Job? </a:t>
            </a:r>
            <a:r>
              <a:rPr lang="en-US" dirty="0"/>
              <a:t>Available at </a:t>
            </a:r>
            <a:r>
              <a:rPr lang="en-US" dirty="0">
                <a:hlinkClick r:id="rId3"/>
              </a:rPr>
              <a:t>https://www.actiongrp.net/2023/03/10/benefits-of-bilingualism-for-job-seekers/#:~:text=Outside%20of%20being%20able%20to%20speak%20the,Bilingual%20organizations%20are%20considered%20today's%20leaders%20of</a:t>
            </a:r>
            <a:r>
              <a:rPr lang="en-US" dirty="0"/>
              <a:t> [Accessed 27 October 2023]</a:t>
            </a:r>
          </a:p>
          <a:p>
            <a:pPr algn="just"/>
            <a:r>
              <a:rPr lang="en-US" dirty="0" err="1"/>
              <a:t>Barčot</a:t>
            </a:r>
            <a:r>
              <a:rPr lang="en-US" dirty="0"/>
              <a:t>, K., (2020). </a:t>
            </a:r>
            <a:r>
              <a:rPr lang="en-US" i="1" dirty="0"/>
              <a:t>THE EFFECT OF MULTILINGUALISM ON PERSONALITY</a:t>
            </a:r>
            <a:r>
              <a:rPr lang="en-US" dirty="0"/>
              <a:t> (Doctoral dissertation, RIT Croatia).</a:t>
            </a:r>
          </a:p>
          <a:p>
            <a:pPr algn="just"/>
            <a:r>
              <a:rPr lang="en-US" dirty="0"/>
              <a:t>Batham-</a:t>
            </a:r>
            <a:r>
              <a:rPr lang="en-US" dirty="0" err="1"/>
              <a:t>Hendrei</a:t>
            </a:r>
            <a:r>
              <a:rPr lang="en-US" dirty="0"/>
              <a:t>. O., (2022). </a:t>
            </a:r>
            <a:r>
              <a:rPr lang="en-US" i="1" dirty="0"/>
              <a:t>8 key benefits of multilingualism in today’s workplace. </a:t>
            </a:r>
            <a:r>
              <a:rPr lang="en-US" dirty="0"/>
              <a:t>Available at </a:t>
            </a:r>
            <a:r>
              <a:rPr lang="en-US" dirty="0">
                <a:hlinkClick r:id="rId4"/>
              </a:rPr>
              <a:t>https://preply.com/en/blog/b2b-multilingual-workforce/</a:t>
            </a:r>
            <a:r>
              <a:rPr lang="en-US" dirty="0"/>
              <a:t> [Accessed 27 October 2023]</a:t>
            </a:r>
          </a:p>
          <a:p>
            <a:pPr algn="just"/>
            <a:r>
              <a:rPr lang="en-US" dirty="0"/>
              <a:t>Visit Britain, (2023). </a:t>
            </a:r>
            <a:r>
              <a:rPr lang="en-US" i="1" dirty="0"/>
              <a:t>France. </a:t>
            </a:r>
            <a:r>
              <a:rPr lang="en-US" dirty="0"/>
              <a:t>Available at </a:t>
            </a:r>
            <a:r>
              <a:rPr lang="en-US" dirty="0">
                <a:hlinkClick r:id="rId5"/>
              </a:rPr>
              <a:t>https://www.visitbritain.org/research-insights/inbound-markets/france#:~:text=Travellers%20from%20France%20made%2045.7,of%20%C2%A3557%20per%20person</a:t>
            </a:r>
            <a:r>
              <a:rPr lang="en-US" dirty="0"/>
              <a:t>. [Accessed 27 October 2023]</a:t>
            </a:r>
          </a:p>
          <a:p>
            <a:r>
              <a:rPr lang="en-US" dirty="0" err="1"/>
              <a:t>Žerajić</a:t>
            </a:r>
            <a:r>
              <a:rPr lang="en-US" dirty="0"/>
              <a:t>, A., (2019), June. Intercultural management and the importance of foreign languages in modern hotel industry. In </a:t>
            </a:r>
            <a:r>
              <a:rPr lang="en-US" i="1" dirty="0"/>
              <a:t>Tourism International Scientific Conference </a:t>
            </a:r>
            <a:r>
              <a:rPr lang="en-US" i="1" dirty="0" err="1"/>
              <a:t>Vrnjačka</a:t>
            </a:r>
            <a:r>
              <a:rPr lang="en-US" i="1" dirty="0"/>
              <a:t> Banja-TISC</a:t>
            </a:r>
            <a:r>
              <a:rPr lang="en-US" dirty="0"/>
              <a:t> (Vol. 4, No. 1, pp. 360-377).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9E5084-6641-4ADE-BEEA-E9B405BCDF58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790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isitbritain.org/research-insights/inbound-markets/france#:~:text=Travellers%20from%20France%20made%2045.7,of%20%C2%A3557%20per%20person" TargetMode="External"/><Relationship Id="rId5" Type="http://schemas.openxmlformats.org/officeDocument/2006/relationships/hyperlink" Target="https://preply.com/en/blog/b2b-multilingual-workforce/" TargetMode="External"/><Relationship Id="rId4" Type="http://schemas.openxmlformats.org/officeDocument/2006/relationships/hyperlink" Target="https://www.actiongrp.net/2023/03/10/benefits-of-bilingualism-for-job-seekers/#:~:text=Outside%20of%20being%20able%20to%20speak%20the,Bilingual%20organizations%20are%20considered%20today's%20leaders%20o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3752" y="1388372"/>
            <a:ext cx="336923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b="1" dirty="0" err="1"/>
              <a:t>Programmes</a:t>
            </a:r>
            <a:r>
              <a:rPr lang="en-US" sz="2200" b="1" dirty="0"/>
              <a:t>: BA International Hotel Management</a:t>
            </a:r>
            <a:endParaRPr lang="en-US" sz="2200" dirty="0">
              <a:ea typeface="Calibri Light" panose="020F0302020204030204"/>
              <a:cs typeface="Calibri Light" panose="020F0302020204030204"/>
            </a:endParaRPr>
          </a:p>
          <a:p>
            <a:r>
              <a:rPr lang="en-US" sz="2200" b="1" dirty="0"/>
              <a:t>BMIH5003: Foreign Languages</a:t>
            </a:r>
            <a:endParaRPr lang="en-US" sz="2200" dirty="0"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4" name="Picture 3" descr="A logo of a hotel&#10;&#10;Description automatically generated">
            <a:extLst>
              <a:ext uri="{FF2B5EF4-FFF2-40B4-BE49-F238E27FC236}">
                <a16:creationId xmlns:a16="http://schemas.microsoft.com/office/drawing/2014/main" id="{A9E9B777-17EB-FDF2-F23E-73B4D9E80F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2316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3752" y="3252344"/>
            <a:ext cx="336923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Name: Irina Dode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ID:2123684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University Name: UWTSD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Lecturer: Giulia </a:t>
            </a:r>
            <a:r>
              <a:rPr lang="en-US" sz="2000" dirty="0" err="1"/>
              <a:t>Chifari</a:t>
            </a:r>
            <a:endParaRPr lang="en-US" sz="2000" dirty="0"/>
          </a:p>
        </p:txBody>
      </p:sp>
      <p:pic>
        <p:nvPicPr>
          <p:cNvPr id="5" name="Picture 4" descr="A close up of black text&#10;&#10;Description automatically generated">
            <a:extLst>
              <a:ext uri="{FF2B5EF4-FFF2-40B4-BE49-F238E27FC236}">
                <a16:creationId xmlns:a16="http://schemas.microsoft.com/office/drawing/2014/main" id="{26D94A0E-BE8D-7435-F039-1CB3EB08F7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0442" y="345146"/>
            <a:ext cx="1952625" cy="7905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9BA497-D57E-B225-F0C2-64AC2A47D237}"/>
              </a:ext>
            </a:extLst>
          </p:cNvPr>
          <p:cNvSpPr txBox="1"/>
          <p:nvPr/>
        </p:nvSpPr>
        <p:spPr>
          <a:xfrm>
            <a:off x="4652513" y="6392174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56302-04CB-6C12-C3CD-62FECE2B8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Times New Roman"/>
                <a:cs typeface="Times New Roman"/>
              </a:rPr>
              <a:t>Introduction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4FF4D-A545-F8A9-7D22-22CE31876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Times New Roman"/>
                <a:cs typeface="Times New Roman"/>
              </a:rPr>
              <a:t>Knowledge in multiple languages can assist the staff of Diversity Hotel &amp; Spa London to interact with foreign guests easily.</a:t>
            </a:r>
            <a:endParaRPr lang="en-US" sz="2200">
              <a:ea typeface="Calibri" panose="020F0502020204030204"/>
              <a:cs typeface="Calibri" panose="020F0502020204030204"/>
            </a:endParaRPr>
          </a:p>
          <a:p>
            <a:r>
              <a:rPr lang="en-US" sz="2200">
                <a:latin typeface="Times New Roman"/>
                <a:cs typeface="Times New Roman"/>
              </a:rPr>
              <a:t>This presentation will discuss the benefits of multilingualism for hotel staff.</a:t>
            </a:r>
            <a:endParaRPr lang="en-US" sz="2200"/>
          </a:p>
          <a:p>
            <a:r>
              <a:rPr lang="en-US" sz="2200">
                <a:latin typeface="Times New Roman"/>
                <a:cs typeface="Times New Roman"/>
              </a:rPr>
              <a:t>It will execute a brief analysis of the French language in detail.</a:t>
            </a:r>
            <a:endParaRPr lang="en-US" sz="2200"/>
          </a:p>
        </p:txBody>
      </p:sp>
      <p:pic>
        <p:nvPicPr>
          <p:cNvPr id="4" name="Picture 3" descr="A sign post with different languages&#10;&#10;Description automatically generated">
            <a:extLst>
              <a:ext uri="{FF2B5EF4-FFF2-40B4-BE49-F238E27FC236}">
                <a16:creationId xmlns:a16="http://schemas.microsoft.com/office/drawing/2014/main" id="{3A522EA3-CD14-F737-E60F-41BD0E4142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454" r="23091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74703E-F80F-74CB-24DE-A6ABB7414511}"/>
              </a:ext>
            </a:extLst>
          </p:cNvPr>
          <p:cNvSpPr txBox="1"/>
          <p:nvPr/>
        </p:nvSpPr>
        <p:spPr>
          <a:xfrm>
            <a:off x="80513" y="253042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812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7331F-F897-7EB1-37D8-89F8947ED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Benefits of multilingualism for hotel staff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25428-A19C-A7F1-48E8-F1020A05C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latin typeface="Times New Roman"/>
                <a:cs typeface="Times New Roman"/>
              </a:rPr>
              <a:t>Multilingualism will be an effective tool for the staff of Diversity Hotel &amp; Spa London in expanding business opportunities.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Times New Roman"/>
                <a:cs typeface="Times New Roman"/>
              </a:rPr>
              <a:t>Staff can easily communicate with customers and resolve their issues quickly to make them highly satisfied (Batham-Hendrei, 2022).</a:t>
            </a:r>
            <a:endParaRPr lang="en-US" sz="2000"/>
          </a:p>
          <a:p>
            <a:r>
              <a:rPr lang="en-US" sz="2000">
                <a:latin typeface="Times New Roman"/>
                <a:cs typeface="Times New Roman"/>
              </a:rPr>
              <a:t>Customers will feel free to communicate with the staff and it increases trustworthiness among consumers (Action Group Staffing, 2023).</a:t>
            </a:r>
            <a:endParaRPr lang="en-US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A87AAB-22AF-24A4-51FA-9F78739B56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9367" y="2572449"/>
            <a:ext cx="4788505" cy="29808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142FEB-C350-1023-535E-F6ADB3F99563}"/>
              </a:ext>
            </a:extLst>
          </p:cNvPr>
          <p:cNvSpPr txBox="1"/>
          <p:nvPr/>
        </p:nvSpPr>
        <p:spPr>
          <a:xfrm>
            <a:off x="9109494" y="195532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491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29521-D657-95EF-009F-86FB5A48E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US" sz="2700" b="1">
                <a:latin typeface="Times New Roman"/>
                <a:cs typeface="Times New Roman"/>
              </a:rPr>
              <a:t>Importance of language awareness skills for hotel staff</a:t>
            </a:r>
            <a:endParaRPr lang="en-US" sz="2700"/>
          </a:p>
        </p:txBody>
      </p:sp>
      <p:pic>
        <p:nvPicPr>
          <p:cNvPr id="4" name="Picture 3" descr="A group of colorful speech bubbles with different languages&#10;&#10;Description automatically generated">
            <a:extLst>
              <a:ext uri="{FF2B5EF4-FFF2-40B4-BE49-F238E27FC236}">
                <a16:creationId xmlns:a16="http://schemas.microsoft.com/office/drawing/2014/main" id="{EC2AE624-D074-B70A-518D-36CF8C3D54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32" r="2698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4E88-3874-51E4-AE99-C743067CB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latin typeface="Times New Roman"/>
                <a:cs typeface="Times New Roman"/>
              </a:rPr>
              <a:t>Language awareness skills will assist the staff of Diversity Hotel &amp; Spa London to develop closer relationships with peers.</a:t>
            </a:r>
            <a:endParaRPr lang="en-US" sz="1700">
              <a:ea typeface="Calibri" panose="020F0502020204030204"/>
              <a:cs typeface="Calibri" panose="020F0502020204030204"/>
            </a:endParaRPr>
          </a:p>
          <a:p>
            <a:r>
              <a:rPr lang="en-US" sz="1700">
                <a:latin typeface="Times New Roman"/>
                <a:cs typeface="Times New Roman"/>
              </a:rPr>
              <a:t>This situation is effective for developing collaboration and teamwork within the internal environment of this business (Action Group Staffing, 2023).</a:t>
            </a:r>
            <a:endParaRPr lang="en-US" sz="1700"/>
          </a:p>
          <a:p>
            <a:r>
              <a:rPr lang="en-US" sz="1700">
                <a:latin typeface="Times New Roman"/>
                <a:cs typeface="Times New Roman"/>
              </a:rPr>
              <a:t>This skill is also crucial to make the employees aware of valuing the traditions and cultures of others.</a:t>
            </a:r>
            <a:endParaRPr lang="en-US" sz="17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4239D3-7954-FC34-A409-CF1A0467999B}"/>
              </a:ext>
            </a:extLst>
          </p:cNvPr>
          <p:cNvSpPr txBox="1"/>
          <p:nvPr/>
        </p:nvSpPr>
        <p:spPr>
          <a:xfrm>
            <a:off x="382438" y="6349042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447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C88FA-E564-936A-FB39-741323943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300" b="1">
                <a:latin typeface="Times New Roman"/>
                <a:cs typeface="Times New Roman"/>
              </a:rPr>
              <a:t>French as a modern European language in hotel industry</a:t>
            </a:r>
            <a:endParaRPr lang="en-US" sz="3300"/>
          </a:p>
        </p:txBody>
      </p:sp>
      <p:pic>
        <p:nvPicPr>
          <p:cNvPr id="4" name="Picture 3" descr="A red white and blue flag&#10;&#10;Description automatically generated">
            <a:extLst>
              <a:ext uri="{FF2B5EF4-FFF2-40B4-BE49-F238E27FC236}">
                <a16:creationId xmlns:a16="http://schemas.microsoft.com/office/drawing/2014/main" id="{48CD3951-DE7C-4D2B-A432-96D509CF21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397" b="3151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0D6C4-F4C6-8109-9ACB-FD8110E52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8888" y="3752850"/>
            <a:ext cx="7485413" cy="30996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latin typeface="Times New Roman"/>
                <a:cs typeface="Times New Roman"/>
              </a:rPr>
              <a:t>French is spoken mainly in France, Switzerland, Monaco, Germany, Canada, the UK and Italy.</a:t>
            </a:r>
            <a:endParaRPr lang="en-US" sz="1800">
              <a:ea typeface="Calibri" panose="020F0502020204030204"/>
              <a:cs typeface="Calibri" panose="020F0502020204030204"/>
            </a:endParaRPr>
          </a:p>
          <a:p>
            <a:r>
              <a:rPr lang="en-US" sz="1800" dirty="0">
                <a:latin typeface="Times New Roman"/>
                <a:cs typeface="Times New Roman"/>
              </a:rPr>
              <a:t>People can learn French writing faster than speaking most of the time. </a:t>
            </a:r>
            <a:endParaRPr lang="en-US" sz="1800" dirty="0"/>
          </a:p>
          <a:p>
            <a:r>
              <a:rPr lang="en-US" sz="1800" dirty="0">
                <a:latin typeface="Times New Roman"/>
                <a:cs typeface="Times New Roman"/>
              </a:rPr>
              <a:t>Giving death grip handshakes while speaking is considered as impolite in the hotel business. </a:t>
            </a: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2BFAA1-DE6A-2992-1351-8D8A4236F358}"/>
              </a:ext>
            </a:extLst>
          </p:cNvPr>
          <p:cNvSpPr txBox="1"/>
          <p:nvPr/>
        </p:nvSpPr>
        <p:spPr>
          <a:xfrm>
            <a:off x="80513" y="181155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443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DB3DC-BE32-CCB8-EE90-621C6683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US" sz="4000" b="1">
                <a:latin typeface="Times New Roman"/>
                <a:cs typeface="Times New Roman"/>
              </a:rPr>
              <a:t>Conclusion</a:t>
            </a:r>
            <a:endParaRPr lang="en-US" sz="4000"/>
          </a:p>
        </p:txBody>
      </p:sp>
      <p:pic>
        <p:nvPicPr>
          <p:cNvPr id="4" name="Picture 3" descr="A group of different flags&#10;&#10;Description automatically generated">
            <a:extLst>
              <a:ext uri="{FF2B5EF4-FFF2-40B4-BE49-F238E27FC236}">
                <a16:creationId xmlns:a16="http://schemas.microsoft.com/office/drawing/2014/main" id="{2A5FFA05-A12E-BBBE-CD6C-C1ED0901F5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07" r="10630" b="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AD34B-F9DD-04E9-FE71-BA113407B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>
                <a:latin typeface="Times New Roman"/>
                <a:cs typeface="Times New Roman"/>
              </a:rPr>
              <a:t>This presentation discussed the French language in the hotel business context.</a:t>
            </a:r>
            <a:endParaRPr lang="en-US" sz="1900">
              <a:ea typeface="Calibri" panose="020F0502020204030204"/>
              <a:cs typeface="Calibri" panose="020F0502020204030204"/>
            </a:endParaRPr>
          </a:p>
          <a:p>
            <a:r>
              <a:rPr lang="en-US" sz="1900">
                <a:latin typeface="Times New Roman"/>
                <a:cs typeface="Times New Roman"/>
              </a:rPr>
              <a:t>It has used Diversity Hotel &amp; Spa London to assess all points in detail.</a:t>
            </a:r>
            <a:endParaRPr lang="en-US" sz="1900"/>
          </a:p>
          <a:p>
            <a:r>
              <a:rPr lang="en-US" sz="1900">
                <a:latin typeface="Times New Roman"/>
                <a:cs typeface="Times New Roman"/>
              </a:rPr>
              <a:t>The significance of language awareness skills will be assessed in this study.</a:t>
            </a:r>
            <a:endParaRPr lang="en-US" sz="19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EB74D-7E87-4600-B979-B7C83D24F212}"/>
              </a:ext>
            </a:extLst>
          </p:cNvPr>
          <p:cNvSpPr txBox="1"/>
          <p:nvPr/>
        </p:nvSpPr>
        <p:spPr>
          <a:xfrm>
            <a:off x="224287" y="6406551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rgbClr val="FFFFFF"/>
                </a:solidFill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333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olding a globe&#10;&#10;Description automatically generated">
            <a:extLst>
              <a:ext uri="{FF2B5EF4-FFF2-40B4-BE49-F238E27FC236}">
                <a16:creationId xmlns:a16="http://schemas.microsoft.com/office/drawing/2014/main" id="{B60EE6AB-17E8-9864-6338-5958BD8FC7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b="21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234A91-D989-B11C-1732-EE4CAC8A5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Times New Roman"/>
                <a:cs typeface="Times New Roman"/>
              </a:rPr>
              <a:t>References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7F4AD-412E-E2F8-82CD-1EF136C3A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Action Group Staffing, (2023). </a:t>
            </a:r>
            <a:r>
              <a:rPr lang="en-US" sz="1800" i="1">
                <a:solidFill>
                  <a:srgbClr val="FFFFFF"/>
                </a:solidFill>
                <a:latin typeface="Times New Roman"/>
                <a:cs typeface="Times New Roman"/>
              </a:rPr>
              <a:t>Why Bilingualism Might Just Be Your Secret Weapon in Landing Your Next Job?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Available at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  <a:hlinkClick r:id="rId4"/>
              </a:rPr>
              <a:t>https://www.actiongrp.net/2023/03/10/benefits-of-bilingualism-for-job-seekers/#:~:text=Outside%20of%20being%20able%20to%20speak%20the,Bilingual%20organizations%20are%20considered%20today's%20leaders%20of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 [Accessed 27 October 2023]</a:t>
            </a:r>
            <a:endParaRPr lang="en-US" sz="1800">
              <a:solidFill>
                <a:srgbClr val="FFFFFF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Barčot, K., (2020). </a:t>
            </a:r>
            <a:r>
              <a:rPr lang="en-US" sz="1800" i="1">
                <a:solidFill>
                  <a:srgbClr val="FFFFFF"/>
                </a:solidFill>
                <a:latin typeface="Times New Roman"/>
                <a:cs typeface="Times New Roman"/>
              </a:rPr>
              <a:t>THE EFFECT OF MULTILINGUALISM ON PERSONALITY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 (Doctoral dissertation, RIT Croatia).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Batham-Hendrei. O., (2022). </a:t>
            </a:r>
            <a:r>
              <a:rPr lang="en-US" sz="1800" i="1">
                <a:solidFill>
                  <a:srgbClr val="FFFFFF"/>
                </a:solidFill>
                <a:latin typeface="Times New Roman"/>
                <a:cs typeface="Times New Roman"/>
              </a:rPr>
              <a:t>8 key benefits of multilingualism in today’s workplace.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Available at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  <a:hlinkClick r:id="rId5"/>
              </a:rPr>
              <a:t>https://preply.com/en/blog/b2b-multilingual-workforce/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 [Accessed 27 October 2023]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Visit Britain, (2023). </a:t>
            </a:r>
            <a:r>
              <a:rPr lang="en-US" sz="1800" i="1">
                <a:solidFill>
                  <a:srgbClr val="FFFFFF"/>
                </a:solidFill>
                <a:latin typeface="Times New Roman"/>
                <a:cs typeface="Times New Roman"/>
              </a:rPr>
              <a:t>France.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Available at 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  <a:hlinkClick r:id="rId6"/>
              </a:rPr>
              <a:t>https://www.visitbritain.org/research-insights/inbound-markets/france#:~:text=Travellers%20from%20France%20made%2045.7,of%20%C2%A3557%20per%20person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. [Accessed 27 October 2023]</a:t>
            </a:r>
            <a:endParaRPr lang="en-US" sz="1800">
              <a:solidFill>
                <a:srgbClr val="FFFFFF"/>
              </a:solidFill>
            </a:endParaRPr>
          </a:p>
          <a:p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Žerajić, A., (2019), June. Intercultural management and the importance of foreign languages in modern hotel industry. In </a:t>
            </a:r>
            <a:r>
              <a:rPr lang="en-US" sz="1800" i="1">
                <a:solidFill>
                  <a:srgbClr val="FFFFFF"/>
                </a:solidFill>
                <a:latin typeface="Times New Roman"/>
                <a:cs typeface="Times New Roman"/>
              </a:rPr>
              <a:t>Tourism International Scientific Conference Vrnjačka Banja-TISC</a:t>
            </a:r>
            <a:r>
              <a:rPr lang="en-US" sz="1800">
                <a:solidFill>
                  <a:srgbClr val="FFFFFF"/>
                </a:solidFill>
                <a:latin typeface="Times New Roman"/>
                <a:cs typeface="Times New Roman"/>
              </a:rPr>
              <a:t> (Vol. 4, No. 1, pp. 360-377).</a:t>
            </a: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BC8B28-61BE-320F-0FE3-EDE6626CD3B7}"/>
              </a:ext>
            </a:extLst>
          </p:cNvPr>
          <p:cNvSpPr txBox="1"/>
          <p:nvPr/>
        </p:nvSpPr>
        <p:spPr>
          <a:xfrm>
            <a:off x="9411419" y="209909"/>
            <a:ext cx="2743200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latin typeface="Times New Roman"/>
                <a:cs typeface="Times New Roman"/>
              </a:rPr>
              <a:t>(Source: Batham-Hendrei,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27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990</Words>
  <PresentationFormat>Widescreen</PresentationFormat>
  <Paragraphs>55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Programmes: BA International Hotel Management BMIH5003: Foreign Languages</vt:lpstr>
      <vt:lpstr>Introduction</vt:lpstr>
      <vt:lpstr>Benefits of multilingualism for hotel staff</vt:lpstr>
      <vt:lpstr>Importance of language awareness skills for hotel staff</vt:lpstr>
      <vt:lpstr>French as a modern European language in hotel industry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terms:created xsi:type="dcterms:W3CDTF">2023-10-27T08:11:25Z</dcterms:created>
  <dcterms:modified xsi:type="dcterms:W3CDTF">2023-10-27T13:49:53Z</dcterms:modified>
</cp:coreProperties>
</file>