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89" r:id="rId3"/>
    <p:sldId id="290" r:id="rId4"/>
    <p:sldId id="266" r:id="rId5"/>
    <p:sldId id="278" r:id="rId6"/>
    <p:sldId id="291" r:id="rId7"/>
    <p:sldId id="292" r:id="rId8"/>
    <p:sldId id="293" r:id="rId9"/>
    <p:sldId id="294" r:id="rId10"/>
    <p:sldId id="282" r:id="rId11"/>
    <p:sldId id="29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E3C54F-8D85-463B-8A1B-AF30455265F0}" type="datetimeFigureOut">
              <a:rPr lang="en-GB" smtClean="0"/>
              <a:t>20/11/2018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094D45-AAB3-414A-9A38-E657E7A23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7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187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128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080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749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277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89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368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848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4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593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70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4553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476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96604-1E3A-4E1A-AE39-D3A4914E08EA}" type="datetimeFigureOut">
              <a:rPr lang="en-GB" smtClean="0"/>
              <a:pPr/>
              <a:t>20/11/2018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C4AC8-2015-425B-9FC8-A84FD60729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132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hyperlink" Target="http://poridrwystori.booktrust.org.uk/" TargetMode="External"/><Relationship Id="rId4" Type="http://schemas.openxmlformats.org/officeDocument/2006/relationships/hyperlink" Target="http://poridrwystori.booktrust.org.uk/c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5697" y="4906325"/>
            <a:ext cx="3055374" cy="443865"/>
          </a:xfrm>
        </p:spPr>
        <p:txBody>
          <a:bodyPr>
            <a:noAutofit/>
          </a:bodyPr>
          <a:lstStyle/>
          <a:p>
            <a:r>
              <a:rPr lang="cy-GB" sz="2800" dirty="0" smtClean="0"/>
              <a:t>Pontio – </a:t>
            </a:r>
            <a:r>
              <a:rPr lang="cy-GB" sz="2800" dirty="0" err="1" smtClean="0"/>
              <a:t>Bridging</a:t>
            </a:r>
            <a:endParaRPr lang="cy-GB" sz="2800" dirty="0" smtClean="0"/>
          </a:p>
          <a:p>
            <a:r>
              <a:rPr lang="cy-GB" sz="2800" dirty="0" smtClean="0"/>
              <a:t>20-11-2018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1066800" y="0"/>
            <a:ext cx="8077200" cy="4038600"/>
          </a:xfrm>
          <a:prstGeom prst="rect">
            <a:avLst/>
          </a:prstGeom>
        </p:spPr>
      </p:pic>
      <p:pic>
        <p:nvPicPr>
          <p:cNvPr id="5" name="Picture 4" descr="wordle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1000"/>
          </a:blip>
          <a:stretch>
            <a:fillRect/>
          </a:stretch>
        </p:blipFill>
        <p:spPr>
          <a:xfrm>
            <a:off x="2201197" y="2389838"/>
            <a:ext cx="4134678" cy="2641600"/>
          </a:xfrm>
          <a:prstGeom prst="rect">
            <a:avLst/>
          </a:prstGeom>
        </p:spPr>
      </p:pic>
      <p:pic>
        <p:nvPicPr>
          <p:cNvPr id="6" name="Picture 5" descr="wordle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5009322" y="1600200"/>
            <a:ext cx="4134678" cy="2641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5800" y="3810000"/>
            <a:ext cx="3429000" cy="30345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929657">
            <a:off x="3402688" y="730572"/>
            <a:ext cx="7521888" cy="5235234"/>
          </a:xfrm>
          <a:prstGeom prst="rect">
            <a:avLst/>
          </a:prstGeom>
        </p:spPr>
      </p:pic>
      <p:sp>
        <p:nvSpPr>
          <p:cNvPr id="11" name="Subtitle 2"/>
          <p:cNvSpPr txBox="1">
            <a:spLocks/>
          </p:cNvSpPr>
          <p:nvPr/>
        </p:nvSpPr>
        <p:spPr>
          <a:xfrm rot="20720586">
            <a:off x="5431143" y="5296966"/>
            <a:ext cx="1504122" cy="378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 smtClean="0">
                <a:latin typeface="Malgun Gothic" panose="020B0503020000020004" pitchFamily="34" charset="-127"/>
                <a:ea typeface="Malgun Gothic" panose="020B0503020000020004" pitchFamily="34" charset="-127"/>
              </a:rPr>
              <a:t>Dilyn i Fyny!</a:t>
            </a:r>
            <a:endParaRPr lang="en-GB" dirty="0"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865828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436987" y="211070"/>
            <a:ext cx="6172200" cy="418271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Croeso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- Welcome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01805" y="1948639"/>
            <a:ext cx="4317845" cy="328664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>
              <a:spcBef>
                <a:spcPts val="0"/>
              </a:spcBef>
              <a:buNone/>
              <a:defRPr/>
            </a:pPr>
            <a:endParaRPr lang="en-US" sz="2400" dirty="0"/>
          </a:p>
        </p:txBody>
      </p:sp>
      <p:sp>
        <p:nvSpPr>
          <p:cNvPr id="5" name="Text Placeholder 2"/>
          <p:cNvSpPr txBox="1">
            <a:spLocks/>
          </p:cNvSpPr>
          <p:nvPr/>
        </p:nvSpPr>
        <p:spPr>
          <a:xfrm>
            <a:off x="2133600" y="781632"/>
            <a:ext cx="4577195" cy="47982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100" b="1" dirty="0" err="1"/>
              <a:t>Amcanion</a:t>
            </a:r>
            <a:r>
              <a:rPr lang="en-GB" sz="2100" b="1" dirty="0"/>
              <a:t> y </a:t>
            </a:r>
            <a:r>
              <a:rPr lang="en-GB" sz="2100" b="1" dirty="0" err="1"/>
              <a:t>sesiwn</a:t>
            </a:r>
            <a:r>
              <a:rPr lang="en-GB" sz="2100" b="1" dirty="0"/>
              <a:t> </a:t>
            </a:r>
            <a:r>
              <a:rPr lang="mr-IN" sz="2100" b="1" dirty="0"/>
              <a:t>–</a:t>
            </a:r>
            <a:r>
              <a:rPr lang="en-GB" sz="2100" b="1" dirty="0"/>
              <a:t> Session objectives</a:t>
            </a:r>
            <a:endParaRPr lang="en-US" sz="2100" b="1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59514" y="1676399"/>
            <a:ext cx="3905865" cy="38487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400" dirty="0" err="1" smtClean="0"/>
              <a:t>adfyfyrio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y </a:t>
            </a:r>
            <a:r>
              <a:rPr lang="en-US" sz="2400" dirty="0" err="1" smtClean="0"/>
              <a:t>diwrnod</a:t>
            </a:r>
            <a:r>
              <a:rPr lang="en-US" sz="2400" dirty="0" smtClean="0"/>
              <a:t> </a:t>
            </a:r>
            <a:r>
              <a:rPr lang="en-US" sz="2400" dirty="0" err="1" smtClean="0"/>
              <a:t>pontio</a:t>
            </a:r>
            <a:r>
              <a:rPr lang="en-US" sz="2400" dirty="0" smtClean="0"/>
              <a:t> </a:t>
            </a:r>
            <a:r>
              <a:rPr lang="en-US" sz="2400" dirty="0" err="1" smtClean="0"/>
              <a:t>cyntaf</a:t>
            </a:r>
            <a:r>
              <a:rPr lang="en-US" sz="2400" dirty="0" smtClean="0"/>
              <a:t> </a:t>
            </a:r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400" dirty="0" err="1" smtClean="0"/>
              <a:t>trafod</a:t>
            </a:r>
            <a:r>
              <a:rPr lang="en-US" sz="2400" dirty="0" smtClean="0"/>
              <a:t> </a:t>
            </a:r>
            <a:r>
              <a:rPr lang="en-US" sz="2400" dirty="0" err="1" smtClean="0"/>
              <a:t>dulliau</a:t>
            </a:r>
            <a:r>
              <a:rPr lang="en-US" sz="2400" dirty="0" smtClean="0"/>
              <a:t> </a:t>
            </a:r>
            <a:r>
              <a:rPr lang="en-US" sz="2400" dirty="0" err="1" smtClean="0"/>
              <a:t>athrawon</a:t>
            </a:r>
            <a:r>
              <a:rPr lang="en-US" sz="2400" dirty="0" smtClean="0"/>
              <a:t>  </a:t>
            </a:r>
            <a:r>
              <a:rPr lang="en-US" sz="2400" dirty="0" err="1" smtClean="0"/>
              <a:t>profiadol</a:t>
            </a:r>
            <a:r>
              <a:rPr lang="en-US" sz="2400" dirty="0" smtClean="0"/>
              <a:t> o </a:t>
            </a:r>
            <a:r>
              <a:rPr lang="en-US" sz="2400" dirty="0" err="1" smtClean="0"/>
              <a:t>reoli</a:t>
            </a:r>
            <a:r>
              <a:rPr lang="en-US" sz="2400" dirty="0" smtClean="0"/>
              <a:t> </a:t>
            </a:r>
            <a:r>
              <a:rPr lang="en-US" sz="2400" dirty="0" err="1" smtClean="0"/>
              <a:t>eu</a:t>
            </a:r>
            <a:r>
              <a:rPr lang="en-US" sz="2400" dirty="0" smtClean="0"/>
              <a:t> </a:t>
            </a:r>
            <a:r>
              <a:rPr lang="en-US" sz="2400" dirty="0" err="1" smtClean="0"/>
              <a:t>dosbarthiadau</a:t>
            </a:r>
            <a:endParaRPr lang="en-US" sz="2400" dirty="0" smtClean="0"/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400" dirty="0" err="1" smtClean="0"/>
              <a:t>paratoi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gyfer</a:t>
            </a:r>
            <a:r>
              <a:rPr lang="en-US" sz="2400" dirty="0" smtClean="0"/>
              <a:t> </a:t>
            </a:r>
            <a:r>
              <a:rPr lang="en-US" sz="2400" dirty="0" err="1" smtClean="0"/>
              <a:t>eich</a:t>
            </a:r>
            <a:r>
              <a:rPr lang="en-US" sz="2400" dirty="0" smtClean="0"/>
              <a:t> </a:t>
            </a:r>
            <a:r>
              <a:rPr lang="en-US" sz="2400" dirty="0" err="1" smtClean="0"/>
              <a:t>ymweliad</a:t>
            </a:r>
            <a:r>
              <a:rPr lang="en-US" sz="2400" dirty="0" smtClean="0"/>
              <a:t> </a:t>
            </a:r>
            <a:r>
              <a:rPr lang="en-US" sz="2400" dirty="0" err="1" smtClean="0"/>
              <a:t>ysgol</a:t>
            </a:r>
            <a:r>
              <a:rPr lang="en-US" sz="2400" dirty="0" smtClean="0"/>
              <a:t> </a:t>
            </a:r>
            <a:r>
              <a:rPr lang="en-US" sz="2400" dirty="0" err="1" smtClean="0"/>
              <a:t>nesaf</a:t>
            </a:r>
            <a:r>
              <a:rPr lang="en-US" sz="2400" dirty="0" smtClean="0"/>
              <a:t> </a:t>
            </a:r>
            <a:r>
              <a:rPr lang="en-US" sz="2400" dirty="0" err="1" smtClean="0"/>
              <a:t>drwy</a:t>
            </a:r>
            <a:r>
              <a:rPr lang="en-US" sz="2400" dirty="0" smtClean="0"/>
              <a:t> </a:t>
            </a:r>
            <a:r>
              <a:rPr lang="en-US" sz="2400" dirty="0" err="1" smtClean="0"/>
              <a:t>nodi</a:t>
            </a:r>
            <a:r>
              <a:rPr lang="en-US" sz="2400" dirty="0" smtClean="0"/>
              <a:t> </a:t>
            </a:r>
            <a:r>
              <a:rPr lang="en-US" sz="2400" dirty="0" err="1" smtClean="0"/>
              <a:t>nodweddion</a:t>
            </a:r>
            <a:r>
              <a:rPr lang="en-US" sz="2400" dirty="0" smtClean="0"/>
              <a:t> </a:t>
            </a:r>
            <a:r>
              <a:rPr lang="en-US" sz="2400" dirty="0" err="1" smtClean="0"/>
              <a:t>darllen</a:t>
            </a:r>
            <a:r>
              <a:rPr lang="en-US" sz="2400" dirty="0" smtClean="0"/>
              <a:t> </a:t>
            </a:r>
            <a:r>
              <a:rPr lang="en-US" sz="2400" dirty="0" err="1" smtClean="0"/>
              <a:t>effeithiol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goedd</a:t>
            </a:r>
            <a:endParaRPr kumimoji="0" lang="en-US" sz="24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724400" y="1720946"/>
            <a:ext cx="4145221" cy="3514341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 smtClean="0"/>
              <a:t>reflect on your first bridging day</a:t>
            </a:r>
          </a:p>
          <a:p>
            <a:r>
              <a:rPr lang="en-US" sz="2400" dirty="0" smtClean="0"/>
              <a:t>discuss the ways that experienced teachers manage their classrooms</a:t>
            </a:r>
          </a:p>
          <a:p>
            <a:r>
              <a:rPr lang="en-US" sz="2400" dirty="0" smtClean="0"/>
              <a:t>prepare for your next school visit by identifying the features of effective reading aloud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2732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41491">
            <a:off x="1968634" y="3092512"/>
            <a:ext cx="4103170" cy="2855806"/>
          </a:xfrm>
          <a:prstGeom prst="rect">
            <a:avLst/>
          </a:prstGeom>
        </p:spPr>
      </p:pic>
      <p:sp>
        <p:nvSpPr>
          <p:cNvPr id="2" name="Content Placeholder 5"/>
          <p:cNvSpPr txBox="1">
            <a:spLocks/>
          </p:cNvSpPr>
          <p:nvPr/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mtClean="0"/>
              <a:t>Rheolaeth ystafell ddosbarth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mtClean="0"/>
              <a:t> </a:t>
            </a:r>
          </a:p>
          <a:p>
            <a:r>
              <a:rPr lang="cy-GB" smtClean="0"/>
              <a:t>Rheoli  ymddygiad</a:t>
            </a:r>
            <a:r>
              <a:rPr lang="en-GB" smtClean="0"/>
              <a:t> </a:t>
            </a:r>
          </a:p>
          <a:p>
            <a:endParaRPr lang="en-GB" smtClean="0"/>
          </a:p>
          <a:p>
            <a:r>
              <a:rPr lang="cy-GB" smtClean="0"/>
              <a:t>Holi cwestiynau</a:t>
            </a:r>
            <a:r>
              <a:rPr lang="en-GB" smtClean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mtClean="0"/>
          </a:p>
          <a:p>
            <a:r>
              <a:rPr lang="cy-GB" smtClean="0"/>
              <a:t>Symbyliad ac ymglymiad</a:t>
            </a:r>
            <a:endParaRPr lang="en-GB" smtClean="0"/>
          </a:p>
          <a:p>
            <a:endParaRPr lang="en-GB" smtClean="0"/>
          </a:p>
          <a:p>
            <a:endParaRPr lang="en-US" dirty="0"/>
          </a:p>
        </p:txBody>
      </p:sp>
      <p:sp>
        <p:nvSpPr>
          <p:cNvPr id="3" name="Content Placeholder 6"/>
          <p:cNvSpPr txBox="1">
            <a:spLocks/>
          </p:cNvSpPr>
          <p:nvPr/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/>
              <a:t>Classroom management</a:t>
            </a:r>
          </a:p>
          <a:p>
            <a:endParaRPr lang="en-US" smtClean="0"/>
          </a:p>
          <a:p>
            <a:r>
              <a:rPr lang="en-US" smtClean="0"/>
              <a:t>Behaviour management</a:t>
            </a:r>
          </a:p>
          <a:p>
            <a:endParaRPr lang="en-US" smtClean="0"/>
          </a:p>
          <a:p>
            <a:r>
              <a:rPr lang="en-US" smtClean="0"/>
              <a:t>Questioning</a:t>
            </a:r>
          </a:p>
          <a:p>
            <a:endParaRPr lang="en-US" smtClean="0"/>
          </a:p>
          <a:p>
            <a:r>
              <a:rPr lang="en-US" smtClean="0"/>
              <a:t>Motivation and engagement</a:t>
            </a:r>
            <a:r>
              <a:rPr lang="en-GB" smtClean="0"/>
              <a:t> </a:t>
            </a:r>
            <a:endParaRPr lang="en-US" dirty="0"/>
          </a:p>
        </p:txBody>
      </p:sp>
      <p:sp>
        <p:nvSpPr>
          <p:cNvPr id="5" name="Title 4"/>
          <p:cNvSpPr txBox="1">
            <a:spLocks/>
          </p:cNvSpPr>
          <p:nvPr/>
        </p:nvSpPr>
        <p:spPr>
          <a:xfrm>
            <a:off x="621393" y="516845"/>
            <a:ext cx="3333750" cy="1325563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dirty="0" smtClean="0"/>
              <a:t>Egwyddorion Proffesiynol </a:t>
            </a:r>
            <a:br>
              <a:rPr lang="cy-GB" sz="4000" dirty="0" smtClean="0"/>
            </a:br>
            <a:endParaRPr lang="en-US" sz="4000" dirty="0"/>
          </a:p>
        </p:txBody>
      </p:sp>
      <p:sp>
        <p:nvSpPr>
          <p:cNvPr id="7" name="Title 4"/>
          <p:cNvSpPr txBox="1">
            <a:spLocks/>
          </p:cNvSpPr>
          <p:nvPr/>
        </p:nvSpPr>
        <p:spPr>
          <a:xfrm>
            <a:off x="4655783" y="516844"/>
            <a:ext cx="3333750" cy="1325563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dirty="0" smtClean="0"/>
              <a:t>Professional </a:t>
            </a:r>
            <a:r>
              <a:rPr lang="cy-GB" sz="4000" dirty="0" err="1" smtClean="0"/>
              <a:t>Principles</a:t>
            </a:r>
            <a:r>
              <a:rPr lang="cy-GB" sz="4000" dirty="0" smtClean="0"/>
              <a:t/>
            </a:r>
            <a:br>
              <a:rPr lang="cy-GB" sz="4000" dirty="0" smtClean="0"/>
            </a:b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171113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0" y="4568325"/>
            <a:ext cx="2362199" cy="2289675"/>
          </a:xfrm>
          <a:prstGeom prst="rect">
            <a:avLst/>
          </a:prstGeom>
        </p:spPr>
      </p:pic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4629150" y="365126"/>
            <a:ext cx="3886200" cy="132556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Feedback 1: Classroom Management</a:t>
            </a:r>
            <a:endParaRPr lang="en-GB" dirty="0"/>
          </a:p>
        </p:txBody>
      </p:sp>
      <p:sp>
        <p:nvSpPr>
          <p:cNvPr id="18" name="Content Placeholder 17"/>
          <p:cNvSpPr>
            <a:spLocks noGrp="1"/>
          </p:cNvSpPr>
          <p:nvPr>
            <p:ph sz="half" idx="1"/>
          </p:nvPr>
        </p:nvSpPr>
        <p:spPr>
          <a:xfrm>
            <a:off x="232996" y="1524000"/>
            <a:ext cx="3886200" cy="435133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b="1" dirty="0" smtClean="0"/>
              <a:t>Dull </a:t>
            </a:r>
            <a:r>
              <a:rPr lang="en-US" b="1" dirty="0" err="1" smtClean="0"/>
              <a:t>Arsylwi</a:t>
            </a:r>
            <a:r>
              <a:rPr lang="en-US" b="1" dirty="0" smtClean="0"/>
              <a:t>:</a:t>
            </a:r>
          </a:p>
          <a:p>
            <a:r>
              <a:rPr lang="en-US" dirty="0" smtClean="0"/>
              <a:t>Fe </a:t>
            </a:r>
            <a:r>
              <a:rPr lang="en-US" dirty="0" err="1" smtClean="0"/>
              <a:t>wnaethoch</a:t>
            </a:r>
            <a:r>
              <a:rPr lang="en-US" dirty="0" smtClean="0"/>
              <a:t> </a:t>
            </a:r>
            <a:r>
              <a:rPr lang="en-US" dirty="0" err="1" smtClean="0"/>
              <a:t>ddefnyddio</a:t>
            </a:r>
            <a:r>
              <a:rPr lang="en-US" dirty="0" smtClean="0"/>
              <a:t> y dull '</a:t>
            </a:r>
            <a:r>
              <a:rPr lang="en-US" dirty="0" err="1" smtClean="0"/>
              <a:t>cofnod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r>
              <a:rPr lang="en-US" dirty="0" smtClean="0"/>
              <a:t>', </a:t>
            </a:r>
            <a:r>
              <a:rPr lang="en-US" dirty="0" err="1" smtClean="0"/>
              <a:t>nodiadau</a:t>
            </a:r>
            <a:r>
              <a:rPr lang="en-US" dirty="0" smtClean="0"/>
              <a:t> </a:t>
            </a:r>
            <a:r>
              <a:rPr lang="en-US" dirty="0" err="1" smtClean="0"/>
              <a:t>maes</a:t>
            </a:r>
            <a:r>
              <a:rPr lang="en-US" dirty="0" smtClean="0"/>
              <a:t> ac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dystiolaeth</a:t>
            </a:r>
            <a:r>
              <a:rPr lang="en-US" dirty="0" smtClean="0"/>
              <a:t> </a:t>
            </a:r>
            <a:r>
              <a:rPr lang="en-US" dirty="0" err="1" smtClean="0"/>
              <a:t>ffotograffig</a:t>
            </a:r>
            <a:r>
              <a:rPr lang="en-US" dirty="0" smtClean="0"/>
              <a:t> </a:t>
            </a:r>
            <a:r>
              <a:rPr lang="en-US" dirty="0" err="1" smtClean="0"/>
              <a:t>ychwanegol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b="1" dirty="0" err="1" smtClean="0"/>
              <a:t>Tasg</a:t>
            </a:r>
            <a:r>
              <a:rPr lang="en-US" b="1" dirty="0" smtClean="0"/>
              <a:t>: </a:t>
            </a:r>
            <a:r>
              <a:rPr lang="en-US" b="1" dirty="0" err="1" smtClean="0"/>
              <a:t>Nodwch</a:t>
            </a:r>
            <a:r>
              <a:rPr lang="en-US" b="1" dirty="0" smtClean="0"/>
              <a:t> </a:t>
            </a:r>
            <a:r>
              <a:rPr lang="en-US" b="1" dirty="0" err="1" smtClean="0"/>
              <a:t>sut</a:t>
            </a:r>
            <a:r>
              <a:rPr lang="en-US" b="1" dirty="0"/>
              <a:t> </a:t>
            </a:r>
            <a:r>
              <a:rPr lang="en-US" b="1" dirty="0" err="1" smtClean="0"/>
              <a:t>welsoch</a:t>
            </a:r>
            <a:r>
              <a:rPr lang="en-US" b="1" dirty="0" smtClean="0"/>
              <a:t> </a:t>
            </a:r>
            <a:r>
              <a:rPr lang="en-US" b="1" dirty="0" err="1" smtClean="0"/>
              <a:t>yr</a:t>
            </a:r>
            <a:r>
              <a:rPr lang="en-US" b="1" dirty="0" smtClean="0"/>
              <a:t> </a:t>
            </a:r>
            <a:r>
              <a:rPr lang="en-US" b="1" dirty="0" err="1" smtClean="0"/>
              <a:t>athro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rheoli</a:t>
            </a:r>
            <a:r>
              <a:rPr lang="en-US" b="1" dirty="0" smtClean="0"/>
              <a:t> y </a:t>
            </a:r>
            <a:r>
              <a:rPr lang="en-US" b="1" dirty="0" err="1" smtClean="0"/>
              <a:t>canlynol</a:t>
            </a:r>
            <a:r>
              <a:rPr lang="en-US" b="1" dirty="0" smtClean="0"/>
              <a:t>:</a:t>
            </a:r>
          </a:p>
          <a:p>
            <a:r>
              <a:rPr lang="en-US" dirty="0" smtClean="0"/>
              <a:t>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i'r</a:t>
            </a:r>
            <a:r>
              <a:rPr lang="en-US" dirty="0" smtClean="0"/>
              <a:t> </a:t>
            </a:r>
            <a:r>
              <a:rPr lang="en-US" dirty="0" err="1" smtClean="0"/>
              <a:t>ystafell</a:t>
            </a:r>
            <a:r>
              <a:rPr lang="en-US" dirty="0" smtClean="0"/>
              <a:t> </a:t>
            </a:r>
            <a:r>
              <a:rPr lang="en-US" dirty="0" err="1" smtClean="0"/>
              <a:t>ddosbarth</a:t>
            </a:r>
            <a:endParaRPr lang="en-US" dirty="0" smtClean="0"/>
          </a:p>
          <a:p>
            <a:r>
              <a:rPr lang="en-US" dirty="0" smtClean="0"/>
              <a:t>Plant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gwmpas</a:t>
            </a:r>
            <a:r>
              <a:rPr lang="en-US" dirty="0" smtClean="0"/>
              <a:t> yr </a:t>
            </a:r>
            <a:r>
              <a:rPr lang="en-US" dirty="0" err="1" smtClean="0"/>
              <a:t>ystafell</a:t>
            </a:r>
            <a:r>
              <a:rPr lang="en-US" dirty="0" smtClean="0"/>
              <a:t> </a:t>
            </a:r>
            <a:r>
              <a:rPr lang="en-US" dirty="0" err="1" smtClean="0"/>
              <a:t>ddosbarth</a:t>
            </a:r>
            <a:endParaRPr lang="en-US" dirty="0" smtClean="0"/>
          </a:p>
          <a:p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ran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o'r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- </a:t>
            </a:r>
            <a:r>
              <a:rPr lang="en-US" dirty="0" err="1" smtClean="0"/>
              <a:t>maes</a:t>
            </a:r>
            <a:r>
              <a:rPr lang="en-US" dirty="0" smtClean="0"/>
              <a:t> </a:t>
            </a:r>
            <a:r>
              <a:rPr lang="en-US" dirty="0" err="1" smtClean="0"/>
              <a:t>chwarae</a:t>
            </a:r>
            <a:r>
              <a:rPr lang="en-US" dirty="0" smtClean="0"/>
              <a:t>, </a:t>
            </a:r>
            <a:r>
              <a:rPr lang="en-US" dirty="0" err="1" smtClean="0"/>
              <a:t>gwasanaeth</a:t>
            </a:r>
            <a:r>
              <a:rPr lang="en-US" dirty="0" smtClean="0"/>
              <a:t>, </a:t>
            </a:r>
            <a:r>
              <a:rPr lang="en-US" dirty="0" err="1" smtClean="0"/>
              <a:t>neuadd</a:t>
            </a:r>
            <a:endParaRPr lang="en-US" dirty="0" smtClean="0"/>
          </a:p>
          <a:p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adref</a:t>
            </a:r>
            <a:endParaRPr lang="en-GB" dirty="0"/>
          </a:p>
        </p:txBody>
      </p:sp>
      <p:sp>
        <p:nvSpPr>
          <p:cNvPr id="19" name="Content Placeholder 18"/>
          <p:cNvSpPr>
            <a:spLocks noGrp="1"/>
          </p:cNvSpPr>
          <p:nvPr>
            <p:ph sz="half" idx="2"/>
          </p:nvPr>
        </p:nvSpPr>
        <p:spPr>
          <a:xfrm>
            <a:off x="4953000" y="1600200"/>
            <a:ext cx="388620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 smtClean="0"/>
              <a:t>Observation </a:t>
            </a:r>
            <a:r>
              <a:rPr lang="en-US" b="1" dirty="0"/>
              <a:t>method:</a:t>
            </a:r>
            <a:endParaRPr lang="en-GB" b="1" dirty="0"/>
          </a:p>
          <a:p>
            <a:r>
              <a:rPr lang="en-US" dirty="0"/>
              <a:t>Use the ‘written record’ method, </a:t>
            </a:r>
            <a:r>
              <a:rPr lang="en-US" dirty="0" smtClean="0"/>
              <a:t>field </a:t>
            </a:r>
            <a:r>
              <a:rPr lang="en-US" dirty="0"/>
              <a:t>notes and any additional photographic evidence</a:t>
            </a:r>
            <a:r>
              <a:rPr lang="en-US" dirty="0" smtClean="0"/>
              <a:t>.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US" b="1" dirty="0" smtClean="0"/>
              <a:t>Task: Note </a:t>
            </a:r>
            <a:r>
              <a:rPr lang="en-US" b="1" dirty="0"/>
              <a:t>how </a:t>
            </a:r>
            <a:r>
              <a:rPr lang="en-US" b="1" dirty="0" smtClean="0"/>
              <a:t>you saw the </a:t>
            </a:r>
            <a:r>
              <a:rPr lang="en-US" b="1" dirty="0"/>
              <a:t>teacher </a:t>
            </a:r>
            <a:r>
              <a:rPr lang="en-US" b="1" dirty="0" smtClean="0"/>
              <a:t>managing </a:t>
            </a:r>
            <a:r>
              <a:rPr lang="en-US" b="1" dirty="0"/>
              <a:t>the following:</a:t>
            </a:r>
            <a:endParaRPr lang="en-GB" b="1" dirty="0"/>
          </a:p>
          <a:p>
            <a:r>
              <a:rPr lang="en-US" dirty="0"/>
              <a:t>Children coming into the classroom</a:t>
            </a:r>
            <a:endParaRPr lang="en-GB" dirty="0"/>
          </a:p>
          <a:p>
            <a:r>
              <a:rPr lang="en-US" dirty="0"/>
              <a:t>Children moving around the classroom</a:t>
            </a:r>
            <a:endParaRPr lang="en-GB" dirty="0"/>
          </a:p>
          <a:p>
            <a:r>
              <a:rPr lang="en-US" dirty="0"/>
              <a:t>Going to a different part of the school – playground, assembly, hall</a:t>
            </a:r>
            <a:endParaRPr lang="en-GB" dirty="0"/>
          </a:p>
          <a:p>
            <a:r>
              <a:rPr lang="en-US" dirty="0"/>
              <a:t>Going home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6"/>
          <p:cNvSpPr txBox="1">
            <a:spLocks/>
          </p:cNvSpPr>
          <p:nvPr/>
        </p:nvSpPr>
        <p:spPr>
          <a:xfrm>
            <a:off x="628650" y="365126"/>
            <a:ext cx="302895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Adborth</a:t>
            </a:r>
            <a:r>
              <a:rPr lang="en-US" dirty="0" smtClean="0"/>
              <a:t> 1: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46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6"/>
          <p:cNvSpPr txBox="1">
            <a:spLocks/>
          </p:cNvSpPr>
          <p:nvPr/>
        </p:nvSpPr>
        <p:spPr>
          <a:xfrm>
            <a:off x="381000" y="365126"/>
            <a:ext cx="3657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Adborth</a:t>
            </a:r>
            <a:r>
              <a:rPr lang="en-US" dirty="0" smtClean="0"/>
              <a:t> 2: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GB" dirty="0"/>
          </a:p>
        </p:txBody>
      </p:sp>
      <p:sp>
        <p:nvSpPr>
          <p:cNvPr id="7" name="Title 16"/>
          <p:cNvSpPr>
            <a:spLocks noGrp="1"/>
          </p:cNvSpPr>
          <p:nvPr>
            <p:ph type="title"/>
          </p:nvPr>
        </p:nvSpPr>
        <p:spPr>
          <a:xfrm>
            <a:off x="4629150" y="365126"/>
            <a:ext cx="3886200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Feedback </a:t>
            </a:r>
            <a:r>
              <a:rPr lang="en-GB" dirty="0"/>
              <a:t>2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dirty="0" smtClean="0"/>
              <a:t>Learning Environment</a:t>
            </a:r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381000" y="1828800"/>
            <a:ext cx="3981450" cy="4648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US" sz="2800" b="1" dirty="0" err="1" smtClean="0"/>
              <a:t>Taith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Dysgu</a:t>
            </a:r>
            <a:r>
              <a:rPr lang="en-US" sz="2800" b="1" dirty="0" smtClean="0"/>
              <a:t>: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dirty="0" err="1" smtClean="0"/>
              <a:t>Buoch</a:t>
            </a:r>
            <a:r>
              <a:rPr lang="en-US" dirty="0" smtClean="0"/>
              <a:t> am </a:t>
            </a:r>
            <a:r>
              <a:rPr lang="en-US" dirty="0" err="1" smtClean="0"/>
              <a:t>dro</a:t>
            </a:r>
            <a:r>
              <a:rPr lang="en-US" dirty="0" smtClean="0"/>
              <a:t> o </a:t>
            </a:r>
            <a:r>
              <a:rPr lang="en-US" dirty="0" err="1" smtClean="0"/>
              <a:t>amgylch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/>
              <a:t>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o </a:t>
            </a:r>
            <a:r>
              <a:rPr lang="en-US" dirty="0" err="1" smtClean="0"/>
              <a:t>safbwynt</a:t>
            </a:r>
            <a:r>
              <a:rPr lang="en-US" dirty="0" smtClean="0"/>
              <a:t> y </a:t>
            </a:r>
            <a:r>
              <a:rPr lang="en-US" dirty="0" err="1" smtClean="0"/>
              <a:t>dysgwyr</a:t>
            </a:r>
            <a:r>
              <a:rPr lang="en-US" dirty="0" smtClean="0"/>
              <a:t>.</a:t>
            </a:r>
          </a:p>
          <a:p>
            <a:pPr>
              <a:buFont typeface="Arial" panose="020B0604020202020204" pitchFamily="34" charset="0"/>
              <a:buNone/>
            </a:pPr>
            <a:endParaRPr lang="en-US" dirty="0"/>
          </a:p>
          <a:p>
            <a:pPr>
              <a:buFont typeface="Arial" panose="020B0604020202020204" pitchFamily="34" charset="0"/>
              <a:buNone/>
            </a:pPr>
            <a:r>
              <a:rPr lang="en-US" dirty="0" err="1" smtClean="0"/>
              <a:t>Ystyriwch</a:t>
            </a:r>
            <a:r>
              <a:rPr lang="en-US" dirty="0" smtClean="0"/>
              <a:t> </a:t>
            </a:r>
            <a:r>
              <a:rPr lang="en-US" dirty="0" err="1" smtClean="0"/>
              <a:t>effeithiolrwydd</a:t>
            </a:r>
            <a:r>
              <a:rPr lang="en-US" dirty="0" smtClean="0"/>
              <a:t> y </a:t>
            </a:r>
            <a:r>
              <a:rPr lang="en-US" dirty="0" err="1" smtClean="0"/>
              <a:t>daith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dull </a:t>
            </a:r>
            <a:r>
              <a:rPr lang="en-US" dirty="0" err="1" smtClean="0"/>
              <a:t>arsylwi</a:t>
            </a:r>
            <a:r>
              <a:rPr lang="en-US" dirty="0" smtClean="0"/>
              <a:t>.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sz="2800" b="1" dirty="0" err="1" smtClean="0"/>
              <a:t>Tasg</a:t>
            </a:r>
            <a:r>
              <a:rPr lang="en-US" sz="2800" b="1" dirty="0" smtClean="0"/>
              <a:t>:</a:t>
            </a:r>
            <a:endParaRPr lang="en-US" sz="2800" b="1" dirty="0"/>
          </a:p>
          <a:p>
            <a:pPr>
              <a:buFont typeface="Arial" panose="020B0604020202020204" pitchFamily="34" charset="0"/>
              <a:buNone/>
            </a:pP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syniadaeth</a:t>
            </a:r>
            <a:r>
              <a:rPr lang="en-US" dirty="0" smtClean="0"/>
              <a:t> Brookfield (1995) </a:t>
            </a:r>
            <a:r>
              <a:rPr lang="en-US" dirty="0" err="1" smtClean="0"/>
              <a:t>defnyddiwch</a:t>
            </a:r>
            <a:r>
              <a:rPr lang="en-US" dirty="0" smtClean="0"/>
              <a:t> y </a:t>
            </a:r>
            <a:r>
              <a:rPr lang="en-US" dirty="0" err="1" smtClean="0"/>
              <a:t>lensys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daflen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grynhoi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arsylwadau</a:t>
            </a:r>
            <a:r>
              <a:rPr lang="en-US" dirty="0" smtClean="0"/>
              <a:t>. </a:t>
            </a:r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4629150" y="1828800"/>
            <a:ext cx="413385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 smtClean="0"/>
              <a:t>Learning Walk: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smtClean="0"/>
              <a:t>You took a walk around the learning environment, considering it from the learners’ point of view.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Consider the effectiveness of the learning walk as an observation method</a:t>
            </a:r>
          </a:p>
          <a:p>
            <a:pPr marL="0" indent="0">
              <a:buNone/>
            </a:pPr>
            <a:r>
              <a:rPr lang="en-US" sz="2800" b="1" dirty="0" smtClean="0"/>
              <a:t>Task:</a:t>
            </a:r>
          </a:p>
          <a:p>
            <a:pPr marL="0" indent="0">
              <a:buNone/>
            </a:pPr>
            <a:r>
              <a:rPr lang="en-US" dirty="0" smtClean="0"/>
              <a:t>Using Brookfield’s (1995) concepts, use the lenses on the handout to </a:t>
            </a:r>
            <a:r>
              <a:rPr lang="en-US" dirty="0" err="1" smtClean="0"/>
              <a:t>summarise</a:t>
            </a:r>
            <a:r>
              <a:rPr lang="en-US" dirty="0" smtClean="0"/>
              <a:t> your observations.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 smtClean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41491">
            <a:off x="2183048" y="148502"/>
            <a:ext cx="3188411" cy="22191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14400" y="1905000"/>
            <a:ext cx="3486150" cy="18288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smtClean="0"/>
              <a:t>PONTIO</a:t>
            </a:r>
          </a:p>
          <a:p>
            <a:pPr algn="ctr"/>
            <a:endParaRPr lang="en-US" dirty="0" smtClean="0"/>
          </a:p>
          <a:p>
            <a:pPr algn="ctr"/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876800" y="1828800"/>
            <a:ext cx="3486150" cy="3597274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smtClean="0"/>
              <a:t>BRIDGING</a:t>
            </a:r>
          </a:p>
          <a:p>
            <a:pPr algn="ctr"/>
            <a:endParaRPr lang="en-US" dirty="0" smtClean="0"/>
          </a:p>
          <a:p>
            <a:pPr algn="ctr"/>
            <a:r>
              <a:rPr lang="en-US" dirty="0" smtClean="0"/>
              <a:t>Preparation for Week 2</a:t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095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2388" y="609600"/>
            <a:ext cx="45720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 smtClean="0"/>
              <a:t>Meddwl</a:t>
            </a:r>
            <a:r>
              <a:rPr lang="en-US" dirty="0" smtClean="0"/>
              <a:t> – </a:t>
            </a:r>
            <a:r>
              <a:rPr lang="en-US" dirty="0" err="1" smtClean="0"/>
              <a:t>Paru</a:t>
            </a:r>
            <a:r>
              <a:rPr lang="en-US" dirty="0" smtClean="0"/>
              <a:t> – </a:t>
            </a:r>
            <a:r>
              <a:rPr lang="en-US" dirty="0" err="1" smtClean="0"/>
              <a:t>Rhannu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724400" y="1524000"/>
            <a:ext cx="4114800" cy="4495800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Discuss the </a:t>
            </a:r>
            <a:r>
              <a:rPr lang="en-US" sz="2400" b="1" dirty="0" err="1" smtClean="0"/>
              <a:t>behaviour</a:t>
            </a:r>
            <a:r>
              <a:rPr lang="en-US" sz="2400" b="1" dirty="0" smtClean="0"/>
              <a:t> policy </a:t>
            </a:r>
            <a:r>
              <a:rPr lang="en-US" sz="2400" dirty="0" smtClean="0"/>
              <a:t>of the school (in ‘same school’ groups).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Note the most interesting/most important aspects of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Consider what you will be looking for in your observations in class/in the school.</a:t>
            </a:r>
            <a:endParaRPr lang="en-US" sz="24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28600" y="1524000"/>
            <a:ext cx="4038600" cy="3733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457200" lvl="0" indent="-457200">
              <a:spcBef>
                <a:spcPct val="20000"/>
              </a:spcBef>
              <a:buFont typeface="+mj-lt"/>
              <a:buAutoNum type="arabicPeriod"/>
            </a:pPr>
            <a:r>
              <a:rPr lang="en-US" sz="2400" dirty="0" err="1" smtClean="0"/>
              <a:t>Trafod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b="1" dirty="0" err="1" smtClean="0"/>
              <a:t>polisi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ymddygiad</a:t>
            </a:r>
            <a:r>
              <a:rPr lang="en-US" sz="2400" b="1" dirty="0" smtClean="0"/>
              <a:t> </a:t>
            </a:r>
            <a:r>
              <a:rPr lang="en-US" sz="2400" dirty="0" smtClean="0"/>
              <a:t>yr </a:t>
            </a:r>
            <a:r>
              <a:rPr lang="en-US" sz="2400" dirty="0" err="1" smtClean="0"/>
              <a:t>ysgol</a:t>
            </a:r>
            <a:r>
              <a:rPr lang="en-US" sz="2400" dirty="0" smtClean="0"/>
              <a:t> (</a:t>
            </a:r>
            <a:r>
              <a:rPr lang="en-US" sz="2400" dirty="0" err="1" smtClean="0"/>
              <a:t>mewn</a:t>
            </a:r>
            <a:r>
              <a:rPr lang="en-US" sz="2400" dirty="0" smtClean="0"/>
              <a:t> </a:t>
            </a:r>
            <a:r>
              <a:rPr lang="en-US" sz="2400" dirty="0" err="1" smtClean="0"/>
              <a:t>grwpiau</a:t>
            </a:r>
            <a:r>
              <a:rPr lang="en-US" sz="2400" dirty="0" smtClean="0"/>
              <a:t> 'un </a:t>
            </a:r>
            <a:r>
              <a:rPr lang="en-US" sz="2400" dirty="0" err="1" smtClean="0"/>
              <a:t>ysgol</a:t>
            </a:r>
            <a:r>
              <a:rPr lang="en-US" sz="2400" dirty="0" smtClean="0"/>
              <a:t>').</a:t>
            </a:r>
          </a:p>
          <a:p>
            <a:pPr marL="457200" lvl="0" indent="-457200">
              <a:spcBef>
                <a:spcPct val="20000"/>
              </a:spcBef>
              <a:buFont typeface="+mj-lt"/>
              <a:buAutoNum type="arabicPeriod"/>
            </a:pPr>
            <a:r>
              <a:rPr lang="en-US" sz="2400" dirty="0" err="1" smtClean="0"/>
              <a:t>Nodwch</a:t>
            </a:r>
            <a:r>
              <a:rPr lang="en-US" sz="2400" dirty="0" smtClean="0"/>
              <a:t> </a:t>
            </a:r>
            <a:r>
              <a:rPr lang="en-US" sz="2400" dirty="0" err="1" smtClean="0"/>
              <a:t>agweddau</a:t>
            </a:r>
            <a:r>
              <a:rPr lang="en-US" sz="2400" dirty="0" smtClean="0"/>
              <a:t> </a:t>
            </a:r>
            <a:r>
              <a:rPr lang="en-US" sz="2400" dirty="0" err="1" smtClean="0"/>
              <a:t>mwyaf</a:t>
            </a:r>
            <a:r>
              <a:rPr lang="en-US" sz="2400" dirty="0" smtClean="0"/>
              <a:t> </a:t>
            </a:r>
            <a:r>
              <a:rPr lang="en-US" sz="2400" dirty="0" err="1" smtClean="0"/>
              <a:t>diddorol</a:t>
            </a:r>
            <a:r>
              <a:rPr lang="en-US" sz="2400" dirty="0" smtClean="0"/>
              <a:t> / </a:t>
            </a:r>
            <a:r>
              <a:rPr lang="en-US" sz="2400" dirty="0" err="1" smtClean="0"/>
              <a:t>pwysicaf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ddogfen</a:t>
            </a:r>
            <a:r>
              <a:rPr lang="en-US" sz="2400" dirty="0" smtClean="0"/>
              <a:t>.</a:t>
            </a:r>
          </a:p>
          <a:p>
            <a:pPr marL="457200" lvl="0" indent="-457200">
              <a:spcBef>
                <a:spcPct val="20000"/>
              </a:spcBef>
              <a:buFont typeface="+mj-lt"/>
              <a:buAutoNum type="arabicPeriod"/>
            </a:pPr>
            <a:r>
              <a:rPr lang="en-US" sz="2400" dirty="0" err="1" smtClean="0"/>
              <a:t>Ystyriwch</a:t>
            </a:r>
            <a:r>
              <a:rPr lang="en-US" sz="2400" dirty="0" smtClean="0"/>
              <a:t> </a:t>
            </a:r>
            <a:r>
              <a:rPr lang="en-US" sz="2400" dirty="0" err="1" smtClean="0"/>
              <a:t>beth</a:t>
            </a:r>
            <a:r>
              <a:rPr lang="en-US" sz="2400" dirty="0" smtClean="0"/>
              <a:t> y </a:t>
            </a:r>
            <a:r>
              <a:rPr lang="en-US" sz="2400" dirty="0" err="1" smtClean="0"/>
              <a:t>byddwch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ei</a:t>
            </a:r>
            <a:r>
              <a:rPr lang="en-US" sz="2400" dirty="0" smtClean="0"/>
              <a:t> </a:t>
            </a:r>
            <a:r>
              <a:rPr lang="en-US" sz="2400" dirty="0" err="1" smtClean="0"/>
              <a:t>chwilio</a:t>
            </a:r>
            <a:r>
              <a:rPr lang="en-US" sz="2400" dirty="0" smtClean="0"/>
              <a:t> </a:t>
            </a:r>
            <a:r>
              <a:rPr lang="en-US" sz="2400" dirty="0" err="1" smtClean="0"/>
              <a:t>amdano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eich</a:t>
            </a:r>
            <a:r>
              <a:rPr lang="en-US" sz="2400" dirty="0" smtClean="0"/>
              <a:t> </a:t>
            </a:r>
            <a:r>
              <a:rPr lang="en-US" sz="2400" dirty="0" err="1" smtClean="0"/>
              <a:t>arsylwadau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y </a:t>
            </a:r>
            <a:r>
              <a:rPr lang="en-US" sz="2400" dirty="0" err="1" smtClean="0"/>
              <a:t>dosbarth</a:t>
            </a:r>
            <a:r>
              <a:rPr lang="en-US" sz="2400" dirty="0" smtClean="0"/>
              <a:t> / </a:t>
            </a:r>
            <a:r>
              <a:rPr lang="en-US" sz="2400" dirty="0" err="1" smtClean="0"/>
              <a:t>yn</a:t>
            </a:r>
            <a:r>
              <a:rPr lang="en-US" sz="2400" dirty="0" smtClean="0"/>
              <a:t> yr </a:t>
            </a:r>
            <a:r>
              <a:rPr lang="en-US" sz="2400" dirty="0" err="1" smtClean="0"/>
              <a:t>ysgol</a:t>
            </a:r>
            <a:r>
              <a:rPr lang="en-US" sz="2400" dirty="0" smtClean="0"/>
              <a:t>.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805779" y="609600"/>
            <a:ext cx="371475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smtClean="0"/>
              <a:t>Think – Pair – Share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91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4724400" y="1143000"/>
            <a:ext cx="4343400" cy="464820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Ask the class teacher’s permission to choose a target pupil to </a:t>
            </a:r>
            <a:r>
              <a:rPr lang="en-US" sz="2400" dirty="0"/>
              <a:t>o</a:t>
            </a:r>
            <a:r>
              <a:rPr lang="en-US" sz="2400" dirty="0" smtClean="0"/>
              <a:t>bserve </a:t>
            </a:r>
            <a:r>
              <a:rPr lang="en-US" sz="2400" dirty="0" smtClean="0"/>
              <a:t>for a specific period of time (e.g. one lesson)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Focus on the impact of behavior management strategies employed on the individual pupil (you may be able to focus on more than one pupil during the day)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Use the questions within the </a:t>
            </a:r>
            <a:r>
              <a:rPr lang="en-US" sz="2400" dirty="0" err="1" smtClean="0"/>
              <a:t>Bridiging</a:t>
            </a:r>
            <a:r>
              <a:rPr lang="en-US" sz="2400" dirty="0" smtClean="0"/>
              <a:t> booklet as a guide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smtClean="0"/>
              <a:t>Ensure your notes are detailed enough to support </a:t>
            </a:r>
            <a:r>
              <a:rPr lang="en-US" sz="2400" dirty="0" smtClean="0"/>
              <a:t>discussion</a:t>
            </a:r>
            <a:endParaRPr lang="en-US" sz="2400" dirty="0" smtClean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984812" y="195478"/>
            <a:ext cx="3881021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dirty="0" smtClean="0"/>
              <a:t>Preparation: Observing a target pupil </a:t>
            </a:r>
            <a:endParaRPr lang="en-US" sz="2800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79033" y="1128204"/>
            <a:ext cx="4343400" cy="464820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US" sz="2400" dirty="0" err="1" smtClean="0"/>
              <a:t>Holwch</a:t>
            </a:r>
            <a:r>
              <a:rPr lang="en-US" sz="2400" dirty="0" smtClean="0"/>
              <a:t> </a:t>
            </a:r>
            <a:r>
              <a:rPr lang="en-US" sz="2400" dirty="0" err="1" smtClean="0"/>
              <a:t>yr</a:t>
            </a:r>
            <a:r>
              <a:rPr lang="en-US" sz="2400" dirty="0" smtClean="0"/>
              <a:t> </a:t>
            </a:r>
            <a:r>
              <a:rPr lang="en-US" sz="2400" dirty="0" err="1" smtClean="0"/>
              <a:t>athro</a:t>
            </a:r>
            <a:r>
              <a:rPr lang="en-US" sz="2400" dirty="0" smtClean="0"/>
              <a:t> </a:t>
            </a:r>
            <a:r>
              <a:rPr lang="en-US" sz="2400" dirty="0" err="1" smtClean="0"/>
              <a:t>dosbarth</a:t>
            </a:r>
            <a:r>
              <a:rPr lang="en-US" sz="2400" dirty="0" smtClean="0"/>
              <a:t> am </a:t>
            </a:r>
            <a:r>
              <a:rPr lang="en-US" sz="2400" dirty="0" err="1" smtClean="0"/>
              <a:t>gael</a:t>
            </a:r>
            <a:r>
              <a:rPr lang="en-US" sz="2400" dirty="0" smtClean="0"/>
              <a:t> </a:t>
            </a:r>
            <a:r>
              <a:rPr lang="en-US" sz="2400" dirty="0" err="1" smtClean="0"/>
              <a:t>dewis</a:t>
            </a:r>
            <a:r>
              <a:rPr lang="en-US" sz="2400" dirty="0" smtClean="0"/>
              <a:t> </a:t>
            </a:r>
            <a:r>
              <a:rPr lang="en-US" sz="2400" dirty="0" err="1" smtClean="0"/>
              <a:t>plentyn</a:t>
            </a:r>
            <a:r>
              <a:rPr lang="en-US" sz="2400" dirty="0" smtClean="0"/>
              <a:t> </a:t>
            </a:r>
            <a:r>
              <a:rPr lang="en-US" sz="2400" dirty="0" err="1" smtClean="0"/>
              <a:t>targed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arsylwi</a:t>
            </a:r>
            <a:r>
              <a:rPr lang="en-US" sz="2400" dirty="0" smtClean="0"/>
              <a:t> </a:t>
            </a:r>
            <a:r>
              <a:rPr lang="en-US" sz="2400" dirty="0" err="1" smtClean="0"/>
              <a:t>arno</a:t>
            </a:r>
            <a:r>
              <a:rPr lang="en-US" sz="2400" dirty="0" smtClean="0"/>
              <a:t>/</a:t>
            </a:r>
            <a:r>
              <a:rPr lang="en-US" sz="2400" smtClean="0"/>
              <a:t>i </a:t>
            </a:r>
            <a:r>
              <a:rPr lang="en-US" sz="2400" dirty="0" smtClean="0"/>
              <a:t>am </a:t>
            </a:r>
            <a:r>
              <a:rPr lang="en-US" sz="2400" dirty="0" err="1" smtClean="0"/>
              <a:t>gyfnod</a:t>
            </a:r>
            <a:r>
              <a:rPr lang="en-US" sz="2400" dirty="0" smtClean="0"/>
              <a:t> </a:t>
            </a:r>
            <a:r>
              <a:rPr lang="en-US" sz="2400" dirty="0" err="1" smtClean="0"/>
              <a:t>penodol</a:t>
            </a:r>
            <a:r>
              <a:rPr lang="en-US" sz="2400" dirty="0" smtClean="0"/>
              <a:t> o </a:t>
            </a:r>
            <a:r>
              <a:rPr lang="en-US" sz="2400" dirty="0" err="1" smtClean="0"/>
              <a:t>amser</a:t>
            </a:r>
            <a:r>
              <a:rPr lang="en-US" sz="2400" dirty="0" smtClean="0"/>
              <a:t> (</a:t>
            </a:r>
            <a:r>
              <a:rPr lang="en-US" sz="2400" dirty="0" err="1" smtClean="0"/>
              <a:t>e.e</a:t>
            </a:r>
            <a:r>
              <a:rPr lang="en-US" sz="2400" dirty="0" smtClean="0"/>
              <a:t>. un </a:t>
            </a:r>
            <a:r>
              <a:rPr lang="en-US" sz="2400" dirty="0" err="1" smtClean="0"/>
              <a:t>wers</a:t>
            </a:r>
            <a:r>
              <a:rPr lang="en-US" sz="2400" dirty="0" smtClean="0"/>
              <a:t>)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err="1" smtClean="0"/>
              <a:t>Canolbwyntiwch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effaith</a:t>
            </a:r>
            <a:r>
              <a:rPr lang="en-US" sz="2400" dirty="0" smtClean="0"/>
              <a:t> </a:t>
            </a:r>
            <a:r>
              <a:rPr lang="en-US" sz="2400" dirty="0" err="1" smtClean="0"/>
              <a:t>strategaethau</a:t>
            </a:r>
            <a:r>
              <a:rPr lang="en-US" sz="2400" dirty="0" smtClean="0"/>
              <a:t> </a:t>
            </a:r>
            <a:r>
              <a:rPr lang="en-US" sz="2400" dirty="0" err="1" smtClean="0"/>
              <a:t>rheoli</a:t>
            </a:r>
            <a:r>
              <a:rPr lang="en-US" sz="2400" dirty="0" smtClean="0"/>
              <a:t> </a:t>
            </a:r>
            <a:r>
              <a:rPr lang="en-US" sz="2400" dirty="0" err="1" smtClean="0"/>
              <a:t>ymddygiad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y </a:t>
            </a:r>
            <a:r>
              <a:rPr lang="en-US" sz="2400" dirty="0" err="1" smtClean="0"/>
              <a:t>plentyn</a:t>
            </a:r>
            <a:r>
              <a:rPr lang="en-US" sz="2400" dirty="0" smtClean="0"/>
              <a:t> </a:t>
            </a:r>
            <a:r>
              <a:rPr lang="en-US" sz="2400" dirty="0" err="1" smtClean="0"/>
              <a:t>hwnnw</a:t>
            </a:r>
            <a:r>
              <a:rPr lang="en-US" sz="2400" dirty="0" smtClean="0"/>
              <a:t> (</a:t>
            </a:r>
            <a:r>
              <a:rPr lang="en-US" sz="2400" dirty="0" err="1" smtClean="0"/>
              <a:t>mae’n</a:t>
            </a:r>
            <a:r>
              <a:rPr lang="en-US" sz="2400" dirty="0" smtClean="0"/>
              <a:t> </a:t>
            </a:r>
            <a:r>
              <a:rPr lang="en-US" sz="2400" dirty="0" err="1" smtClean="0"/>
              <a:t>bosib</a:t>
            </a:r>
            <a:r>
              <a:rPr lang="en-US" sz="2400" dirty="0" smtClean="0"/>
              <a:t> y </a:t>
            </a:r>
            <a:r>
              <a:rPr lang="en-US" sz="2400" dirty="0" err="1" smtClean="0"/>
              <a:t>gellwch</a:t>
            </a:r>
            <a:r>
              <a:rPr lang="en-US" sz="2400" dirty="0" smtClean="0"/>
              <a:t> </a:t>
            </a:r>
            <a:r>
              <a:rPr lang="en-US" sz="2400" dirty="0" err="1" smtClean="0"/>
              <a:t>arsylwi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fwy</a:t>
            </a:r>
            <a:r>
              <a:rPr lang="en-US" sz="2400" dirty="0" smtClean="0"/>
              <a:t> nag un </a:t>
            </a:r>
            <a:r>
              <a:rPr lang="en-US" sz="2400" dirty="0" err="1" smtClean="0"/>
              <a:t>plentyn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ystod</a:t>
            </a:r>
            <a:r>
              <a:rPr lang="en-US" sz="2400" dirty="0" smtClean="0"/>
              <a:t> y </a:t>
            </a:r>
            <a:r>
              <a:rPr lang="en-US" sz="2400" dirty="0" err="1" smtClean="0"/>
              <a:t>dydd</a:t>
            </a:r>
            <a:r>
              <a:rPr lang="en-US" sz="2400" dirty="0" smtClean="0"/>
              <a:t>).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err="1" smtClean="0"/>
              <a:t>Defnyddiwch</a:t>
            </a:r>
            <a:r>
              <a:rPr lang="en-US" sz="2400" dirty="0" smtClean="0"/>
              <a:t> y </a:t>
            </a:r>
            <a:r>
              <a:rPr lang="en-US" sz="2400" dirty="0" err="1" smtClean="0"/>
              <a:t>cwestiynau</a:t>
            </a:r>
            <a:r>
              <a:rPr lang="en-US" sz="2400" dirty="0" smtClean="0"/>
              <a:t> o </a:t>
            </a:r>
            <a:r>
              <a:rPr lang="en-US" sz="2400" dirty="0" err="1" smtClean="0"/>
              <a:t>fewn</a:t>
            </a:r>
            <a:r>
              <a:rPr lang="en-US" sz="2400" dirty="0" smtClean="0"/>
              <a:t> y </a:t>
            </a:r>
            <a:r>
              <a:rPr lang="en-US" sz="2400" dirty="0" err="1" smtClean="0"/>
              <a:t>llyfryn</a:t>
            </a:r>
            <a:r>
              <a:rPr lang="en-US" sz="2400" dirty="0" smtClean="0"/>
              <a:t> </a:t>
            </a:r>
            <a:r>
              <a:rPr lang="en-US" sz="2400" dirty="0" err="1" smtClean="0"/>
              <a:t>Pontio</a:t>
            </a:r>
            <a:r>
              <a:rPr lang="en-US" sz="2400" dirty="0" smtClean="0"/>
              <a:t> </a:t>
            </a:r>
            <a:r>
              <a:rPr lang="en-US" sz="2400" dirty="0" err="1" smtClean="0"/>
              <a:t>fel</a:t>
            </a:r>
            <a:r>
              <a:rPr lang="en-US" sz="2400" dirty="0" smtClean="0"/>
              <a:t> </a:t>
            </a:r>
            <a:r>
              <a:rPr lang="en-US" sz="2400" dirty="0" err="1" smtClean="0"/>
              <a:t>arweiniad</a:t>
            </a:r>
            <a:r>
              <a:rPr lang="en-US" sz="2400" dirty="0" smtClean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 err="1" smtClean="0"/>
              <a:t>Gwnewch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siwr</a:t>
            </a:r>
            <a:r>
              <a:rPr lang="en-US" sz="2400" dirty="0" smtClean="0"/>
              <a:t> bod </a:t>
            </a:r>
            <a:r>
              <a:rPr lang="en-US" sz="2400" dirty="0" err="1" smtClean="0"/>
              <a:t>eich</a:t>
            </a:r>
            <a:r>
              <a:rPr lang="en-US" sz="2400" dirty="0" smtClean="0"/>
              <a:t> </a:t>
            </a:r>
            <a:r>
              <a:rPr lang="en-US" sz="2400" dirty="0" err="1" smtClean="0"/>
              <a:t>nodiadau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ddigon</a:t>
            </a:r>
            <a:r>
              <a:rPr lang="en-US" sz="2400" dirty="0" smtClean="0"/>
              <a:t> </a:t>
            </a:r>
            <a:r>
              <a:rPr lang="en-US" sz="2400" dirty="0" err="1" smtClean="0"/>
              <a:t>manwl</a:t>
            </a:r>
            <a:r>
              <a:rPr lang="en-US" sz="2400" dirty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gefnogi</a:t>
            </a:r>
            <a:r>
              <a:rPr lang="en-US" sz="2400" dirty="0" smtClean="0"/>
              <a:t> </a:t>
            </a:r>
            <a:r>
              <a:rPr lang="en-US" sz="2400" dirty="0" err="1" smtClean="0"/>
              <a:t>trafodaeth</a:t>
            </a:r>
            <a:endParaRPr lang="en-US" sz="2400" dirty="0" smtClean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439445" y="180682"/>
            <a:ext cx="3881021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dirty="0" err="1" smtClean="0"/>
              <a:t>Paratoi</a:t>
            </a:r>
            <a:r>
              <a:rPr lang="en-US" sz="2800" dirty="0" smtClean="0"/>
              <a:t>: </a:t>
            </a:r>
            <a:r>
              <a:rPr lang="en-US" sz="2800" dirty="0" err="1" smtClean="0"/>
              <a:t>Arsylwi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/>
              <a:t>b</a:t>
            </a:r>
            <a:r>
              <a:rPr lang="en-US" sz="2800" dirty="0" err="1" smtClean="0"/>
              <a:t>lentyn</a:t>
            </a:r>
            <a:r>
              <a:rPr lang="en-US" sz="2800" dirty="0" smtClean="0"/>
              <a:t> </a:t>
            </a:r>
            <a:r>
              <a:rPr lang="en-US" sz="2800" dirty="0" err="1"/>
              <a:t>t</a:t>
            </a:r>
            <a:r>
              <a:rPr lang="en-US" sz="2800" dirty="0" err="1" smtClean="0"/>
              <a:t>arged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093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04800" y="366266"/>
            <a:ext cx="327660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Paratoi</a:t>
            </a:r>
            <a:r>
              <a:rPr lang="en-US" dirty="0" smtClean="0"/>
              <a:t>: </a:t>
            </a:r>
          </a:p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6775" y="1690688"/>
            <a:ext cx="440055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US" b="1" dirty="0" smtClean="0"/>
              <a:t>Read or tell a story to a group of learners:</a:t>
            </a:r>
            <a:endParaRPr lang="en-GB" dirty="0" smtClean="0"/>
          </a:p>
          <a:p>
            <a:r>
              <a:rPr lang="en-US" dirty="0" smtClean="0"/>
              <a:t>Ask the </a:t>
            </a:r>
            <a:r>
              <a:rPr lang="en-US" dirty="0" err="1" smtClean="0"/>
              <a:t>classteacher</a:t>
            </a:r>
            <a:r>
              <a:rPr lang="en-US" dirty="0" smtClean="0"/>
              <a:t> to identify an appropriate group to work with. (*You may be able to read to several groups throughout a day.) </a:t>
            </a:r>
            <a:endParaRPr lang="en-GB" dirty="0" smtClean="0"/>
          </a:p>
          <a:p>
            <a:r>
              <a:rPr lang="en-US" dirty="0" smtClean="0"/>
              <a:t>Choose an appropriate text for the age and abilities of the pupils.</a:t>
            </a:r>
          </a:p>
          <a:p>
            <a:r>
              <a:rPr lang="en-US" dirty="0" smtClean="0"/>
              <a:t>Prepare your reading (including props/opportunities for interaction, etc.). You could </a:t>
            </a:r>
            <a:r>
              <a:rPr lang="en-US" i="1" dirty="0" smtClean="0"/>
              <a:t>tell</a:t>
            </a:r>
            <a:r>
              <a:rPr lang="en-US" dirty="0" smtClean="0"/>
              <a:t> a story if you would prefer.</a:t>
            </a:r>
            <a:endParaRPr lang="en-GB" dirty="0" smtClean="0"/>
          </a:p>
          <a:p>
            <a:pPr>
              <a:buFont typeface="Arial" panose="020B0604020202020204" pitchFamily="34" charset="0"/>
              <a:buNone/>
            </a:pPr>
            <a:r>
              <a:rPr lang="en-US" b="1" dirty="0" smtClean="0"/>
              <a:t> 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676775" y="365125"/>
            <a:ext cx="327660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Preparation: </a:t>
            </a:r>
          </a:p>
          <a:p>
            <a:r>
              <a:rPr lang="en-US" dirty="0" smtClean="0"/>
              <a:t>Reading aloud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04800" y="1690688"/>
            <a:ext cx="4114800" cy="43513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US" b="1" dirty="0" err="1" smtClean="0"/>
              <a:t>Darllenwch</a:t>
            </a:r>
            <a:r>
              <a:rPr lang="en-US" b="1" dirty="0" smtClean="0"/>
              <a:t> </a:t>
            </a:r>
            <a:r>
              <a:rPr lang="en-US" b="1" dirty="0" err="1" smtClean="0"/>
              <a:t>neu</a:t>
            </a:r>
            <a:r>
              <a:rPr lang="en-US" b="1" dirty="0" smtClean="0"/>
              <a:t> </a:t>
            </a:r>
            <a:r>
              <a:rPr lang="en-US" b="1" dirty="0" err="1" smtClean="0"/>
              <a:t>adrodd</a:t>
            </a:r>
            <a:r>
              <a:rPr lang="en-US" b="1" dirty="0" smtClean="0"/>
              <a:t> </a:t>
            </a:r>
            <a:r>
              <a:rPr lang="en-US" b="1" dirty="0" err="1" smtClean="0"/>
              <a:t>stori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grŵp</a:t>
            </a:r>
            <a:r>
              <a:rPr lang="en-US" b="1" dirty="0" smtClean="0"/>
              <a:t> o </a:t>
            </a:r>
            <a:r>
              <a:rPr lang="en-US" b="1" dirty="0" err="1" smtClean="0"/>
              <a:t>ddysgwyr</a:t>
            </a:r>
            <a:r>
              <a:rPr lang="en-US" b="1" dirty="0" smtClean="0"/>
              <a:t>:</a:t>
            </a:r>
          </a:p>
          <a:p>
            <a:r>
              <a:rPr lang="en-US" dirty="0" err="1" smtClean="0"/>
              <a:t>Gofynnwch</a:t>
            </a:r>
            <a:r>
              <a:rPr lang="en-US" dirty="0" smtClean="0"/>
              <a:t> </a:t>
            </a:r>
            <a:r>
              <a:rPr lang="en-US" dirty="0" err="1" smtClean="0"/>
              <a:t>i'r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adnabod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priodol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weithio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. (* </a:t>
            </a:r>
            <a:r>
              <a:rPr lang="en-US" dirty="0" err="1" smtClean="0"/>
              <a:t>Efallai</a:t>
            </a:r>
            <a:r>
              <a:rPr lang="en-US" dirty="0" smtClean="0"/>
              <a:t> y </a:t>
            </a: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</a:t>
            </a:r>
            <a:r>
              <a:rPr lang="en-US" dirty="0" smtClean="0"/>
              <a:t> </a:t>
            </a:r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nag un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</a:t>
            </a:r>
            <a:r>
              <a:rPr lang="en-US" dirty="0" err="1" smtClean="0"/>
              <a:t>dydd</a:t>
            </a:r>
            <a:r>
              <a:rPr lang="en-US" dirty="0" smtClean="0"/>
              <a:t>.)</a:t>
            </a:r>
          </a:p>
          <a:p>
            <a:r>
              <a:rPr lang="en-US" dirty="0" err="1" smtClean="0"/>
              <a:t>Dewiswch</a:t>
            </a:r>
            <a:r>
              <a:rPr lang="en-US" dirty="0" smtClean="0"/>
              <a:t> </a:t>
            </a:r>
            <a:r>
              <a:rPr lang="en-US" dirty="0" err="1" smtClean="0"/>
              <a:t>destun</a:t>
            </a:r>
            <a:r>
              <a:rPr lang="en-US" dirty="0" smtClean="0"/>
              <a:t> </a:t>
            </a:r>
            <a:r>
              <a:rPr lang="en-US" dirty="0" err="1" smtClean="0"/>
              <a:t>priodol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oed</a:t>
            </a:r>
            <a:r>
              <a:rPr lang="en-US" dirty="0" smtClean="0"/>
              <a:t> a </a:t>
            </a:r>
            <a:r>
              <a:rPr lang="en-US" dirty="0" err="1" smtClean="0"/>
              <a:t>gallu'r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Paratowch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darllen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propiau</a:t>
            </a:r>
            <a:r>
              <a:rPr lang="en-US" dirty="0" smtClean="0"/>
              <a:t> / </a:t>
            </a:r>
            <a:r>
              <a:rPr lang="en-US" dirty="0" err="1" smtClean="0"/>
              <a:t>cyfleoedd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rhyngweithio</a:t>
            </a:r>
            <a:r>
              <a:rPr lang="en-US" dirty="0" smtClean="0"/>
              <a:t>, ac </a:t>
            </a:r>
            <a:r>
              <a:rPr lang="en-US" dirty="0" err="1" smtClean="0"/>
              <a:t>ati</a:t>
            </a:r>
            <a:r>
              <a:rPr lang="en-US" dirty="0" smtClean="0"/>
              <a:t>). </a:t>
            </a:r>
            <a:r>
              <a:rPr lang="en-US" dirty="0" err="1" smtClean="0"/>
              <a:t>Gallech</a:t>
            </a:r>
            <a:r>
              <a:rPr lang="en-US" dirty="0" smtClean="0"/>
              <a:t> </a:t>
            </a:r>
            <a:r>
              <a:rPr lang="en-US" i="1" dirty="0" err="1" smtClean="0"/>
              <a:t>ddweud</a:t>
            </a:r>
            <a:r>
              <a:rPr lang="en-US" i="1" dirty="0" smtClean="0"/>
              <a:t> </a:t>
            </a:r>
            <a:r>
              <a:rPr lang="en-US" dirty="0" err="1" smtClean="0"/>
              <a:t>stori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byddai'n</a:t>
            </a:r>
            <a:r>
              <a:rPr lang="en-US" dirty="0" smtClean="0"/>
              <a:t> well </a:t>
            </a:r>
            <a:r>
              <a:rPr lang="en-US" dirty="0" err="1" smtClean="0"/>
              <a:t>gennych</a:t>
            </a:r>
            <a:r>
              <a:rPr lang="en-US" dirty="0" smtClean="0"/>
              <a:t>.</a:t>
            </a:r>
            <a:endParaRPr lang="en-GB" dirty="0" smtClean="0"/>
          </a:p>
          <a:p>
            <a:pPr>
              <a:buFont typeface="Arial" panose="020B0604020202020204" pitchFamily="34" charset="0"/>
              <a:buNone/>
            </a:pPr>
            <a:r>
              <a:rPr lang="en-US" b="1" dirty="0" smtClean="0"/>
              <a:t> </a:t>
            </a: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71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0" y="5477522"/>
            <a:ext cx="3324225" cy="137160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800600" y="327335"/>
            <a:ext cx="4191000" cy="1143000"/>
          </a:xfrm>
        </p:spPr>
        <p:txBody>
          <a:bodyPr>
            <a:normAutofit/>
          </a:bodyPr>
          <a:lstStyle/>
          <a:p>
            <a:r>
              <a:rPr lang="en-US" b="1" dirty="0" smtClean="0"/>
              <a:t>Effective reading aloud involves…</a:t>
            </a:r>
            <a:endParaRPr lang="en-US" b="1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0" y="1630532"/>
            <a:ext cx="4572000" cy="530366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Preparation, preparation, preparation…</a:t>
            </a:r>
          </a:p>
          <a:p>
            <a:r>
              <a:rPr lang="en-US" sz="2800" dirty="0" smtClean="0"/>
              <a:t>Eye contact</a:t>
            </a:r>
          </a:p>
          <a:p>
            <a:r>
              <a:rPr lang="en-US" sz="2800" dirty="0" smtClean="0"/>
              <a:t>Listener involvement</a:t>
            </a:r>
          </a:p>
          <a:p>
            <a:r>
              <a:rPr lang="en-US" sz="2800" dirty="0" smtClean="0"/>
              <a:t>Voice (</a:t>
            </a:r>
            <a:r>
              <a:rPr lang="en-US" sz="2800" dirty="0"/>
              <a:t>s</a:t>
            </a:r>
            <a:r>
              <a:rPr lang="en-US" sz="2800" dirty="0" smtClean="0"/>
              <a:t>uitable pace, clarity of volume, expression, intonation)</a:t>
            </a:r>
          </a:p>
          <a:p>
            <a:r>
              <a:rPr lang="en-US" sz="2800" dirty="0" smtClean="0"/>
              <a:t>Props</a:t>
            </a:r>
          </a:p>
          <a:p>
            <a:r>
              <a:rPr lang="en-US" sz="2800" dirty="0" smtClean="0"/>
              <a:t>Questions</a:t>
            </a:r>
          </a:p>
          <a:p>
            <a:r>
              <a:rPr lang="en-US" sz="2800" i="1" dirty="0" smtClean="0"/>
              <a:t>What else?</a:t>
            </a:r>
            <a:endParaRPr lang="en-US" sz="2800" i="1" dirty="0"/>
          </a:p>
        </p:txBody>
      </p:sp>
      <p:sp>
        <p:nvSpPr>
          <p:cNvPr id="4" name="Content Placeholder 7"/>
          <p:cNvSpPr txBox="1">
            <a:spLocks/>
          </p:cNvSpPr>
          <p:nvPr/>
        </p:nvSpPr>
        <p:spPr>
          <a:xfrm>
            <a:off x="304800" y="1600200"/>
            <a:ext cx="4038600" cy="4419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 err="1" smtClean="0"/>
              <a:t>Paratoi</a:t>
            </a:r>
            <a:r>
              <a:rPr lang="en-US" sz="2800" dirty="0" smtClean="0"/>
              <a:t>, </a:t>
            </a:r>
            <a:r>
              <a:rPr lang="en-US" sz="2800" dirty="0" err="1" smtClean="0"/>
              <a:t>paratoi</a:t>
            </a:r>
            <a:r>
              <a:rPr lang="en-US" sz="2800" dirty="0" smtClean="0"/>
              <a:t>,   </a:t>
            </a:r>
            <a:r>
              <a:rPr lang="en-US" sz="2800" dirty="0" err="1" smtClean="0"/>
              <a:t>paratoi</a:t>
            </a:r>
            <a:r>
              <a:rPr lang="en-US" sz="2800" dirty="0" smtClean="0"/>
              <a:t> ...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C</a:t>
            </a:r>
            <a:r>
              <a:rPr lang="en-US" sz="2800" dirty="0" err="1" smtClean="0"/>
              <a:t>yswllt</a:t>
            </a:r>
            <a:r>
              <a:rPr lang="en-US" sz="2800" dirty="0" smtClean="0"/>
              <a:t> </a:t>
            </a:r>
            <a:r>
              <a:rPr lang="en-US" sz="2800" dirty="0" err="1" smtClean="0"/>
              <a:t>llygaid</a:t>
            </a:r>
            <a:endParaRPr lang="en-US" sz="2800" dirty="0" smtClean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C</a:t>
            </a:r>
            <a:r>
              <a:rPr lang="en-US" sz="2800" dirty="0" err="1" smtClean="0"/>
              <a:t>yfranogiad</a:t>
            </a:r>
            <a:r>
              <a:rPr lang="en-US" sz="2800" dirty="0" smtClean="0"/>
              <a:t> </a:t>
            </a:r>
            <a:r>
              <a:rPr lang="en-US" sz="2800" dirty="0" err="1" smtClean="0"/>
              <a:t>gwrandawr</a:t>
            </a:r>
            <a:endParaRPr lang="en-US" sz="2800" dirty="0" smtClean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 err="1" smtClean="0"/>
              <a:t>Llais</a:t>
            </a:r>
            <a:r>
              <a:rPr lang="en-US" sz="2800" dirty="0" smtClean="0"/>
              <a:t> (</a:t>
            </a:r>
            <a:r>
              <a:rPr lang="en-US" sz="2800" dirty="0" err="1"/>
              <a:t>c</a:t>
            </a:r>
            <a:r>
              <a:rPr lang="en-US" sz="2800" dirty="0" err="1" smtClean="0"/>
              <a:t>yflymder</a:t>
            </a:r>
            <a:r>
              <a:rPr lang="en-US" sz="2800" dirty="0" smtClean="0"/>
              <a:t> </a:t>
            </a:r>
            <a:r>
              <a:rPr lang="en-US" sz="2800" dirty="0" err="1" smtClean="0"/>
              <a:t>addas</a:t>
            </a:r>
            <a:r>
              <a:rPr lang="en-US" sz="2800" dirty="0" smtClean="0"/>
              <a:t>, </a:t>
            </a:r>
            <a:r>
              <a:rPr lang="en-US" sz="2800" dirty="0" err="1" smtClean="0"/>
              <a:t>llais</a:t>
            </a:r>
            <a:r>
              <a:rPr lang="en-US" sz="2800" dirty="0" smtClean="0"/>
              <a:t> </a:t>
            </a:r>
            <a:r>
              <a:rPr lang="en-US" sz="2800" dirty="0" err="1" smtClean="0"/>
              <a:t>clir</a:t>
            </a:r>
            <a:r>
              <a:rPr lang="en-US" sz="2800" dirty="0" smtClean="0"/>
              <a:t>, </a:t>
            </a:r>
            <a:r>
              <a:rPr lang="en-US" sz="2800" dirty="0" err="1"/>
              <a:t>m</a:t>
            </a:r>
            <a:r>
              <a:rPr lang="en-US" sz="2800" dirty="0" err="1" smtClean="0"/>
              <a:t>ynegiant</a:t>
            </a:r>
            <a:r>
              <a:rPr lang="en-US" sz="2800" dirty="0" smtClean="0"/>
              <a:t>, </a:t>
            </a:r>
            <a:r>
              <a:rPr lang="en-US" sz="2800" dirty="0" err="1" smtClean="0"/>
              <a:t>Goslef</a:t>
            </a:r>
            <a:r>
              <a:rPr lang="en-US" sz="2800" dirty="0" smtClean="0"/>
              <a:t>)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P</a:t>
            </a:r>
            <a:r>
              <a:rPr lang="en-US" sz="2800" dirty="0" err="1" smtClean="0"/>
              <a:t>ropiau</a:t>
            </a:r>
            <a:endParaRPr lang="en-US" sz="2800" dirty="0" smtClean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 err="1"/>
              <a:t>C</a:t>
            </a:r>
            <a:r>
              <a:rPr lang="en-US" sz="2800" dirty="0" err="1" smtClean="0"/>
              <a:t>westiynau</a:t>
            </a:r>
            <a:endParaRPr lang="en-US" sz="2800" dirty="0" smtClean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i="1" dirty="0"/>
              <a:t>B</a:t>
            </a:r>
            <a:r>
              <a:rPr lang="en-US" sz="2800" i="1" dirty="0" smtClean="0"/>
              <a:t>eth </a:t>
            </a:r>
            <a:r>
              <a:rPr lang="en-US" sz="2800" i="1" dirty="0" err="1" smtClean="0"/>
              <a:t>arall</a:t>
            </a:r>
            <a:r>
              <a:rPr lang="en-US" sz="2800" i="1" dirty="0" smtClean="0"/>
              <a:t>?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sp>
        <p:nvSpPr>
          <p:cNvPr id="9" name="Title 6"/>
          <p:cNvSpPr txBox="1">
            <a:spLocks/>
          </p:cNvSpPr>
          <p:nvPr/>
        </p:nvSpPr>
        <p:spPr>
          <a:xfrm>
            <a:off x="381000" y="305710"/>
            <a:ext cx="4191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err="1" smtClean="0"/>
              <a:t>Er</a:t>
            </a:r>
            <a:r>
              <a:rPr lang="en-US" b="1" dirty="0" smtClean="0"/>
              <a:t> </a:t>
            </a:r>
            <a:r>
              <a:rPr lang="en-US" b="1" dirty="0" err="1" smtClean="0"/>
              <a:t>mwyn</a:t>
            </a:r>
            <a:r>
              <a:rPr lang="en-US" b="1" dirty="0" smtClean="0"/>
              <a:t> </a:t>
            </a:r>
            <a:r>
              <a:rPr lang="en-US" b="1" dirty="0" err="1" smtClean="0"/>
              <a:t>darllen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uchel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effeithiol</a:t>
            </a:r>
            <a:r>
              <a:rPr lang="en-US" b="1" dirty="0" smtClean="0"/>
              <a:t> </a:t>
            </a:r>
            <a:r>
              <a:rPr lang="en-US" b="1" dirty="0" err="1" smtClean="0"/>
              <a:t>mae</a:t>
            </a:r>
            <a:r>
              <a:rPr lang="en-US" b="1" dirty="0" smtClean="0"/>
              <a:t> </a:t>
            </a:r>
            <a:r>
              <a:rPr lang="en-US" b="1" dirty="0" err="1" smtClean="0"/>
              <a:t>angen</a:t>
            </a:r>
            <a:r>
              <a:rPr lang="en-US" b="1" dirty="0" smtClean="0"/>
              <a:t>…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125" y="4191000"/>
            <a:ext cx="1350125" cy="1182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2224" y="4129084"/>
            <a:ext cx="1955099" cy="1433516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166255" y="166254"/>
            <a:ext cx="327660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 smtClean="0"/>
              <a:t>Paratoi</a:t>
            </a:r>
            <a:r>
              <a:rPr lang="en-US" dirty="0" smtClean="0"/>
              <a:t>: </a:t>
            </a:r>
          </a:p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endParaRPr lang="en-US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653742" y="166254"/>
            <a:ext cx="3276600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Preparation: </a:t>
            </a:r>
          </a:p>
          <a:p>
            <a:r>
              <a:rPr lang="en-US" dirty="0" smtClean="0"/>
              <a:t>Reading aloud</a:t>
            </a:r>
            <a:endParaRPr lang="en-US" dirty="0"/>
          </a:p>
        </p:txBody>
      </p:sp>
      <p:sp>
        <p:nvSpPr>
          <p:cNvPr id="6" name="Content Placeholder 7"/>
          <p:cNvSpPr txBox="1">
            <a:spLocks/>
          </p:cNvSpPr>
          <p:nvPr/>
        </p:nvSpPr>
        <p:spPr>
          <a:xfrm>
            <a:off x="152400" y="1143000"/>
            <a:ext cx="4267200" cy="4419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kumimoji="0" lang="en-US" sz="28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Rhai</a:t>
            </a:r>
            <a:r>
              <a:rPr kumimoji="0" lang="en-US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 </a:t>
            </a:r>
            <a:r>
              <a:rPr kumimoji="0" lang="en-US" sz="28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adnoddau</a:t>
            </a:r>
            <a:r>
              <a:rPr kumimoji="0" lang="en-US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: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i="1" baseline="0" dirty="0" smtClean="0"/>
              <a:t>Pori </a:t>
            </a:r>
            <a:r>
              <a:rPr lang="en-US" sz="2800" i="1" baseline="0" dirty="0" err="1" smtClean="0"/>
              <a:t>trwy</a:t>
            </a:r>
            <a:r>
              <a:rPr lang="en-US" sz="2800" i="1" baseline="0" dirty="0" smtClean="0"/>
              <a:t> </a:t>
            </a:r>
            <a:r>
              <a:rPr lang="en-US" sz="2800" i="1" baseline="0" dirty="0" err="1" smtClean="0"/>
              <a:t>stori</a:t>
            </a:r>
            <a:r>
              <a:rPr lang="en-US" sz="2800" i="1" baseline="0" dirty="0" smtClean="0"/>
              <a:t> - </a:t>
            </a:r>
            <a:r>
              <a:rPr lang="en-US" dirty="0" err="1"/>
              <a:t>rhaglen</a:t>
            </a:r>
            <a:r>
              <a:rPr lang="en-US" dirty="0"/>
              <a:t> </a:t>
            </a:r>
            <a:r>
              <a:rPr lang="en-US" dirty="0" err="1"/>
              <a:t>ddwyieithog</a:t>
            </a:r>
            <a:r>
              <a:rPr lang="en-US" dirty="0"/>
              <a:t> </a:t>
            </a:r>
            <a:r>
              <a:rPr lang="en-US" dirty="0" err="1" smtClean="0"/>
              <a:t>sy'n</a:t>
            </a:r>
            <a:r>
              <a:rPr lang="en-US" dirty="0" smtClean="0"/>
              <a:t>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rhifedd</a:t>
            </a:r>
            <a:r>
              <a:rPr lang="en-US" dirty="0"/>
              <a:t> plant </a:t>
            </a:r>
            <a:r>
              <a:rPr lang="en-US" dirty="0" smtClean="0"/>
              <a:t>(</a:t>
            </a:r>
            <a:r>
              <a:rPr lang="en-US" dirty="0" err="1" smtClean="0"/>
              <a:t>Cyfnod</a:t>
            </a:r>
            <a:r>
              <a:rPr lang="en-US" dirty="0" smtClean="0"/>
              <a:t> Sylfaen) </a:t>
            </a:r>
            <a:r>
              <a:rPr lang="en-US" sz="1600" u="sng" dirty="0" smtClean="0">
                <a:hlinkClick r:id="rId4"/>
              </a:rPr>
              <a:t>http</a:t>
            </a:r>
            <a:r>
              <a:rPr lang="en-US" sz="1600" u="sng" dirty="0">
                <a:hlinkClick r:id="rId4"/>
              </a:rPr>
              <a:t>://poridrwystori.booktrust.org.uk/cy</a:t>
            </a:r>
            <a:r>
              <a:rPr lang="en-US" sz="1600" u="sng" dirty="0" smtClean="0">
                <a:hlinkClick r:id="rId4"/>
              </a:rPr>
              <a:t>/</a:t>
            </a:r>
            <a:r>
              <a:rPr lang="en-US" sz="1600" u="sng" dirty="0" smtClean="0"/>
              <a:t> </a:t>
            </a:r>
            <a:endParaRPr lang="en-US" sz="1600" u="sng" dirty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i="1" baseline="0" dirty="0" err="1" smtClean="0"/>
              <a:t>Hwb</a:t>
            </a:r>
            <a:endParaRPr lang="en-US" sz="2800" i="1" baseline="0" dirty="0" smtClean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i="1" dirty="0" err="1" smtClean="0"/>
              <a:t>Ein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llyfgell</a:t>
            </a:r>
            <a:r>
              <a:rPr lang="en-US" sz="2800" i="1" dirty="0" smtClean="0"/>
              <a:t>!</a:t>
            </a:r>
            <a:endParaRPr lang="en-US" sz="2800" i="1" baseline="0" dirty="0" smtClean="0"/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sp>
        <p:nvSpPr>
          <p:cNvPr id="7" name="Content Placeholder 7"/>
          <p:cNvSpPr txBox="1">
            <a:spLocks/>
          </p:cNvSpPr>
          <p:nvPr/>
        </p:nvSpPr>
        <p:spPr>
          <a:xfrm>
            <a:off x="4495800" y="1154173"/>
            <a:ext cx="4419600" cy="4419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>
              <a:spcBef>
                <a:spcPct val="20000"/>
              </a:spcBef>
            </a:pPr>
            <a:r>
              <a:rPr kumimoji="0" lang="en-US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Some resources: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i="1" dirty="0" smtClean="0"/>
              <a:t>Pori </a:t>
            </a:r>
            <a:r>
              <a:rPr lang="en-US" sz="2800" i="1" dirty="0" err="1" smtClean="0"/>
              <a:t>drwy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stori</a:t>
            </a:r>
            <a:r>
              <a:rPr lang="en-US" sz="2800" i="1" dirty="0" smtClean="0"/>
              <a:t> - </a:t>
            </a:r>
            <a:r>
              <a:rPr lang="en-US" dirty="0" smtClean="0"/>
              <a:t>a Welsh Government bilingual </a:t>
            </a:r>
            <a:r>
              <a:rPr lang="en-US" dirty="0" err="1" smtClean="0"/>
              <a:t>programme</a:t>
            </a:r>
            <a:r>
              <a:rPr lang="en-US" dirty="0" smtClean="0"/>
              <a:t> linked with the Book Trust (Foundation Phase)</a:t>
            </a:r>
            <a:r>
              <a:rPr lang="en-US" sz="1600" u="sng" dirty="0" smtClean="0">
                <a:hlinkClick r:id="rId5"/>
              </a:rPr>
              <a:t>http</a:t>
            </a:r>
            <a:r>
              <a:rPr lang="en-US" sz="1600" u="sng" dirty="0">
                <a:hlinkClick r:id="rId5"/>
              </a:rPr>
              <a:t>://</a:t>
            </a:r>
            <a:r>
              <a:rPr lang="en-US" sz="1600" u="sng" dirty="0" smtClean="0">
                <a:hlinkClick r:id="rId5"/>
              </a:rPr>
              <a:t>poridrwystori.booktrust.org.uk</a:t>
            </a:r>
            <a:r>
              <a:rPr lang="en-US" sz="1600" u="sng" dirty="0" smtClean="0"/>
              <a:t> </a:t>
            </a:r>
            <a:endParaRPr lang="en-US" sz="1600" u="sng" dirty="0"/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kumimoji="0" lang="en-US" sz="28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Hwb</a:t>
            </a:r>
            <a:endParaRPr kumimoji="0" lang="en-US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i="1" dirty="0" smtClean="0"/>
              <a:t>Our library!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</a:endParaRPr>
          </a:p>
        </p:txBody>
      </p:sp>
      <p:pic>
        <p:nvPicPr>
          <p:cNvPr id="8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54" y="4587476"/>
            <a:ext cx="1600200" cy="539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392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758</TotalTime>
  <Words>877</Words>
  <Application>Microsoft Office PowerPoint</Application>
  <PresentationFormat>On-screen Show (4:3)</PresentationFormat>
  <Paragraphs>125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Malgun Gothic</vt:lpstr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Feedback 1: Classroom Management</vt:lpstr>
      <vt:lpstr>Feedback 2:  Learning Environment</vt:lpstr>
      <vt:lpstr>PowerPoint Presentation</vt:lpstr>
      <vt:lpstr>PowerPoint Presentation</vt:lpstr>
      <vt:lpstr>PowerPoint Presentation</vt:lpstr>
      <vt:lpstr>PowerPoint Presentation</vt:lpstr>
      <vt:lpstr>Effective reading aloud involves…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ITPT4002/C</dc:title>
  <dc:creator>Bleasdale</dc:creator>
  <cp:lastModifiedBy>Nerys Defis</cp:lastModifiedBy>
  <cp:revision>26</cp:revision>
  <dcterms:created xsi:type="dcterms:W3CDTF">2016-11-14T15:00:55Z</dcterms:created>
  <dcterms:modified xsi:type="dcterms:W3CDTF">2018-11-20T12:25:44Z</dcterms:modified>
</cp:coreProperties>
</file>