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7"/>
  </p:notesMasterIdLst>
  <p:handoutMasterIdLst>
    <p:handoutMasterId r:id="rId18"/>
  </p:handoutMasterIdLst>
  <p:sldIdLst>
    <p:sldId id="257" r:id="rId3"/>
    <p:sldId id="277" r:id="rId4"/>
    <p:sldId id="265" r:id="rId5"/>
    <p:sldId id="259" r:id="rId6"/>
    <p:sldId id="269" r:id="rId7"/>
    <p:sldId id="270" r:id="rId8"/>
    <p:sldId id="271" r:id="rId9"/>
    <p:sldId id="272" r:id="rId10"/>
    <p:sldId id="268" r:id="rId11"/>
    <p:sldId id="273" r:id="rId12"/>
    <p:sldId id="274" r:id="rId13"/>
    <p:sldId id="275" r:id="rId14"/>
    <p:sldId id="276" r:id="rId15"/>
    <p:sldId id="260" r:id="rId1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4B4"/>
    <a:srgbClr val="FFFF00"/>
    <a:srgbClr val="0E53C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5620" autoAdjust="0"/>
    <p:restoredTop sz="94629" autoAdjust="0"/>
  </p:normalViewPr>
  <p:slideViewPr>
    <p:cSldViewPr>
      <p:cViewPr varScale="1">
        <p:scale>
          <a:sx n="78" d="100"/>
          <a:sy n="78" d="100"/>
        </p:scale>
        <p:origin x="1013" y="6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oleObject" Target="../embeddings/oleObject1.bin"/></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26"/>
    </mc:Choice>
    <mc:Fallback>
      <c:style val="26"/>
    </mc:Fallback>
  </mc:AlternateContent>
  <c:chart>
    <c:title>
      <c:tx>
        <c:rich>
          <a:bodyPr/>
          <a:lstStyle/>
          <a:p>
            <a:pPr>
              <a:defRPr/>
            </a:pPr>
            <a:r>
              <a:rPr lang="en-GB" sz="1200">
                <a:latin typeface="Arial" pitchFamily="34" charset="0"/>
                <a:cs typeface="Arial" pitchFamily="34" charset="0"/>
              </a:rPr>
              <a:t>Figure</a:t>
            </a:r>
            <a:r>
              <a:rPr lang="en-GB" sz="1200" baseline="0">
                <a:latin typeface="Arial" pitchFamily="34" charset="0"/>
                <a:cs typeface="Arial" pitchFamily="34" charset="0"/>
              </a:rPr>
              <a:t> 3</a:t>
            </a:r>
            <a:r>
              <a:rPr lang="en-GB" sz="1200">
                <a:latin typeface="Arial" pitchFamily="34" charset="0"/>
                <a:cs typeface="Arial" pitchFamily="34" charset="0"/>
              </a:rPr>
              <a:t>: Most Important Stakeholders </a:t>
            </a:r>
          </a:p>
          <a:p>
            <a:pPr>
              <a:defRPr/>
            </a:pPr>
            <a:r>
              <a:rPr lang="en-GB" sz="1200">
                <a:latin typeface="Arial" pitchFamily="34" charset="0"/>
                <a:cs typeface="Arial" pitchFamily="34" charset="0"/>
              </a:rPr>
              <a:t>(1 - 7 Weighting: 1= least, 7= most "important to my business").</a:t>
            </a:r>
          </a:p>
        </c:rich>
      </c:tx>
      <c:overlay val="0"/>
    </c:title>
    <c:autoTitleDeleted val="0"/>
    <c:plotArea>
      <c:layout/>
      <c:barChart>
        <c:barDir val="col"/>
        <c:grouping val="clustered"/>
        <c:varyColors val="0"/>
        <c:ser>
          <c:idx val="0"/>
          <c:order val="0"/>
          <c:tx>
            <c:strRef>
              <c:f>Sheet1!$B$1:$B$3</c:f>
              <c:strCache>
                <c:ptCount val="1"/>
                <c:pt idx="0">
                  <c:v>Table x: Most Important Stakeholders on 1 - 7 Score System</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Sheet1!$A$4:$A$10</c:f>
              <c:strCache>
                <c:ptCount val="7"/>
                <c:pt idx="0">
                  <c:v>Employees</c:v>
                </c:pt>
                <c:pt idx="1">
                  <c:v>Customers</c:v>
                </c:pt>
                <c:pt idx="2">
                  <c:v>Owners</c:v>
                </c:pt>
                <c:pt idx="3">
                  <c:v>Regulator/Govt</c:v>
                </c:pt>
                <c:pt idx="4">
                  <c:v>Suppliers</c:v>
                </c:pt>
                <c:pt idx="5">
                  <c:v>Wider society</c:v>
                </c:pt>
                <c:pt idx="6">
                  <c:v>Others</c:v>
                </c:pt>
              </c:strCache>
            </c:strRef>
          </c:cat>
          <c:val>
            <c:numRef>
              <c:f>Sheet1!$B$4:$B$10</c:f>
              <c:numCache>
                <c:formatCode>General</c:formatCode>
                <c:ptCount val="7"/>
                <c:pt idx="0">
                  <c:v>548</c:v>
                </c:pt>
                <c:pt idx="1">
                  <c:v>495</c:v>
                </c:pt>
                <c:pt idx="2">
                  <c:v>420</c:v>
                </c:pt>
                <c:pt idx="3">
                  <c:v>241</c:v>
                </c:pt>
                <c:pt idx="4">
                  <c:v>231</c:v>
                </c:pt>
                <c:pt idx="5">
                  <c:v>134</c:v>
                </c:pt>
                <c:pt idx="6">
                  <c:v>38</c:v>
                </c:pt>
              </c:numCache>
            </c:numRef>
          </c:val>
          <c:extLst>
            <c:ext xmlns:c16="http://schemas.microsoft.com/office/drawing/2014/chart" uri="{C3380CC4-5D6E-409C-BE32-E72D297353CC}">
              <c16:uniqueId val="{00000000-733B-42D6-9FB8-49DB589FF143}"/>
            </c:ext>
          </c:extLst>
        </c:ser>
        <c:dLbls>
          <c:showLegendKey val="0"/>
          <c:showVal val="1"/>
          <c:showCatName val="0"/>
          <c:showSerName val="0"/>
          <c:showPercent val="0"/>
          <c:showBubbleSize val="0"/>
        </c:dLbls>
        <c:gapWidth val="150"/>
        <c:axId val="132560384"/>
        <c:axId val="143009472"/>
      </c:barChart>
      <c:catAx>
        <c:axId val="132560384"/>
        <c:scaling>
          <c:orientation val="minMax"/>
        </c:scaling>
        <c:delete val="0"/>
        <c:axPos val="b"/>
        <c:title>
          <c:tx>
            <c:rich>
              <a:bodyPr/>
              <a:lstStyle/>
              <a:p>
                <a:pPr>
                  <a:defRPr/>
                </a:pPr>
                <a:r>
                  <a:rPr lang="en-US"/>
                  <a:t>Stakeholder</a:t>
                </a:r>
              </a:p>
            </c:rich>
          </c:tx>
          <c:overlay val="0"/>
        </c:title>
        <c:numFmt formatCode="General" sourceLinked="0"/>
        <c:majorTickMark val="out"/>
        <c:minorTickMark val="none"/>
        <c:tickLblPos val="nextTo"/>
        <c:crossAx val="143009472"/>
        <c:crosses val="autoZero"/>
        <c:auto val="1"/>
        <c:lblAlgn val="ctr"/>
        <c:lblOffset val="100"/>
        <c:noMultiLvlLbl val="0"/>
      </c:catAx>
      <c:valAx>
        <c:axId val="143009472"/>
        <c:scaling>
          <c:orientation val="minMax"/>
        </c:scaling>
        <c:delete val="0"/>
        <c:axPos val="l"/>
        <c:majorGridlines/>
        <c:title>
          <c:tx>
            <c:rich>
              <a:bodyPr rot="-5400000" vert="horz"/>
              <a:lstStyle/>
              <a:p>
                <a:pPr>
                  <a:defRPr/>
                </a:pPr>
                <a:r>
                  <a:rPr lang="en-US"/>
                  <a:t> Weighted Points</a:t>
                </a:r>
              </a:p>
            </c:rich>
          </c:tx>
          <c:layout>
            <c:manualLayout>
              <c:xMode val="edge"/>
              <c:yMode val="edge"/>
              <c:x val="2.7777777777778009E-2"/>
              <c:y val="0.32919804578883088"/>
            </c:manualLayout>
          </c:layout>
          <c:overlay val="0"/>
        </c:title>
        <c:numFmt formatCode="General" sourceLinked="1"/>
        <c:majorTickMark val="out"/>
        <c:minorTickMark val="none"/>
        <c:tickLblPos val="nextTo"/>
        <c:crossAx val="132560384"/>
        <c:crosses val="autoZero"/>
        <c:crossBetween val="between"/>
      </c:valAx>
    </c:plotArea>
    <c:plotVisOnly val="1"/>
    <c:dispBlanksAs val="gap"/>
    <c:showDLblsOverMax val="0"/>
  </c:chart>
  <c:spPr>
    <a:ln>
      <a:noFill/>
    </a:ln>
  </c:sp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1948BA7A-8E01-4290-8874-23E519822CC6}" type="datetimeFigureOut">
              <a:rPr lang="en-GB" smtClean="0"/>
              <a:t>12/03/2023</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F8F7BDBA-C0A7-45E8-9381-828B8C1B0E76}" type="slidenum">
              <a:rPr lang="en-GB" smtClean="0"/>
              <a:t>‹#›</a:t>
            </a:fld>
            <a:endParaRPr lang="en-GB"/>
          </a:p>
        </p:txBody>
      </p:sp>
    </p:spTree>
    <p:extLst>
      <p:ext uri="{BB962C8B-B14F-4D97-AF65-F5344CB8AC3E}">
        <p14:creationId xmlns:p14="http://schemas.microsoft.com/office/powerpoint/2010/main" val="282319031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0D216AE5-41D0-4A80-A960-D6703AB855A6}" type="datetimeFigureOut">
              <a:rPr lang="en-GB" smtClean="0"/>
              <a:t>12/03/2023</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BB14147A-7772-4740-B166-FC2BEFB1158D}" type="slidenum">
              <a:rPr lang="en-GB" smtClean="0"/>
              <a:t>‹#›</a:t>
            </a:fld>
            <a:endParaRPr lang="en-GB" dirty="0"/>
          </a:p>
        </p:txBody>
      </p:sp>
    </p:spTree>
    <p:extLst>
      <p:ext uri="{BB962C8B-B14F-4D97-AF65-F5344CB8AC3E}">
        <p14:creationId xmlns:p14="http://schemas.microsoft.com/office/powerpoint/2010/main" val="2553840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ACE2989-2B4D-41CF-9B10-FD229E76C4B5}" type="datetimeFigureOut">
              <a:rPr lang="en-GB" smtClean="0"/>
              <a:t>12/03/2023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73785-85C5-4233-A5C8-DFC534BBAE57}" type="slidenum">
              <a:rPr lang="en-GB" smtClean="0"/>
              <a:t>‹#›</a:t>
            </a:fld>
            <a:endParaRPr lang="en-GB" dirty="0"/>
          </a:p>
        </p:txBody>
      </p:sp>
    </p:spTree>
    <p:extLst>
      <p:ext uri="{BB962C8B-B14F-4D97-AF65-F5344CB8AC3E}">
        <p14:creationId xmlns:p14="http://schemas.microsoft.com/office/powerpoint/2010/main" val="1230766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ACE2989-2B4D-41CF-9B10-FD229E76C4B5}" type="datetimeFigureOut">
              <a:rPr lang="en-GB" smtClean="0"/>
              <a:t>12/03/2023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73785-85C5-4233-A5C8-DFC534BBAE57}" type="slidenum">
              <a:rPr lang="en-GB" smtClean="0"/>
              <a:t>‹#›</a:t>
            </a:fld>
            <a:endParaRPr lang="en-GB" dirty="0"/>
          </a:p>
        </p:txBody>
      </p:sp>
    </p:spTree>
    <p:extLst>
      <p:ext uri="{BB962C8B-B14F-4D97-AF65-F5344CB8AC3E}">
        <p14:creationId xmlns:p14="http://schemas.microsoft.com/office/powerpoint/2010/main" val="3136791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CE2989-2B4D-41CF-9B10-FD229E76C4B5}" type="datetimeFigureOut">
              <a:rPr lang="en-GB" smtClean="0"/>
              <a:t>12/03/2023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73785-85C5-4233-A5C8-DFC534BBAE57}" type="slidenum">
              <a:rPr lang="en-GB" smtClean="0"/>
              <a:t>‹#›</a:t>
            </a:fld>
            <a:endParaRPr lang="en-GB" dirty="0"/>
          </a:p>
        </p:txBody>
      </p:sp>
    </p:spTree>
    <p:extLst>
      <p:ext uri="{BB962C8B-B14F-4D97-AF65-F5344CB8AC3E}">
        <p14:creationId xmlns:p14="http://schemas.microsoft.com/office/powerpoint/2010/main" val="463200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ACE2989-2B4D-41CF-9B10-FD229E76C4B5}" type="datetimeFigureOut">
              <a:rPr lang="en-GB" smtClean="0"/>
              <a:t>12/03/2023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9873785-85C5-4233-A5C8-DFC534BBAE57}" type="slidenum">
              <a:rPr lang="en-GB" smtClean="0"/>
              <a:t>‹#›</a:t>
            </a:fld>
            <a:endParaRPr lang="en-GB" dirty="0"/>
          </a:p>
        </p:txBody>
      </p:sp>
    </p:spTree>
    <p:extLst>
      <p:ext uri="{BB962C8B-B14F-4D97-AF65-F5344CB8AC3E}">
        <p14:creationId xmlns:p14="http://schemas.microsoft.com/office/powerpoint/2010/main" val="3356788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ACE2989-2B4D-41CF-9B10-FD229E76C4B5}" type="datetimeFigureOut">
              <a:rPr lang="en-GB" smtClean="0"/>
              <a:t>12/03/2023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9873785-85C5-4233-A5C8-DFC534BBAE57}" type="slidenum">
              <a:rPr lang="en-GB" smtClean="0"/>
              <a:t>‹#›</a:t>
            </a:fld>
            <a:endParaRPr lang="en-GB" dirty="0"/>
          </a:p>
        </p:txBody>
      </p:sp>
    </p:spTree>
    <p:extLst>
      <p:ext uri="{BB962C8B-B14F-4D97-AF65-F5344CB8AC3E}">
        <p14:creationId xmlns:p14="http://schemas.microsoft.com/office/powerpoint/2010/main" val="656506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ACE2989-2B4D-41CF-9B10-FD229E76C4B5}" type="datetimeFigureOut">
              <a:rPr lang="en-GB" smtClean="0"/>
              <a:t>12/03/2023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9873785-85C5-4233-A5C8-DFC534BBAE57}" type="slidenum">
              <a:rPr lang="en-GB" smtClean="0"/>
              <a:t>‹#›</a:t>
            </a:fld>
            <a:endParaRPr lang="en-GB" dirty="0"/>
          </a:p>
        </p:txBody>
      </p:sp>
    </p:spTree>
    <p:extLst>
      <p:ext uri="{BB962C8B-B14F-4D97-AF65-F5344CB8AC3E}">
        <p14:creationId xmlns:p14="http://schemas.microsoft.com/office/powerpoint/2010/main" val="3698910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CE2989-2B4D-41CF-9B10-FD229E76C4B5}" type="datetimeFigureOut">
              <a:rPr lang="en-GB" smtClean="0"/>
              <a:t>12/03/2023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9873785-85C5-4233-A5C8-DFC534BBAE57}" type="slidenum">
              <a:rPr lang="en-GB" smtClean="0"/>
              <a:t>‹#›</a:t>
            </a:fld>
            <a:endParaRPr lang="en-GB" dirty="0"/>
          </a:p>
        </p:txBody>
      </p:sp>
      <p:sp>
        <p:nvSpPr>
          <p:cNvPr id="6" name="Picture Placeholder 5"/>
          <p:cNvSpPr>
            <a:spLocks noGrp="1"/>
          </p:cNvSpPr>
          <p:nvPr>
            <p:ph type="pic" sz="quarter" idx="13"/>
          </p:nvPr>
        </p:nvSpPr>
        <p:spPr>
          <a:xfrm>
            <a:off x="684213" y="1412875"/>
            <a:ext cx="3959225" cy="3744913"/>
          </a:xfrm>
        </p:spPr>
        <p:txBody>
          <a:bodyPr/>
          <a:lstStyle/>
          <a:p>
            <a:endParaRPr lang="en-GB" dirty="0"/>
          </a:p>
        </p:txBody>
      </p:sp>
    </p:spTree>
    <p:extLst>
      <p:ext uri="{BB962C8B-B14F-4D97-AF65-F5344CB8AC3E}">
        <p14:creationId xmlns:p14="http://schemas.microsoft.com/office/powerpoint/2010/main" val="2081459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CE2989-2B4D-41CF-9B10-FD229E76C4B5}" type="datetimeFigureOut">
              <a:rPr lang="en-GB" smtClean="0"/>
              <a:t>12/03/2023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9873785-85C5-4233-A5C8-DFC534BBAE57}" type="slidenum">
              <a:rPr lang="en-GB" smtClean="0"/>
              <a:t>‹#›</a:t>
            </a:fld>
            <a:endParaRPr lang="en-GB" dirty="0"/>
          </a:p>
        </p:txBody>
      </p:sp>
    </p:spTree>
    <p:extLst>
      <p:ext uri="{BB962C8B-B14F-4D97-AF65-F5344CB8AC3E}">
        <p14:creationId xmlns:p14="http://schemas.microsoft.com/office/powerpoint/2010/main" val="1635269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CE2989-2B4D-41CF-9B10-FD229E76C4B5}" type="datetimeFigureOut">
              <a:rPr lang="en-GB" smtClean="0"/>
              <a:t>12/03/2023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9873785-85C5-4233-A5C8-DFC534BBAE57}" type="slidenum">
              <a:rPr lang="en-GB" smtClean="0"/>
              <a:t>‹#›</a:t>
            </a:fld>
            <a:endParaRPr lang="en-GB" dirty="0"/>
          </a:p>
        </p:txBody>
      </p:sp>
    </p:spTree>
    <p:extLst>
      <p:ext uri="{BB962C8B-B14F-4D97-AF65-F5344CB8AC3E}">
        <p14:creationId xmlns:p14="http://schemas.microsoft.com/office/powerpoint/2010/main" val="1415639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ACE2989-2B4D-41CF-9B10-FD229E76C4B5}" type="datetimeFigureOut">
              <a:rPr lang="en-GB" smtClean="0"/>
              <a:t>12/03/2023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73785-85C5-4233-A5C8-DFC534BBAE57}" type="slidenum">
              <a:rPr lang="en-GB" smtClean="0"/>
              <a:t>‹#›</a:t>
            </a:fld>
            <a:endParaRPr lang="en-GB" dirty="0"/>
          </a:p>
        </p:txBody>
      </p:sp>
    </p:spTree>
    <p:extLst>
      <p:ext uri="{BB962C8B-B14F-4D97-AF65-F5344CB8AC3E}">
        <p14:creationId xmlns:p14="http://schemas.microsoft.com/office/powerpoint/2010/main" val="11194489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ACE2989-2B4D-41CF-9B10-FD229E76C4B5}" type="datetimeFigureOut">
              <a:rPr lang="en-GB" smtClean="0"/>
              <a:t>12/03/2023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73785-85C5-4233-A5C8-DFC534BBAE57}" type="slidenum">
              <a:rPr lang="en-GB" smtClean="0"/>
              <a:t>‹#›</a:t>
            </a:fld>
            <a:endParaRPr lang="en-GB" dirty="0"/>
          </a:p>
        </p:txBody>
      </p:sp>
    </p:spTree>
    <p:extLst>
      <p:ext uri="{BB962C8B-B14F-4D97-AF65-F5344CB8AC3E}">
        <p14:creationId xmlns:p14="http://schemas.microsoft.com/office/powerpoint/2010/main" val="42812145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60D3FA9-265E-47DE-ABDA-DFF536C5AB53}" type="datetimeFigureOut">
              <a:rPr lang="en-GB" smtClean="0"/>
              <a:t>12/03/2023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E7A85D-9276-4CB4-9B90-1CF404911781}" type="slidenum">
              <a:rPr lang="en-GB" smtClean="0"/>
              <a:t>‹#›</a:t>
            </a:fld>
            <a:endParaRPr lang="en-GB" dirty="0"/>
          </a:p>
        </p:txBody>
      </p:sp>
    </p:spTree>
    <p:extLst>
      <p:ext uri="{BB962C8B-B14F-4D97-AF65-F5344CB8AC3E}">
        <p14:creationId xmlns:p14="http://schemas.microsoft.com/office/powerpoint/2010/main" val="4986639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360D3FA9-265E-47DE-ABDA-DFF536C5AB53}" type="datetimeFigureOut">
              <a:rPr lang="en-GB" smtClean="0"/>
              <a:t>12/03/2023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E7A85D-9276-4CB4-9B90-1CF404911781}" type="slidenum">
              <a:rPr lang="en-GB" smtClean="0"/>
              <a:t>‹#›</a:t>
            </a:fld>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668" y="3048"/>
            <a:ext cx="9122664" cy="6851904"/>
          </a:xfrm>
          <a:prstGeom prst="rect">
            <a:avLst/>
          </a:prstGeom>
        </p:spPr>
      </p:pic>
    </p:spTree>
    <p:extLst>
      <p:ext uri="{BB962C8B-B14F-4D97-AF65-F5344CB8AC3E}">
        <p14:creationId xmlns:p14="http://schemas.microsoft.com/office/powerpoint/2010/main" val="31375158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D3FA9-265E-47DE-ABDA-DFF536C5AB53}" type="datetimeFigureOut">
              <a:rPr lang="en-GB" smtClean="0"/>
              <a:t>12/03/2023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E7A85D-9276-4CB4-9B90-1CF404911781}" type="slidenum">
              <a:rPr lang="en-GB" smtClean="0"/>
              <a:t>‹#›</a:t>
            </a:fld>
            <a:endParaRPr lang="en-GB" dirty="0"/>
          </a:p>
        </p:txBody>
      </p:sp>
    </p:spTree>
    <p:extLst>
      <p:ext uri="{BB962C8B-B14F-4D97-AF65-F5344CB8AC3E}">
        <p14:creationId xmlns:p14="http://schemas.microsoft.com/office/powerpoint/2010/main" val="8329242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60D3FA9-265E-47DE-ABDA-DFF536C5AB53}" type="datetimeFigureOut">
              <a:rPr lang="en-GB" smtClean="0"/>
              <a:t>12/03/2023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CE7A85D-9276-4CB4-9B90-1CF404911781}" type="slidenum">
              <a:rPr lang="en-GB" smtClean="0"/>
              <a:t>‹#›</a:t>
            </a:fld>
            <a:endParaRPr lang="en-GB" dirty="0"/>
          </a:p>
        </p:txBody>
      </p:sp>
    </p:spTree>
    <p:extLst>
      <p:ext uri="{BB962C8B-B14F-4D97-AF65-F5344CB8AC3E}">
        <p14:creationId xmlns:p14="http://schemas.microsoft.com/office/powerpoint/2010/main" val="39945374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60D3FA9-265E-47DE-ABDA-DFF536C5AB53}" type="datetimeFigureOut">
              <a:rPr lang="en-GB" smtClean="0"/>
              <a:t>12/03/2023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CE7A85D-9276-4CB4-9B90-1CF404911781}" type="slidenum">
              <a:rPr lang="en-GB" smtClean="0"/>
              <a:t>‹#›</a:t>
            </a:fld>
            <a:endParaRPr lang="en-GB" dirty="0"/>
          </a:p>
        </p:txBody>
      </p:sp>
    </p:spTree>
    <p:extLst>
      <p:ext uri="{BB962C8B-B14F-4D97-AF65-F5344CB8AC3E}">
        <p14:creationId xmlns:p14="http://schemas.microsoft.com/office/powerpoint/2010/main" val="24380518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60D3FA9-265E-47DE-ABDA-DFF536C5AB53}" type="datetimeFigureOut">
              <a:rPr lang="en-GB" smtClean="0"/>
              <a:t>12/03/2023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CE7A85D-9276-4CB4-9B90-1CF404911781}" type="slidenum">
              <a:rPr lang="en-GB" smtClean="0"/>
              <a:t>‹#›</a:t>
            </a:fld>
            <a:endParaRPr lang="en-GB" dirty="0"/>
          </a:p>
        </p:txBody>
      </p:sp>
    </p:spTree>
    <p:extLst>
      <p:ext uri="{BB962C8B-B14F-4D97-AF65-F5344CB8AC3E}">
        <p14:creationId xmlns:p14="http://schemas.microsoft.com/office/powerpoint/2010/main" val="17375786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0D3FA9-265E-47DE-ABDA-DFF536C5AB53}" type="datetimeFigureOut">
              <a:rPr lang="en-GB" smtClean="0"/>
              <a:t>12/03/2023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CE7A85D-9276-4CB4-9B90-1CF404911781}" type="slidenum">
              <a:rPr lang="en-GB" smtClean="0"/>
              <a:t>‹#›</a:t>
            </a:fld>
            <a:endParaRPr lang="en-GB" dirty="0"/>
          </a:p>
        </p:txBody>
      </p:sp>
    </p:spTree>
    <p:extLst>
      <p:ext uri="{BB962C8B-B14F-4D97-AF65-F5344CB8AC3E}">
        <p14:creationId xmlns:p14="http://schemas.microsoft.com/office/powerpoint/2010/main" val="11777478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0D3FA9-265E-47DE-ABDA-DFF536C5AB53}" type="datetimeFigureOut">
              <a:rPr lang="en-GB" smtClean="0"/>
              <a:t>12/03/2023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CE7A85D-9276-4CB4-9B90-1CF404911781}" type="slidenum">
              <a:rPr lang="en-GB" smtClean="0"/>
              <a:t>‹#›</a:t>
            </a:fld>
            <a:endParaRPr lang="en-GB" dirty="0"/>
          </a:p>
        </p:txBody>
      </p:sp>
    </p:spTree>
    <p:extLst>
      <p:ext uri="{BB962C8B-B14F-4D97-AF65-F5344CB8AC3E}">
        <p14:creationId xmlns:p14="http://schemas.microsoft.com/office/powerpoint/2010/main" val="38521608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0D3FA9-265E-47DE-ABDA-DFF536C5AB53}" type="datetimeFigureOut">
              <a:rPr lang="en-GB" smtClean="0"/>
              <a:t>12/03/2023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CE7A85D-9276-4CB4-9B90-1CF404911781}" type="slidenum">
              <a:rPr lang="en-GB" smtClean="0"/>
              <a:t>‹#›</a:t>
            </a:fld>
            <a:endParaRPr lang="en-GB" dirty="0"/>
          </a:p>
        </p:txBody>
      </p:sp>
    </p:spTree>
    <p:extLst>
      <p:ext uri="{BB962C8B-B14F-4D97-AF65-F5344CB8AC3E}">
        <p14:creationId xmlns:p14="http://schemas.microsoft.com/office/powerpoint/2010/main" val="40945517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60D3FA9-265E-47DE-ABDA-DFF536C5AB53}" type="datetimeFigureOut">
              <a:rPr lang="en-GB" smtClean="0"/>
              <a:t>12/03/2023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E7A85D-9276-4CB4-9B90-1CF404911781}" type="slidenum">
              <a:rPr lang="en-GB" smtClean="0"/>
              <a:t>‹#›</a:t>
            </a:fld>
            <a:endParaRPr lang="en-GB" dirty="0"/>
          </a:p>
        </p:txBody>
      </p:sp>
    </p:spTree>
    <p:extLst>
      <p:ext uri="{BB962C8B-B14F-4D97-AF65-F5344CB8AC3E}">
        <p14:creationId xmlns:p14="http://schemas.microsoft.com/office/powerpoint/2010/main" val="30551103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60D3FA9-265E-47DE-ABDA-DFF536C5AB53}" type="datetimeFigureOut">
              <a:rPr lang="en-GB" smtClean="0"/>
              <a:t>12/03/2023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E7A85D-9276-4CB4-9B90-1CF404911781}" type="slidenum">
              <a:rPr lang="en-GB" smtClean="0"/>
              <a:t>‹#›</a:t>
            </a:fld>
            <a:endParaRPr lang="en-GB" dirty="0"/>
          </a:p>
        </p:txBody>
      </p:sp>
    </p:spTree>
    <p:extLst>
      <p:ext uri="{BB962C8B-B14F-4D97-AF65-F5344CB8AC3E}">
        <p14:creationId xmlns:p14="http://schemas.microsoft.com/office/powerpoint/2010/main" val="238425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CE2989-2B4D-41CF-9B10-FD229E76C4B5}" type="datetimeFigureOut">
              <a:rPr lang="en-GB" smtClean="0"/>
              <a:t>12/03/2023</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873785-85C5-4233-A5C8-DFC534BBAE57}" type="slidenum">
              <a:rPr lang="en-GB" smtClean="0"/>
              <a:t>‹#›</a:t>
            </a:fld>
            <a:endParaRPr lang="en-GB" dirty="0"/>
          </a:p>
        </p:txBody>
      </p:sp>
    </p:spTree>
    <p:extLst>
      <p:ext uri="{BB962C8B-B14F-4D97-AF65-F5344CB8AC3E}">
        <p14:creationId xmlns:p14="http://schemas.microsoft.com/office/powerpoint/2010/main" val="28431083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0D3FA9-265E-47DE-ABDA-DFF536C5AB53}" type="datetimeFigureOut">
              <a:rPr lang="en-GB" smtClean="0"/>
              <a:t>12/03/2023</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E7A85D-9276-4CB4-9B90-1CF404911781}" type="slidenum">
              <a:rPr lang="en-GB" smtClean="0"/>
              <a:t>‹#›</a:t>
            </a:fld>
            <a:endParaRPr lang="en-GB" dirty="0"/>
          </a:p>
        </p:txBody>
      </p:sp>
      <p:pic>
        <p:nvPicPr>
          <p:cNvPr id="7" name="Picture 6"/>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10668" y="3048"/>
            <a:ext cx="9122664" cy="6851904"/>
          </a:xfrm>
          <a:prstGeom prst="rect">
            <a:avLst/>
          </a:prstGeom>
        </p:spPr>
      </p:pic>
    </p:spTree>
    <p:extLst>
      <p:ext uri="{BB962C8B-B14F-4D97-AF65-F5344CB8AC3E}">
        <p14:creationId xmlns:p14="http://schemas.microsoft.com/office/powerpoint/2010/main" val="34711065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68" y="0"/>
            <a:ext cx="9122664" cy="6851904"/>
          </a:xfrm>
          <a:prstGeom prst="rect">
            <a:avLst/>
          </a:prstGeom>
        </p:spPr>
      </p:pic>
      <p:sp>
        <p:nvSpPr>
          <p:cNvPr id="3" name="Rectangle 2"/>
          <p:cNvSpPr/>
          <p:nvPr/>
        </p:nvSpPr>
        <p:spPr>
          <a:xfrm>
            <a:off x="2517237" y="6082696"/>
            <a:ext cx="5688632" cy="369332"/>
          </a:xfrm>
          <a:prstGeom prst="rect">
            <a:avLst/>
          </a:prstGeom>
        </p:spPr>
        <p:txBody>
          <a:bodyPr wrap="square">
            <a:spAutoFit/>
          </a:bodyPr>
          <a:lstStyle/>
          <a:p>
            <a:r>
              <a:rPr lang="en-GB" i="1" dirty="0">
                <a:solidFill>
                  <a:schemeClr val="accent1"/>
                </a:solidFill>
                <a:latin typeface="Arial" panose="020B0604020202020204" pitchFamily="34" charset="0"/>
                <a:cs typeface="Arial" panose="020B0604020202020204" pitchFamily="34" charset="0"/>
              </a:rPr>
              <a:t>Prifysgol Aml-gyswllt            A Connected University</a:t>
            </a:r>
          </a:p>
        </p:txBody>
      </p:sp>
      <p:sp>
        <p:nvSpPr>
          <p:cNvPr id="4" name="Rectangle 3"/>
          <p:cNvSpPr/>
          <p:nvPr/>
        </p:nvSpPr>
        <p:spPr>
          <a:xfrm>
            <a:off x="107504" y="2967335"/>
            <a:ext cx="8712968" cy="2308324"/>
          </a:xfrm>
          <a:prstGeom prst="rect">
            <a:avLst/>
          </a:prstGeom>
        </p:spPr>
        <p:txBody>
          <a:bodyPr wrap="square">
            <a:spAutoFit/>
          </a:bodyPr>
          <a:lstStyle/>
          <a:p>
            <a:pPr algn="ctr"/>
            <a:endParaRPr lang="en-GB" sz="2400" b="1" dirty="0">
              <a:latin typeface="Arial" pitchFamily="34" charset="0"/>
              <a:cs typeface="Arial" pitchFamily="34" charset="0"/>
            </a:endParaRPr>
          </a:p>
          <a:p>
            <a:pPr algn="ctr"/>
            <a:r>
              <a:rPr lang="en-GB" sz="2400" b="1" dirty="0">
                <a:latin typeface="Arial" pitchFamily="34" charset="0"/>
                <a:cs typeface="Arial" pitchFamily="34" charset="0"/>
              </a:rPr>
              <a:t>Stephen Griffiths, </a:t>
            </a:r>
          </a:p>
          <a:p>
            <a:pPr algn="ctr"/>
            <a:r>
              <a:rPr lang="en-GB" sz="2400" b="1" dirty="0">
                <a:latin typeface="Arial" pitchFamily="34" charset="0"/>
                <a:cs typeface="Arial" pitchFamily="34" charset="0"/>
              </a:rPr>
              <a:t>Assistant Dean, </a:t>
            </a:r>
          </a:p>
          <a:p>
            <a:pPr algn="ctr"/>
            <a:r>
              <a:rPr lang="en-GB" sz="2400" b="1" dirty="0">
                <a:latin typeface="Arial" pitchFamily="34" charset="0"/>
                <a:cs typeface="Arial" pitchFamily="34" charset="0"/>
              </a:rPr>
              <a:t>Swansea Business School,</a:t>
            </a:r>
          </a:p>
          <a:p>
            <a:pPr algn="ctr"/>
            <a:endParaRPr lang="en-GB" sz="2400" b="1" dirty="0">
              <a:latin typeface="Arial" pitchFamily="34" charset="0"/>
              <a:cs typeface="Arial" pitchFamily="34" charset="0"/>
            </a:endParaRPr>
          </a:p>
          <a:p>
            <a:pPr algn="ctr"/>
            <a:r>
              <a:rPr lang="en-GB" sz="2400" b="1" dirty="0">
                <a:latin typeface="Arial" pitchFamily="34" charset="0"/>
                <a:cs typeface="Arial" pitchFamily="34" charset="0"/>
              </a:rPr>
              <a:t>Seminar: Evaluation of SME research themes</a:t>
            </a:r>
          </a:p>
        </p:txBody>
      </p:sp>
      <p:sp>
        <p:nvSpPr>
          <p:cNvPr id="5" name="Rectangle 4"/>
          <p:cNvSpPr/>
          <p:nvPr/>
        </p:nvSpPr>
        <p:spPr>
          <a:xfrm>
            <a:off x="539552" y="404664"/>
            <a:ext cx="8280920" cy="3046988"/>
          </a:xfrm>
          <a:prstGeom prst="rect">
            <a:avLst/>
          </a:prstGeom>
        </p:spPr>
        <p:txBody>
          <a:bodyPr wrap="square">
            <a:spAutoFit/>
          </a:bodyPr>
          <a:lstStyle/>
          <a:p>
            <a:endParaRPr lang="en-GB" sz="3200" b="1" dirty="0"/>
          </a:p>
          <a:p>
            <a:endParaRPr lang="en-GB" sz="3200" b="1" dirty="0"/>
          </a:p>
          <a:p>
            <a:r>
              <a:rPr lang="en-GB" sz="3200" b="1" dirty="0"/>
              <a:t>‘The Challenge and Opportunity of SME Research: seminar and discussion’.</a:t>
            </a:r>
          </a:p>
          <a:p>
            <a:r>
              <a:rPr lang="en-GB" sz="3200" b="1" dirty="0"/>
              <a:t>18th November 2014 </a:t>
            </a:r>
          </a:p>
          <a:p>
            <a:endParaRPr lang="en-GB" sz="3200" b="1" dirty="0"/>
          </a:p>
        </p:txBody>
      </p:sp>
      <p:pic>
        <p:nvPicPr>
          <p:cNvPr id="6" name="Picture 5" descr="C:\Users\bus-sg\Pictures\Partner organisations\FSB logo.png"/>
          <p:cNvPicPr/>
          <p:nvPr/>
        </p:nvPicPr>
        <p:blipFill>
          <a:blip r:embed="rId3">
            <a:extLst>
              <a:ext uri="{28A0092B-C50C-407E-A947-70E740481C1C}">
                <a14:useLocalDpi xmlns:a14="http://schemas.microsoft.com/office/drawing/2010/main" val="0"/>
              </a:ext>
            </a:extLst>
          </a:blip>
          <a:srcRect/>
          <a:stretch>
            <a:fillRect/>
          </a:stretch>
        </p:blipFill>
        <p:spPr bwMode="auto">
          <a:xfrm>
            <a:off x="2411760" y="116632"/>
            <a:ext cx="3957898" cy="1326741"/>
          </a:xfrm>
          <a:prstGeom prst="rect">
            <a:avLst/>
          </a:prstGeom>
          <a:noFill/>
          <a:ln>
            <a:noFill/>
          </a:ln>
        </p:spPr>
      </p:pic>
    </p:spTree>
    <p:extLst>
      <p:ext uri="{BB962C8B-B14F-4D97-AF65-F5344CB8AC3E}">
        <p14:creationId xmlns:p14="http://schemas.microsoft.com/office/powerpoint/2010/main" val="3118826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53B7-7439-2D7E-EBD0-7D98924897F6}"/>
              </a:ext>
            </a:extLst>
          </p:cNvPr>
          <p:cNvSpPr>
            <a:spLocks noGrp="1"/>
          </p:cNvSpPr>
          <p:nvPr>
            <p:ph type="title"/>
          </p:nvPr>
        </p:nvSpPr>
        <p:spPr/>
        <p:txBody>
          <a:bodyPr/>
          <a:lstStyle/>
          <a:p>
            <a:r>
              <a:rPr lang="en-GB" dirty="0"/>
              <a:t>To cite:</a:t>
            </a:r>
          </a:p>
        </p:txBody>
      </p:sp>
      <p:sp>
        <p:nvSpPr>
          <p:cNvPr id="3" name="Content Placeholder 2">
            <a:extLst>
              <a:ext uri="{FF2B5EF4-FFF2-40B4-BE49-F238E27FC236}">
                <a16:creationId xmlns:a16="http://schemas.microsoft.com/office/drawing/2014/main" id="{3BEBA7CE-27D6-8090-5832-AB28AD615A68}"/>
              </a:ext>
            </a:extLst>
          </p:cNvPr>
          <p:cNvSpPr>
            <a:spLocks noGrp="1"/>
          </p:cNvSpPr>
          <p:nvPr>
            <p:ph idx="1"/>
          </p:nvPr>
        </p:nvSpPr>
        <p:spPr/>
        <p:txBody>
          <a:bodyPr/>
          <a:lstStyle/>
          <a:p>
            <a:pPr marL="0" indent="0">
              <a:buNone/>
            </a:pPr>
            <a:r>
              <a:rPr lang="en-GB" sz="2400" dirty="0">
                <a:effectLst/>
                <a:latin typeface="Arial" panose="020B0604020202020204" pitchFamily="34" charset="0"/>
                <a:ea typeface="Calibri" panose="020F0502020204030204" pitchFamily="34" charset="0"/>
              </a:rPr>
              <a:t>Griffiths, S.L. (2014) </a:t>
            </a:r>
            <a:r>
              <a:rPr lang="en-GB" sz="2400" i="1" kern="100" dirty="0">
                <a:solidFill>
                  <a:srgbClr val="000000"/>
                </a:solidFill>
                <a:effectLst/>
                <a:latin typeface="Arial" panose="020B0604020202020204" pitchFamily="34" charset="0"/>
                <a:ea typeface="Calibri" panose="020F0502020204030204" pitchFamily="34" charset="0"/>
              </a:rPr>
              <a:t>The Challenge and Opportunity of SME Research Conference,</a:t>
            </a:r>
            <a:r>
              <a:rPr lang="en-GB" sz="2400" kern="100" dirty="0">
                <a:solidFill>
                  <a:srgbClr val="000000"/>
                </a:solidFill>
                <a:effectLst/>
                <a:latin typeface="Arial" panose="020B0604020202020204" pitchFamily="34" charset="0"/>
                <a:ea typeface="Calibri" panose="020F0502020204030204" pitchFamily="34" charset="0"/>
              </a:rPr>
              <a:t> Evaluation of SME research themes, Swansea, Federation of Small Businesses (Wales), November.</a:t>
            </a:r>
            <a:endParaRPr lang="en-GB" sz="24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378994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5416"/>
            <a:ext cx="8229600" cy="1296144"/>
          </a:xfrm>
        </p:spPr>
        <p:txBody>
          <a:bodyPr/>
          <a:lstStyle/>
          <a:p>
            <a:r>
              <a:rPr lang="en-GB" dirty="0"/>
              <a:t>Definitions</a:t>
            </a:r>
          </a:p>
        </p:txBody>
      </p:sp>
      <p:sp>
        <p:nvSpPr>
          <p:cNvPr id="3" name="Content Placeholder 2"/>
          <p:cNvSpPr>
            <a:spLocks noGrp="1"/>
          </p:cNvSpPr>
          <p:nvPr>
            <p:ph idx="1"/>
          </p:nvPr>
        </p:nvSpPr>
        <p:spPr>
          <a:xfrm>
            <a:off x="457200" y="620688"/>
            <a:ext cx="8229600" cy="5505475"/>
          </a:xfrm>
        </p:spPr>
        <p:txBody>
          <a:bodyPr>
            <a:normAutofit/>
          </a:bodyPr>
          <a:lstStyle/>
          <a:p>
            <a:r>
              <a:rPr lang="en-GB" dirty="0"/>
              <a:t>Micro</a:t>
            </a:r>
          </a:p>
          <a:p>
            <a:r>
              <a:rPr lang="en-GB" dirty="0"/>
              <a:t>Small</a:t>
            </a:r>
          </a:p>
          <a:p>
            <a:r>
              <a:rPr lang="en-GB" dirty="0"/>
              <a:t>Medium</a:t>
            </a:r>
          </a:p>
          <a:p>
            <a:pPr marL="0" indent="0">
              <a:buNone/>
            </a:pPr>
            <a:endParaRPr lang="en-GB" dirty="0"/>
          </a:p>
          <a:p>
            <a:pPr marL="0" indent="0">
              <a:buNone/>
            </a:pPr>
            <a:r>
              <a:rPr lang="en-GB" dirty="0"/>
              <a:t>International dimension?</a:t>
            </a:r>
          </a:p>
          <a:p>
            <a:pPr marL="0" indent="0">
              <a:buNone/>
            </a:pPr>
            <a:endParaRPr lang="en-GB" dirty="0"/>
          </a:p>
          <a:p>
            <a:pPr marL="0" indent="0">
              <a:buNone/>
            </a:pPr>
            <a:r>
              <a:rPr lang="en-GB" dirty="0"/>
              <a:t>Small in relation to the market or in power relationships within the market.</a:t>
            </a:r>
          </a:p>
        </p:txBody>
      </p:sp>
    </p:spTree>
    <p:extLst>
      <p:ext uri="{BB962C8B-B14F-4D97-AF65-F5344CB8AC3E}">
        <p14:creationId xmlns:p14="http://schemas.microsoft.com/office/powerpoint/2010/main" val="1802985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68" y="3048"/>
            <a:ext cx="9122664" cy="6851904"/>
          </a:xfrm>
          <a:prstGeom prst="rect">
            <a:avLst/>
          </a:prstGeom>
        </p:spPr>
      </p:pic>
      <p:sp>
        <p:nvSpPr>
          <p:cNvPr id="3" name="Rectangle 2"/>
          <p:cNvSpPr/>
          <p:nvPr/>
        </p:nvSpPr>
        <p:spPr>
          <a:xfrm>
            <a:off x="2517237" y="6082696"/>
            <a:ext cx="5688632" cy="369332"/>
          </a:xfrm>
          <a:prstGeom prst="rect">
            <a:avLst/>
          </a:prstGeom>
        </p:spPr>
        <p:txBody>
          <a:bodyPr wrap="square">
            <a:spAutoFit/>
          </a:bodyPr>
          <a:lstStyle/>
          <a:p>
            <a:r>
              <a:rPr lang="en-GB" i="1" dirty="0">
                <a:solidFill>
                  <a:schemeClr val="accent1"/>
                </a:solidFill>
                <a:latin typeface="Arial" panose="020B0604020202020204" pitchFamily="34" charset="0"/>
                <a:cs typeface="Arial" panose="020B0604020202020204" pitchFamily="34" charset="0"/>
              </a:rPr>
              <a:t>Prifysgol Aml-gyswllt            A Connected University</a:t>
            </a:r>
          </a:p>
        </p:txBody>
      </p:sp>
      <p:sp>
        <p:nvSpPr>
          <p:cNvPr id="4" name="Rectangle 3"/>
          <p:cNvSpPr/>
          <p:nvPr/>
        </p:nvSpPr>
        <p:spPr>
          <a:xfrm>
            <a:off x="107504" y="-11495"/>
            <a:ext cx="9036496" cy="5078313"/>
          </a:xfrm>
          <a:prstGeom prst="rect">
            <a:avLst/>
          </a:prstGeom>
        </p:spPr>
        <p:txBody>
          <a:bodyPr wrap="square">
            <a:spAutoFit/>
          </a:bodyPr>
          <a:lstStyle/>
          <a:p>
            <a:pPr algn="ctr"/>
            <a:r>
              <a:rPr lang="en-GB" sz="2000" b="1" dirty="0"/>
              <a:t>Research issues?</a:t>
            </a:r>
          </a:p>
          <a:p>
            <a:endParaRPr lang="en-GB" b="1" dirty="0"/>
          </a:p>
          <a:p>
            <a:pPr marL="342900" indent="-342900">
              <a:buFont typeface="+mj-lt"/>
              <a:buAutoNum type="arabicPeriod"/>
            </a:pPr>
            <a:r>
              <a:rPr lang="en-GB" b="1" dirty="0"/>
              <a:t>Churning</a:t>
            </a:r>
          </a:p>
          <a:p>
            <a:pPr marL="342900" indent="-342900">
              <a:buFont typeface="+mj-lt"/>
              <a:buAutoNum type="arabicPeriod"/>
            </a:pPr>
            <a:endParaRPr lang="en-GB" b="1" dirty="0"/>
          </a:p>
          <a:p>
            <a:pPr marL="342900" indent="-342900">
              <a:buFont typeface="+mj-lt"/>
              <a:buAutoNum type="arabicPeriod"/>
            </a:pPr>
            <a:r>
              <a:rPr lang="en-GB" b="1" dirty="0"/>
              <a:t>Diversity</a:t>
            </a:r>
          </a:p>
          <a:p>
            <a:pPr marL="342900" indent="-342900">
              <a:buFont typeface="+mj-lt"/>
              <a:buAutoNum type="arabicPeriod"/>
            </a:pPr>
            <a:endParaRPr lang="en-GB" b="1" dirty="0"/>
          </a:p>
          <a:p>
            <a:pPr marL="342900" indent="-342900">
              <a:buFont typeface="+mj-lt"/>
              <a:buAutoNum type="arabicPeriod"/>
            </a:pPr>
            <a:r>
              <a:rPr lang="en-GB" b="1" dirty="0"/>
              <a:t>Dynamism</a:t>
            </a:r>
          </a:p>
          <a:p>
            <a:pPr marL="342900" indent="-342900">
              <a:buFont typeface="+mj-lt"/>
              <a:buAutoNum type="arabicPeriod"/>
            </a:pPr>
            <a:endParaRPr lang="en-GB" b="1" dirty="0"/>
          </a:p>
          <a:p>
            <a:pPr marL="342900" indent="-342900">
              <a:buFont typeface="+mj-lt"/>
              <a:buAutoNum type="arabicPeriod"/>
            </a:pPr>
            <a:r>
              <a:rPr lang="en-GB" b="1" dirty="0"/>
              <a:t>Industry specialisms</a:t>
            </a:r>
          </a:p>
          <a:p>
            <a:pPr marL="342900" indent="-342900">
              <a:buFont typeface="+mj-lt"/>
              <a:buAutoNum type="arabicPeriod"/>
            </a:pPr>
            <a:endParaRPr lang="en-GB" b="1" dirty="0"/>
          </a:p>
          <a:p>
            <a:pPr marL="342900" indent="-342900">
              <a:buFont typeface="+mj-lt"/>
              <a:buAutoNum type="arabicPeriod"/>
            </a:pPr>
            <a:r>
              <a:rPr lang="en-GB" b="1" dirty="0"/>
              <a:t>Cliché and prejudice </a:t>
            </a:r>
          </a:p>
          <a:p>
            <a:pPr marL="342900" indent="-342900">
              <a:buFont typeface="+mj-lt"/>
              <a:buAutoNum type="arabicPeriod"/>
            </a:pPr>
            <a:endParaRPr lang="en-GB" b="1" dirty="0"/>
          </a:p>
          <a:p>
            <a:pPr marL="342900" indent="-342900">
              <a:buFont typeface="+mj-lt"/>
              <a:buAutoNum type="arabicPeriod"/>
            </a:pPr>
            <a:r>
              <a:rPr lang="en-GB" b="1" dirty="0"/>
              <a:t>Relationships with large business and government organisations</a:t>
            </a:r>
          </a:p>
          <a:p>
            <a:pPr marL="342900" indent="-342900">
              <a:buFont typeface="+mj-lt"/>
              <a:buAutoNum type="arabicPeriod"/>
            </a:pPr>
            <a:endParaRPr lang="en-GB" b="1" dirty="0"/>
          </a:p>
          <a:p>
            <a:pPr marL="342900" indent="-342900">
              <a:buFont typeface="+mj-lt"/>
              <a:buAutoNum type="arabicPeriod"/>
            </a:pPr>
            <a:r>
              <a:rPr lang="en-GB" b="1" dirty="0"/>
              <a:t>Interrelationships with other SMEs: ‘Competition, Co-operation &amp; Co-opetition’</a:t>
            </a:r>
          </a:p>
          <a:p>
            <a:pPr marL="342900" indent="-342900">
              <a:buFont typeface="+mj-lt"/>
              <a:buAutoNum type="arabicPeriod"/>
            </a:pPr>
            <a:endParaRPr lang="en-GB" b="1" dirty="0"/>
          </a:p>
          <a:p>
            <a:pPr marL="342900" indent="-342900">
              <a:buFont typeface="+mj-lt"/>
              <a:buAutoNum type="arabicPeriod"/>
            </a:pPr>
            <a:r>
              <a:rPr lang="en-GB" b="1" dirty="0"/>
              <a:t>New technology- allowing SMEs a bigger presence and to duplicate the advantages of ‘bigness’</a:t>
            </a:r>
          </a:p>
        </p:txBody>
      </p:sp>
    </p:spTree>
    <p:extLst>
      <p:ext uri="{BB962C8B-B14F-4D97-AF65-F5344CB8AC3E}">
        <p14:creationId xmlns:p14="http://schemas.microsoft.com/office/powerpoint/2010/main" val="972937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pPr algn="l"/>
            <a:r>
              <a:rPr lang="en-GB" sz="2400" dirty="0"/>
              <a:t>Griffiths, S.L. &amp; Jawad, C. (2012) CSR in SMEs: Assessing Ethical Risk, </a:t>
            </a:r>
            <a:r>
              <a:rPr lang="en-GB" sz="2400" i="1" dirty="0"/>
              <a:t>Proceedings of the 11</a:t>
            </a:r>
            <a:r>
              <a:rPr lang="en-GB" sz="2400" i="1" baseline="30000" dirty="0"/>
              <a:t>th</a:t>
            </a:r>
            <a:r>
              <a:rPr lang="en-GB" sz="2400" i="1" dirty="0"/>
              <a:t> International Conference on Corporate Social Responsibility</a:t>
            </a:r>
            <a:r>
              <a:rPr lang="en-GB" sz="2400" dirty="0"/>
              <a:t>, Social Responsibility Research Network (</a:t>
            </a:r>
            <a:r>
              <a:rPr lang="en-GB" sz="2400" dirty="0" err="1"/>
              <a:t>SRRNet</a:t>
            </a:r>
            <a:r>
              <a:rPr lang="en-GB" sz="2400" dirty="0"/>
              <a:t>), Lahti, Finland, May 2012, ISSN 2048-0806</a:t>
            </a:r>
          </a:p>
        </p:txBody>
      </p:sp>
      <p:sp>
        <p:nvSpPr>
          <p:cNvPr id="3" name="Content Placeholder 2"/>
          <p:cNvSpPr>
            <a:spLocks noGrp="1"/>
          </p:cNvSpPr>
          <p:nvPr>
            <p:ph idx="1"/>
          </p:nvPr>
        </p:nvSpPr>
        <p:spPr>
          <a:xfrm>
            <a:off x="457200" y="1844824"/>
            <a:ext cx="8229600" cy="4896544"/>
          </a:xfrm>
        </p:spPr>
        <p:txBody>
          <a:bodyPr>
            <a:normAutofit fontScale="85000" lnSpcReduction="20000"/>
          </a:bodyPr>
          <a:lstStyle/>
          <a:p>
            <a:pPr marL="0" indent="0" algn="just">
              <a:buNone/>
            </a:pPr>
            <a:r>
              <a:rPr lang="en-GB" dirty="0"/>
              <a:t>Small and Medium Sized Enterprises (SMEs) are frequently designated heroes or villains from a CSR perspective. Either SMEs appear to demonstrate their commitment to long term sustainability by developing close responsible relationships with stakeholders, partly for competitive advantage; or, in particular for SMEs with short term perspectives, they can exhibit a willingness to avoid and evade regulation, cut corners with ethical principles and an ability to disappear, avoiding negative consequences of their actions. Researchers of the SME sector face the problems of generalisation of a sector which exhibits vast diversity in activity, organisation and heritage. </a:t>
            </a:r>
          </a:p>
        </p:txBody>
      </p:sp>
    </p:spTree>
    <p:extLst>
      <p:ext uri="{BB962C8B-B14F-4D97-AF65-F5344CB8AC3E}">
        <p14:creationId xmlns:p14="http://schemas.microsoft.com/office/powerpoint/2010/main" val="3206756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details</a:t>
            </a:r>
          </a:p>
        </p:txBody>
      </p:sp>
      <p:sp>
        <p:nvSpPr>
          <p:cNvPr id="3" name="Content Placeholder 2"/>
          <p:cNvSpPr>
            <a:spLocks noGrp="1"/>
          </p:cNvSpPr>
          <p:nvPr>
            <p:ph idx="1"/>
          </p:nvPr>
        </p:nvSpPr>
        <p:spPr/>
        <p:txBody>
          <a:bodyPr>
            <a:normAutofit fontScale="85000" lnSpcReduction="20000"/>
          </a:bodyPr>
          <a:lstStyle/>
          <a:p>
            <a:r>
              <a:rPr lang="en-GB" dirty="0"/>
              <a:t>77 SME interviews</a:t>
            </a:r>
          </a:p>
          <a:p>
            <a:r>
              <a:rPr lang="en-GB" dirty="0"/>
              <a:t>Theory ‘Jack the lad or Jane the </a:t>
            </a:r>
            <a:r>
              <a:rPr lang="en-GB" dirty="0" err="1"/>
              <a:t>ladette</a:t>
            </a:r>
            <a:r>
              <a:rPr lang="en-GB" dirty="0"/>
              <a:t>’, or ‘Jack and Jane, Pillars of the Community’? See the work of Laura Spence.</a:t>
            </a:r>
          </a:p>
          <a:p>
            <a:r>
              <a:rPr lang="en-GB" dirty="0"/>
              <a:t>SMEs reflect the character of the owner manager.</a:t>
            </a:r>
          </a:p>
          <a:p>
            <a:r>
              <a:rPr lang="en-GB" dirty="0"/>
              <a:t>Leadership and ownership are important factors to explain commitment.</a:t>
            </a:r>
          </a:p>
          <a:p>
            <a:r>
              <a:rPr lang="en-GB" dirty="0"/>
              <a:t>Evidence of ethical commitment</a:t>
            </a:r>
          </a:p>
          <a:p>
            <a:r>
              <a:rPr lang="en-GB" dirty="0"/>
              <a:t>Defined policy documentation varies</a:t>
            </a:r>
          </a:p>
          <a:p>
            <a:r>
              <a:rPr lang="en-GB" dirty="0"/>
              <a:t>Some evidence of rationalised unethical or even illegal behaviours </a:t>
            </a:r>
          </a:p>
          <a:p>
            <a:endParaRPr lang="en-GB" dirty="0"/>
          </a:p>
        </p:txBody>
      </p:sp>
    </p:spTree>
    <p:extLst>
      <p:ext uri="{BB962C8B-B14F-4D97-AF65-F5344CB8AC3E}">
        <p14:creationId xmlns:p14="http://schemas.microsoft.com/office/powerpoint/2010/main" val="4047875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712968" cy="1143000"/>
          </a:xfrm>
        </p:spPr>
        <p:txBody>
          <a:bodyPr>
            <a:normAutofit/>
          </a:bodyPr>
          <a:lstStyle/>
          <a:p>
            <a:r>
              <a:rPr lang="en-GB" sz="3600" dirty="0"/>
              <a:t>Who are the most important stakeholders?</a:t>
            </a:r>
          </a:p>
        </p:txBody>
      </p:sp>
      <p:graphicFrame>
        <p:nvGraphicFramePr>
          <p:cNvPr id="4" name="Content Placeholder 3"/>
          <p:cNvGraphicFramePr>
            <a:graphicFrameLocks noGrp="1"/>
          </p:cNvGraphicFramePr>
          <p:nvPr>
            <p:ph idx="1"/>
          </p:nvPr>
        </p:nvGraphicFramePr>
        <p:xfrm>
          <a:off x="457200" y="1600200"/>
          <a:ext cx="8229600" cy="452596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105667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1440"/>
            <a:ext cx="9144000" cy="1949078"/>
          </a:xfrm>
        </p:spPr>
        <p:txBody>
          <a:bodyPr>
            <a:normAutofit/>
          </a:bodyPr>
          <a:lstStyle/>
          <a:p>
            <a:r>
              <a:rPr lang="en-GB" sz="2400" dirty="0"/>
              <a:t>Drivers for CSR adoption and activity</a:t>
            </a:r>
          </a:p>
        </p:txBody>
      </p:sp>
      <p:sp>
        <p:nvSpPr>
          <p:cNvPr id="3" name="Content Placeholder 2"/>
          <p:cNvSpPr>
            <a:spLocks noGrp="1"/>
          </p:cNvSpPr>
          <p:nvPr>
            <p:ph idx="1"/>
          </p:nvPr>
        </p:nvSpPr>
        <p:spPr>
          <a:xfrm>
            <a:off x="251520" y="476672"/>
            <a:ext cx="8712968" cy="6192688"/>
          </a:xfrm>
        </p:spPr>
        <p:txBody>
          <a:bodyPr>
            <a:normAutofit fontScale="25000" lnSpcReduction="20000"/>
          </a:bodyPr>
          <a:lstStyle/>
          <a:p>
            <a:pPr marL="0" indent="0">
              <a:buNone/>
            </a:pPr>
            <a:r>
              <a:rPr lang="en-GB" dirty="0"/>
              <a:t> </a:t>
            </a:r>
          </a:p>
          <a:p>
            <a:pPr marL="0" lvl="0" indent="0">
              <a:buNone/>
            </a:pPr>
            <a:r>
              <a:rPr lang="en-GB" sz="7200" b="1" i="1" dirty="0"/>
              <a:t>Law/regulation</a:t>
            </a:r>
            <a:endParaRPr lang="en-GB" sz="7200" b="1" dirty="0"/>
          </a:p>
          <a:p>
            <a:pPr marL="0" indent="0">
              <a:buNone/>
            </a:pPr>
            <a:r>
              <a:rPr lang="en-GB" sz="7200" dirty="0"/>
              <a:t> ‘ISO 9001 was tough to achieve. We needed it to become a preferred supplier but we learnt a lot from the experience. If we lose the award we lose much of our business’.  #M55</a:t>
            </a:r>
          </a:p>
          <a:p>
            <a:pPr marL="0" indent="0">
              <a:buNone/>
            </a:pPr>
            <a:r>
              <a:rPr lang="en-GB" sz="7200" dirty="0"/>
              <a:t>‘Our application for Investors in People forced us to create better systems to support our employees’.  #V66</a:t>
            </a:r>
          </a:p>
          <a:p>
            <a:pPr marL="0" indent="0">
              <a:buNone/>
            </a:pPr>
            <a:r>
              <a:rPr lang="en-GB" sz="7200" dirty="0"/>
              <a:t>‘ISO 14001 was our way of proving we cared for the environment. We use the badge in all promotions and communications’.  #M56</a:t>
            </a:r>
          </a:p>
          <a:p>
            <a:pPr marL="0" indent="0">
              <a:buNone/>
            </a:pPr>
            <a:r>
              <a:rPr lang="en-GB" sz="7200" dirty="0"/>
              <a:t> </a:t>
            </a:r>
          </a:p>
          <a:p>
            <a:pPr marL="0" indent="0">
              <a:buNone/>
            </a:pPr>
            <a:r>
              <a:rPr lang="en-GB" sz="7200" b="1" i="1" dirty="0"/>
              <a:t>Supplier/customer pressure</a:t>
            </a:r>
            <a:endParaRPr lang="en-GB" sz="7200" b="1" dirty="0"/>
          </a:p>
          <a:p>
            <a:pPr marL="0" indent="0">
              <a:buNone/>
            </a:pPr>
            <a:r>
              <a:rPr lang="en-GB" sz="7200" dirty="0"/>
              <a:t>‘We are supplier to large businesses, we have to adopt their CSR or lose the contract’. #M49</a:t>
            </a:r>
          </a:p>
          <a:p>
            <a:pPr marL="0" indent="0">
              <a:buNone/>
            </a:pPr>
            <a:r>
              <a:rPr lang="en-GB" sz="7200" dirty="0"/>
              <a:t>‘The Duty of Care means our supplier [sic customer] inspects us’. #M25 Waste Disposal Company</a:t>
            </a:r>
          </a:p>
          <a:p>
            <a:pPr marL="0" indent="0">
              <a:buNone/>
            </a:pPr>
            <a:r>
              <a:rPr lang="en-GB" sz="7200" dirty="0"/>
              <a:t>‘Scandals and health scares mean clean storage; supply conditions and distribution channels are a must’.  # R34 Pet Food Retailer</a:t>
            </a:r>
          </a:p>
          <a:p>
            <a:pPr marL="0" indent="0">
              <a:buNone/>
            </a:pPr>
            <a:r>
              <a:rPr lang="en-GB" sz="7200" dirty="0"/>
              <a:t> </a:t>
            </a:r>
          </a:p>
          <a:p>
            <a:pPr marL="0" indent="0">
              <a:buNone/>
            </a:pPr>
            <a:r>
              <a:rPr lang="en-GB" sz="7200" b="1" i="1" dirty="0"/>
              <a:t>Personal ethics</a:t>
            </a:r>
            <a:endParaRPr lang="en-GB" sz="7200" b="1" dirty="0"/>
          </a:p>
          <a:p>
            <a:pPr marL="0" indent="0">
              <a:buNone/>
            </a:pPr>
            <a:r>
              <a:rPr lang="en-GB" sz="7200" dirty="0"/>
              <a:t>‘As devote Muslims, our business honours Sharia Law and is therefore ethical’ #H17</a:t>
            </a:r>
          </a:p>
          <a:p>
            <a:pPr marL="0" indent="0">
              <a:buNone/>
            </a:pPr>
            <a:r>
              <a:rPr lang="en-GB" sz="7200" dirty="0"/>
              <a:t>‘We believe in giving to the community, not just taking’. #R34</a:t>
            </a:r>
          </a:p>
          <a:p>
            <a:pPr marL="0" indent="0">
              <a:buNone/>
            </a:pPr>
            <a:r>
              <a:rPr lang="en-GB" sz="7200" dirty="0"/>
              <a:t>‘We are in business to make a difference. We give people a choice. The big chains expect customers to take what they want to supply’. # H67 A small whole food restaurant.</a:t>
            </a:r>
          </a:p>
          <a:p>
            <a:pPr marL="0" indent="0">
              <a:buNone/>
            </a:pPr>
            <a:r>
              <a:rPr lang="en-GB" sz="7200" dirty="0"/>
              <a:t>‘Our business is a lifestyle choice. My husband and I used to work for big companies; we now work in the beautiful countryside. Our quality of life and relations with customers and suppliers is one of friendship as well as commercial. We don’t earn so much but are much happier’. #A75</a:t>
            </a:r>
          </a:p>
          <a:p>
            <a:pPr marL="0" indent="0">
              <a:buNone/>
            </a:pPr>
            <a:endParaRPr lang="en-GB" sz="7200" dirty="0"/>
          </a:p>
        </p:txBody>
      </p:sp>
    </p:spTree>
    <p:extLst>
      <p:ext uri="{BB962C8B-B14F-4D97-AF65-F5344CB8AC3E}">
        <p14:creationId xmlns:p14="http://schemas.microsoft.com/office/powerpoint/2010/main" val="731271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856984" cy="1143000"/>
          </a:xfrm>
        </p:spPr>
        <p:txBody>
          <a:bodyPr>
            <a:normAutofit fontScale="90000"/>
          </a:bodyPr>
          <a:lstStyle/>
          <a:p>
            <a:pPr algn="l"/>
            <a:br>
              <a:rPr lang="en-GB" sz="2700" dirty="0"/>
            </a:br>
            <a:r>
              <a:rPr lang="en-GB" sz="2700" dirty="0"/>
              <a:t>Griffiths, S.L.  &amp; Love, N.E. (2003) </a:t>
            </a:r>
            <a:r>
              <a:rPr lang="en-GB" sz="2700" i="1" dirty="0"/>
              <a:t>‘Internet Marketing in SMEs’, </a:t>
            </a:r>
            <a:r>
              <a:rPr lang="en-GB" sz="2700" dirty="0"/>
              <a:t>33</a:t>
            </a:r>
            <a:r>
              <a:rPr lang="en-GB" sz="2700" baseline="30000" dirty="0"/>
              <a:t>rd</a:t>
            </a:r>
            <a:r>
              <a:rPr lang="en-GB" sz="2700" dirty="0"/>
              <a:t> </a:t>
            </a:r>
            <a:r>
              <a:rPr lang="en-GB" sz="2400" dirty="0"/>
              <a:t>Entrepreneurship, Innovation, and Small Business (EISB) Conference</a:t>
            </a:r>
            <a:r>
              <a:rPr lang="en-GB" sz="2700" dirty="0"/>
              <a:t>, Sept, Milan</a:t>
            </a:r>
            <a:br>
              <a:rPr lang="en-GB" dirty="0"/>
            </a:br>
            <a:endParaRPr lang="en-GB" dirty="0"/>
          </a:p>
        </p:txBody>
      </p:sp>
      <p:sp>
        <p:nvSpPr>
          <p:cNvPr id="3" name="Content Placeholder 2"/>
          <p:cNvSpPr>
            <a:spLocks noGrp="1"/>
          </p:cNvSpPr>
          <p:nvPr>
            <p:ph idx="1"/>
          </p:nvPr>
        </p:nvSpPr>
        <p:spPr/>
        <p:txBody>
          <a:bodyPr>
            <a:normAutofit fontScale="92500"/>
          </a:bodyPr>
          <a:lstStyle/>
          <a:p>
            <a:r>
              <a:rPr lang="en-GB" dirty="0"/>
              <a:t>Survey of SMEs on the University data base. (800 paper forms distributed, 95 returned, 73 useable, 160 forms returned by the post office- ‘no longer at this address’)</a:t>
            </a:r>
          </a:p>
          <a:p>
            <a:r>
              <a:rPr lang="en-GB" dirty="0"/>
              <a:t>Small businesses are internet active as defined by the then Department of Trade and Industry (DTI), though the definition was not too demanding</a:t>
            </a:r>
          </a:p>
          <a:p>
            <a:r>
              <a:rPr lang="en-GB" dirty="0"/>
              <a:t>Crucial factor was when they employed 4 or more workers</a:t>
            </a:r>
          </a:p>
        </p:txBody>
      </p:sp>
    </p:spTree>
    <p:extLst>
      <p:ext uri="{BB962C8B-B14F-4D97-AF65-F5344CB8AC3E}">
        <p14:creationId xmlns:p14="http://schemas.microsoft.com/office/powerpoint/2010/main" val="33366142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sz="3600" dirty="0"/>
              <a:t>The key hypotheses that are reflected in the literature review were:</a:t>
            </a:r>
            <a:br>
              <a:rPr lang="en-GB" dirty="0"/>
            </a:br>
            <a:endParaRPr lang="en-GB" dirty="0"/>
          </a:p>
        </p:txBody>
      </p:sp>
      <p:sp>
        <p:nvSpPr>
          <p:cNvPr id="3" name="Content Placeholder 2"/>
          <p:cNvSpPr>
            <a:spLocks noGrp="1"/>
          </p:cNvSpPr>
          <p:nvPr>
            <p:ph idx="1"/>
          </p:nvPr>
        </p:nvSpPr>
        <p:spPr>
          <a:xfrm>
            <a:off x="179512" y="1052736"/>
            <a:ext cx="8856984" cy="5544616"/>
          </a:xfrm>
        </p:spPr>
        <p:txBody>
          <a:bodyPr>
            <a:normAutofit/>
          </a:bodyPr>
          <a:lstStyle/>
          <a:p>
            <a:pPr marL="0" indent="0">
              <a:buNone/>
            </a:pPr>
            <a:r>
              <a:rPr lang="en-US" dirty="0"/>
              <a:t> </a:t>
            </a:r>
            <a:endParaRPr lang="en-GB" dirty="0"/>
          </a:p>
          <a:p>
            <a:pPr marL="514350" lvl="0" indent="-514350">
              <a:buFont typeface="+mj-lt"/>
              <a:buAutoNum type="arabicPeriod"/>
            </a:pPr>
            <a:r>
              <a:rPr lang="en-US" sz="3000" b="1" dirty="0"/>
              <a:t>Small businesses in Swansea are less likely to adopt internet marketing than SMEs in the rest of the UK;</a:t>
            </a:r>
            <a:endParaRPr lang="en-GB" sz="3000" dirty="0"/>
          </a:p>
          <a:p>
            <a:pPr marL="514350" lvl="0" indent="-514350">
              <a:buFont typeface="+mj-lt"/>
              <a:buAutoNum type="arabicPeriod"/>
            </a:pPr>
            <a:r>
              <a:rPr lang="en-US" sz="3000" b="1" dirty="0"/>
              <a:t>Company profiles (size, age, SIC, customer base) will impact on internet marketing adoption;</a:t>
            </a:r>
            <a:endParaRPr lang="en-GB" sz="3000" dirty="0"/>
          </a:p>
          <a:p>
            <a:pPr marL="514350" lvl="0" indent="-514350">
              <a:buFont typeface="+mj-lt"/>
              <a:buAutoNum type="arabicPeriod"/>
            </a:pPr>
            <a:r>
              <a:rPr lang="en-US" sz="3000" b="1" dirty="0"/>
              <a:t>Small businesses in the Swansea area with a strategic/planning profile are likely to adopt internet marketing</a:t>
            </a:r>
            <a:endParaRPr lang="en-GB" sz="3000" dirty="0"/>
          </a:p>
          <a:p>
            <a:pPr marL="514350" lvl="0" indent="-514350">
              <a:buFont typeface="+mj-lt"/>
              <a:buAutoNum type="arabicPeriod"/>
            </a:pPr>
            <a:r>
              <a:rPr lang="en-US" sz="3000" b="1" dirty="0"/>
              <a:t>Small businesses in Swansea have rationally chosen not to adopt Internet marketing as a result of strategic analysis of their market position.</a:t>
            </a:r>
            <a:endParaRPr lang="en-GB" sz="3000" dirty="0"/>
          </a:p>
          <a:p>
            <a:endParaRPr lang="en-GB" dirty="0"/>
          </a:p>
          <a:p>
            <a:endParaRPr lang="en-GB" dirty="0"/>
          </a:p>
        </p:txBody>
      </p:sp>
    </p:spTree>
    <p:extLst>
      <p:ext uri="{BB962C8B-B14F-4D97-AF65-F5344CB8AC3E}">
        <p14:creationId xmlns:p14="http://schemas.microsoft.com/office/powerpoint/2010/main" val="4067094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US" sz="3100" dirty="0"/>
              <a:t>A majority of the Swansea respondents would qualify for internet active status since:</a:t>
            </a:r>
            <a:br>
              <a:rPr lang="en-GB" dirty="0"/>
            </a:br>
            <a:endParaRPr lang="en-GB" dirty="0"/>
          </a:p>
        </p:txBody>
      </p:sp>
      <p:sp>
        <p:nvSpPr>
          <p:cNvPr id="3" name="Content Placeholder 2"/>
          <p:cNvSpPr>
            <a:spLocks noGrp="1"/>
          </p:cNvSpPr>
          <p:nvPr>
            <p:ph idx="1"/>
          </p:nvPr>
        </p:nvSpPr>
        <p:spPr/>
        <p:txBody>
          <a:bodyPr>
            <a:normAutofit/>
          </a:bodyPr>
          <a:lstStyle/>
          <a:p>
            <a:pPr marL="0" indent="0">
              <a:buNone/>
            </a:pPr>
            <a:endParaRPr lang="en-GB" dirty="0"/>
          </a:p>
          <a:p>
            <a:r>
              <a:rPr lang="en-US" dirty="0"/>
              <a:t>94% use a PC</a:t>
            </a:r>
            <a:endParaRPr lang="en-GB" dirty="0"/>
          </a:p>
          <a:p>
            <a:r>
              <a:rPr lang="en-US" dirty="0"/>
              <a:t>79% use e-mail</a:t>
            </a:r>
            <a:endParaRPr lang="en-GB" dirty="0"/>
          </a:p>
          <a:p>
            <a:r>
              <a:rPr lang="en-US" dirty="0"/>
              <a:t>86% use the Internet</a:t>
            </a:r>
            <a:endParaRPr lang="en-GB" dirty="0"/>
          </a:p>
          <a:p>
            <a:r>
              <a:rPr lang="en-US" dirty="0"/>
              <a:t>57% have a website (only 17% used it for online ordering, only 8% used it for processing orders)</a:t>
            </a:r>
            <a:endParaRPr lang="en-GB" dirty="0"/>
          </a:p>
          <a:p>
            <a:r>
              <a:rPr lang="en-US" dirty="0"/>
              <a:t>21% use EDI</a:t>
            </a:r>
            <a:endParaRPr lang="en-GB" dirty="0"/>
          </a:p>
          <a:p>
            <a:endParaRPr lang="en-GB" dirty="0"/>
          </a:p>
        </p:txBody>
      </p:sp>
    </p:spTree>
    <p:extLst>
      <p:ext uri="{BB962C8B-B14F-4D97-AF65-F5344CB8AC3E}">
        <p14:creationId xmlns:p14="http://schemas.microsoft.com/office/powerpoint/2010/main" val="2850243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dirty="0"/>
              <a:t>Table 2 Internet Marketing use by Small Business in Swansea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14542950"/>
              </p:ext>
            </p:extLst>
          </p:nvPr>
        </p:nvGraphicFramePr>
        <p:xfrm>
          <a:off x="251521" y="1628800"/>
          <a:ext cx="8568952" cy="4896546"/>
        </p:xfrm>
        <a:graphic>
          <a:graphicData uri="http://schemas.openxmlformats.org/drawingml/2006/table">
            <a:tbl>
              <a:tblPr>
                <a:tableStyleId>{5C22544A-7EE6-4342-B048-85BDC9FD1C3A}</a:tableStyleId>
              </a:tblPr>
              <a:tblGrid>
                <a:gridCol w="3296370">
                  <a:extLst>
                    <a:ext uri="{9D8B030D-6E8A-4147-A177-3AD203B41FA5}">
                      <a16:colId xmlns:a16="http://schemas.microsoft.com/office/drawing/2014/main" val="20000"/>
                    </a:ext>
                  </a:extLst>
                </a:gridCol>
                <a:gridCol w="1343134">
                  <a:extLst>
                    <a:ext uri="{9D8B030D-6E8A-4147-A177-3AD203B41FA5}">
                      <a16:colId xmlns:a16="http://schemas.microsoft.com/office/drawing/2014/main" val="20001"/>
                    </a:ext>
                  </a:extLst>
                </a:gridCol>
                <a:gridCol w="1309816">
                  <a:extLst>
                    <a:ext uri="{9D8B030D-6E8A-4147-A177-3AD203B41FA5}">
                      <a16:colId xmlns:a16="http://schemas.microsoft.com/office/drawing/2014/main" val="20002"/>
                    </a:ext>
                  </a:extLst>
                </a:gridCol>
                <a:gridCol w="1309816">
                  <a:extLst>
                    <a:ext uri="{9D8B030D-6E8A-4147-A177-3AD203B41FA5}">
                      <a16:colId xmlns:a16="http://schemas.microsoft.com/office/drawing/2014/main" val="20003"/>
                    </a:ext>
                  </a:extLst>
                </a:gridCol>
                <a:gridCol w="1309816">
                  <a:extLst>
                    <a:ext uri="{9D8B030D-6E8A-4147-A177-3AD203B41FA5}">
                      <a16:colId xmlns:a16="http://schemas.microsoft.com/office/drawing/2014/main" val="20004"/>
                    </a:ext>
                  </a:extLst>
                </a:gridCol>
              </a:tblGrid>
              <a:tr h="1224135">
                <a:tc>
                  <a:txBody>
                    <a:bodyPr/>
                    <a:lstStyle/>
                    <a:p>
                      <a:pPr>
                        <a:lnSpc>
                          <a:spcPct val="200000"/>
                        </a:lnSpc>
                        <a:spcAft>
                          <a:spcPts val="0"/>
                        </a:spcAft>
                      </a:pPr>
                      <a:r>
                        <a:rPr lang="en-US" sz="1200" dirty="0">
                          <a:effectLst/>
                        </a:rPr>
                        <a:t> </a:t>
                      </a:r>
                      <a:endParaRPr lang="en-GB" sz="1000" dirty="0">
                        <a:effectLst/>
                        <a:latin typeface="Times New Roman"/>
                        <a:ea typeface="Times New Roman"/>
                      </a:endParaRPr>
                    </a:p>
                  </a:txBody>
                  <a:tcPr marL="68580" marR="68580" marT="0" marB="0"/>
                </a:tc>
                <a:tc>
                  <a:txBody>
                    <a:bodyPr/>
                    <a:lstStyle/>
                    <a:p>
                      <a:pPr marL="457200" indent="-457200" algn="ctr">
                        <a:spcAft>
                          <a:spcPts val="0"/>
                        </a:spcAft>
                      </a:pPr>
                      <a:r>
                        <a:rPr lang="en-GB" sz="1100">
                          <a:effectLst/>
                        </a:rPr>
                        <a:t>Irrelevant</a:t>
                      </a:r>
                      <a:endParaRPr lang="en-GB" sz="1000">
                        <a:effectLst/>
                      </a:endParaRPr>
                    </a:p>
                    <a:p>
                      <a:pPr indent="-457200" algn="ctr">
                        <a:spcAft>
                          <a:spcPts val="0"/>
                        </a:spcAft>
                      </a:pPr>
                      <a:r>
                        <a:rPr lang="en-US" sz="1100">
                          <a:effectLst/>
                        </a:rPr>
                        <a:t> </a:t>
                      </a:r>
                      <a:endParaRPr lang="en-GB" sz="1000">
                        <a:effectLst/>
                      </a:endParaRPr>
                    </a:p>
                    <a:p>
                      <a:pPr indent="-457200" algn="ctr">
                        <a:spcAft>
                          <a:spcPts val="0"/>
                        </a:spcAft>
                      </a:pPr>
                      <a:r>
                        <a:rPr lang="en-US" sz="1100">
                          <a:effectLst/>
                        </a:rPr>
                        <a:t> </a:t>
                      </a:r>
                      <a:endParaRPr lang="en-GB" sz="1000">
                        <a:effectLst/>
                      </a:endParaRPr>
                    </a:p>
                    <a:p>
                      <a:pPr marL="90170" indent="-541655" algn="ctr">
                        <a:spcAft>
                          <a:spcPts val="0"/>
                        </a:spcAft>
                      </a:pPr>
                      <a:r>
                        <a:rPr lang="en-US" sz="1100">
                          <a:effectLst/>
                        </a:rPr>
                        <a:t>          %</a:t>
                      </a:r>
                      <a:endParaRPr lang="en-GB" sz="1000">
                        <a:effectLst/>
                        <a:latin typeface="Times New Roman"/>
                        <a:ea typeface="Times New Roman"/>
                      </a:endParaRPr>
                    </a:p>
                  </a:txBody>
                  <a:tcPr marL="68580" marR="68580" marT="0" marB="0"/>
                </a:tc>
                <a:tc>
                  <a:txBody>
                    <a:bodyPr/>
                    <a:lstStyle/>
                    <a:p>
                      <a:pPr algn="ctr">
                        <a:spcAft>
                          <a:spcPts val="0"/>
                        </a:spcAft>
                      </a:pPr>
                      <a:r>
                        <a:rPr lang="en-US" sz="1100">
                          <a:effectLst/>
                        </a:rPr>
                        <a:t>Would like to use</a:t>
                      </a:r>
                      <a:endParaRPr lang="en-GB" sz="1000">
                        <a:effectLst/>
                      </a:endParaRPr>
                    </a:p>
                    <a:p>
                      <a:pPr algn="ctr">
                        <a:spcAft>
                          <a:spcPts val="0"/>
                        </a:spcAft>
                      </a:pPr>
                      <a:r>
                        <a:rPr lang="en-US" sz="1100">
                          <a:effectLst/>
                        </a:rPr>
                        <a:t>%</a:t>
                      </a:r>
                      <a:endParaRPr lang="en-GB" sz="1000">
                        <a:effectLst/>
                        <a:latin typeface="Times New Roman"/>
                        <a:ea typeface="Times New Roman"/>
                      </a:endParaRPr>
                    </a:p>
                  </a:txBody>
                  <a:tcPr marL="68580" marR="68580" marT="0" marB="0"/>
                </a:tc>
                <a:tc>
                  <a:txBody>
                    <a:bodyPr/>
                    <a:lstStyle/>
                    <a:p>
                      <a:pPr algn="ctr">
                        <a:spcAft>
                          <a:spcPts val="0"/>
                        </a:spcAft>
                      </a:pPr>
                      <a:r>
                        <a:rPr lang="en-US" sz="1100">
                          <a:effectLst/>
                        </a:rPr>
                        <a:t>Already use</a:t>
                      </a:r>
                      <a:endParaRPr lang="en-GB" sz="1000">
                        <a:effectLst/>
                      </a:endParaRPr>
                    </a:p>
                    <a:p>
                      <a:pPr algn="ctr">
                        <a:spcAft>
                          <a:spcPts val="0"/>
                        </a:spcAft>
                      </a:pPr>
                      <a:r>
                        <a:rPr lang="en-US" sz="1100">
                          <a:effectLst/>
                        </a:rPr>
                        <a:t> </a:t>
                      </a:r>
                      <a:endParaRPr lang="en-GB" sz="1000">
                        <a:effectLst/>
                      </a:endParaRPr>
                    </a:p>
                    <a:p>
                      <a:pPr algn="ctr">
                        <a:spcAft>
                          <a:spcPts val="0"/>
                        </a:spcAft>
                      </a:pPr>
                      <a:r>
                        <a:rPr lang="en-US" sz="1100">
                          <a:effectLst/>
                        </a:rPr>
                        <a:t>%</a:t>
                      </a:r>
                      <a:endParaRPr lang="en-GB" sz="1000">
                        <a:effectLst/>
                        <a:latin typeface="Times New Roman"/>
                        <a:ea typeface="Times New Roman"/>
                      </a:endParaRPr>
                    </a:p>
                  </a:txBody>
                  <a:tcPr marL="68580" marR="68580" marT="0" marB="0"/>
                </a:tc>
                <a:tc>
                  <a:txBody>
                    <a:bodyPr/>
                    <a:lstStyle/>
                    <a:p>
                      <a:pPr algn="ctr">
                        <a:spcAft>
                          <a:spcPts val="0"/>
                        </a:spcAft>
                      </a:pPr>
                      <a:r>
                        <a:rPr lang="en-US" sz="1100">
                          <a:effectLst/>
                        </a:rPr>
                        <a:t>Unknown</a:t>
                      </a:r>
                      <a:endParaRPr lang="en-GB" sz="1000">
                        <a:effectLst/>
                      </a:endParaRPr>
                    </a:p>
                    <a:p>
                      <a:pPr algn="ctr">
                        <a:spcAft>
                          <a:spcPts val="0"/>
                        </a:spcAft>
                      </a:pPr>
                      <a:r>
                        <a:rPr lang="en-US" sz="1100">
                          <a:effectLst/>
                        </a:rPr>
                        <a:t> </a:t>
                      </a:r>
                      <a:endParaRPr lang="en-GB" sz="1000">
                        <a:effectLst/>
                      </a:endParaRPr>
                    </a:p>
                    <a:p>
                      <a:pPr algn="ctr">
                        <a:spcAft>
                          <a:spcPts val="0"/>
                        </a:spcAft>
                      </a:pPr>
                      <a:r>
                        <a:rPr lang="en-US" sz="1100">
                          <a:effectLst/>
                        </a:rPr>
                        <a:t> </a:t>
                      </a:r>
                      <a:endParaRPr lang="en-GB" sz="1000">
                        <a:effectLst/>
                      </a:endParaRPr>
                    </a:p>
                    <a:p>
                      <a:pPr algn="ctr">
                        <a:spcAft>
                          <a:spcPts val="0"/>
                        </a:spcAft>
                      </a:pPr>
                      <a:r>
                        <a:rPr lang="en-US" sz="1100">
                          <a:effectLst/>
                        </a:rPr>
                        <a:t>%</a:t>
                      </a:r>
                      <a:endParaRPr lang="en-GB" sz="1000">
                        <a:effectLst/>
                        <a:latin typeface="Times New Roman"/>
                        <a:ea typeface="Times New Roman"/>
                      </a:endParaRPr>
                    </a:p>
                  </a:txBody>
                  <a:tcPr marL="68580" marR="68580" marT="0" marB="0"/>
                </a:tc>
                <a:extLst>
                  <a:ext uri="{0D108BD9-81ED-4DB2-BD59-A6C34878D82A}">
                    <a16:rowId xmlns:a16="http://schemas.microsoft.com/office/drawing/2014/main" val="10000"/>
                  </a:ext>
                </a:extLst>
              </a:tr>
              <a:tr h="333856">
                <a:tc>
                  <a:txBody>
                    <a:bodyPr/>
                    <a:lstStyle/>
                    <a:p>
                      <a:pPr marL="457200" algn="ctr">
                        <a:spcAft>
                          <a:spcPts val="0"/>
                        </a:spcAft>
                      </a:pPr>
                      <a:r>
                        <a:rPr lang="en-GB" sz="1000">
                          <a:effectLst/>
                        </a:rPr>
                        <a:t>Marketing website</a:t>
                      </a:r>
                      <a:endParaRPr lang="en-GB" sz="1000" b="1">
                        <a:effectLst/>
                        <a:latin typeface="Times New Roman"/>
                      </a:endParaRPr>
                    </a:p>
                  </a:txBody>
                  <a:tcPr marL="68580" marR="68580" marT="0" marB="0"/>
                </a:tc>
                <a:tc>
                  <a:txBody>
                    <a:bodyPr/>
                    <a:lstStyle/>
                    <a:p>
                      <a:pPr algn="ctr">
                        <a:spcAft>
                          <a:spcPts val="0"/>
                        </a:spcAft>
                      </a:pPr>
                      <a:r>
                        <a:rPr lang="en-US" sz="1200">
                          <a:effectLst/>
                        </a:rPr>
                        <a:t>19</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24</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57</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0</a:t>
                      </a:r>
                      <a:endParaRPr lang="en-GB" sz="1000">
                        <a:effectLst/>
                        <a:latin typeface="Times New Roman"/>
                        <a:ea typeface="Times New Roman"/>
                      </a:endParaRPr>
                    </a:p>
                  </a:txBody>
                  <a:tcPr marL="68580" marR="68580" marT="0" marB="0"/>
                </a:tc>
                <a:extLst>
                  <a:ext uri="{0D108BD9-81ED-4DB2-BD59-A6C34878D82A}">
                    <a16:rowId xmlns:a16="http://schemas.microsoft.com/office/drawing/2014/main" val="10001"/>
                  </a:ext>
                </a:extLst>
              </a:tr>
              <a:tr h="556425">
                <a:tc>
                  <a:txBody>
                    <a:bodyPr/>
                    <a:lstStyle/>
                    <a:p>
                      <a:pPr marL="457200" algn="ctr">
                        <a:spcAft>
                          <a:spcPts val="0"/>
                        </a:spcAft>
                      </a:pPr>
                      <a:r>
                        <a:rPr lang="en-GB" sz="1000">
                          <a:effectLst/>
                        </a:rPr>
                        <a:t>Online brochures and catalogues</a:t>
                      </a:r>
                      <a:endParaRPr lang="en-GB" sz="1000" b="1">
                        <a:effectLst/>
                        <a:latin typeface="Times New Roman"/>
                      </a:endParaRPr>
                    </a:p>
                  </a:txBody>
                  <a:tcPr marL="68580" marR="68580" marT="0" marB="0"/>
                </a:tc>
                <a:tc>
                  <a:txBody>
                    <a:bodyPr/>
                    <a:lstStyle/>
                    <a:p>
                      <a:pPr algn="ctr">
                        <a:spcAft>
                          <a:spcPts val="0"/>
                        </a:spcAft>
                      </a:pPr>
                      <a:r>
                        <a:rPr lang="en-US" sz="1200">
                          <a:effectLst/>
                        </a:rPr>
                        <a:t>48</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25</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27</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0</a:t>
                      </a:r>
                      <a:endParaRPr lang="en-GB" sz="1000">
                        <a:effectLst/>
                        <a:latin typeface="Times New Roman"/>
                        <a:ea typeface="Times New Roman"/>
                      </a:endParaRPr>
                    </a:p>
                  </a:txBody>
                  <a:tcPr marL="68580" marR="68580" marT="0" marB="0"/>
                </a:tc>
                <a:extLst>
                  <a:ext uri="{0D108BD9-81ED-4DB2-BD59-A6C34878D82A}">
                    <a16:rowId xmlns:a16="http://schemas.microsoft.com/office/drawing/2014/main" val="10002"/>
                  </a:ext>
                </a:extLst>
              </a:tr>
              <a:tr h="333856">
                <a:tc>
                  <a:txBody>
                    <a:bodyPr/>
                    <a:lstStyle/>
                    <a:p>
                      <a:pPr marL="457200" algn="ctr">
                        <a:spcAft>
                          <a:spcPts val="0"/>
                        </a:spcAft>
                      </a:pPr>
                      <a:r>
                        <a:rPr lang="en-GB" sz="1000">
                          <a:effectLst/>
                        </a:rPr>
                        <a:t>Internet advertising</a:t>
                      </a:r>
                      <a:endParaRPr lang="en-GB" sz="1000" b="1">
                        <a:effectLst/>
                        <a:latin typeface="Times New Roman"/>
                      </a:endParaRPr>
                    </a:p>
                  </a:txBody>
                  <a:tcPr marL="68580" marR="68580" marT="0" marB="0"/>
                </a:tc>
                <a:tc>
                  <a:txBody>
                    <a:bodyPr/>
                    <a:lstStyle/>
                    <a:p>
                      <a:pPr algn="ctr">
                        <a:spcAft>
                          <a:spcPts val="0"/>
                        </a:spcAft>
                      </a:pPr>
                      <a:r>
                        <a:rPr lang="en-US" sz="1200">
                          <a:effectLst/>
                        </a:rPr>
                        <a:t>46</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21</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33</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0</a:t>
                      </a:r>
                      <a:endParaRPr lang="en-GB" sz="1000">
                        <a:effectLst/>
                        <a:latin typeface="Times New Roman"/>
                        <a:ea typeface="Times New Roman"/>
                      </a:endParaRPr>
                    </a:p>
                  </a:txBody>
                  <a:tcPr marL="68580" marR="68580" marT="0" marB="0"/>
                </a:tc>
                <a:extLst>
                  <a:ext uri="{0D108BD9-81ED-4DB2-BD59-A6C34878D82A}">
                    <a16:rowId xmlns:a16="http://schemas.microsoft.com/office/drawing/2014/main" val="10003"/>
                  </a:ext>
                </a:extLst>
              </a:tr>
              <a:tr h="333856">
                <a:tc>
                  <a:txBody>
                    <a:bodyPr/>
                    <a:lstStyle/>
                    <a:p>
                      <a:pPr marL="457200" algn="ctr">
                        <a:spcAft>
                          <a:spcPts val="0"/>
                        </a:spcAft>
                      </a:pPr>
                      <a:r>
                        <a:rPr lang="en-GB" sz="1000">
                          <a:effectLst/>
                        </a:rPr>
                        <a:t>Internet promotions</a:t>
                      </a:r>
                      <a:endParaRPr lang="en-GB" sz="1000" b="1">
                        <a:effectLst/>
                        <a:latin typeface="Times New Roman"/>
                      </a:endParaRPr>
                    </a:p>
                  </a:txBody>
                  <a:tcPr marL="68580" marR="68580" marT="0" marB="0"/>
                </a:tc>
                <a:tc>
                  <a:txBody>
                    <a:bodyPr/>
                    <a:lstStyle/>
                    <a:p>
                      <a:pPr algn="ctr">
                        <a:spcAft>
                          <a:spcPts val="0"/>
                        </a:spcAft>
                      </a:pPr>
                      <a:r>
                        <a:rPr lang="en-US" sz="1200">
                          <a:effectLst/>
                        </a:rPr>
                        <a:t>62</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19</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17</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2</a:t>
                      </a:r>
                      <a:endParaRPr lang="en-GB" sz="1000">
                        <a:effectLst/>
                        <a:latin typeface="Times New Roman"/>
                        <a:ea typeface="Times New Roman"/>
                      </a:endParaRPr>
                    </a:p>
                  </a:txBody>
                  <a:tcPr marL="68580" marR="68580" marT="0" marB="0"/>
                </a:tc>
                <a:extLst>
                  <a:ext uri="{0D108BD9-81ED-4DB2-BD59-A6C34878D82A}">
                    <a16:rowId xmlns:a16="http://schemas.microsoft.com/office/drawing/2014/main" val="10004"/>
                  </a:ext>
                </a:extLst>
              </a:tr>
              <a:tr h="556425">
                <a:tc>
                  <a:txBody>
                    <a:bodyPr/>
                    <a:lstStyle/>
                    <a:p>
                      <a:pPr marL="457200" algn="ctr">
                        <a:spcAft>
                          <a:spcPts val="0"/>
                        </a:spcAft>
                      </a:pPr>
                      <a:r>
                        <a:rPr lang="en-GB" sz="1000" dirty="0">
                          <a:effectLst/>
                        </a:rPr>
                        <a:t>Internet market research</a:t>
                      </a:r>
                      <a:endParaRPr lang="en-GB" sz="1000" b="1" dirty="0">
                        <a:effectLst/>
                        <a:latin typeface="Times New Roman"/>
                      </a:endParaRPr>
                    </a:p>
                  </a:txBody>
                  <a:tcPr marL="68580" marR="68580" marT="0" marB="0"/>
                </a:tc>
                <a:tc>
                  <a:txBody>
                    <a:bodyPr/>
                    <a:lstStyle/>
                    <a:p>
                      <a:pPr algn="ctr">
                        <a:spcAft>
                          <a:spcPts val="0"/>
                        </a:spcAft>
                      </a:pPr>
                      <a:r>
                        <a:rPr lang="en-US" sz="1200">
                          <a:effectLst/>
                        </a:rPr>
                        <a:t>43</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33</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22</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2</a:t>
                      </a:r>
                      <a:endParaRPr lang="en-GB" sz="1000">
                        <a:effectLst/>
                        <a:latin typeface="Times New Roman"/>
                        <a:ea typeface="Times New Roman"/>
                      </a:endParaRPr>
                    </a:p>
                  </a:txBody>
                  <a:tcPr marL="68580" marR="68580" marT="0" marB="0"/>
                </a:tc>
                <a:extLst>
                  <a:ext uri="{0D108BD9-81ED-4DB2-BD59-A6C34878D82A}">
                    <a16:rowId xmlns:a16="http://schemas.microsoft.com/office/drawing/2014/main" val="10005"/>
                  </a:ext>
                </a:extLst>
              </a:tr>
              <a:tr h="333856">
                <a:tc>
                  <a:txBody>
                    <a:bodyPr/>
                    <a:lstStyle/>
                    <a:p>
                      <a:pPr marL="457200" algn="ctr">
                        <a:spcAft>
                          <a:spcPts val="0"/>
                        </a:spcAft>
                      </a:pPr>
                      <a:r>
                        <a:rPr lang="en-GB" sz="1000">
                          <a:effectLst/>
                        </a:rPr>
                        <a:t>Internet links to firms</a:t>
                      </a:r>
                      <a:endParaRPr lang="en-GB" sz="1000" b="1">
                        <a:effectLst/>
                        <a:latin typeface="Times New Roman"/>
                      </a:endParaRPr>
                    </a:p>
                  </a:txBody>
                  <a:tcPr marL="68580" marR="68580" marT="0" marB="0"/>
                </a:tc>
                <a:tc>
                  <a:txBody>
                    <a:bodyPr/>
                    <a:lstStyle/>
                    <a:p>
                      <a:pPr algn="ctr">
                        <a:spcAft>
                          <a:spcPts val="0"/>
                        </a:spcAft>
                      </a:pPr>
                      <a:r>
                        <a:rPr lang="en-US" sz="1200">
                          <a:effectLst/>
                        </a:rPr>
                        <a:t>65</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21</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13</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1</a:t>
                      </a:r>
                      <a:endParaRPr lang="en-GB" sz="1000">
                        <a:effectLst/>
                        <a:latin typeface="Times New Roman"/>
                        <a:ea typeface="Times New Roman"/>
                      </a:endParaRPr>
                    </a:p>
                  </a:txBody>
                  <a:tcPr marL="68580" marR="68580" marT="0" marB="0"/>
                </a:tc>
                <a:extLst>
                  <a:ext uri="{0D108BD9-81ED-4DB2-BD59-A6C34878D82A}">
                    <a16:rowId xmlns:a16="http://schemas.microsoft.com/office/drawing/2014/main" val="10006"/>
                  </a:ext>
                </a:extLst>
              </a:tr>
              <a:tr h="556425">
                <a:tc>
                  <a:txBody>
                    <a:bodyPr/>
                    <a:lstStyle/>
                    <a:p>
                      <a:pPr marL="457200" algn="ctr">
                        <a:spcAft>
                          <a:spcPts val="0"/>
                        </a:spcAft>
                      </a:pPr>
                      <a:r>
                        <a:rPr lang="en-GB" sz="1000">
                          <a:effectLst/>
                        </a:rPr>
                        <a:t>Internet links to customers</a:t>
                      </a:r>
                      <a:endParaRPr lang="en-GB" sz="1000" b="1">
                        <a:effectLst/>
                        <a:latin typeface="Times New Roman"/>
                      </a:endParaRPr>
                    </a:p>
                  </a:txBody>
                  <a:tcPr marL="68580" marR="68580" marT="0" marB="0"/>
                </a:tc>
                <a:tc>
                  <a:txBody>
                    <a:bodyPr/>
                    <a:lstStyle/>
                    <a:p>
                      <a:pPr algn="ctr">
                        <a:spcAft>
                          <a:spcPts val="0"/>
                        </a:spcAft>
                      </a:pPr>
                      <a:r>
                        <a:rPr lang="en-US" sz="1200">
                          <a:effectLst/>
                        </a:rPr>
                        <a:t>60</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27</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11</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2</a:t>
                      </a:r>
                      <a:endParaRPr lang="en-GB" sz="1000">
                        <a:effectLst/>
                        <a:latin typeface="Times New Roman"/>
                        <a:ea typeface="Times New Roman"/>
                      </a:endParaRPr>
                    </a:p>
                  </a:txBody>
                  <a:tcPr marL="68580" marR="68580" marT="0" marB="0"/>
                </a:tc>
                <a:extLst>
                  <a:ext uri="{0D108BD9-81ED-4DB2-BD59-A6C34878D82A}">
                    <a16:rowId xmlns:a16="http://schemas.microsoft.com/office/drawing/2014/main" val="10007"/>
                  </a:ext>
                </a:extLst>
              </a:tr>
              <a:tr h="333856">
                <a:tc>
                  <a:txBody>
                    <a:bodyPr/>
                    <a:lstStyle/>
                    <a:p>
                      <a:pPr marL="457200" algn="ctr">
                        <a:spcAft>
                          <a:spcPts val="0"/>
                        </a:spcAft>
                      </a:pPr>
                      <a:r>
                        <a:rPr lang="en-GB" sz="1000">
                          <a:effectLst/>
                        </a:rPr>
                        <a:t>Internet PR</a:t>
                      </a:r>
                      <a:endParaRPr lang="en-GB" sz="1000" b="1">
                        <a:effectLst/>
                        <a:latin typeface="Times New Roman"/>
                      </a:endParaRPr>
                    </a:p>
                  </a:txBody>
                  <a:tcPr marL="68580" marR="68580" marT="0" marB="0"/>
                </a:tc>
                <a:tc>
                  <a:txBody>
                    <a:bodyPr/>
                    <a:lstStyle/>
                    <a:p>
                      <a:pPr algn="ctr">
                        <a:spcAft>
                          <a:spcPts val="0"/>
                        </a:spcAft>
                      </a:pPr>
                      <a:r>
                        <a:rPr lang="en-US" sz="1200">
                          <a:effectLst/>
                        </a:rPr>
                        <a:t>65</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32</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3</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1</a:t>
                      </a:r>
                      <a:endParaRPr lang="en-GB" sz="1000">
                        <a:effectLst/>
                        <a:latin typeface="Times New Roman"/>
                        <a:ea typeface="Times New Roman"/>
                      </a:endParaRPr>
                    </a:p>
                  </a:txBody>
                  <a:tcPr marL="68580" marR="68580" marT="0" marB="0"/>
                </a:tc>
                <a:extLst>
                  <a:ext uri="{0D108BD9-81ED-4DB2-BD59-A6C34878D82A}">
                    <a16:rowId xmlns:a16="http://schemas.microsoft.com/office/drawing/2014/main" val="10008"/>
                  </a:ext>
                </a:extLst>
              </a:tr>
              <a:tr h="333856">
                <a:tc>
                  <a:txBody>
                    <a:bodyPr/>
                    <a:lstStyle/>
                    <a:p>
                      <a:pPr marL="457200" algn="ctr">
                        <a:spcAft>
                          <a:spcPts val="0"/>
                        </a:spcAft>
                      </a:pPr>
                      <a:r>
                        <a:rPr lang="en-GB" sz="1000">
                          <a:effectLst/>
                        </a:rPr>
                        <a:t>Internet Training</a:t>
                      </a:r>
                      <a:endParaRPr lang="en-GB" sz="1000" b="1">
                        <a:effectLst/>
                        <a:latin typeface="Times New Roman"/>
                      </a:endParaRPr>
                    </a:p>
                  </a:txBody>
                  <a:tcPr marL="68580" marR="68580" marT="0" marB="0"/>
                </a:tc>
                <a:tc>
                  <a:txBody>
                    <a:bodyPr/>
                    <a:lstStyle/>
                    <a:p>
                      <a:pPr algn="ctr">
                        <a:spcAft>
                          <a:spcPts val="0"/>
                        </a:spcAft>
                      </a:pPr>
                      <a:r>
                        <a:rPr lang="en-US" sz="1200">
                          <a:effectLst/>
                        </a:rPr>
                        <a:t>56</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38</a:t>
                      </a:r>
                      <a:endParaRPr lang="en-GB" sz="1000">
                        <a:effectLst/>
                        <a:latin typeface="Times New Roman"/>
                        <a:ea typeface="Times New Roman"/>
                      </a:endParaRPr>
                    </a:p>
                  </a:txBody>
                  <a:tcPr marL="68580" marR="68580" marT="0" marB="0"/>
                </a:tc>
                <a:tc>
                  <a:txBody>
                    <a:bodyPr/>
                    <a:lstStyle/>
                    <a:p>
                      <a:pPr algn="ctr">
                        <a:spcAft>
                          <a:spcPts val="0"/>
                        </a:spcAft>
                      </a:pPr>
                      <a:r>
                        <a:rPr lang="en-US" sz="1200">
                          <a:effectLst/>
                        </a:rPr>
                        <a:t>6</a:t>
                      </a:r>
                      <a:endParaRPr lang="en-GB" sz="1000">
                        <a:effectLst/>
                        <a:latin typeface="Times New Roman"/>
                        <a:ea typeface="Times New Roman"/>
                      </a:endParaRPr>
                    </a:p>
                  </a:txBody>
                  <a:tcPr marL="68580" marR="68580" marT="0" marB="0"/>
                </a:tc>
                <a:tc>
                  <a:txBody>
                    <a:bodyPr/>
                    <a:lstStyle/>
                    <a:p>
                      <a:pPr algn="ctr">
                        <a:spcAft>
                          <a:spcPts val="0"/>
                        </a:spcAft>
                      </a:pPr>
                      <a:r>
                        <a:rPr lang="en-US" sz="1200" dirty="0">
                          <a:effectLst/>
                        </a:rPr>
                        <a:t>0</a:t>
                      </a:r>
                      <a:endParaRPr lang="en-GB" sz="1000" dirty="0">
                        <a:effectLst/>
                        <a:latin typeface="Times New Roman"/>
                        <a:ea typeface="Times New Roman"/>
                      </a:endParaRPr>
                    </a:p>
                  </a:txBody>
                  <a:tcPr marL="68580" marR="68580" marT="0" marB="0"/>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25956074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98178"/>
          </a:xfrm>
        </p:spPr>
        <p:txBody>
          <a:bodyPr>
            <a:normAutofit fontScale="90000"/>
          </a:bodyPr>
          <a:lstStyle/>
          <a:p>
            <a:pPr lvl="0" algn="l" fontAlgn="base">
              <a:spcAft>
                <a:spcPct val="0"/>
              </a:spcAft>
            </a:pPr>
            <a:br>
              <a:rPr lang="en-US" altLang="en-US" sz="2000" dirty="0">
                <a:latin typeface="Arial" pitchFamily="34" charset="0"/>
                <a:ea typeface="Times New Roman" pitchFamily="18" charset="0"/>
                <a:cs typeface="Arial" pitchFamily="34" charset="0"/>
              </a:rPr>
            </a:br>
            <a:br>
              <a:rPr lang="en-US" altLang="en-US" sz="2000" dirty="0">
                <a:latin typeface="Arial" pitchFamily="34" charset="0"/>
                <a:ea typeface="Times New Roman" pitchFamily="18" charset="0"/>
                <a:cs typeface="Arial" pitchFamily="34" charset="0"/>
              </a:rPr>
            </a:br>
            <a:br>
              <a:rPr lang="en-US" altLang="en-US" sz="2000" dirty="0">
                <a:latin typeface="Arial" pitchFamily="34" charset="0"/>
                <a:ea typeface="Times New Roman" pitchFamily="18" charset="0"/>
                <a:cs typeface="Arial" pitchFamily="34" charset="0"/>
              </a:rPr>
            </a:br>
            <a:r>
              <a:rPr lang="en-US" altLang="en-US" sz="2000" dirty="0">
                <a:latin typeface="Arial" pitchFamily="34" charset="0"/>
                <a:ea typeface="Times New Roman" pitchFamily="18" charset="0"/>
                <a:cs typeface="Arial" pitchFamily="34" charset="0"/>
              </a:rPr>
              <a:t>Dandridge and </a:t>
            </a:r>
            <a:r>
              <a:rPr lang="en-US" altLang="en-US" sz="2000" dirty="0" err="1">
                <a:latin typeface="Arial" pitchFamily="34" charset="0"/>
                <a:ea typeface="Times New Roman" pitchFamily="18" charset="0"/>
                <a:cs typeface="Arial" pitchFamily="34" charset="0"/>
              </a:rPr>
              <a:t>Levenburg’s</a:t>
            </a:r>
            <a:r>
              <a:rPr lang="en-US" altLang="en-US" sz="2000" dirty="0">
                <a:latin typeface="Arial" pitchFamily="34" charset="0"/>
                <a:ea typeface="Times New Roman" pitchFamily="18" charset="0"/>
                <a:cs typeface="Arial" pitchFamily="34" charset="0"/>
              </a:rPr>
              <a:t> (2000) critical size of 4 employees is given some support in this survey as those companies with more than 4 employees are more likely to have a positive inclination to networking, a chi-squared score of 0.024.  However, no other cross-tabulations or measures of association were discovered.</a:t>
            </a:r>
            <a:br>
              <a:rPr lang="en-GB" altLang="en-US" sz="2000" dirty="0">
                <a:latin typeface="Arial" panose="020B0604020202020204" pitchFamily="34" charset="0"/>
                <a:cs typeface="Arial" panose="020B0604020202020204" pitchFamily="34" charset="0"/>
              </a:rPr>
            </a:br>
            <a:r>
              <a:rPr lang="en-GB" altLang="en-US" sz="2000" b="1" dirty="0">
                <a:latin typeface="Arial" panose="020B0604020202020204" pitchFamily="34" charset="0"/>
                <a:cs typeface="Arial" panose="020B0604020202020204" pitchFamily="34" charset="0"/>
              </a:rPr>
              <a:t>Table 3 Chi-square Test: networking v number of employees</a:t>
            </a:r>
            <a:r>
              <a:rPr lang="en-GB" altLang="en-US" dirty="0">
                <a:latin typeface="Arial" panose="020B0604020202020204" pitchFamily="34" charset="0"/>
                <a:cs typeface="Arial" panose="020B0604020202020204" pitchFamily="34" charset="0"/>
              </a:rPr>
              <a:t>.</a:t>
            </a:r>
            <a:br>
              <a:rPr lang="en-GB" altLang="en-US" dirty="0">
                <a:latin typeface="Times New Roman" pitchFamily="18" charset="0"/>
                <a:cs typeface="Times New Roman" pitchFamily="18" charset="0"/>
              </a:rPr>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90462678"/>
              </p:ext>
            </p:extLst>
          </p:nvPr>
        </p:nvGraphicFramePr>
        <p:xfrm>
          <a:off x="899592" y="3563783"/>
          <a:ext cx="7560841" cy="2169473"/>
        </p:xfrm>
        <a:graphic>
          <a:graphicData uri="http://schemas.openxmlformats.org/drawingml/2006/table">
            <a:tbl>
              <a:tblPr>
                <a:tableStyleId>{5C22544A-7EE6-4342-B048-85BDC9FD1C3A}</a:tableStyleId>
              </a:tblPr>
              <a:tblGrid>
                <a:gridCol w="3016861">
                  <a:extLst>
                    <a:ext uri="{9D8B030D-6E8A-4147-A177-3AD203B41FA5}">
                      <a16:colId xmlns:a16="http://schemas.microsoft.com/office/drawing/2014/main" val="20000"/>
                    </a:ext>
                  </a:extLst>
                </a:gridCol>
                <a:gridCol w="1514660">
                  <a:extLst>
                    <a:ext uri="{9D8B030D-6E8A-4147-A177-3AD203B41FA5}">
                      <a16:colId xmlns:a16="http://schemas.microsoft.com/office/drawing/2014/main" val="20001"/>
                    </a:ext>
                  </a:extLst>
                </a:gridCol>
                <a:gridCol w="1514660">
                  <a:extLst>
                    <a:ext uri="{9D8B030D-6E8A-4147-A177-3AD203B41FA5}">
                      <a16:colId xmlns:a16="http://schemas.microsoft.com/office/drawing/2014/main" val="20002"/>
                    </a:ext>
                  </a:extLst>
                </a:gridCol>
                <a:gridCol w="1514660">
                  <a:extLst>
                    <a:ext uri="{9D8B030D-6E8A-4147-A177-3AD203B41FA5}">
                      <a16:colId xmlns:a16="http://schemas.microsoft.com/office/drawing/2014/main" val="20003"/>
                    </a:ext>
                  </a:extLst>
                </a:gridCol>
              </a:tblGrid>
              <a:tr h="897713">
                <a:tc>
                  <a:txBody>
                    <a:bodyPr/>
                    <a:lstStyle/>
                    <a:p>
                      <a:pPr algn="r">
                        <a:spcAft>
                          <a:spcPts val="0"/>
                        </a:spcAft>
                      </a:pPr>
                      <a:r>
                        <a:rPr lang="en-US" sz="1000" dirty="0">
                          <a:effectLst/>
                        </a:rPr>
                        <a:t> </a:t>
                      </a:r>
                      <a:endParaRPr lang="en-GB" sz="1000" dirty="0">
                        <a:effectLst/>
                        <a:latin typeface="Times New Roman"/>
                        <a:ea typeface="Times New Roman"/>
                      </a:endParaRPr>
                    </a:p>
                  </a:txBody>
                  <a:tcPr marL="0" marR="0" marT="0" marB="0"/>
                </a:tc>
                <a:tc>
                  <a:txBody>
                    <a:bodyPr/>
                    <a:lstStyle/>
                    <a:p>
                      <a:pPr algn="ctr">
                        <a:spcAft>
                          <a:spcPts val="0"/>
                        </a:spcAft>
                      </a:pPr>
                      <a:r>
                        <a:rPr lang="en-US" sz="1000">
                          <a:effectLst/>
                        </a:rPr>
                        <a:t>Value</a:t>
                      </a:r>
                      <a:endParaRPr lang="en-GB" sz="1000">
                        <a:effectLst/>
                        <a:latin typeface="Times New Roman"/>
                        <a:ea typeface="Times New Roman"/>
                      </a:endParaRPr>
                    </a:p>
                  </a:txBody>
                  <a:tcPr marL="0" marR="0" marT="0" marB="0"/>
                </a:tc>
                <a:tc>
                  <a:txBody>
                    <a:bodyPr/>
                    <a:lstStyle/>
                    <a:p>
                      <a:pPr algn="ctr">
                        <a:spcAft>
                          <a:spcPts val="0"/>
                        </a:spcAft>
                      </a:pPr>
                      <a:r>
                        <a:rPr lang="en-US" sz="1000">
                          <a:effectLst/>
                        </a:rPr>
                        <a:t>df</a:t>
                      </a:r>
                      <a:endParaRPr lang="en-GB" sz="1000">
                        <a:effectLst/>
                        <a:latin typeface="Times New Roman"/>
                        <a:ea typeface="Times New Roman"/>
                      </a:endParaRPr>
                    </a:p>
                  </a:txBody>
                  <a:tcPr marL="0" marR="0" marT="0" marB="0"/>
                </a:tc>
                <a:tc>
                  <a:txBody>
                    <a:bodyPr/>
                    <a:lstStyle/>
                    <a:p>
                      <a:pPr algn="ctr">
                        <a:spcAft>
                          <a:spcPts val="0"/>
                        </a:spcAft>
                      </a:pPr>
                      <a:r>
                        <a:rPr lang="en-US" sz="1000">
                          <a:effectLst/>
                        </a:rPr>
                        <a:t>Asymp. Sig. (2-sided)</a:t>
                      </a:r>
                      <a:endParaRPr lang="en-GB" sz="1000">
                        <a:effectLst/>
                        <a:latin typeface="Times New Roman"/>
                        <a:ea typeface="Times New Roman"/>
                      </a:endParaRPr>
                    </a:p>
                  </a:txBody>
                  <a:tcPr marL="0" marR="0" marT="0" marB="0"/>
                </a:tc>
                <a:extLst>
                  <a:ext uri="{0D108BD9-81ED-4DB2-BD59-A6C34878D82A}">
                    <a16:rowId xmlns:a16="http://schemas.microsoft.com/office/drawing/2014/main" val="10000"/>
                  </a:ext>
                </a:extLst>
              </a:tr>
              <a:tr h="423920">
                <a:tc>
                  <a:txBody>
                    <a:bodyPr/>
                    <a:lstStyle/>
                    <a:p>
                      <a:r>
                        <a:rPr lang="en-US" sz="1000">
                          <a:effectLst/>
                        </a:rPr>
                        <a:t>Pearson Chi-Square</a:t>
                      </a:r>
                      <a:endParaRPr lang="en-GB" sz="1000">
                        <a:effectLst/>
                        <a:latin typeface="Times New Roman"/>
                      </a:endParaRPr>
                    </a:p>
                  </a:txBody>
                  <a:tcPr marL="0" marR="0" marT="0" marB="0"/>
                </a:tc>
                <a:tc>
                  <a:txBody>
                    <a:bodyPr/>
                    <a:lstStyle/>
                    <a:p>
                      <a:pPr algn="ctr">
                        <a:spcAft>
                          <a:spcPts val="0"/>
                        </a:spcAft>
                      </a:pPr>
                      <a:r>
                        <a:rPr lang="en-US" sz="1000">
                          <a:effectLst/>
                        </a:rPr>
                        <a:t>5.043</a:t>
                      </a:r>
                      <a:endParaRPr lang="en-GB" sz="1000">
                        <a:effectLst/>
                        <a:latin typeface="Times New Roman"/>
                        <a:ea typeface="Times New Roman"/>
                      </a:endParaRPr>
                    </a:p>
                  </a:txBody>
                  <a:tcPr marL="0" marR="0" marT="0" marB="0"/>
                </a:tc>
                <a:tc>
                  <a:txBody>
                    <a:bodyPr/>
                    <a:lstStyle/>
                    <a:p>
                      <a:pPr algn="ctr">
                        <a:spcAft>
                          <a:spcPts val="0"/>
                        </a:spcAft>
                      </a:pPr>
                      <a:r>
                        <a:rPr lang="en-US" sz="1000">
                          <a:effectLst/>
                        </a:rPr>
                        <a:t>1</a:t>
                      </a:r>
                      <a:endParaRPr lang="en-GB" sz="1000">
                        <a:effectLst/>
                        <a:latin typeface="Times New Roman"/>
                        <a:ea typeface="Times New Roman"/>
                      </a:endParaRPr>
                    </a:p>
                  </a:txBody>
                  <a:tcPr marL="0" marR="0" marT="0" marB="0"/>
                </a:tc>
                <a:tc>
                  <a:txBody>
                    <a:bodyPr/>
                    <a:lstStyle/>
                    <a:p>
                      <a:pPr algn="ctr">
                        <a:spcAft>
                          <a:spcPts val="0"/>
                        </a:spcAft>
                      </a:pPr>
                      <a:r>
                        <a:rPr lang="en-US" sz="1000">
                          <a:effectLst/>
                        </a:rPr>
                        <a:t>.025</a:t>
                      </a:r>
                      <a:endParaRPr lang="en-GB" sz="1000">
                        <a:effectLst/>
                        <a:latin typeface="Times New Roman"/>
                        <a:ea typeface="Times New Roman"/>
                      </a:endParaRPr>
                    </a:p>
                  </a:txBody>
                  <a:tcPr marL="0" marR="0" marT="0" marB="0"/>
                </a:tc>
                <a:extLst>
                  <a:ext uri="{0D108BD9-81ED-4DB2-BD59-A6C34878D82A}">
                    <a16:rowId xmlns:a16="http://schemas.microsoft.com/office/drawing/2014/main" val="10001"/>
                  </a:ext>
                </a:extLst>
              </a:tr>
              <a:tr h="423920">
                <a:tc>
                  <a:txBody>
                    <a:bodyPr/>
                    <a:lstStyle/>
                    <a:p>
                      <a:r>
                        <a:rPr lang="en-US" sz="1000" dirty="0">
                          <a:effectLst/>
                        </a:rPr>
                        <a:t>Likelihood Ratio</a:t>
                      </a:r>
                      <a:endParaRPr lang="en-GB" sz="1000" dirty="0">
                        <a:effectLst/>
                        <a:latin typeface="Times New Roman"/>
                      </a:endParaRPr>
                    </a:p>
                  </a:txBody>
                  <a:tcPr marL="0" marR="0" marT="0" marB="0"/>
                </a:tc>
                <a:tc>
                  <a:txBody>
                    <a:bodyPr/>
                    <a:lstStyle/>
                    <a:p>
                      <a:pPr algn="ctr">
                        <a:spcAft>
                          <a:spcPts val="0"/>
                        </a:spcAft>
                      </a:pPr>
                      <a:r>
                        <a:rPr lang="en-US" sz="1000" dirty="0">
                          <a:effectLst/>
                        </a:rPr>
                        <a:t>5.072</a:t>
                      </a:r>
                      <a:endParaRPr lang="en-GB" sz="1000" dirty="0">
                        <a:effectLst/>
                        <a:latin typeface="Times New Roman"/>
                        <a:ea typeface="Times New Roman"/>
                      </a:endParaRPr>
                    </a:p>
                  </a:txBody>
                  <a:tcPr marL="0" marR="0" marT="0" marB="0"/>
                </a:tc>
                <a:tc>
                  <a:txBody>
                    <a:bodyPr/>
                    <a:lstStyle/>
                    <a:p>
                      <a:pPr algn="ctr">
                        <a:spcAft>
                          <a:spcPts val="0"/>
                        </a:spcAft>
                      </a:pPr>
                      <a:r>
                        <a:rPr lang="en-US" sz="1000">
                          <a:effectLst/>
                        </a:rPr>
                        <a:t>1</a:t>
                      </a:r>
                      <a:endParaRPr lang="en-GB" sz="1000">
                        <a:effectLst/>
                        <a:latin typeface="Times New Roman"/>
                        <a:ea typeface="Times New Roman"/>
                      </a:endParaRPr>
                    </a:p>
                  </a:txBody>
                  <a:tcPr marL="0" marR="0" marT="0" marB="0"/>
                </a:tc>
                <a:tc>
                  <a:txBody>
                    <a:bodyPr/>
                    <a:lstStyle/>
                    <a:p>
                      <a:pPr algn="ctr">
                        <a:spcAft>
                          <a:spcPts val="0"/>
                        </a:spcAft>
                      </a:pPr>
                      <a:r>
                        <a:rPr lang="en-US" sz="1000">
                          <a:effectLst/>
                        </a:rPr>
                        <a:t>.024</a:t>
                      </a:r>
                      <a:endParaRPr lang="en-GB" sz="1000">
                        <a:effectLst/>
                        <a:latin typeface="Times New Roman"/>
                        <a:ea typeface="Times New Roman"/>
                      </a:endParaRPr>
                    </a:p>
                  </a:txBody>
                  <a:tcPr marL="0" marR="0" marT="0" marB="0"/>
                </a:tc>
                <a:extLst>
                  <a:ext uri="{0D108BD9-81ED-4DB2-BD59-A6C34878D82A}">
                    <a16:rowId xmlns:a16="http://schemas.microsoft.com/office/drawing/2014/main" val="10002"/>
                  </a:ext>
                </a:extLst>
              </a:tr>
              <a:tr h="423920">
                <a:tc>
                  <a:txBody>
                    <a:bodyPr/>
                    <a:lstStyle/>
                    <a:p>
                      <a:r>
                        <a:rPr lang="en-US" sz="1000">
                          <a:effectLst/>
                        </a:rPr>
                        <a:t>N of Valid Cases</a:t>
                      </a:r>
                      <a:endParaRPr lang="en-GB" sz="1000">
                        <a:effectLst/>
                        <a:latin typeface="Times New Roman"/>
                      </a:endParaRPr>
                    </a:p>
                  </a:txBody>
                  <a:tcPr marL="0" marR="0" marT="0" marB="0"/>
                </a:tc>
                <a:tc>
                  <a:txBody>
                    <a:bodyPr/>
                    <a:lstStyle/>
                    <a:p>
                      <a:pPr algn="ctr">
                        <a:spcAft>
                          <a:spcPts val="0"/>
                        </a:spcAft>
                      </a:pPr>
                      <a:r>
                        <a:rPr lang="en-US" sz="1000">
                          <a:effectLst/>
                        </a:rPr>
                        <a:t>63</a:t>
                      </a:r>
                      <a:endParaRPr lang="en-GB" sz="1000">
                        <a:effectLst/>
                        <a:latin typeface="Times New Roman"/>
                        <a:ea typeface="Times New Roman"/>
                      </a:endParaRPr>
                    </a:p>
                  </a:txBody>
                  <a:tcPr marL="0" marR="0" marT="0" marB="0"/>
                </a:tc>
                <a:tc>
                  <a:txBody>
                    <a:bodyPr/>
                    <a:lstStyle/>
                    <a:p>
                      <a:pPr algn="ctr">
                        <a:spcAft>
                          <a:spcPts val="0"/>
                        </a:spcAft>
                      </a:pPr>
                      <a:r>
                        <a:rPr lang="en-US" sz="1000">
                          <a:effectLst/>
                        </a:rPr>
                        <a:t> </a:t>
                      </a:r>
                      <a:endParaRPr lang="en-GB" sz="1000">
                        <a:effectLst/>
                        <a:latin typeface="Times New Roman"/>
                        <a:ea typeface="Times New Roman"/>
                      </a:endParaRPr>
                    </a:p>
                  </a:txBody>
                  <a:tcPr marL="0" marR="0" marT="0" marB="0"/>
                </a:tc>
                <a:tc>
                  <a:txBody>
                    <a:bodyPr/>
                    <a:lstStyle/>
                    <a:p>
                      <a:pPr algn="ctr">
                        <a:spcAft>
                          <a:spcPts val="0"/>
                        </a:spcAft>
                      </a:pPr>
                      <a:r>
                        <a:rPr lang="en-US" sz="1000" dirty="0">
                          <a:effectLst/>
                        </a:rPr>
                        <a:t> </a:t>
                      </a:r>
                      <a:endParaRPr lang="en-GB" sz="1000" dirty="0">
                        <a:effectLst/>
                        <a:latin typeface="Times New Roman"/>
                        <a:ea typeface="Times New Roman"/>
                      </a:endParaRPr>
                    </a:p>
                  </a:txBody>
                  <a:tcPr marL="0" marR="0" marT="0" marB="0"/>
                </a:tc>
                <a:extLst>
                  <a:ext uri="{0D108BD9-81ED-4DB2-BD59-A6C34878D82A}">
                    <a16:rowId xmlns:a16="http://schemas.microsoft.com/office/drawing/2014/main" val="10003"/>
                  </a:ext>
                </a:extLst>
              </a:tr>
            </a:tbl>
          </a:graphicData>
        </a:graphic>
      </p:graphicFrame>
      <p:sp>
        <p:nvSpPr>
          <p:cNvPr id="5" name="Rectangle 1"/>
          <p:cNvSpPr>
            <a:spLocks noChangeArrowheads="1"/>
          </p:cNvSpPr>
          <p:nvPr/>
        </p:nvSpPr>
        <p:spPr bwMode="auto">
          <a:xfrm>
            <a:off x="3222625" y="3409449"/>
            <a:ext cx="1392223" cy="1692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4572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Arial" pitchFamily="34" charset="0"/>
                <a:ea typeface="Times New Roman" pitchFamily="18" charset="0"/>
                <a:cs typeface="Times New Roman" pitchFamily="18" charset="0"/>
              </a:rPr>
              <a:t>a  Computed only </a:t>
            </a:r>
            <a:endParaRPr kumimoji="0" lang="en-US" altLang="en-US" sz="1800" b="0" i="0" u="none" strike="noStrike" cap="none" normalizeH="0" baseline="0" dirty="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4913160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902" y="0"/>
            <a:ext cx="9122664" cy="6851904"/>
          </a:xfrm>
          <a:prstGeom prst="rect">
            <a:avLst/>
          </a:prstGeom>
        </p:spPr>
      </p:pic>
      <p:sp>
        <p:nvSpPr>
          <p:cNvPr id="3" name="Rectangle 2"/>
          <p:cNvSpPr/>
          <p:nvPr/>
        </p:nvSpPr>
        <p:spPr>
          <a:xfrm>
            <a:off x="2517237" y="6082696"/>
            <a:ext cx="5688632" cy="369332"/>
          </a:xfrm>
          <a:prstGeom prst="rect">
            <a:avLst/>
          </a:prstGeom>
        </p:spPr>
        <p:txBody>
          <a:bodyPr wrap="square">
            <a:spAutoFit/>
          </a:bodyPr>
          <a:lstStyle/>
          <a:p>
            <a:r>
              <a:rPr lang="en-GB" i="1" dirty="0">
                <a:solidFill>
                  <a:schemeClr val="accent1"/>
                </a:solidFill>
                <a:latin typeface="Arial" panose="020B0604020202020204" pitchFamily="34" charset="0"/>
                <a:cs typeface="Arial" panose="020B0604020202020204" pitchFamily="34" charset="0"/>
              </a:rPr>
              <a:t>Prifysgol Aml-gyswllt            A Connected University</a:t>
            </a:r>
          </a:p>
        </p:txBody>
      </p:sp>
      <p:sp>
        <p:nvSpPr>
          <p:cNvPr id="4" name="TextBox 3"/>
          <p:cNvSpPr txBox="1"/>
          <p:nvPr/>
        </p:nvSpPr>
        <p:spPr>
          <a:xfrm>
            <a:off x="116990" y="404664"/>
            <a:ext cx="8964488" cy="4524315"/>
          </a:xfrm>
          <a:prstGeom prst="rect">
            <a:avLst/>
          </a:prstGeom>
          <a:noFill/>
        </p:spPr>
        <p:txBody>
          <a:bodyPr wrap="square" rtlCol="0">
            <a:spAutoFit/>
          </a:bodyPr>
          <a:lstStyle/>
          <a:p>
            <a:r>
              <a:rPr lang="en-GB" sz="2800" b="1" dirty="0"/>
              <a:t>Future Research Agenda?</a:t>
            </a:r>
          </a:p>
          <a:p>
            <a:endParaRPr lang="en-GB" sz="2800" b="1" dirty="0"/>
          </a:p>
          <a:p>
            <a:pPr marL="457200" indent="-457200">
              <a:buFont typeface="Arial" panose="020B0604020202020204" pitchFamily="34" charset="0"/>
              <a:buChar char="•"/>
            </a:pPr>
            <a:r>
              <a:rPr lang="en-GB" sz="2800" b="1" dirty="0"/>
              <a:t>Look for win-win opportunities-combine research with other activities</a:t>
            </a:r>
          </a:p>
          <a:p>
            <a:pPr marL="457200" indent="-457200">
              <a:buFont typeface="Arial" panose="020B0604020202020204" pitchFamily="34" charset="0"/>
              <a:buChar char="•"/>
            </a:pPr>
            <a:endParaRPr lang="en-GB" sz="2800" b="1" dirty="0"/>
          </a:p>
          <a:p>
            <a:pPr marL="457200" indent="-457200">
              <a:buFont typeface="Arial" panose="020B0604020202020204" pitchFamily="34" charset="0"/>
              <a:buChar char="•"/>
            </a:pPr>
            <a:r>
              <a:rPr lang="en-GB" sz="2800" b="1" dirty="0"/>
              <a:t>Look for </a:t>
            </a:r>
            <a:r>
              <a:rPr lang="en-GB" sz="2800" b="1" dirty="0" err="1"/>
              <a:t>sectoral</a:t>
            </a:r>
            <a:r>
              <a:rPr lang="en-GB" sz="2800" b="1" dirty="0"/>
              <a:t> trends</a:t>
            </a:r>
          </a:p>
          <a:p>
            <a:pPr marL="457200" indent="-457200">
              <a:buFont typeface="Arial" panose="020B0604020202020204" pitchFamily="34" charset="0"/>
              <a:buChar char="•"/>
            </a:pPr>
            <a:endParaRPr lang="en-GB" sz="2800" b="1" dirty="0"/>
          </a:p>
          <a:p>
            <a:pPr marL="457200" indent="-457200">
              <a:buFont typeface="Arial" panose="020B0604020202020204" pitchFamily="34" charset="0"/>
              <a:buChar char="•"/>
            </a:pPr>
            <a:r>
              <a:rPr lang="en-GB" sz="2800" b="1" dirty="0"/>
              <a:t>Look for new research methods- observation, action, content, diary, visual methodologies </a:t>
            </a:r>
            <a:r>
              <a:rPr lang="en-GB" sz="2800" b="1" dirty="0" err="1"/>
              <a:t>etc</a:t>
            </a:r>
            <a:endParaRPr lang="en-GB" dirty="0"/>
          </a:p>
          <a:p>
            <a:endParaRPr lang="en-GB" dirty="0"/>
          </a:p>
          <a:p>
            <a:endParaRPr lang="en-GB" dirty="0"/>
          </a:p>
        </p:txBody>
      </p:sp>
    </p:spTree>
    <p:extLst>
      <p:ext uri="{BB962C8B-B14F-4D97-AF65-F5344CB8AC3E}">
        <p14:creationId xmlns:p14="http://schemas.microsoft.com/office/powerpoint/2010/main" val="21080588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2006</TotalTime>
  <Words>1195</Words>
  <Application>Microsoft Office PowerPoint</Application>
  <PresentationFormat>On-screen Show (4:3)</PresentationFormat>
  <Paragraphs>174</Paragraphs>
  <Slides>14</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14</vt:i4>
      </vt:variant>
    </vt:vector>
  </HeadingPairs>
  <TitlesOfParts>
    <vt:vector size="19" baseType="lpstr">
      <vt:lpstr>Arial</vt:lpstr>
      <vt:lpstr>Calibri</vt:lpstr>
      <vt:lpstr>Times New Roman</vt:lpstr>
      <vt:lpstr>Office Theme</vt:lpstr>
      <vt:lpstr>Custom Design</vt:lpstr>
      <vt:lpstr>PowerPoint Presentation</vt:lpstr>
      <vt:lpstr>To cite:</vt:lpstr>
      <vt:lpstr>Definitions</vt:lpstr>
      <vt:lpstr>PowerPoint Presentation</vt:lpstr>
      <vt:lpstr>Griffiths, S.L. &amp; Jawad, C. (2012) CSR in SMEs: Assessing Ethical Risk, Proceedings of the 11th International Conference on Corporate Social Responsibility, Social Responsibility Research Network (SRRNet), Lahti, Finland, May 2012, ISSN 2048-0806</vt:lpstr>
      <vt:lpstr>Some details</vt:lpstr>
      <vt:lpstr>Who are the most important stakeholders?</vt:lpstr>
      <vt:lpstr>Drivers for CSR adoption and activity</vt:lpstr>
      <vt:lpstr> Griffiths, S.L.  &amp; Love, N.E. (2003) ‘Internet Marketing in SMEs’, 33rd Entrepreneurship, Innovation, and Small Business (EISB) Conference, Sept, Milan </vt:lpstr>
      <vt:lpstr>The key hypotheses that are reflected in the literature review were: </vt:lpstr>
      <vt:lpstr>A majority of the Swansea respondents would qualify for internet active status since: </vt:lpstr>
      <vt:lpstr>Table 2 Internet Marketing use by Small Business in Swansea </vt:lpstr>
      <vt:lpstr>   Dandridge and Levenburg’s (2000) critical size of 4 employees is given some support in this survey as those companies with more than 4 employees are more likely to have a positive inclination to networking, a chi-squared score of 0.024.  However, no other cross-tabulations or measures of association were discovered. Table 3 Chi-square Test: networking v number of employees.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Stephen</cp:lastModifiedBy>
  <cp:revision>178</cp:revision>
  <cp:lastPrinted>2014-11-11T18:45:42Z</cp:lastPrinted>
  <dcterms:created xsi:type="dcterms:W3CDTF">2014-09-15T14:23:32Z</dcterms:created>
  <dcterms:modified xsi:type="dcterms:W3CDTF">2023-03-12T17:26:59Z</dcterms:modified>
</cp:coreProperties>
</file>