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media/image1.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b="def" i="def"/>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91" name="Shape 91"/>
          <p:cNvSpPr/>
          <p:nvPr>
            <p:ph type="sldImg"/>
          </p:nvPr>
        </p:nvSpPr>
        <p:spPr>
          <a:xfrm>
            <a:off x="1143000" y="685800"/>
            <a:ext cx="4572000" cy="3429000"/>
          </a:xfrm>
          <a:prstGeom prst="rect">
            <a:avLst/>
          </a:prstGeom>
        </p:spPr>
        <p:txBody>
          <a:bodyPr/>
          <a:lstStyle/>
          <a:p>
            <a:pPr/>
          </a:p>
        </p:txBody>
      </p:sp>
      <p:sp>
        <p:nvSpPr>
          <p:cNvPr id="92" name="Shape 92"/>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1524000" y="1122362"/>
            <a:ext cx="9144000" cy="2387601"/>
          </a:xfrm>
          <a:prstGeom prst="rect">
            <a:avLst/>
          </a:prstGeom>
        </p:spPr>
        <p:txBody>
          <a:bodyPr anchor="b"/>
          <a:lstStyle>
            <a:lvl1pPr algn="ctr">
              <a:defRPr sz="6000"/>
            </a:lvl1pPr>
          </a:lstStyle>
          <a:p>
            <a:pPr/>
            <a:r>
              <a:t>Title Text</a:t>
            </a:r>
          </a:p>
        </p:txBody>
      </p:sp>
      <p:sp>
        <p:nvSpPr>
          <p:cNvPr id="12" name="Body Level One…"/>
          <p:cNvSpPr txBox="1"/>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prstGeom prst="rect">
            <a:avLst/>
          </a:prstGeom>
        </p:spPr>
        <p:txBody>
          <a:bodyPr/>
          <a:lstStyle/>
          <a:p>
            <a:pPr/>
            <a:r>
              <a:t>Title Text</a:t>
            </a:r>
          </a:p>
        </p:txBody>
      </p:sp>
      <p:sp>
        <p:nvSpPr>
          <p:cNvPr id="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itle Text"/>
          <p:cNvSpPr txBox="1"/>
          <p:nvPr>
            <p:ph type="title"/>
          </p:nvPr>
        </p:nvSpPr>
        <p:spPr>
          <a:xfrm>
            <a:off x="831850" y="1709738"/>
            <a:ext cx="10515600" cy="2852737"/>
          </a:xfrm>
          <a:prstGeom prst="rect">
            <a:avLst/>
          </a:prstGeom>
        </p:spPr>
        <p:txBody>
          <a:bodyPr anchor="b"/>
          <a:lstStyle>
            <a:lvl1pPr>
              <a:defRPr sz="6000"/>
            </a:lvl1pPr>
          </a:lstStyle>
          <a:p>
            <a:pPr/>
            <a:r>
              <a:t>Title Text</a:t>
            </a:r>
          </a:p>
        </p:txBody>
      </p:sp>
      <p:sp>
        <p:nvSpPr>
          <p:cNvPr id="30" name="Body Level One…"/>
          <p:cNvSpPr txBox="1"/>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itle Text"/>
          <p:cNvSpPr txBox="1"/>
          <p:nvPr>
            <p:ph type="title"/>
          </p:nvPr>
        </p:nvSpPr>
        <p:spPr>
          <a:prstGeom prst="rect">
            <a:avLst/>
          </a:prstGeom>
        </p:spPr>
        <p:txBody>
          <a:bodyPr/>
          <a:lstStyle/>
          <a:p>
            <a:pPr/>
            <a:r>
              <a:t>Title Text</a:t>
            </a:r>
          </a:p>
        </p:txBody>
      </p:sp>
      <p:sp>
        <p:nvSpPr>
          <p:cNvPr id="39"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itle Text"/>
          <p:cNvSpPr txBox="1"/>
          <p:nvPr>
            <p:ph type="title"/>
          </p:nvPr>
        </p:nvSpPr>
        <p:spPr>
          <a:xfrm>
            <a:off x="839787" y="365125"/>
            <a:ext cx="10515601" cy="1325563"/>
          </a:xfrm>
          <a:prstGeom prst="rect">
            <a:avLst/>
          </a:prstGeom>
        </p:spPr>
        <p:txBody>
          <a:bodyPr/>
          <a:lstStyle/>
          <a:p>
            <a:pPr/>
            <a:r>
              <a:t>Title Text</a:t>
            </a:r>
          </a:p>
        </p:txBody>
      </p:sp>
      <p:sp>
        <p:nvSpPr>
          <p:cNvPr id="48" name="Body Level One…"/>
          <p:cNvSpPr txBox="1"/>
          <p:nvPr>
            <p:ph type="body" sz="quarter" idx="1"/>
          </p:nvPr>
        </p:nvSpPr>
        <p:spPr>
          <a:xfrm>
            <a:off x="839787" y="1681163"/>
            <a:ext cx="5157789" cy="823913"/>
          </a:xfrm>
          <a:prstGeom prst="rect">
            <a:avLst/>
          </a:prstGeom>
        </p:spPr>
        <p:txBody>
          <a:bodyPr anchor="b"/>
          <a:lstStyle>
            <a:lvl1pPr marL="0" indent="0">
              <a:buSzTx/>
              <a:buFontTx/>
              <a:buNone/>
              <a:defRPr b="1" sz="2400"/>
            </a:lvl1pPr>
            <a:lvl2pPr marL="0" indent="457200">
              <a:buSzTx/>
              <a:buFontTx/>
              <a:buNone/>
              <a:defRPr b="1" sz="2400"/>
            </a:lvl2pPr>
            <a:lvl3pPr marL="0" indent="914400">
              <a:buSzTx/>
              <a:buFontTx/>
              <a:buNone/>
              <a:defRPr b="1" sz="2400"/>
            </a:lvl3pPr>
            <a:lvl4pPr marL="0" indent="1371600">
              <a:buSzTx/>
              <a:buFontTx/>
              <a:buNone/>
              <a:defRPr b="1" sz="2400"/>
            </a:lvl4pPr>
            <a:lvl5pPr marL="0" indent="182880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9" name="Text Placeholder 4"/>
          <p:cNvSpPr/>
          <p:nvPr>
            <p:ph type="body" sz="quarter" idx="13"/>
          </p:nvPr>
        </p:nvSpPr>
        <p:spPr>
          <a:xfrm>
            <a:off x="6172200" y="1681163"/>
            <a:ext cx="5183188" cy="823913"/>
          </a:xfrm>
          <a:prstGeom prst="rect">
            <a:avLst/>
          </a:prstGeom>
        </p:spPr>
        <p:txBody>
          <a:bodyPr anchor="b"/>
          <a:lstStyle/>
          <a:p>
            <a:pPr marL="0" indent="0">
              <a:buSzTx/>
              <a:buFontTx/>
              <a:buNone/>
              <a:defRPr b="1" sz="2400"/>
            </a:pP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itle Text"/>
          <p:cNvSpPr txBox="1"/>
          <p:nvPr>
            <p:ph type="title"/>
          </p:nvPr>
        </p:nvSpPr>
        <p:spPr>
          <a:prstGeom prst="rect">
            <a:avLst/>
          </a:prstGeom>
        </p:spPr>
        <p:txBody>
          <a:bodyPr/>
          <a:lstStyle/>
          <a:p>
            <a:pPr/>
            <a:r>
              <a:t>Title Text</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73" name="Body Level One…"/>
          <p:cNvSpPr txBox="1"/>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74" name="Text Placeholder 3"/>
          <p:cNvSpPr/>
          <p:nvPr>
            <p:ph type="body" sz="quarter" idx="13"/>
          </p:nvPr>
        </p:nvSpPr>
        <p:spPr>
          <a:xfrm>
            <a:off x="839787" y="2057400"/>
            <a:ext cx="3932238" cy="3811588"/>
          </a:xfrm>
          <a:prstGeom prst="rect">
            <a:avLst/>
          </a:prstGeom>
        </p:spPr>
        <p:txBody>
          <a:bodyPr/>
          <a:lstStyle/>
          <a:p>
            <a:pPr marL="0" indent="0">
              <a:buSzTx/>
              <a:buFontTx/>
              <a:buNone/>
              <a:defRPr sz="1600"/>
            </a:pP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83" name="Picture Placeholder 2"/>
          <p:cNvSpPr/>
          <p:nvPr>
            <p:ph type="pic" sz="half" idx="13"/>
          </p:nvPr>
        </p:nvSpPr>
        <p:spPr>
          <a:xfrm>
            <a:off x="5183187" y="987425"/>
            <a:ext cx="6172201" cy="4873625"/>
          </a:xfrm>
          <a:prstGeom prst="rect">
            <a:avLst/>
          </a:prstGeom>
        </p:spPr>
        <p:txBody>
          <a:bodyPr lIns="91439" rIns="91439">
            <a:noAutofit/>
          </a:bodyPr>
          <a:lstStyle/>
          <a:p>
            <a:pPr/>
          </a:p>
        </p:txBody>
      </p:sp>
      <p:sp>
        <p:nvSpPr>
          <p:cNvPr id="84" name="Body Level One…"/>
          <p:cNvSpPr txBox="1"/>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95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bbc.co.uk/news/health-58417076" TargetMode="External"/><Relationship Id="rId3" Type="http://schemas.openxmlformats.org/officeDocument/2006/relationships/hyperlink" Target="https://www.bma.org.uk/advice-and-support/nhs-delivery-and-workforce/funding/nhs-funding-data-analysis" TargetMode="External"/><Relationship Id="rId4" Type="http://schemas.openxmlformats.org/officeDocument/2006/relationships/hyperlink" Target="https://www.dailymail.co.uk/news/article-10512961/amp/NSW-nurses-strike-Thousands-walk-job-Covid-induced-staff-shortages.html" TargetMode="External"/><Relationship Id="rId5" Type="http://schemas.openxmlformats.org/officeDocument/2006/relationships/hyperlink" Target="https://www.gettyimages.co.uk/photos/underfunding-nhs?assettype=image&amp;family=editorial&amp;phrase=underfunding%20nhs&amp;sort=best" TargetMode="External"/><Relationship Id="rId6" Type="http://schemas.openxmlformats.org/officeDocument/2006/relationships/hyperlink" Target="https://www.gov.uk/government/news/prime-minister-sets-out-5-year-nhs-funding-plan" TargetMode="External"/><Relationship Id="rId7" Type="http://schemas.openxmlformats.org/officeDocument/2006/relationships/hyperlink" Target="https://justtreatment.org/news/2021/10/7/the-devastating-impacts-of-nhs-underfunding" TargetMode="External"/><Relationship Id="rId8" Type="http://schemas.openxmlformats.org/officeDocument/2006/relationships/hyperlink" Target="https://www.legislation.gov.uk/ukpga/2020/5/section/1" TargetMode="External"/><Relationship Id="rId9" Type="http://schemas.openxmlformats.org/officeDocument/2006/relationships/hyperlink" Target="https://pubmed.ncbi.nlm.nih.gov/32191675/" TargetMode="External"/><Relationship Id="rId10" Type="http://schemas.openxmlformats.org/officeDocument/2006/relationships/hyperlink" Target="https://www.england.nhs.uk/five-year-forward-view/next-steps-on-the-nhs-five-year-forward-view/funding-and-efficiency/" TargetMode="External"/><Relationship Id="rId11" Type="http://schemas.openxmlformats.org/officeDocument/2006/relationships/hyperlink" Target="https://nhsfunding.info/nhs-crisis-making/#:~:text=1%20The%20NHS%20has%20experienced%20a%20decade%20of,worst%20situation%20they%20have%20seen.%20More%20items...%20" TargetMode="External"/><Relationship Id="rId12" Type="http://schemas.openxmlformats.org/officeDocument/2006/relationships/hyperlink" Target="https://nhsfunding.info/symptoms/10-effects-of-underfunding/safety-compromised/" TargetMode="External"/><Relationship Id="rId13" Type="http://schemas.openxmlformats.org/officeDocument/2006/relationships/hyperlink" Target="https://www.opendemocracy.net/en/ournhs/what-did-jeremy-hunt-do-to-the-nhs-and-how-has-he-got-away-with-it/" TargetMode="External"/></Relationships>

</file>

<file path=ppt/slides/_rels/slide1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patients4nhs.org.uk/government-cuts/#:~:text=A%20cut%20in%20the%20money%20paid%20by%20the,treatment%2C%20according%20to%20prices%20set%20by%20a%20tariff." TargetMode="External"/><Relationship Id="rId3" Type="http://schemas.openxmlformats.org/officeDocument/2006/relationships/hyperlink" Target="https://chpi.org.uk/wp-content/uploads/2014/02/At-what-cost-paying-the-price-for-the-market-in-the-English-NHS-by-Calum-Paton.pdf" TargetMode="External"/><Relationship Id="rId4" Type="http://schemas.openxmlformats.org/officeDocument/2006/relationships/hyperlink" Target="https://www.theguardian.com/society/2019/feb/17/nhs-staff-quit-record-numbers-work-life-balance" TargetMode="External"/><Relationship Id="rId5" Type="http://schemas.openxmlformats.org/officeDocument/2006/relationships/hyperlink" Target="https://www.kingsfund.org.uk/publications/nhs-long-term-plan-explained" TargetMode="External"/><Relationship Id="rId6" Type="http://schemas.openxmlformats.org/officeDocument/2006/relationships/hyperlink" Target="https://www.kingsfund.org.uk/publications/six-ways" TargetMode="External"/><Relationship Id="rId7" Type="http://schemas.openxmlformats.org/officeDocument/2006/relationships/hyperlink" Target="https://bills.parliament.uk/bills/2544" TargetMode="External"/><Relationship Id="rId8" Type="http://schemas.openxmlformats.org/officeDocument/2006/relationships/hyperlink" Target="https://www.unison.org.uk/news/article/2018/04/healthconf-funding/"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4" name="Title 1"/>
          <p:cNvSpPr txBox="1"/>
          <p:nvPr>
            <p:ph type="ctrTitle"/>
          </p:nvPr>
        </p:nvSpPr>
        <p:spPr>
          <a:xfrm>
            <a:off x="1447799" y="745959"/>
            <a:ext cx="9296401" cy="2221833"/>
          </a:xfrm>
          <a:prstGeom prst="rect">
            <a:avLst/>
          </a:prstGeom>
        </p:spPr>
        <p:txBody>
          <a:bodyPr/>
          <a:lstStyle/>
          <a:p>
            <a:pPr/>
            <a:r>
              <a:t>Underfunding of the National Health Service</a:t>
            </a:r>
          </a:p>
        </p:txBody>
      </p:sp>
      <p:pic>
        <p:nvPicPr>
          <p:cNvPr id="95" name="Picture 2" descr="Picture 2"/>
          <p:cNvPicPr>
            <a:picLocks noChangeAspect="1"/>
          </p:cNvPicPr>
          <p:nvPr/>
        </p:nvPicPr>
        <p:blipFill>
          <a:blip r:embed="rId2">
            <a:extLst/>
          </a:blip>
          <a:stretch>
            <a:fillRect/>
          </a:stretch>
        </p:blipFill>
        <p:spPr>
          <a:xfrm>
            <a:off x="3644258" y="3152273"/>
            <a:ext cx="4903482" cy="3260976"/>
          </a:xfrm>
          <a:prstGeom prst="rect">
            <a:avLst/>
          </a:prstGeom>
          <a:ln w="12700">
            <a:miter lim="400000"/>
          </a:ln>
        </p:spPr>
      </p:pic>
      <p:sp>
        <p:nvSpPr>
          <p:cNvPr id="96" name="TextBox 4"/>
          <p:cNvSpPr txBox="1"/>
          <p:nvPr/>
        </p:nvSpPr>
        <p:spPr>
          <a:xfrm>
            <a:off x="3689980" y="6413248"/>
            <a:ext cx="3908364" cy="24830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1200"/>
            </a:lvl1pPr>
          </a:lstStyle>
          <a:p>
            <a:pPr/>
            <a:r>
              <a:t>(Getty images, 2022)</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8" name="Title 1"/>
          <p:cNvSpPr txBox="1"/>
          <p:nvPr>
            <p:ph type="title"/>
          </p:nvPr>
        </p:nvSpPr>
        <p:spPr>
          <a:prstGeom prst="rect">
            <a:avLst/>
          </a:prstGeom>
        </p:spPr>
        <p:txBody>
          <a:bodyPr/>
          <a:lstStyle>
            <a:lvl1pPr algn="ctr">
              <a:defRPr sz="4800" u="sng"/>
            </a:lvl1pPr>
          </a:lstStyle>
          <a:p>
            <a:pPr/>
            <a:r>
              <a:t>Introduction</a:t>
            </a:r>
          </a:p>
        </p:txBody>
      </p:sp>
      <p:sp>
        <p:nvSpPr>
          <p:cNvPr id="99" name="Content Placeholder 2"/>
          <p:cNvSpPr txBox="1"/>
          <p:nvPr>
            <p:ph type="body" idx="1"/>
          </p:nvPr>
        </p:nvSpPr>
        <p:spPr>
          <a:prstGeom prst="rect">
            <a:avLst/>
          </a:prstGeom>
        </p:spPr>
        <p:txBody>
          <a:bodyPr/>
          <a:lstStyle/>
          <a:p>
            <a:pPr marL="0" indent="0">
              <a:buSzTx/>
              <a:buNone/>
              <a:defRPr sz="1800"/>
            </a:pPr>
            <a:r>
              <a:t>This presentation is a closer look at the issues currently affecting the National Health Service (NHS) due to underfunding. A recent headline that drew attention to this issue posted by BBC news was “Warning over cuts to NHS services without £10bn extra funding” (BBC News, 2021). In order to understand and explore this issue fully the presentation will separate the contributing factors by answering six important questions. These will be:</a:t>
            </a:r>
          </a:p>
          <a:p>
            <a:pPr>
              <a:defRPr sz="1800"/>
            </a:pPr>
            <a:r>
              <a:t>Why has this happened?</a:t>
            </a:r>
          </a:p>
          <a:p>
            <a:pPr>
              <a:defRPr sz="1800"/>
            </a:pPr>
            <a:r>
              <a:t>How has this happened?</a:t>
            </a:r>
          </a:p>
          <a:p>
            <a:pPr>
              <a:defRPr sz="1800"/>
            </a:pPr>
            <a:r>
              <a:t>When did it happen?</a:t>
            </a:r>
          </a:p>
          <a:p>
            <a:pPr>
              <a:defRPr sz="1800"/>
            </a:pPr>
            <a:r>
              <a:t>Who is involved?</a:t>
            </a:r>
          </a:p>
          <a:p>
            <a:pPr>
              <a:defRPr sz="1800"/>
            </a:pPr>
            <a:r>
              <a:t>Where did this happen?</a:t>
            </a:r>
          </a:p>
          <a:p>
            <a:pPr>
              <a:defRPr sz="1800"/>
            </a:pPr>
            <a:r>
              <a:t>At what cost will a solution be achieved?</a:t>
            </a:r>
          </a:p>
          <a:p>
            <a:pPr marL="0" indent="0">
              <a:buSzTx/>
              <a:buNone/>
              <a:defRPr sz="1800"/>
            </a:pPr>
          </a:p>
          <a:p>
            <a:pPr marL="0" indent="0">
              <a:buSzTx/>
              <a:buNone/>
              <a:defRPr sz="1800"/>
            </a:pPr>
            <a:r>
              <a:t>It will then conclude with a look at how the service providers and users are affected.</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1" name="Title 1"/>
          <p:cNvSpPr txBox="1"/>
          <p:nvPr>
            <p:ph type="title"/>
          </p:nvPr>
        </p:nvSpPr>
        <p:spPr>
          <a:prstGeom prst="rect">
            <a:avLst/>
          </a:prstGeom>
        </p:spPr>
        <p:txBody>
          <a:bodyPr/>
          <a:lstStyle>
            <a:lvl1pPr algn="ctr">
              <a:defRPr u="sng"/>
            </a:lvl1pPr>
          </a:lstStyle>
          <a:p>
            <a:pPr/>
            <a:r>
              <a:t>Why Has This Happened?</a:t>
            </a:r>
          </a:p>
        </p:txBody>
      </p:sp>
      <p:sp>
        <p:nvSpPr>
          <p:cNvPr id="102" name="Content Placeholder 2"/>
          <p:cNvSpPr txBox="1"/>
          <p:nvPr>
            <p:ph type="body" idx="1"/>
          </p:nvPr>
        </p:nvSpPr>
        <p:spPr>
          <a:prstGeom prst="rect">
            <a:avLst/>
          </a:prstGeom>
        </p:spPr>
        <p:txBody>
          <a:bodyPr/>
          <a:lstStyle/>
          <a:p>
            <a:pPr marL="0" indent="0">
              <a:buSzTx/>
              <a:buNone/>
              <a:defRPr sz="2000"/>
            </a:pPr>
            <a:r>
              <a:t>The issue of underfunding in the NHS has been in constant discussion since as far back as 1948 as mentioned by Dixon, Harrison and New (1997).</a:t>
            </a:r>
          </a:p>
          <a:p>
            <a:pPr marL="0" indent="0">
              <a:buSzTx/>
              <a:buNone/>
              <a:defRPr sz="2000"/>
            </a:pPr>
            <a:r>
              <a:t>In general the NHS depends on a well performing UK economy due to it being tax-funded (NHS, 2022), so it will of course be affected negatively during events like the recent pandemic.</a:t>
            </a:r>
          </a:p>
          <a:p>
            <a:pPr marL="0" indent="0">
              <a:buSzTx/>
              <a:buNone/>
              <a:defRPr sz="2000"/>
            </a:pPr>
            <a:r>
              <a:t>The increased number of patients and the quickly reducing number of NHS staff members due to illness took the system to the brink of collapse (Dailymail, 2020a). </a:t>
            </a:r>
          </a:p>
          <a:p>
            <a:pPr marL="0" indent="0">
              <a:buSzTx/>
              <a:buNone/>
              <a:defRPr sz="2000"/>
            </a:pPr>
            <a:r>
              <a:t>The situation was so bad that a lot of remaining staff were forced to work unusually long hours at risk to their own health and began to threaten strike action if changes were not made to resolve these issues (Dailymail, 2020b). </a:t>
            </a:r>
          </a:p>
          <a:p>
            <a:pPr marL="0" indent="0">
              <a:buSzTx/>
              <a:buNone/>
              <a:defRPr sz="2000"/>
            </a:pPr>
            <a:r>
              <a:t>In order to meet the demands put on the NHS from the pandemic the government provided emergency funds in the amounts of £47bn for the year 2020/21 and £34bn for the year 2021/22 (BMA, 2022a).</a:t>
            </a:r>
          </a:p>
          <a:p>
            <a:pPr marL="0" indent="0">
              <a:buSzTx/>
              <a:buNone/>
              <a:defRPr sz="2000"/>
            </a:pPr>
            <a:r>
              <a:t>The department of health social care budget over 10 years can be seen here…..</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4" name="Title 1"/>
          <p:cNvSpPr txBox="1"/>
          <p:nvPr>
            <p:ph type="title"/>
          </p:nvPr>
        </p:nvSpPr>
        <p:spPr>
          <a:prstGeom prst="rect">
            <a:avLst/>
          </a:prstGeom>
        </p:spPr>
        <p:txBody>
          <a:bodyPr/>
          <a:lstStyle/>
          <a:p>
            <a:pPr/>
            <a:r>
              <a:t>Department of Health and Social Care Budget</a:t>
            </a:r>
          </a:p>
        </p:txBody>
      </p:sp>
      <p:pic>
        <p:nvPicPr>
          <p:cNvPr id="105" name="Picture 2" descr="Picture 2"/>
          <p:cNvPicPr>
            <a:picLocks noChangeAspect="1"/>
          </p:cNvPicPr>
          <p:nvPr/>
        </p:nvPicPr>
        <p:blipFill>
          <a:blip r:embed="rId2">
            <a:extLst/>
          </a:blip>
          <a:stretch>
            <a:fillRect/>
          </a:stretch>
        </p:blipFill>
        <p:spPr>
          <a:xfrm>
            <a:off x="1828800" y="1832249"/>
            <a:ext cx="7820526" cy="4278290"/>
          </a:xfrm>
          <a:prstGeom prst="rect">
            <a:avLst/>
          </a:prstGeom>
          <a:ln w="12700">
            <a:miter lim="400000"/>
          </a:ln>
        </p:spPr>
      </p:pic>
      <p:sp>
        <p:nvSpPr>
          <p:cNvPr id="106" name="TextBox 3"/>
          <p:cNvSpPr txBox="1"/>
          <p:nvPr/>
        </p:nvSpPr>
        <p:spPr>
          <a:xfrm>
            <a:off x="2187340" y="6082153"/>
            <a:ext cx="2892392" cy="30059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1600"/>
            </a:lvl1pPr>
          </a:lstStyle>
          <a:p>
            <a:pPr/>
            <a:r>
              <a:t>(BMA, 2022b)</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8" name="Title 1"/>
          <p:cNvSpPr txBox="1"/>
          <p:nvPr>
            <p:ph type="title"/>
          </p:nvPr>
        </p:nvSpPr>
        <p:spPr>
          <a:prstGeom prst="rect">
            <a:avLst/>
          </a:prstGeom>
        </p:spPr>
        <p:txBody>
          <a:bodyPr/>
          <a:lstStyle>
            <a:lvl1pPr algn="ctr">
              <a:defRPr u="sng"/>
            </a:lvl1pPr>
          </a:lstStyle>
          <a:p>
            <a:pPr/>
            <a:r>
              <a:t>How Has This Happened?</a:t>
            </a:r>
          </a:p>
        </p:txBody>
      </p:sp>
      <p:sp>
        <p:nvSpPr>
          <p:cNvPr id="109" name="Content Placeholder 2"/>
          <p:cNvSpPr txBox="1"/>
          <p:nvPr>
            <p:ph type="body" idx="1"/>
          </p:nvPr>
        </p:nvSpPr>
        <p:spPr>
          <a:prstGeom prst="rect">
            <a:avLst/>
          </a:prstGeom>
        </p:spPr>
        <p:txBody>
          <a:bodyPr/>
          <a:lstStyle/>
          <a:p>
            <a:pPr marL="0" indent="0">
              <a:buSzTx/>
              <a:buNone/>
              <a:defRPr sz="2000"/>
            </a:pPr>
            <a:r>
              <a:t>The issue of underfunding seems to arise more often than we would like due to the government contributions barely covering what is needed to keep with current demands and leaving nothing extra to strengthen or improve the service (NHS Support Federation, 2022a).</a:t>
            </a:r>
          </a:p>
          <a:p>
            <a:pPr marL="0" indent="0">
              <a:buSzTx/>
              <a:buNone/>
              <a:defRPr sz="2000"/>
            </a:pPr>
          </a:p>
          <a:p>
            <a:pPr marL="0" indent="0">
              <a:buSzTx/>
              <a:buNone/>
              <a:defRPr sz="2000"/>
            </a:pPr>
            <a:r>
              <a:t>The easiest way to see this is to look at the difference between the amounts of funding promised under the NHS Funding act (Legislation.gov, 2022) over the last decade we can see particularly between 2009 – 2019 it has only increased around 1.4% a year compared to the average 3.7% it has been getting since it was established (NHS Support Federation, 2022b).</a:t>
            </a:r>
          </a:p>
          <a:p>
            <a:pPr marL="0" indent="0">
              <a:buSzTx/>
              <a:buNone/>
              <a:defRPr sz="2000"/>
            </a:pPr>
          </a:p>
          <a:p>
            <a:pPr marL="0" indent="0">
              <a:buSzTx/>
              <a:buNone/>
              <a:defRPr sz="2000"/>
            </a:pPr>
            <a:r>
              <a:t>This aggressive cut in funding meant the health workers on the front line felt the worst of it by having to work longer hours and find ways to do their job with very limited resources (The Guardian, 2022).</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1" name="Title 1"/>
          <p:cNvSpPr txBox="1"/>
          <p:nvPr>
            <p:ph type="title"/>
          </p:nvPr>
        </p:nvSpPr>
        <p:spPr>
          <a:prstGeom prst="rect">
            <a:avLst/>
          </a:prstGeom>
        </p:spPr>
        <p:txBody>
          <a:bodyPr/>
          <a:lstStyle>
            <a:lvl1pPr algn="ctr">
              <a:defRPr u="sng"/>
            </a:lvl1pPr>
          </a:lstStyle>
          <a:p>
            <a:pPr/>
            <a:r>
              <a:t>When Did This Happen?</a:t>
            </a:r>
          </a:p>
        </p:txBody>
      </p:sp>
      <p:sp>
        <p:nvSpPr>
          <p:cNvPr id="112" name="Content Placeholder 2"/>
          <p:cNvSpPr txBox="1"/>
          <p:nvPr>
            <p:ph type="body" idx="1"/>
          </p:nvPr>
        </p:nvSpPr>
        <p:spPr>
          <a:prstGeom prst="rect">
            <a:avLst/>
          </a:prstGeom>
        </p:spPr>
        <p:txBody>
          <a:bodyPr/>
          <a:lstStyle/>
          <a:p>
            <a:pPr marL="0" indent="0">
              <a:buSzTx/>
              <a:buNone/>
              <a:defRPr sz="2000"/>
            </a:pPr>
            <a:r>
              <a:t>There have been many contributing factors that are to blame for the current state of the NHS but the biggest impacts were in the years:</a:t>
            </a:r>
          </a:p>
          <a:p>
            <a:pPr marL="0" indent="0">
              <a:buSzTx/>
              <a:buNone/>
              <a:defRPr sz="2000"/>
            </a:pPr>
          </a:p>
          <a:p>
            <a:pPr>
              <a:defRPr sz="2000"/>
            </a:pPr>
            <a:r>
              <a:t>2009 to 2019 – Funding dropped to average 1.4% per year (NHS Support Federation, 2022c)</a:t>
            </a:r>
          </a:p>
          <a:p>
            <a:pPr>
              <a:defRPr sz="2000"/>
            </a:pPr>
            <a:r>
              <a:t>2010 to 2012 – Nearly £3 billion clawed back from the Department Of Health Treasury (Patients4nhs, 2016a)</a:t>
            </a:r>
          </a:p>
          <a:p>
            <a:pPr>
              <a:defRPr sz="2000"/>
            </a:pPr>
            <a:r>
              <a:t>2012 to Present – Around £4.5 billion annual running cost since the Health and Social Care Act of 2012 (Paton, 2014)</a:t>
            </a:r>
          </a:p>
          <a:p>
            <a:pPr>
              <a:defRPr sz="2000"/>
            </a:pPr>
            <a:r>
              <a:t>2013 to Present – A cut of over 40% to the money to NHS providers under the Payment by Results system (Patients4nhs, 2016b)</a:t>
            </a:r>
          </a:p>
          <a:p>
            <a:pPr>
              <a:defRPr sz="2000"/>
            </a:pPr>
            <a:r>
              <a:t>2019 to Present – significant extra spending required due to the COVID-19 pandemic (National Library of Medicine, 2020)</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4" name="Title 1"/>
          <p:cNvSpPr txBox="1"/>
          <p:nvPr>
            <p:ph type="title"/>
          </p:nvPr>
        </p:nvSpPr>
        <p:spPr>
          <a:prstGeom prst="rect">
            <a:avLst/>
          </a:prstGeom>
        </p:spPr>
        <p:txBody>
          <a:bodyPr/>
          <a:lstStyle>
            <a:lvl1pPr algn="ctr">
              <a:defRPr u="sng"/>
            </a:lvl1pPr>
          </a:lstStyle>
          <a:p>
            <a:pPr/>
            <a:r>
              <a:t>Who is Involved?</a:t>
            </a:r>
          </a:p>
        </p:txBody>
      </p:sp>
      <p:sp>
        <p:nvSpPr>
          <p:cNvPr id="115" name="Content Placeholder 2"/>
          <p:cNvSpPr txBox="1"/>
          <p:nvPr>
            <p:ph type="body" idx="1"/>
          </p:nvPr>
        </p:nvSpPr>
        <p:spPr>
          <a:prstGeom prst="rect">
            <a:avLst/>
          </a:prstGeom>
        </p:spPr>
        <p:txBody>
          <a:bodyPr/>
          <a:lstStyle/>
          <a:p>
            <a:pPr marL="0" indent="0">
              <a:buSzTx/>
              <a:buNone/>
              <a:defRPr sz="2000"/>
            </a:pPr>
            <a:r>
              <a:t>The NHS is a vital part of life for every person in the U.K but the people that have played a major part in it’s underfunding are:</a:t>
            </a:r>
          </a:p>
          <a:p>
            <a:pPr marL="0" indent="0">
              <a:buSzTx/>
              <a:buNone/>
              <a:defRPr sz="2000"/>
            </a:pPr>
          </a:p>
          <a:p>
            <a:pPr>
              <a:defRPr sz="2000"/>
            </a:pPr>
            <a:r>
              <a:t>The recent Tory government – They have been blamed for providing only half the funding needed as they push towards privatisation of the NHS (UNISON, 2018)</a:t>
            </a:r>
          </a:p>
          <a:p>
            <a:pPr>
              <a:defRPr sz="2000"/>
            </a:pPr>
          </a:p>
          <a:p>
            <a:pPr>
              <a:defRPr sz="2000"/>
            </a:pPr>
            <a:r>
              <a:t>Health secretary Jeremy Hunt – Has been blamed for missing opportunities to improve the service while at his post from 2012 – 2018 (OpenDemocracy, 2019)</a:t>
            </a:r>
          </a:p>
          <a:p>
            <a:pPr>
              <a:defRPr sz="2000"/>
            </a:pPr>
          </a:p>
          <a:p>
            <a:pPr>
              <a:defRPr sz="2000"/>
            </a:pPr>
            <a:r>
              <a:t>All NHS staff – It is evident that these are certainly not to blame as they are the reason that the service is able to continue through this crisis (JustTreatment, 2022)</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7" name="Title 1"/>
          <p:cNvSpPr txBox="1"/>
          <p:nvPr>
            <p:ph type="title"/>
          </p:nvPr>
        </p:nvSpPr>
        <p:spPr>
          <a:prstGeom prst="rect">
            <a:avLst/>
          </a:prstGeom>
        </p:spPr>
        <p:txBody>
          <a:bodyPr/>
          <a:lstStyle>
            <a:lvl1pPr algn="ctr">
              <a:defRPr u="sng"/>
            </a:lvl1pPr>
          </a:lstStyle>
          <a:p>
            <a:pPr/>
            <a:r>
              <a:t>Where Did This Happen?</a:t>
            </a:r>
          </a:p>
        </p:txBody>
      </p:sp>
      <p:sp>
        <p:nvSpPr>
          <p:cNvPr id="118" name="Content Placeholder 2"/>
          <p:cNvSpPr txBox="1"/>
          <p:nvPr>
            <p:ph type="body" idx="1"/>
          </p:nvPr>
        </p:nvSpPr>
        <p:spPr>
          <a:prstGeom prst="rect">
            <a:avLst/>
          </a:prstGeom>
        </p:spPr>
        <p:txBody>
          <a:bodyPr/>
          <a:lstStyle/>
          <a:p>
            <a:pPr marL="0" indent="0">
              <a:buSzTx/>
              <a:buNone/>
            </a:pPr>
            <a:r>
              <a:t>All NHS services in the UK will be affected by underfunding but based on the current trend of funding and the performance levels of the hospitals and health centres, these are the areas that are likely to fall furthest from their goals:</a:t>
            </a:r>
          </a:p>
          <a:p>
            <a:pPr marL="0" indent="0">
              <a:buSzTx/>
              <a:buNone/>
            </a:pPr>
          </a:p>
          <a:p>
            <a:pPr/>
            <a:r>
              <a:t>Staffordshire</a:t>
            </a:r>
          </a:p>
          <a:p>
            <a:pPr/>
            <a:r>
              <a:t>Bristol</a:t>
            </a:r>
          </a:p>
          <a:p>
            <a:pPr/>
            <a:r>
              <a:t>North Somerset</a:t>
            </a:r>
          </a:p>
          <a:p>
            <a:pPr/>
            <a:r>
              <a:t>Gloucestershire                                                      </a:t>
            </a:r>
            <a:r>
              <a:rPr sz="2000"/>
              <a:t>(NHS Support Federation, 2022d)                                        </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0" name="Title 1"/>
          <p:cNvSpPr txBox="1"/>
          <p:nvPr>
            <p:ph type="title"/>
          </p:nvPr>
        </p:nvSpPr>
        <p:spPr>
          <a:prstGeom prst="rect">
            <a:avLst/>
          </a:prstGeom>
        </p:spPr>
        <p:txBody>
          <a:bodyPr/>
          <a:lstStyle>
            <a:lvl1pPr algn="ctr">
              <a:defRPr u="sng"/>
            </a:lvl1pPr>
          </a:lstStyle>
          <a:p>
            <a:pPr/>
            <a:r>
              <a:t>How Are Service Users and Providers Being Affected?</a:t>
            </a:r>
          </a:p>
        </p:txBody>
      </p:sp>
      <p:sp>
        <p:nvSpPr>
          <p:cNvPr id="121" name="Content Placeholder 2"/>
          <p:cNvSpPr txBox="1"/>
          <p:nvPr>
            <p:ph type="body" idx="1"/>
          </p:nvPr>
        </p:nvSpPr>
        <p:spPr>
          <a:prstGeom prst="rect">
            <a:avLst/>
          </a:prstGeom>
        </p:spPr>
        <p:txBody>
          <a:bodyPr/>
          <a:lstStyle/>
          <a:p>
            <a:pPr marL="0" indent="0">
              <a:buSzTx/>
              <a:buNone/>
              <a:defRPr sz="2400"/>
            </a:pPr>
            <a:r>
              <a:t>When the funding is not enough to meet service needs it has a big impact on everyone. The main issues seem to be:</a:t>
            </a:r>
          </a:p>
          <a:p>
            <a:pPr marL="0" indent="0">
              <a:buSzTx/>
              <a:buNone/>
              <a:defRPr sz="2400"/>
            </a:pPr>
          </a:p>
          <a:p>
            <a:pPr>
              <a:defRPr sz="2400"/>
            </a:pPr>
            <a:r>
              <a:t>Service users – Face longer wait times, are being turned away from services, face strict eligibility for certain care and care that is received is of a lot lower quality (TheKingsFund, 2019)</a:t>
            </a:r>
          </a:p>
          <a:p>
            <a:pPr marL="0" indent="0">
              <a:buSzTx/>
              <a:buNone/>
              <a:defRPr sz="2400"/>
            </a:pPr>
          </a:p>
          <a:p>
            <a:pPr>
              <a:defRPr sz="2400"/>
            </a:pPr>
            <a:r>
              <a:t>Service Providers – Face working longer hours due to staff shortages, Receive unfair pay due to the level of work carried out and face potential fines due to unsafe care provided by undertrained staff (NHS Support Federation, 2022)</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3" name="Title 1"/>
          <p:cNvSpPr txBox="1"/>
          <p:nvPr>
            <p:ph type="title"/>
          </p:nvPr>
        </p:nvSpPr>
        <p:spPr>
          <a:prstGeom prst="rect">
            <a:avLst/>
          </a:prstGeom>
        </p:spPr>
        <p:txBody>
          <a:bodyPr/>
          <a:lstStyle>
            <a:lvl1pPr algn="ctr">
              <a:defRPr u="sng"/>
            </a:lvl1pPr>
          </a:lstStyle>
          <a:p>
            <a:pPr/>
            <a:r>
              <a:t>Solution? At What Cost?</a:t>
            </a:r>
          </a:p>
        </p:txBody>
      </p:sp>
      <p:sp>
        <p:nvSpPr>
          <p:cNvPr id="124" name="Content Placeholder 2"/>
          <p:cNvSpPr txBox="1"/>
          <p:nvPr>
            <p:ph type="body" idx="1"/>
          </p:nvPr>
        </p:nvSpPr>
        <p:spPr>
          <a:prstGeom prst="rect">
            <a:avLst/>
          </a:prstGeom>
        </p:spPr>
        <p:txBody>
          <a:bodyPr/>
          <a:lstStyle/>
          <a:p>
            <a:pPr marL="0" indent="0">
              <a:buSzTx/>
              <a:buNone/>
              <a:defRPr sz="2000"/>
            </a:pPr>
            <a:r>
              <a:t>The maybe obvious and most direct solution for the NHS funding crisis is adequate funding for it to cover current service needs and future improvement. Thankfully there are already laws and plans in place:</a:t>
            </a:r>
          </a:p>
          <a:p>
            <a:pPr>
              <a:defRPr sz="2000"/>
            </a:pPr>
            <a:r>
              <a:t>NHS Funding Act 2020 – Established by parliament to set out funding from 2021 - 2024 allocated to the respective trust by the Secretary of State and Health and Social Care (UK Parliament, 2022)</a:t>
            </a:r>
          </a:p>
          <a:p>
            <a:pPr marL="0" indent="0">
              <a:buSzTx/>
              <a:buNone/>
              <a:defRPr sz="2000"/>
            </a:pPr>
          </a:p>
          <a:p>
            <a:pPr>
              <a:defRPr sz="2000"/>
            </a:pPr>
            <a:r>
              <a:t>NHS 5 year Plan aka Forward View – Announced June 2018 to invest £20.5 billion extra over the period of 2019 – 2024 as long as during this time a long term plan can be developed to pull the service out of crisis (GOV.UK, 2018)</a:t>
            </a:r>
          </a:p>
          <a:p>
            <a:pPr marL="0" indent="0">
              <a:buSzTx/>
              <a:buNone/>
              <a:defRPr sz="2000"/>
            </a:pPr>
          </a:p>
          <a:p>
            <a:pPr>
              <a:defRPr sz="2000"/>
            </a:pPr>
            <a:r>
              <a:t>NHS long-term funding plan – Announced on 7</a:t>
            </a:r>
            <a:r>
              <a:rPr baseline="30000"/>
              <a:t>th</a:t>
            </a:r>
            <a:r>
              <a:t> January 2019 this was made possible because of the 5 year plan and involves keeping the average 3.4% annual funding in place for the next 10 years along with other improvements to the service (TheKingsFund, 2016)</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6" name="Title 1"/>
          <p:cNvSpPr txBox="1"/>
          <p:nvPr>
            <p:ph type="title"/>
          </p:nvPr>
        </p:nvSpPr>
        <p:spPr>
          <a:xfrm>
            <a:off x="838200" y="365125"/>
            <a:ext cx="10515600" cy="629487"/>
          </a:xfrm>
          <a:prstGeom prst="rect">
            <a:avLst/>
          </a:prstGeom>
        </p:spPr>
        <p:txBody>
          <a:bodyPr/>
          <a:lstStyle>
            <a:lvl1pPr algn="ctr">
              <a:defRPr sz="2000" u="sng"/>
            </a:lvl1pPr>
          </a:lstStyle>
          <a:p>
            <a:pPr/>
            <a:r>
              <a:t>REFERENCE LIST</a:t>
            </a:r>
          </a:p>
        </p:txBody>
      </p:sp>
      <p:sp>
        <p:nvSpPr>
          <p:cNvPr id="127" name="Content Placeholder 2"/>
          <p:cNvSpPr txBox="1"/>
          <p:nvPr>
            <p:ph type="body" idx="1"/>
          </p:nvPr>
        </p:nvSpPr>
        <p:spPr>
          <a:xfrm>
            <a:off x="744595" y="738891"/>
            <a:ext cx="10515601" cy="5606717"/>
          </a:xfrm>
          <a:prstGeom prst="rect">
            <a:avLst/>
          </a:prstGeom>
        </p:spPr>
        <p:txBody>
          <a:bodyPr/>
          <a:lstStyle/>
          <a:p>
            <a:pPr>
              <a:defRPr sz="1200"/>
            </a:pPr>
            <a:r>
              <a:rPr i="1"/>
              <a:t>BBC News</a:t>
            </a:r>
            <a:r>
              <a:t>,  (2021) - (</a:t>
            </a:r>
            <a:r>
              <a:rPr u="sng">
                <a:solidFill>
                  <a:srgbClr val="0563C1"/>
                </a:solidFill>
                <a:uFill>
                  <a:solidFill>
                    <a:srgbClr val="0563C1"/>
                  </a:solidFill>
                </a:uFill>
                <a:hlinkClick r:id="rId2" invalidUrl="" action="" tgtFrame="" tooltip="" history="1" highlightClick="0" endSnd="0"/>
              </a:rPr>
              <a:t>Warning over cuts to NHS services without £10bn extra funding - BBC News</a:t>
            </a:r>
            <a:r>
              <a:t>) (Accessed: 28/02/22)</a:t>
            </a:r>
          </a:p>
          <a:p>
            <a:pPr>
              <a:defRPr sz="1200"/>
            </a:pPr>
            <a:r>
              <a:rPr i="1"/>
              <a:t>BMA</a:t>
            </a:r>
            <a:r>
              <a:t>, (2022a) - (</a:t>
            </a:r>
            <a:r>
              <a:rPr u="sng">
                <a:solidFill>
                  <a:srgbClr val="0563C1"/>
                </a:solidFill>
                <a:uFill>
                  <a:solidFill>
                    <a:srgbClr val="0563C1"/>
                  </a:solidFill>
                </a:uFill>
                <a:hlinkClick r:id="rId3" invalidUrl="" action="" tgtFrame="" tooltip="" history="1" highlightClick="0" endSnd="0"/>
              </a:rPr>
              <a:t>NHS funding data analysis (bma.org.uk</a:t>
            </a:r>
            <a:r>
              <a:rPr u="sng">
                <a:solidFill>
                  <a:srgbClr val="0563C1"/>
                </a:solidFill>
                <a:uFill>
                  <a:solidFill>
                    <a:srgbClr val="0563C1"/>
                  </a:solidFill>
                </a:uFill>
                <a:hlinkClick r:id="rId3" invalidUrl="" action="" tgtFrame="" tooltip="" history="1" highlightClick="0" endSnd="0"/>
              </a:rPr>
              <a:t>)</a:t>
            </a:r>
            <a:r>
              <a:t> (Accessed: 28/02/22)</a:t>
            </a:r>
          </a:p>
          <a:p>
            <a:pPr>
              <a:defRPr sz="1200"/>
            </a:pPr>
            <a:r>
              <a:rPr i="1"/>
              <a:t>BMA</a:t>
            </a:r>
            <a:r>
              <a:t>, (2022b)- (</a:t>
            </a:r>
            <a:r>
              <a:rPr u="sng">
                <a:solidFill>
                  <a:srgbClr val="0563C1"/>
                </a:solidFill>
                <a:uFill>
                  <a:solidFill>
                    <a:srgbClr val="0563C1"/>
                  </a:solidFill>
                </a:uFill>
                <a:hlinkClick r:id="rId3" invalidUrl="" action="" tgtFrame="" tooltip="" history="1" highlightClick="0" endSnd="0"/>
              </a:rPr>
              <a:t>NHS funding data analysis (bma.org.uk)</a:t>
            </a:r>
            <a:r>
              <a:t> (Accessed: 28/02/22)</a:t>
            </a:r>
          </a:p>
          <a:p>
            <a:pPr>
              <a:defRPr sz="1200"/>
            </a:pPr>
            <a:r>
              <a:t>D</a:t>
            </a:r>
            <a:r>
              <a:rPr i="1"/>
              <a:t>ixon J, Harrison A, New B. Series:</a:t>
            </a:r>
            <a:r>
              <a:t> Funding the NHS. Is the NHS underfunded? </a:t>
            </a:r>
            <a:r>
              <a:rPr i="1"/>
              <a:t>BMJ </a:t>
            </a:r>
            <a:r>
              <a:t>1997; 314 :58 doi:10.1136/bmj.314.7073.58 (Accessed: 01/03/22)</a:t>
            </a:r>
          </a:p>
          <a:p>
            <a:pPr>
              <a:defRPr sz="1200"/>
            </a:pPr>
            <a:r>
              <a:rPr i="1"/>
              <a:t>Dailymail,</a:t>
            </a:r>
            <a:r>
              <a:t> (2020a) - (</a:t>
            </a:r>
            <a:r>
              <a:rPr u="sng">
                <a:solidFill>
                  <a:srgbClr val="0563C1"/>
                </a:solidFill>
                <a:uFill>
                  <a:solidFill>
                    <a:srgbClr val="0563C1"/>
                  </a:solidFill>
                </a:uFill>
                <a:hlinkClick r:id="rId4" invalidUrl="" action="" tgtFrame="" tooltip="" history="1" highlightClick="0" endSnd="0"/>
              </a:rPr>
              <a:t>NSW nurses strike: Thousands walk off the job due to </a:t>
            </a:r>
            <a:r>
              <a:rPr u="sng">
                <a:solidFill>
                  <a:srgbClr val="0563C1"/>
                </a:solidFill>
                <a:uFill>
                  <a:solidFill>
                    <a:srgbClr val="0563C1"/>
                  </a:solidFill>
                </a:uFill>
                <a:hlinkClick r:id="rId4" invalidUrl="" action="" tgtFrame="" tooltip="" history="1" highlightClick="0" endSnd="0"/>
              </a:rPr>
              <a:t>Covid</a:t>
            </a:r>
            <a:r>
              <a:rPr u="sng">
                <a:solidFill>
                  <a:srgbClr val="0563C1"/>
                </a:solidFill>
                <a:uFill>
                  <a:solidFill>
                    <a:srgbClr val="0563C1"/>
                  </a:solidFill>
                </a:uFill>
                <a:hlinkClick r:id="rId4" invalidUrl="" action="" tgtFrame="" tooltip="" history="1" highlightClick="0" endSnd="0"/>
              </a:rPr>
              <a:t>-induced staff shortages (dailymail.co.uk</a:t>
            </a:r>
            <a:r>
              <a:rPr u="sng">
                <a:solidFill>
                  <a:srgbClr val="0563C1"/>
                </a:solidFill>
                <a:uFill>
                  <a:solidFill>
                    <a:srgbClr val="0563C1"/>
                  </a:solidFill>
                </a:uFill>
                <a:hlinkClick r:id="rId4" invalidUrl="" action="" tgtFrame="" tooltip="" history="1" highlightClick="0" endSnd="0"/>
              </a:rPr>
              <a:t>)</a:t>
            </a:r>
            <a:r>
              <a:t> (Accessed: 4/3/22)</a:t>
            </a:r>
          </a:p>
          <a:p>
            <a:pPr>
              <a:defRPr sz="1200"/>
            </a:pPr>
            <a:r>
              <a:rPr i="1"/>
              <a:t>Dailymail</a:t>
            </a:r>
            <a:r>
              <a:t>, (2020b) - (</a:t>
            </a:r>
            <a:r>
              <a:rPr u="sng">
                <a:solidFill>
                  <a:srgbClr val="0563C1"/>
                </a:solidFill>
                <a:uFill>
                  <a:solidFill>
                    <a:srgbClr val="0563C1"/>
                  </a:solidFill>
                </a:uFill>
                <a:hlinkClick r:id="rId4" invalidUrl="" action="" tgtFrame="" tooltip="" history="1" highlightClick="0" endSnd="0"/>
              </a:rPr>
              <a:t>NSW nurses strike: Thousands walk off the job due to </a:t>
            </a:r>
            <a:r>
              <a:rPr u="sng">
                <a:solidFill>
                  <a:srgbClr val="0563C1"/>
                </a:solidFill>
                <a:uFill>
                  <a:solidFill>
                    <a:srgbClr val="0563C1"/>
                  </a:solidFill>
                </a:uFill>
                <a:hlinkClick r:id="rId4" invalidUrl="" action="" tgtFrame="" tooltip="" history="1" highlightClick="0" endSnd="0"/>
              </a:rPr>
              <a:t>Covid</a:t>
            </a:r>
            <a:r>
              <a:rPr u="sng">
                <a:solidFill>
                  <a:srgbClr val="0563C1"/>
                </a:solidFill>
                <a:uFill>
                  <a:solidFill>
                    <a:srgbClr val="0563C1"/>
                  </a:solidFill>
                </a:uFill>
                <a:hlinkClick r:id="rId4" invalidUrl="" action="" tgtFrame="" tooltip="" history="1" highlightClick="0" endSnd="0"/>
              </a:rPr>
              <a:t>-induced staff shortages (dailymail.co.uk</a:t>
            </a:r>
            <a:r>
              <a:rPr u="sng">
                <a:solidFill>
                  <a:srgbClr val="0563C1"/>
                </a:solidFill>
                <a:uFill>
                  <a:solidFill>
                    <a:srgbClr val="0563C1"/>
                  </a:solidFill>
                </a:uFill>
                <a:hlinkClick r:id="rId4" invalidUrl="" action="" tgtFrame="" tooltip="" history="1" highlightClick="0" endSnd="0"/>
              </a:rPr>
              <a:t>)</a:t>
            </a:r>
            <a:r>
              <a:t> (Accessed: 4/3/22)</a:t>
            </a:r>
          </a:p>
          <a:p>
            <a:pPr>
              <a:defRPr sz="1200"/>
            </a:pPr>
            <a:r>
              <a:rPr i="1"/>
              <a:t>Getty Images</a:t>
            </a:r>
            <a:r>
              <a:t>, (2022) - (</a:t>
            </a:r>
            <a:r>
              <a:rPr u="sng">
                <a:solidFill>
                  <a:srgbClr val="0563C1"/>
                </a:solidFill>
                <a:uFill>
                  <a:solidFill>
                    <a:srgbClr val="0563C1"/>
                  </a:solidFill>
                </a:uFill>
                <a:hlinkClick r:id="rId5" invalidUrl="" action="" tgtFrame="" tooltip="" history="1" highlightClick="0" endSnd="0"/>
              </a:rPr>
              <a:t>Underfunding </a:t>
            </a:r>
            <a:r>
              <a:rPr u="sng">
                <a:solidFill>
                  <a:srgbClr val="0563C1"/>
                </a:solidFill>
                <a:uFill>
                  <a:solidFill>
                    <a:srgbClr val="0563C1"/>
                  </a:solidFill>
                </a:uFill>
                <a:hlinkClick r:id="rId5" invalidUrl="" action="" tgtFrame="" tooltip="" history="1" highlightClick="0" endSnd="0"/>
              </a:rPr>
              <a:t>Nhs</a:t>
            </a:r>
            <a:r>
              <a:rPr u="sng">
                <a:solidFill>
                  <a:srgbClr val="0563C1"/>
                </a:solidFill>
                <a:uFill>
                  <a:solidFill>
                    <a:srgbClr val="0563C1"/>
                  </a:solidFill>
                </a:uFill>
                <a:hlinkClick r:id="rId5" invalidUrl="" action="" tgtFrame="" tooltip="" history="1" highlightClick="0" endSnd="0"/>
              </a:rPr>
              <a:t> Pictures and Photos - Getty Images</a:t>
            </a:r>
            <a:r>
              <a:t>) (Accessed: 5/3/22)</a:t>
            </a:r>
          </a:p>
          <a:p>
            <a:pPr>
              <a:defRPr sz="1200"/>
            </a:pPr>
            <a:r>
              <a:rPr i="1"/>
              <a:t>GOV.UK</a:t>
            </a:r>
            <a:r>
              <a:t>, (2018) - (</a:t>
            </a:r>
            <a:r>
              <a:rPr u="sng">
                <a:solidFill>
                  <a:srgbClr val="0563C1"/>
                </a:solidFill>
                <a:uFill>
                  <a:solidFill>
                    <a:srgbClr val="0563C1"/>
                  </a:solidFill>
                </a:uFill>
                <a:hlinkClick r:id="rId6" invalidUrl="" action="" tgtFrame="" tooltip="" history="1" highlightClick="0" endSnd="0"/>
              </a:rPr>
              <a:t>Prime Minister sets out 5-year NHS funding plan - GOV.UK (www.gov.uk</a:t>
            </a:r>
            <a:r>
              <a:rPr u="sng">
                <a:solidFill>
                  <a:srgbClr val="0563C1"/>
                </a:solidFill>
                <a:uFill>
                  <a:solidFill>
                    <a:srgbClr val="0563C1"/>
                  </a:solidFill>
                </a:uFill>
                <a:hlinkClick r:id="rId6" invalidUrl="" action="" tgtFrame="" tooltip="" history="1" highlightClick="0" endSnd="0"/>
              </a:rPr>
              <a:t>)</a:t>
            </a:r>
            <a:r>
              <a:t> (Accessed: 3/3/22)</a:t>
            </a:r>
          </a:p>
          <a:p>
            <a:pPr>
              <a:defRPr sz="1200"/>
            </a:pPr>
            <a:r>
              <a:rPr i="1"/>
              <a:t>JustTreatment</a:t>
            </a:r>
            <a:r>
              <a:t>, (2022) - (</a:t>
            </a:r>
            <a:r>
              <a:rPr u="sng">
                <a:solidFill>
                  <a:srgbClr val="0563C1"/>
                </a:solidFill>
                <a:uFill>
                  <a:solidFill>
                    <a:srgbClr val="0563C1"/>
                  </a:solidFill>
                </a:uFill>
                <a:hlinkClick r:id="rId7" invalidUrl="" action="" tgtFrame="" tooltip="" history="1" highlightClick="0" endSnd="0"/>
              </a:rPr>
              <a:t>The devastating impacts of NHS underfunding — Just Treatment</a:t>
            </a:r>
            <a:r>
              <a:t> (Accessed: 3/3/22)</a:t>
            </a:r>
          </a:p>
          <a:p>
            <a:pPr>
              <a:defRPr sz="1200"/>
            </a:pPr>
            <a:r>
              <a:rPr i="1"/>
              <a:t>Legislation</a:t>
            </a:r>
            <a:r>
              <a:t>.gov, (2022) - (</a:t>
            </a:r>
            <a:r>
              <a:rPr u="sng">
                <a:solidFill>
                  <a:srgbClr val="0563C1"/>
                </a:solidFill>
                <a:uFill>
                  <a:solidFill>
                    <a:srgbClr val="0563C1"/>
                  </a:solidFill>
                </a:uFill>
                <a:hlinkClick r:id="rId8" invalidUrl="" action="" tgtFrame="" tooltip="" history="1" highlightClick="0" endSnd="0"/>
              </a:rPr>
              <a:t>NHS Funding Act 2020 (legislation.gov.uk</a:t>
            </a:r>
            <a:r>
              <a:rPr u="sng">
                <a:solidFill>
                  <a:srgbClr val="0563C1"/>
                </a:solidFill>
                <a:uFill>
                  <a:solidFill>
                    <a:srgbClr val="0563C1"/>
                  </a:solidFill>
                </a:uFill>
                <a:hlinkClick r:id="rId8" invalidUrl="" action="" tgtFrame="" tooltip="" history="1" highlightClick="0" endSnd="0"/>
              </a:rPr>
              <a:t>)</a:t>
            </a:r>
            <a:r>
              <a:t> (Accessed: 4/3/220</a:t>
            </a:r>
          </a:p>
          <a:p>
            <a:pPr>
              <a:defRPr sz="1200"/>
            </a:pPr>
            <a:r>
              <a:rPr i="1"/>
              <a:t>National Library of Medicine</a:t>
            </a:r>
            <a:r>
              <a:t>, (2020) - (</a:t>
            </a:r>
            <a:r>
              <a:rPr u="sng">
                <a:solidFill>
                  <a:srgbClr val="0563C1"/>
                </a:solidFill>
                <a:uFill>
                  <a:solidFill>
                    <a:srgbClr val="0563C1"/>
                  </a:solidFill>
                </a:uFill>
                <a:hlinkClick r:id="rId9" invalidUrl="" action="" tgtFrame="" tooltip="" history="1" highlightClick="0" endSnd="0"/>
              </a:rPr>
              <a:t>WHO Declares COVID-19 a Pandemic - PubMed (nih.gov</a:t>
            </a:r>
            <a:r>
              <a:rPr u="sng">
                <a:solidFill>
                  <a:srgbClr val="0563C1"/>
                </a:solidFill>
                <a:uFill>
                  <a:solidFill>
                    <a:srgbClr val="0563C1"/>
                  </a:solidFill>
                </a:uFill>
                <a:hlinkClick r:id="rId9" invalidUrl="" action="" tgtFrame="" tooltip="" history="1" highlightClick="0" endSnd="0"/>
              </a:rPr>
              <a:t>)</a:t>
            </a:r>
            <a:r>
              <a:t> (Accessed: 4/3/22)</a:t>
            </a:r>
          </a:p>
          <a:p>
            <a:pPr>
              <a:defRPr sz="1200"/>
            </a:pPr>
            <a:r>
              <a:rPr i="1"/>
              <a:t>NHS</a:t>
            </a:r>
            <a:r>
              <a:t>, (2022) - (</a:t>
            </a:r>
            <a:r>
              <a:rPr u="sng">
                <a:solidFill>
                  <a:srgbClr val="0563C1"/>
                </a:solidFill>
                <a:uFill>
                  <a:solidFill>
                    <a:srgbClr val="0563C1"/>
                  </a:solidFill>
                </a:uFill>
                <a:hlinkClick r:id="rId10" invalidUrl="" action="" tgtFrame="" tooltip="" history="1" highlightClick="0" endSnd="0"/>
              </a:rPr>
              <a:t>NHS England » Funding and </a:t>
            </a:r>
            <a:r>
              <a:rPr u="sng">
                <a:solidFill>
                  <a:srgbClr val="0563C1"/>
                </a:solidFill>
                <a:uFill>
                  <a:solidFill>
                    <a:srgbClr val="0563C1"/>
                  </a:solidFill>
                </a:uFill>
                <a:hlinkClick r:id="rId10" invalidUrl="" action="" tgtFrame="" tooltip="" history="1" highlightClick="0" endSnd="0"/>
              </a:rPr>
              <a:t>efficiency</a:t>
            </a:r>
            <a:r>
              <a:t>) (Accessed: 4/3/22)</a:t>
            </a:r>
          </a:p>
          <a:p>
            <a:pPr>
              <a:defRPr sz="1200"/>
            </a:pPr>
            <a:r>
              <a:rPr i="1"/>
              <a:t>NHS Support Federation</a:t>
            </a:r>
            <a:r>
              <a:t>, (2022a) - (</a:t>
            </a:r>
            <a:r>
              <a:rPr u="sng">
                <a:solidFill>
                  <a:srgbClr val="0563C1"/>
                </a:solidFill>
                <a:uFill>
                  <a:solidFill>
                    <a:srgbClr val="0563C1"/>
                  </a:solidFill>
                </a:uFill>
                <a:hlinkClick r:id="rId11" invalidUrl="" action="" tgtFrame="" tooltip="" history="1" highlightClick="0" endSnd="0"/>
              </a:rPr>
              <a:t>Who is to blame for the NHS funding crisis, a funding squeeze is leaving the NHS </a:t>
            </a:r>
            <a:r>
              <a:rPr u="sng">
                <a:solidFill>
                  <a:srgbClr val="0563C1"/>
                </a:solidFill>
                <a:uFill>
                  <a:solidFill>
                    <a:srgbClr val="0563C1"/>
                  </a:solidFill>
                </a:uFill>
                <a:hlinkClick r:id="rId11" invalidUrl="" action="" tgtFrame="" tooltip="" history="1" highlightClick="0" endSnd="0"/>
              </a:rPr>
              <a:t>overwhelmed</a:t>
            </a:r>
            <a:r>
              <a:t>) (Accessed: 3/3/22)</a:t>
            </a:r>
          </a:p>
          <a:p>
            <a:pPr>
              <a:defRPr sz="1200"/>
            </a:pPr>
            <a:r>
              <a:rPr i="1"/>
              <a:t>NHS Support Federation</a:t>
            </a:r>
            <a:r>
              <a:t>, (2022b) - (</a:t>
            </a:r>
            <a:r>
              <a:rPr u="sng">
                <a:solidFill>
                  <a:srgbClr val="0563C1"/>
                </a:solidFill>
                <a:uFill>
                  <a:solidFill>
                    <a:srgbClr val="0563C1"/>
                  </a:solidFill>
                </a:uFill>
                <a:hlinkClick r:id="rId11" invalidUrl="" action="" tgtFrame="" tooltip="" history="1" highlightClick="0" endSnd="0"/>
              </a:rPr>
              <a:t>Who is to blame for the NHS funding crisis, a funding squeeze is leaving the NHS </a:t>
            </a:r>
            <a:r>
              <a:rPr u="sng">
                <a:solidFill>
                  <a:srgbClr val="0563C1"/>
                </a:solidFill>
                <a:uFill>
                  <a:solidFill>
                    <a:srgbClr val="0563C1"/>
                  </a:solidFill>
                </a:uFill>
                <a:hlinkClick r:id="rId11" invalidUrl="" action="" tgtFrame="" tooltip="" history="1" highlightClick="0" endSnd="0"/>
              </a:rPr>
              <a:t>overwhelmed</a:t>
            </a:r>
            <a:r>
              <a:t>) (Accessed: 3/3/22)</a:t>
            </a:r>
          </a:p>
          <a:p>
            <a:pPr>
              <a:defRPr sz="1200"/>
            </a:pPr>
            <a:r>
              <a:rPr i="1"/>
              <a:t>NHS Support Federation</a:t>
            </a:r>
            <a:r>
              <a:t>, (2022c) - (</a:t>
            </a:r>
            <a:r>
              <a:rPr u="sng">
                <a:solidFill>
                  <a:srgbClr val="0563C1"/>
                </a:solidFill>
                <a:uFill>
                  <a:solidFill>
                    <a:srgbClr val="0563C1"/>
                  </a:solidFill>
                </a:uFill>
                <a:hlinkClick r:id="rId11" invalidUrl="" action="" tgtFrame="" tooltip="" history="1" highlightClick="0" endSnd="0"/>
              </a:rPr>
              <a:t>Who is to blame for the NHS funding crisis, a funding squeeze is leaving the NHS </a:t>
            </a:r>
            <a:r>
              <a:rPr u="sng">
                <a:solidFill>
                  <a:srgbClr val="0563C1"/>
                </a:solidFill>
                <a:uFill>
                  <a:solidFill>
                    <a:srgbClr val="0563C1"/>
                  </a:solidFill>
                </a:uFill>
                <a:hlinkClick r:id="rId11" invalidUrl="" action="" tgtFrame="" tooltip="" history="1" highlightClick="0" endSnd="0"/>
              </a:rPr>
              <a:t>overwhelmed</a:t>
            </a:r>
            <a:r>
              <a:t>) (Accessed: 2/3/22)</a:t>
            </a:r>
          </a:p>
          <a:p>
            <a:pPr>
              <a:defRPr sz="1200"/>
            </a:pPr>
            <a:r>
              <a:rPr i="1"/>
              <a:t>NHS Support Federation</a:t>
            </a:r>
            <a:r>
              <a:t>, (2022d) - (</a:t>
            </a:r>
            <a:r>
              <a:rPr u="sng">
                <a:solidFill>
                  <a:srgbClr val="0563C1"/>
                </a:solidFill>
                <a:uFill>
                  <a:solidFill>
                    <a:srgbClr val="0563C1"/>
                  </a:solidFill>
                </a:uFill>
                <a:hlinkClick r:id="rId11" invalidUrl="" action="" tgtFrame="" tooltip="" history="1" highlightClick="0" endSnd="0"/>
              </a:rPr>
              <a:t>Who is to blame for the NHS funding crisis, a funding squeeze is leaving the NHS </a:t>
            </a:r>
            <a:r>
              <a:rPr u="sng">
                <a:solidFill>
                  <a:srgbClr val="0563C1"/>
                </a:solidFill>
                <a:uFill>
                  <a:solidFill>
                    <a:srgbClr val="0563C1"/>
                  </a:solidFill>
                </a:uFill>
                <a:hlinkClick r:id="rId11" invalidUrl="" action="" tgtFrame="" tooltip="" history="1" highlightClick="0" endSnd="0"/>
              </a:rPr>
              <a:t>overwhelmed</a:t>
            </a:r>
            <a:r>
              <a:t>) (Accessed: 3/3/22)</a:t>
            </a:r>
          </a:p>
          <a:p>
            <a:pPr>
              <a:defRPr sz="1200"/>
            </a:pPr>
            <a:r>
              <a:rPr i="1"/>
              <a:t>NHS Support Federation</a:t>
            </a:r>
            <a:r>
              <a:t>, (2022) - (</a:t>
            </a:r>
            <a:r>
              <a:rPr u="sng">
                <a:solidFill>
                  <a:srgbClr val="0563C1"/>
                </a:solidFill>
                <a:uFill>
                  <a:solidFill>
                    <a:srgbClr val="0563C1"/>
                  </a:solidFill>
                </a:uFill>
                <a:hlinkClick r:id="rId12" invalidUrl="" action="" tgtFrame="" tooltip="" history="1" highlightClick="0" endSnd="0"/>
              </a:rPr>
              <a:t>Safety compromised • FUND OUR NHS (nhsfunding.info)</a:t>
            </a:r>
            <a:r>
              <a:t> (Accessed: 1/03/22)</a:t>
            </a:r>
          </a:p>
          <a:p>
            <a:pPr>
              <a:defRPr sz="1200"/>
            </a:pPr>
            <a:r>
              <a:rPr i="1"/>
              <a:t>OpenDemocracy,</a:t>
            </a:r>
            <a:r>
              <a:t> (2019) - (</a:t>
            </a:r>
            <a:r>
              <a:rPr u="sng">
                <a:solidFill>
                  <a:srgbClr val="0563C1"/>
                </a:solidFill>
                <a:uFill>
                  <a:solidFill>
                    <a:srgbClr val="0563C1"/>
                  </a:solidFill>
                </a:uFill>
                <a:hlinkClick r:id="rId13" invalidUrl="" action="" tgtFrame="" tooltip="" history="1" highlightClick="0" endSnd="0"/>
              </a:rPr>
              <a:t>What did Hunt do to the NHS – and how has he got away with it? | </a:t>
            </a:r>
            <a:r>
              <a:rPr u="sng">
                <a:solidFill>
                  <a:srgbClr val="0563C1"/>
                </a:solidFill>
                <a:uFill>
                  <a:solidFill>
                    <a:srgbClr val="0563C1"/>
                  </a:solidFill>
                </a:uFill>
                <a:hlinkClick r:id="rId13" invalidUrl="" action="" tgtFrame="" tooltip="" history="1" highlightClick="0" endSnd="0"/>
              </a:rPr>
              <a:t>openDemocracy</a:t>
            </a:r>
            <a:r>
              <a:t>) (Accessed: 5/3/22)</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9" name="Title 1"/>
          <p:cNvSpPr txBox="1"/>
          <p:nvPr>
            <p:ph type="title"/>
          </p:nvPr>
        </p:nvSpPr>
        <p:spPr>
          <a:xfrm>
            <a:off x="838200" y="365125"/>
            <a:ext cx="10515600" cy="637508"/>
          </a:xfrm>
          <a:prstGeom prst="rect">
            <a:avLst/>
          </a:prstGeom>
        </p:spPr>
        <p:txBody>
          <a:bodyPr/>
          <a:lstStyle>
            <a:lvl1pPr algn="ctr">
              <a:defRPr sz="2000" u="sng"/>
            </a:lvl1pPr>
          </a:lstStyle>
          <a:p>
            <a:pPr/>
            <a:r>
              <a:t>REFERENCE LIST (Continued)</a:t>
            </a:r>
          </a:p>
        </p:txBody>
      </p:sp>
      <p:sp>
        <p:nvSpPr>
          <p:cNvPr id="130" name="Content Placeholder 2"/>
          <p:cNvSpPr txBox="1"/>
          <p:nvPr>
            <p:ph type="body" idx="1"/>
          </p:nvPr>
        </p:nvSpPr>
        <p:spPr>
          <a:xfrm>
            <a:off x="943505" y="1075845"/>
            <a:ext cx="10515601" cy="5174333"/>
          </a:xfrm>
          <a:prstGeom prst="rect">
            <a:avLst/>
          </a:prstGeom>
        </p:spPr>
        <p:txBody>
          <a:bodyPr/>
          <a:lstStyle/>
          <a:p>
            <a:pPr>
              <a:defRPr sz="1200"/>
            </a:pPr>
            <a:r>
              <a:rPr i="1"/>
              <a:t>Patients4nhs, (2016a)</a:t>
            </a:r>
            <a:r>
              <a:t> - (</a:t>
            </a:r>
            <a:r>
              <a:rPr u="sng">
                <a:solidFill>
                  <a:srgbClr val="0563C1"/>
                </a:solidFill>
                <a:uFill>
                  <a:solidFill>
                    <a:srgbClr val="0563C1"/>
                  </a:solidFill>
                </a:uFill>
                <a:hlinkClick r:id="rId2" invalidUrl="" action="" tgtFrame="" tooltip="" history="1" highlightClick="0" endSnd="0"/>
              </a:rPr>
              <a:t>Funding &amp; cuts | </a:t>
            </a:r>
            <a:r>
              <a:rPr u="sng">
                <a:solidFill>
                  <a:srgbClr val="0563C1"/>
                </a:solidFill>
                <a:uFill>
                  <a:solidFill>
                    <a:srgbClr val="0563C1"/>
                  </a:solidFill>
                </a:uFill>
                <a:hlinkClick r:id="rId2" invalidUrl="" action="" tgtFrame="" tooltip="" history="1" highlightClick="0" endSnd="0"/>
              </a:rPr>
              <a:t>Patients4NHS</a:t>
            </a:r>
            <a:r>
              <a:t>) (Accessed: 5/3/22)</a:t>
            </a:r>
          </a:p>
          <a:p>
            <a:pPr>
              <a:defRPr sz="1200"/>
            </a:pPr>
            <a:r>
              <a:rPr i="1"/>
              <a:t>Patients4nhs, (2016b)</a:t>
            </a:r>
            <a:r>
              <a:t> - (</a:t>
            </a:r>
            <a:r>
              <a:rPr u="sng">
                <a:solidFill>
                  <a:srgbClr val="0563C1"/>
                </a:solidFill>
                <a:uFill>
                  <a:solidFill>
                    <a:srgbClr val="0563C1"/>
                  </a:solidFill>
                </a:uFill>
                <a:hlinkClick r:id="rId2" invalidUrl="" action="" tgtFrame="" tooltip="" history="1" highlightClick="0" endSnd="0"/>
              </a:rPr>
              <a:t>Funding &amp; cuts | </a:t>
            </a:r>
            <a:r>
              <a:rPr u="sng">
                <a:solidFill>
                  <a:srgbClr val="0563C1"/>
                </a:solidFill>
                <a:uFill>
                  <a:solidFill>
                    <a:srgbClr val="0563C1"/>
                  </a:solidFill>
                </a:uFill>
                <a:hlinkClick r:id="rId2" invalidUrl="" action="" tgtFrame="" tooltip="" history="1" highlightClick="0" endSnd="0"/>
              </a:rPr>
              <a:t>Patients4NHS</a:t>
            </a:r>
            <a:r>
              <a:t>) (Accessed: 5/3/22)</a:t>
            </a:r>
          </a:p>
          <a:p>
            <a:pPr>
              <a:defRPr sz="1200"/>
            </a:pPr>
            <a:r>
              <a:rPr i="1"/>
              <a:t>Paton C. (2014) At what cost? Paying the price for the market in the English NHS</a:t>
            </a:r>
            <a:r>
              <a:t> , 1, PP 1 – 13. Available at: (</a:t>
            </a:r>
            <a:r>
              <a:rPr u="sng">
                <a:solidFill>
                  <a:srgbClr val="0563C1"/>
                </a:solidFill>
                <a:uFill>
                  <a:solidFill>
                    <a:srgbClr val="0563C1"/>
                  </a:solidFill>
                </a:uFill>
                <a:hlinkClick r:id="rId3" invalidUrl="" action="" tgtFrame="" tooltip="" history="1" highlightClick="0" endSnd="0"/>
              </a:rPr>
              <a:t>At-what-cost-paying-the-price-for-the-market-in-the-English-NHS-by-Calum-Paton.pdf (chpi.org.uk</a:t>
            </a:r>
            <a:r>
              <a:rPr u="sng">
                <a:solidFill>
                  <a:srgbClr val="0563C1"/>
                </a:solidFill>
                <a:uFill>
                  <a:solidFill>
                    <a:srgbClr val="0563C1"/>
                  </a:solidFill>
                </a:uFill>
                <a:hlinkClick r:id="rId3" invalidUrl="" action="" tgtFrame="" tooltip="" history="1" highlightClick="0" endSnd="0"/>
              </a:rPr>
              <a:t>)</a:t>
            </a:r>
            <a:r>
              <a:t> (Accessed: 2/3/22)</a:t>
            </a:r>
          </a:p>
          <a:p>
            <a:pPr>
              <a:defRPr sz="1200"/>
            </a:pPr>
            <a:r>
              <a:rPr i="1"/>
              <a:t>The Guardian, (2022)</a:t>
            </a:r>
            <a:r>
              <a:t>- (</a:t>
            </a:r>
            <a:r>
              <a:rPr u="sng">
                <a:solidFill>
                  <a:srgbClr val="0563C1"/>
                </a:solidFill>
                <a:uFill>
                  <a:solidFill>
                    <a:srgbClr val="0563C1"/>
                  </a:solidFill>
                </a:uFill>
                <a:hlinkClick r:id="rId4" invalidUrl="" action="" tgtFrame="" tooltip="" history="1" highlightClick="0" endSnd="0"/>
              </a:rPr>
              <a:t>Record numbers of NHS staff quitting due to long hours | NHS | The </a:t>
            </a:r>
            <a:r>
              <a:rPr u="sng">
                <a:solidFill>
                  <a:srgbClr val="0563C1"/>
                </a:solidFill>
                <a:uFill>
                  <a:solidFill>
                    <a:srgbClr val="0563C1"/>
                  </a:solidFill>
                </a:uFill>
                <a:hlinkClick r:id="rId4" invalidUrl="" action="" tgtFrame="" tooltip="" history="1" highlightClick="0" endSnd="0"/>
              </a:rPr>
              <a:t>Guardian</a:t>
            </a:r>
            <a:r>
              <a:t>) (Accessed: 27/2/22)</a:t>
            </a:r>
          </a:p>
          <a:p>
            <a:pPr>
              <a:defRPr sz="1200"/>
            </a:pPr>
            <a:r>
              <a:rPr i="1"/>
              <a:t>TheKingsFund, (2019)</a:t>
            </a:r>
            <a:r>
              <a:t> - (</a:t>
            </a:r>
            <a:r>
              <a:rPr u="sng">
                <a:solidFill>
                  <a:srgbClr val="0563C1"/>
                </a:solidFill>
                <a:uFill>
                  <a:solidFill>
                    <a:srgbClr val="0563C1"/>
                  </a:solidFill>
                </a:uFill>
                <a:hlinkClick r:id="rId5" invalidUrl="" action="" tgtFrame="" tooltip="" history="1" highlightClick="0" endSnd="0"/>
              </a:rPr>
              <a:t>The NHS long-term plan explained | The King's Fund (kingsfund.org.uk</a:t>
            </a:r>
            <a:r>
              <a:rPr u="sng">
                <a:solidFill>
                  <a:srgbClr val="0563C1"/>
                </a:solidFill>
                <a:uFill>
                  <a:solidFill>
                    <a:srgbClr val="0563C1"/>
                  </a:solidFill>
                </a:uFill>
                <a:hlinkClick r:id="rId5" invalidUrl="" action="" tgtFrame="" tooltip="" history="1" highlightClick="0" endSnd="0"/>
              </a:rPr>
              <a:t>)</a:t>
            </a:r>
            <a:r>
              <a:t> (Accessed: 27/2/22)</a:t>
            </a:r>
          </a:p>
          <a:p>
            <a:pPr>
              <a:defRPr sz="1200"/>
            </a:pPr>
            <a:r>
              <a:rPr i="1"/>
              <a:t>TheKingsFund</a:t>
            </a:r>
            <a:r>
              <a:t>, (2016) - (</a:t>
            </a:r>
            <a:r>
              <a:rPr u="sng">
                <a:solidFill>
                  <a:srgbClr val="0563C1"/>
                </a:solidFill>
                <a:uFill>
                  <a:solidFill>
                    <a:srgbClr val="0563C1"/>
                  </a:solidFill>
                </a:uFill>
                <a:hlinkClick r:id="rId6" invalidUrl="" action="" tgtFrame="" tooltip="" history="1" highlightClick="0" endSnd="0"/>
              </a:rPr>
              <a:t>Six ways in which NHS financial pressures can affect patient care | The King's Fund (</a:t>
            </a:r>
            <a:r>
              <a:rPr u="sng">
                <a:solidFill>
                  <a:srgbClr val="0563C1"/>
                </a:solidFill>
                <a:uFill>
                  <a:solidFill>
                    <a:srgbClr val="0563C1"/>
                  </a:solidFill>
                </a:uFill>
                <a:hlinkClick r:id="rId6" invalidUrl="" action="" tgtFrame="" tooltip="" history="1" highlightClick="0" endSnd="0"/>
              </a:rPr>
              <a:t>kingsfund.org.uk</a:t>
            </a:r>
            <a:r>
              <a:rPr u="sng">
                <a:solidFill>
                  <a:srgbClr val="0563C1"/>
                </a:solidFill>
                <a:uFill>
                  <a:solidFill>
                    <a:srgbClr val="0563C1"/>
                  </a:solidFill>
                </a:uFill>
                <a:hlinkClick r:id="rId6" invalidUrl="" action="" tgtFrame="" tooltip="" history="1" highlightClick="0" endSnd="0"/>
              </a:rPr>
              <a:t>)</a:t>
            </a:r>
            <a:r>
              <a:t> (Accessed: 27/2/22)</a:t>
            </a:r>
          </a:p>
          <a:p>
            <a:pPr>
              <a:defRPr sz="1200"/>
            </a:pPr>
            <a:r>
              <a:rPr i="1"/>
              <a:t>UK Parliament</a:t>
            </a:r>
            <a:r>
              <a:t>, (2022) - (</a:t>
            </a:r>
            <a:r>
              <a:rPr u="sng">
                <a:solidFill>
                  <a:srgbClr val="0563C1"/>
                </a:solidFill>
                <a:uFill>
                  <a:solidFill>
                    <a:srgbClr val="0563C1"/>
                  </a:solidFill>
                </a:uFill>
                <a:hlinkClick r:id="rId7" invalidUrl="" action="" tgtFrame="" tooltip="" history="1" highlightClick="0" endSnd="0"/>
              </a:rPr>
              <a:t>NHS Funding Act 2020 - Parliamentary Bills - UK </a:t>
            </a:r>
            <a:r>
              <a:rPr u="sng">
                <a:solidFill>
                  <a:srgbClr val="0563C1"/>
                </a:solidFill>
                <a:uFill>
                  <a:solidFill>
                    <a:srgbClr val="0563C1"/>
                  </a:solidFill>
                </a:uFill>
                <a:hlinkClick r:id="rId7" invalidUrl="" action="" tgtFrame="" tooltip="" history="1" highlightClick="0" endSnd="0"/>
              </a:rPr>
              <a:t>Parliament</a:t>
            </a:r>
            <a:r>
              <a:t>) (Accessed: 26/2/22)</a:t>
            </a:r>
          </a:p>
          <a:p>
            <a:pPr>
              <a:defRPr sz="1200"/>
            </a:pPr>
            <a:r>
              <a:rPr i="1"/>
              <a:t>UNISON</a:t>
            </a:r>
            <a:r>
              <a:t>, (2018) - (</a:t>
            </a:r>
            <a:r>
              <a:rPr u="sng">
                <a:solidFill>
                  <a:srgbClr val="0563C1"/>
                </a:solidFill>
                <a:uFill>
                  <a:solidFill>
                    <a:srgbClr val="0563C1"/>
                  </a:solidFill>
                </a:uFill>
                <a:hlinkClick r:id="rId8" invalidUrl="" action="" tgtFrame="" tooltip="" history="1" highlightClick="0" endSnd="0"/>
              </a:rPr>
              <a:t>The NHS continues to be 'alarmingly under-funded', says health conference | Article, News | News | UNISON National</a:t>
            </a:r>
            <a:r>
              <a:t>) (Accessed: 26/2/22)</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