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E00D1F-51F9-4A0F-BE2D-5E4FF733009B}" v="6" dt="2023-09-14T17:13:56.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Lewis" userId="ed10dd18043e4e4d" providerId="LiveId" clId="{82E00D1F-51F9-4A0F-BE2D-5E4FF733009B}"/>
    <pc:docChg chg="custSel addSld modSld">
      <pc:chgData name="Claire Lewis" userId="ed10dd18043e4e4d" providerId="LiveId" clId="{82E00D1F-51F9-4A0F-BE2D-5E4FF733009B}" dt="2023-09-14T21:16:12.145" v="4327" actId="20577"/>
      <pc:docMkLst>
        <pc:docMk/>
      </pc:docMkLst>
      <pc:sldChg chg="addSp delSp modSp mod">
        <pc:chgData name="Claire Lewis" userId="ed10dd18043e4e4d" providerId="LiveId" clId="{82E00D1F-51F9-4A0F-BE2D-5E4FF733009B}" dt="2023-09-14T20:25:43.491" v="4274" actId="20577"/>
        <pc:sldMkLst>
          <pc:docMk/>
          <pc:sldMk cId="2998671336" sldId="256"/>
        </pc:sldMkLst>
        <pc:spChg chg="add mod">
          <ac:chgData name="Claire Lewis" userId="ed10dd18043e4e4d" providerId="LiveId" clId="{82E00D1F-51F9-4A0F-BE2D-5E4FF733009B}" dt="2023-09-14T20:23:48.797" v="4262" actId="20577"/>
          <ac:spMkLst>
            <pc:docMk/>
            <pc:sldMk cId="2998671336" sldId="256"/>
            <ac:spMk id="2" creationId="{94381808-9C3E-1AA4-BFBC-87B0A1F0A927}"/>
          </ac:spMkLst>
        </pc:spChg>
        <pc:spChg chg="add del mod">
          <ac:chgData name="Claire Lewis" userId="ed10dd18043e4e4d" providerId="LiveId" clId="{82E00D1F-51F9-4A0F-BE2D-5E4FF733009B}" dt="2023-09-14T17:08:19.133" v="2652"/>
          <ac:spMkLst>
            <pc:docMk/>
            <pc:sldMk cId="2998671336" sldId="256"/>
            <ac:spMk id="4" creationId="{27CDA4C4-8248-69FB-9325-AA942D071630}"/>
          </ac:spMkLst>
        </pc:spChg>
        <pc:spChg chg="add del mod">
          <ac:chgData name="Claire Lewis" userId="ed10dd18043e4e4d" providerId="LiveId" clId="{82E00D1F-51F9-4A0F-BE2D-5E4FF733009B}" dt="2023-09-09T20:12:42.142" v="966"/>
          <ac:spMkLst>
            <pc:docMk/>
            <pc:sldMk cId="2998671336" sldId="256"/>
            <ac:spMk id="4" creationId="{34DEE29B-0FFA-BA09-4CE4-84E5623B7546}"/>
          </ac:spMkLst>
        </pc:spChg>
        <pc:spChg chg="add mod">
          <ac:chgData name="Claire Lewis" userId="ed10dd18043e4e4d" providerId="LiveId" clId="{82E00D1F-51F9-4A0F-BE2D-5E4FF733009B}" dt="2023-09-14T20:25:43.491" v="4274" actId="20577"/>
          <ac:spMkLst>
            <pc:docMk/>
            <pc:sldMk cId="2998671336" sldId="256"/>
            <ac:spMk id="5" creationId="{583CCA4B-DE5C-5459-FE05-EB2F11940C42}"/>
          </ac:spMkLst>
        </pc:spChg>
        <pc:spChg chg="mod">
          <ac:chgData name="Claire Lewis" userId="ed10dd18043e4e4d" providerId="LiveId" clId="{82E00D1F-51F9-4A0F-BE2D-5E4FF733009B}" dt="2023-09-08T13:12:12.722" v="21" actId="255"/>
          <ac:spMkLst>
            <pc:docMk/>
            <pc:sldMk cId="2998671336" sldId="256"/>
            <ac:spMk id="11" creationId="{992220DD-06B9-8A49-E0C9-3E035C81E7B0}"/>
          </ac:spMkLst>
        </pc:spChg>
        <pc:spChg chg="del mod">
          <ac:chgData name="Claire Lewis" userId="ed10dd18043e4e4d" providerId="LiveId" clId="{82E00D1F-51F9-4A0F-BE2D-5E4FF733009B}" dt="2023-09-09T20:12:42.142" v="968"/>
          <ac:spMkLst>
            <pc:docMk/>
            <pc:sldMk cId="2998671336" sldId="256"/>
            <ac:spMk id="12" creationId="{B0F9A72A-F132-1C16-D709-AC15849D6B37}"/>
          </ac:spMkLst>
        </pc:spChg>
        <pc:spChg chg="mod">
          <ac:chgData name="Claire Lewis" userId="ed10dd18043e4e4d" providerId="LiveId" clId="{82E00D1F-51F9-4A0F-BE2D-5E4FF733009B}" dt="2023-09-14T20:22:19.168" v="4256" actId="20577"/>
          <ac:spMkLst>
            <pc:docMk/>
            <pc:sldMk cId="2998671336" sldId="256"/>
            <ac:spMk id="13" creationId="{EC85F792-3261-73EF-34D7-8460CBE17022}"/>
          </ac:spMkLst>
        </pc:spChg>
      </pc:sldChg>
      <pc:sldChg chg="addSp modSp new mod">
        <pc:chgData name="Claire Lewis" userId="ed10dd18043e4e4d" providerId="LiveId" clId="{82E00D1F-51F9-4A0F-BE2D-5E4FF733009B}" dt="2023-09-14T21:16:12.145" v="4327" actId="20577"/>
        <pc:sldMkLst>
          <pc:docMk/>
          <pc:sldMk cId="4103942042" sldId="257"/>
        </pc:sldMkLst>
        <pc:spChg chg="add mod">
          <ac:chgData name="Claire Lewis" userId="ed10dd18043e4e4d" providerId="LiveId" clId="{82E00D1F-51F9-4A0F-BE2D-5E4FF733009B}" dt="2023-09-08T13:20:43.916" v="51" actId="1076"/>
          <ac:spMkLst>
            <pc:docMk/>
            <pc:sldMk cId="4103942042" sldId="257"/>
            <ac:spMk id="2" creationId="{0162186C-B037-301A-9A3F-C46BBF0008D0}"/>
          </ac:spMkLst>
        </pc:spChg>
        <pc:spChg chg="add mod">
          <ac:chgData name="Claire Lewis" userId="ed10dd18043e4e4d" providerId="LiveId" clId="{82E00D1F-51F9-4A0F-BE2D-5E4FF733009B}" dt="2023-09-14T21:16:12.145" v="4327" actId="20577"/>
          <ac:spMkLst>
            <pc:docMk/>
            <pc:sldMk cId="4103942042" sldId="257"/>
            <ac:spMk id="3" creationId="{ABCBB93A-3CB7-EEAE-BC52-396D7F1D21F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3710E4-8520-4CC8-8297-BF2ADBDCAFAD}" type="datetimeFigureOut">
              <a:rPr lang="en-GB" smtClean="0"/>
              <a:t>14/09/2023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CC83DC-3D91-4B4A-9020-F27F0EAF927C}" type="slidenum">
              <a:rPr lang="en-GB" smtClean="0"/>
              <a:t>‹#›</a:t>
            </a:fld>
            <a:endParaRPr lang="en-GB"/>
          </a:p>
        </p:txBody>
      </p:sp>
    </p:spTree>
    <p:extLst>
      <p:ext uri="{BB962C8B-B14F-4D97-AF65-F5344CB8AC3E}">
        <p14:creationId xmlns:p14="http://schemas.microsoft.com/office/powerpoint/2010/main" val="3495833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C4F3C-7C7B-CA84-ECD8-4A92A509F1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83359F-989B-2ADF-14DA-58CEA8A28F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93C8C9-9ACB-43C7-4C7B-C8C2723A8CED}"/>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5" name="Footer Placeholder 4">
            <a:extLst>
              <a:ext uri="{FF2B5EF4-FFF2-40B4-BE49-F238E27FC236}">
                <a16:creationId xmlns:a16="http://schemas.microsoft.com/office/drawing/2014/main" id="{F3EFE621-6A57-A38C-5EA2-1C923FFDCC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49B0D6-1831-9DAA-49D3-41340817953E}"/>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1900128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37ED-85B5-D4EB-28EF-C38A35866B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A56FB3-6416-F538-B812-8C80804DCE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CCDEC7-D534-3E9A-C1E0-CE6FDC5F7DFD}"/>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5" name="Footer Placeholder 4">
            <a:extLst>
              <a:ext uri="{FF2B5EF4-FFF2-40B4-BE49-F238E27FC236}">
                <a16:creationId xmlns:a16="http://schemas.microsoft.com/office/drawing/2014/main" id="{2B6D4CB1-1A1D-F042-B2A4-AD9B69E9B1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F7D43F-41EF-3C15-D2A5-2A87A8B37FD9}"/>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2803789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D4185-C12F-5ECC-394F-07B96C1A57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32923C-5BC9-FE09-370C-560839323F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95E041-C358-4897-77E9-C4482E930185}"/>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5" name="Footer Placeholder 4">
            <a:extLst>
              <a:ext uri="{FF2B5EF4-FFF2-40B4-BE49-F238E27FC236}">
                <a16:creationId xmlns:a16="http://schemas.microsoft.com/office/drawing/2014/main" id="{59DB35EC-9350-2C0C-BAFC-64BA46ABAE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BE02BF-DBAB-6DDF-DF1D-B2F4BDEAEAB5}"/>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242516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9D7E3-3328-F3E0-9905-0E3165485A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B848C0-A1DB-C3E4-7DCB-3A71390F1A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269A9A-128C-2ABF-7E74-A2941D59BB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285D46-F8EF-2C54-8EFB-B017642B621B}"/>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6" name="Footer Placeholder 5">
            <a:extLst>
              <a:ext uri="{FF2B5EF4-FFF2-40B4-BE49-F238E27FC236}">
                <a16:creationId xmlns:a16="http://schemas.microsoft.com/office/drawing/2014/main" id="{C61BBB07-5B06-0882-E934-8BBE004EAD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B82F1C-A25C-E3ED-DAEB-615D3C9AB990}"/>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433239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B2EA-63AB-4C87-F95A-867A69C948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30DF33-C127-C387-B7A4-EAF808DEEB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ACE86D-979F-210D-FB69-36BE3BDA7B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4E5766-9CFA-897E-ED3D-E6CA553620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B62A93-B200-682B-3BE7-D4B3EA0FF4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2D3054-9CAE-1BB1-66ED-3CE89A08384E}"/>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8" name="Footer Placeholder 7">
            <a:extLst>
              <a:ext uri="{FF2B5EF4-FFF2-40B4-BE49-F238E27FC236}">
                <a16:creationId xmlns:a16="http://schemas.microsoft.com/office/drawing/2014/main" id="{C3396E56-E1CE-66E3-59A4-A018E38E13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74CF23-C901-5C84-8CE1-0EC2A94B2485}"/>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484393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B7EC9-9E24-DE9F-9C06-E10A1AF98D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D5AB4F-052A-BA25-96A5-39F9C8F0F7B0}"/>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4" name="Footer Placeholder 3">
            <a:extLst>
              <a:ext uri="{FF2B5EF4-FFF2-40B4-BE49-F238E27FC236}">
                <a16:creationId xmlns:a16="http://schemas.microsoft.com/office/drawing/2014/main" id="{E5E6C07F-C082-827E-B479-A209265B32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2CC7F0-F39A-B055-7004-180BA8C3B153}"/>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17375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6D7B98-BDBC-1ED8-8F54-9DA12661DE3E}"/>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3" name="Footer Placeholder 2">
            <a:extLst>
              <a:ext uri="{FF2B5EF4-FFF2-40B4-BE49-F238E27FC236}">
                <a16:creationId xmlns:a16="http://schemas.microsoft.com/office/drawing/2014/main" id="{881AC1F3-F934-9E98-3929-ABD1A41EE6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448487-F6DE-6557-73AA-0B8D4D7CFE3A}"/>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2449325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729D9-6E6A-AC4D-3562-DA5786C025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00F3C4-C87B-ED9D-1FF2-03EEC9549B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5928B4-3A50-0D47-8575-9C9C3421EA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D725B2-ECF7-E4E2-702D-3B90CE2AB7E6}"/>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6" name="Footer Placeholder 5">
            <a:extLst>
              <a:ext uri="{FF2B5EF4-FFF2-40B4-BE49-F238E27FC236}">
                <a16:creationId xmlns:a16="http://schemas.microsoft.com/office/drawing/2014/main" id="{BAB284A8-FD69-FD6F-9C3B-D840C34F6F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27AFBF-F8BF-F82C-E5B6-BFD5CF7167A3}"/>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3762679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1E793-770B-6F9B-0735-FC9F3B5FA6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6B5620-CFDA-D665-A479-DD7604D76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6E4DF7-E75A-C3C4-8F46-C6BFB5C039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BF0524-2AEA-A7CD-50C7-050362D64F47}"/>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6" name="Footer Placeholder 5">
            <a:extLst>
              <a:ext uri="{FF2B5EF4-FFF2-40B4-BE49-F238E27FC236}">
                <a16:creationId xmlns:a16="http://schemas.microsoft.com/office/drawing/2014/main" id="{66A8E917-00B8-6EF5-9430-9129760317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CFDA68-6AD8-4261-FA55-1A870A99E2A7}"/>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4209398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F514-22C3-582F-194A-45D9D71B68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3DADEF-8A40-6DE0-1206-763BE8B52D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52C437-0448-BC06-7E4F-30C15DD8CA2F}"/>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5" name="Footer Placeholder 4">
            <a:extLst>
              <a:ext uri="{FF2B5EF4-FFF2-40B4-BE49-F238E27FC236}">
                <a16:creationId xmlns:a16="http://schemas.microsoft.com/office/drawing/2014/main" id="{60E1651D-5E4A-39D5-F9C3-2C8F0A2F5F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A02C43-7A78-61BA-F190-6EAAFC2482F4}"/>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4083473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1DF4D5-C32D-0E2B-0989-C0ECB0B037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ADC62F-19A6-BF44-5D8F-57276FA097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6773F5-9F78-0AE6-7230-674AB58F4C66}"/>
              </a:ext>
            </a:extLst>
          </p:cNvPr>
          <p:cNvSpPr>
            <a:spLocks noGrp="1"/>
          </p:cNvSpPr>
          <p:nvPr>
            <p:ph type="dt" sz="half" idx="10"/>
          </p:nvPr>
        </p:nvSpPr>
        <p:spPr/>
        <p:txBody>
          <a:bodyPr/>
          <a:lstStyle/>
          <a:p>
            <a:fld id="{E6958EAE-1A96-48A8-AAB1-F6AB78AFE923}" type="datetimeFigureOut">
              <a:rPr lang="en-GB" smtClean="0"/>
              <a:t>14/09/2023</a:t>
            </a:fld>
            <a:endParaRPr lang="en-GB"/>
          </a:p>
        </p:txBody>
      </p:sp>
      <p:sp>
        <p:nvSpPr>
          <p:cNvPr id="5" name="Footer Placeholder 4">
            <a:extLst>
              <a:ext uri="{FF2B5EF4-FFF2-40B4-BE49-F238E27FC236}">
                <a16:creationId xmlns:a16="http://schemas.microsoft.com/office/drawing/2014/main" id="{1B2B5D52-9EF0-049A-9C16-D077E36AD2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FDAC22-AAC3-F7B3-AE1A-493F8452FA52}"/>
              </a:ext>
            </a:extLst>
          </p:cNvPr>
          <p:cNvSpPr>
            <a:spLocks noGrp="1"/>
          </p:cNvSpPr>
          <p:nvPr>
            <p:ph type="sldNum" sz="quarter" idx="12"/>
          </p:nvPr>
        </p:nvSpPr>
        <p:spPr/>
        <p:txBody>
          <a:bodyPr/>
          <a:lstStyle/>
          <a:p>
            <a:fld id="{7E73318A-E389-47FF-8DD6-AF1C7D0E5306}" type="slidenum">
              <a:rPr lang="en-GB" smtClean="0"/>
              <a:t>‹#›</a:t>
            </a:fld>
            <a:endParaRPr lang="en-GB"/>
          </a:p>
        </p:txBody>
      </p:sp>
    </p:spTree>
    <p:extLst>
      <p:ext uri="{BB962C8B-B14F-4D97-AF65-F5344CB8AC3E}">
        <p14:creationId xmlns:p14="http://schemas.microsoft.com/office/powerpoint/2010/main" val="574901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1F4B8D-FD39-A72D-122C-294F3536FD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C2A31A-0D17-0C31-FFEC-74CFE448BB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720512-F178-B6C4-19E8-E6DC5E7AE9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58EAE-1A96-48A8-AAB1-F6AB78AFE923}" type="datetimeFigureOut">
              <a:rPr lang="en-GB" smtClean="0"/>
              <a:t>14/09/2023</a:t>
            </a:fld>
            <a:endParaRPr lang="en-GB"/>
          </a:p>
        </p:txBody>
      </p:sp>
      <p:sp>
        <p:nvSpPr>
          <p:cNvPr id="5" name="Footer Placeholder 4">
            <a:extLst>
              <a:ext uri="{FF2B5EF4-FFF2-40B4-BE49-F238E27FC236}">
                <a16:creationId xmlns:a16="http://schemas.microsoft.com/office/drawing/2014/main" id="{A8D02EA1-DBB7-40F4-B7D1-468EFF8E2B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1A0E9E-1766-A1E8-26F5-9F379E396F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3318A-E389-47FF-8DD6-AF1C7D0E5306}" type="slidenum">
              <a:rPr lang="en-GB" smtClean="0"/>
              <a:t>‹#›</a:t>
            </a:fld>
            <a:endParaRPr lang="en-GB"/>
          </a:p>
        </p:txBody>
      </p:sp>
    </p:spTree>
    <p:extLst>
      <p:ext uri="{BB962C8B-B14F-4D97-AF65-F5344CB8AC3E}">
        <p14:creationId xmlns:p14="http://schemas.microsoft.com/office/powerpoint/2010/main" val="22795783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E932627-CEC2-E95C-7547-4B96279E6474}"/>
              </a:ext>
            </a:extLst>
          </p:cNvPr>
          <p:cNvSpPr>
            <a:spLocks noGrp="1"/>
          </p:cNvSpPr>
          <p:nvPr>
            <p:ph type="subTitle" idx="1"/>
          </p:nvPr>
        </p:nvSpPr>
        <p:spPr>
          <a:xfrm>
            <a:off x="714375" y="106363"/>
            <a:ext cx="781050" cy="683359"/>
          </a:xfrm>
        </p:spPr>
        <p:txBody>
          <a:bodyPr>
            <a:normAutofit lnSpcReduction="10000"/>
          </a:bodyPr>
          <a:lstStyle/>
          <a:p>
            <a:pPr algn="just"/>
            <a:r>
              <a:rPr lang="en-GB" sz="900" dirty="0"/>
              <a:t>2317654</a:t>
            </a:r>
          </a:p>
          <a:p>
            <a:pPr algn="just"/>
            <a:r>
              <a:rPr lang="en-GB" sz="900" dirty="0">
                <a:latin typeface="Times New Roman" panose="02020603050405020304" pitchFamily="18" charset="0"/>
                <a:cs typeface="Times New Roman" panose="02020603050405020304" pitchFamily="18" charset="0"/>
              </a:rPr>
              <a:t>ECEY4008</a:t>
            </a:r>
          </a:p>
          <a:p>
            <a:pPr algn="just"/>
            <a:r>
              <a:rPr lang="en-GB" sz="900" dirty="0">
                <a:latin typeface="Times New Roman" panose="02020603050405020304" pitchFamily="18" charset="0"/>
                <a:cs typeface="Times New Roman" panose="02020603050405020304" pitchFamily="18" charset="0"/>
              </a:rPr>
              <a:t>       words</a:t>
            </a:r>
          </a:p>
        </p:txBody>
      </p:sp>
      <p:sp>
        <p:nvSpPr>
          <p:cNvPr id="11" name="Rectangle 10">
            <a:extLst>
              <a:ext uri="{FF2B5EF4-FFF2-40B4-BE49-F238E27FC236}">
                <a16:creationId xmlns:a16="http://schemas.microsoft.com/office/drawing/2014/main" id="{992220DD-06B9-8A49-E0C9-3E035C81E7B0}"/>
              </a:ext>
            </a:extLst>
          </p:cNvPr>
          <p:cNvSpPr/>
          <p:nvPr/>
        </p:nvSpPr>
        <p:spPr>
          <a:xfrm>
            <a:off x="2076450" y="106363"/>
            <a:ext cx="6902637" cy="523220"/>
          </a:xfrm>
          <a:prstGeom prst="rect">
            <a:avLst/>
          </a:prstGeom>
          <a:noFill/>
        </p:spPr>
        <p:txBody>
          <a:bodyPr wrap="square" lIns="91440" tIns="45720" rIns="91440" bIns="45720">
            <a:spAutoFit/>
          </a:bodyPr>
          <a:lstStyle/>
          <a:p>
            <a:pPr algn="ctr"/>
            <a:r>
              <a:rPr lang="en-US" sz="2800" dirty="0">
                <a:ln w="0"/>
                <a:solidFill>
                  <a:schemeClr val="accent1"/>
                </a:solidFill>
                <a:effectLst>
                  <a:outerShdw blurRad="38100" dist="25400" dir="5400000" algn="ctr" rotWithShape="0">
                    <a:srgbClr val="6E747A">
                      <a:alpha val="43000"/>
                    </a:srgbClr>
                  </a:outerShdw>
                </a:effectLst>
              </a:rPr>
              <a:t>Developing Study Skills Academic Poster</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sp>
        <p:nvSpPr>
          <p:cNvPr id="13" name="TextBox 12">
            <a:extLst>
              <a:ext uri="{FF2B5EF4-FFF2-40B4-BE49-F238E27FC236}">
                <a16:creationId xmlns:a16="http://schemas.microsoft.com/office/drawing/2014/main" id="{EC85F792-3261-73EF-34D7-8460CBE17022}"/>
              </a:ext>
            </a:extLst>
          </p:cNvPr>
          <p:cNvSpPr txBox="1"/>
          <p:nvPr/>
        </p:nvSpPr>
        <p:spPr>
          <a:xfrm>
            <a:off x="248516" y="789722"/>
            <a:ext cx="11694968" cy="830997"/>
          </a:xfrm>
          <a:prstGeom prst="rect">
            <a:avLst/>
          </a:prstGeom>
          <a:solidFill>
            <a:srgbClr val="FFFF00"/>
          </a:solidFill>
        </p:spPr>
        <p:txBody>
          <a:bodyPr wrap="square" rtlCol="0">
            <a:spAutoFit/>
          </a:bodyPr>
          <a:lstStyle/>
          <a:p>
            <a:pPr algn="just"/>
            <a:r>
              <a:rPr lang="en-GB" sz="1200" u="sng" dirty="0">
                <a:latin typeface="Times New Roman" panose="02020603050405020304" pitchFamily="18" charset="0"/>
                <a:cs typeface="Times New Roman" panose="02020603050405020304" pitchFamily="18" charset="0"/>
              </a:rPr>
              <a:t>Introduction</a:t>
            </a:r>
          </a:p>
          <a:p>
            <a:pPr algn="just"/>
            <a:r>
              <a:rPr lang="en-GB" sz="1200" dirty="0">
                <a:latin typeface="Times New Roman" panose="02020603050405020304" pitchFamily="18" charset="0"/>
                <a:cs typeface="Times New Roman" panose="02020603050405020304" pitchFamily="18" charset="0"/>
              </a:rPr>
              <a:t>There are numerous skills required to enable a student to study at university to the best of their ability. Each skill is equally important, and they all contribute to the success of an assignment. Good study skills include things such as note taking, academic reading, paraphrasing, critical analysis, research, referencing and many more. Below is an overview of three of the skills that are needed to enable study and an assignment to be successful.</a:t>
            </a:r>
          </a:p>
        </p:txBody>
      </p:sp>
      <p:sp>
        <p:nvSpPr>
          <p:cNvPr id="2" name="TextBox 1">
            <a:extLst>
              <a:ext uri="{FF2B5EF4-FFF2-40B4-BE49-F238E27FC236}">
                <a16:creationId xmlns:a16="http://schemas.microsoft.com/office/drawing/2014/main" id="{94381808-9C3E-1AA4-BFBC-87B0A1F0A927}"/>
              </a:ext>
            </a:extLst>
          </p:cNvPr>
          <p:cNvSpPr txBox="1"/>
          <p:nvPr/>
        </p:nvSpPr>
        <p:spPr>
          <a:xfrm>
            <a:off x="248516" y="1673324"/>
            <a:ext cx="3081770" cy="5078313"/>
          </a:xfrm>
          <a:prstGeom prst="rect">
            <a:avLst/>
          </a:prstGeom>
          <a:solidFill>
            <a:schemeClr val="accent1">
              <a:lumMod val="60000"/>
              <a:lumOff val="40000"/>
            </a:schemeClr>
          </a:solidFill>
        </p:spPr>
        <p:txBody>
          <a:bodyPr wrap="square" rtlCol="0">
            <a:spAutoFit/>
          </a:bodyPr>
          <a:lstStyle/>
          <a:p>
            <a:pPr algn="just"/>
            <a:r>
              <a:rPr lang="en-GB" sz="1200" u="sng" dirty="0">
                <a:latin typeface="Times New Roman" panose="02020603050405020304" pitchFamily="18" charset="0"/>
                <a:cs typeface="Times New Roman" panose="02020603050405020304" pitchFamily="18" charset="0"/>
              </a:rPr>
              <a:t>Time Management</a:t>
            </a:r>
          </a:p>
          <a:p>
            <a:pPr algn="just"/>
            <a:r>
              <a:rPr lang="en-GB" sz="1200" dirty="0">
                <a:latin typeface="Times New Roman" panose="02020603050405020304" pitchFamily="18" charset="0"/>
                <a:cs typeface="Times New Roman" panose="02020603050405020304" pitchFamily="18" charset="0"/>
              </a:rPr>
              <a:t>Time management is an important study skill. It is having the ability to make time purposeful by using the time effectively. In order to do so, a person should organise and share their time between tasks or events they need to complete whilst planning how much time they need to spend on each task or event to ensure that they are complete within the appropriate time. According to (Cottrell 2019) a person should set themselves deadlines for completing assignments earlier than the official submission time and leave time to fine-tune their work so that enables them to manage any unforeseen circumstances. For good time management to take place, (</a:t>
            </a:r>
            <a:r>
              <a:rPr lang="en-GB" sz="1200" dirty="0" err="1">
                <a:latin typeface="Times New Roman" panose="02020603050405020304" pitchFamily="18" charset="0"/>
                <a:cs typeface="Times New Roman" panose="02020603050405020304" pitchFamily="18" charset="0"/>
              </a:rPr>
              <a:t>Mcmillan</a:t>
            </a:r>
            <a:r>
              <a:rPr lang="en-GB" sz="1200" dirty="0">
                <a:latin typeface="Times New Roman" panose="02020603050405020304" pitchFamily="18" charset="0"/>
                <a:cs typeface="Times New Roman" panose="02020603050405020304" pitchFamily="18" charset="0"/>
              </a:rPr>
              <a:t> and Weyers 2012) support the fact that breaking initial barriers is important. They suggest that if a person lacks initial motivation to begin work, they should think about the degree and focus on how the task is going to help them to reach the final goal. Even though the task may seem small at the time, it is essential to enable them to achieve. Time can be managed using techniques such as a study timetable, a diary or lists that can be checked off as each target is met.</a:t>
            </a:r>
            <a:endParaRPr lang="en-GB" dirty="0"/>
          </a:p>
        </p:txBody>
      </p:sp>
      <p:sp>
        <p:nvSpPr>
          <p:cNvPr id="5" name="TextBox 4">
            <a:extLst>
              <a:ext uri="{FF2B5EF4-FFF2-40B4-BE49-F238E27FC236}">
                <a16:creationId xmlns:a16="http://schemas.microsoft.com/office/drawing/2014/main" id="{583CCA4B-DE5C-5459-FE05-EB2F11940C42}"/>
              </a:ext>
            </a:extLst>
          </p:cNvPr>
          <p:cNvSpPr txBox="1"/>
          <p:nvPr/>
        </p:nvSpPr>
        <p:spPr>
          <a:xfrm>
            <a:off x="3338946" y="1673324"/>
            <a:ext cx="2757054" cy="3877985"/>
          </a:xfrm>
          <a:prstGeom prst="rect">
            <a:avLst/>
          </a:prstGeom>
          <a:solidFill>
            <a:srgbClr val="FFFF00"/>
          </a:solidFill>
        </p:spPr>
        <p:txBody>
          <a:bodyPr wrap="square" rtlCol="0">
            <a:spAutoFit/>
          </a:bodyPr>
          <a:lstStyle/>
          <a:p>
            <a:r>
              <a:rPr lang="en-GB" dirty="0"/>
              <a:t> </a:t>
            </a:r>
            <a:r>
              <a:rPr lang="en-GB" sz="1200" u="sng" dirty="0">
                <a:latin typeface="Times New Roman" panose="02020603050405020304" pitchFamily="18" charset="0"/>
                <a:cs typeface="Times New Roman" panose="02020603050405020304" pitchFamily="18" charset="0"/>
              </a:rPr>
              <a:t>Wellbeing</a:t>
            </a:r>
          </a:p>
          <a:p>
            <a:r>
              <a:rPr lang="en-GB" sz="1200" dirty="0">
                <a:latin typeface="Times New Roman" panose="02020603050405020304" pitchFamily="18" charset="0"/>
                <a:cs typeface="Times New Roman" panose="02020603050405020304" pitchFamily="18" charset="0"/>
              </a:rPr>
              <a:t>(Weyers 2021) points out that wellbeing is a physical state as well as the condition of state of mind. They say that it can be defined as being happy, healthy and comfortable and believe that people should adopt a positive outlook on life. Whilst they recognise that it is not always possible with some of the pressures and challenges that people face, they believe that people should try to maintain a balanced perspective. During the time spent at university studying, (Cottrell 2021) </a:t>
            </a:r>
            <a:r>
              <a:rPr lang="en-GB" sz="1200">
                <a:latin typeface="Times New Roman" panose="02020603050405020304" pitchFamily="18" charset="0"/>
                <a:cs typeface="Times New Roman" panose="02020603050405020304" pitchFamily="18" charset="0"/>
              </a:rPr>
              <a:t>maintains that </a:t>
            </a:r>
            <a:r>
              <a:rPr lang="en-GB" sz="1200" dirty="0">
                <a:latin typeface="Times New Roman" panose="02020603050405020304" pitchFamily="18" charset="0"/>
                <a:cs typeface="Times New Roman" panose="02020603050405020304" pitchFamily="18" charset="0"/>
              </a:rPr>
              <a:t>students should gain as much support, inspiration, advice and guidance as possible using the professional services on campus or online. She says that gaining support is essential if a student is unclear of the steps of progression.</a:t>
            </a:r>
          </a:p>
        </p:txBody>
      </p:sp>
    </p:spTree>
    <p:extLst>
      <p:ext uri="{BB962C8B-B14F-4D97-AF65-F5344CB8AC3E}">
        <p14:creationId xmlns:p14="http://schemas.microsoft.com/office/powerpoint/2010/main" val="2998671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162186C-B037-301A-9A3F-C46BBF0008D0}"/>
              </a:ext>
            </a:extLst>
          </p:cNvPr>
          <p:cNvSpPr/>
          <p:nvPr/>
        </p:nvSpPr>
        <p:spPr>
          <a:xfrm>
            <a:off x="4714703" y="154863"/>
            <a:ext cx="2430088" cy="523220"/>
          </a:xfrm>
          <a:prstGeom prst="rect">
            <a:avLst/>
          </a:prstGeom>
          <a:noFill/>
        </p:spPr>
        <p:txBody>
          <a:bodyPr wrap="none" lIns="91440" tIns="45720" rIns="91440" bIns="45720">
            <a:spAutoFit/>
          </a:bodyPr>
          <a:lstStyle/>
          <a:p>
            <a:pPr algn="ctr"/>
            <a:r>
              <a:rPr lang="en-US" sz="2800" b="0" cap="none" spc="0" dirty="0">
                <a:ln w="0"/>
                <a:solidFill>
                  <a:schemeClr val="accent1"/>
                </a:solidFill>
                <a:effectLst>
                  <a:outerShdw blurRad="38100" dist="25400" dir="5400000" algn="ctr" rotWithShape="0">
                    <a:srgbClr val="6E747A">
                      <a:alpha val="43000"/>
                    </a:srgbClr>
                  </a:outerShdw>
                </a:effectLst>
              </a:rPr>
              <a:t>Reference page</a:t>
            </a:r>
          </a:p>
        </p:txBody>
      </p:sp>
      <p:sp>
        <p:nvSpPr>
          <p:cNvPr id="3" name="TextBox 2">
            <a:extLst>
              <a:ext uri="{FF2B5EF4-FFF2-40B4-BE49-F238E27FC236}">
                <a16:creationId xmlns:a16="http://schemas.microsoft.com/office/drawing/2014/main" id="{ABCBB93A-3CB7-EEAE-BC52-396D7F1D21F5}"/>
              </a:ext>
            </a:extLst>
          </p:cNvPr>
          <p:cNvSpPr txBox="1"/>
          <p:nvPr/>
        </p:nvSpPr>
        <p:spPr>
          <a:xfrm>
            <a:off x="748145" y="1413164"/>
            <a:ext cx="10681855" cy="1754326"/>
          </a:xfrm>
          <a:prstGeom prst="rect">
            <a:avLst/>
          </a:prstGeom>
          <a:solidFill>
            <a:srgbClr val="FFFF00"/>
          </a:solidFill>
        </p:spPr>
        <p:txBody>
          <a:bodyPr wrap="square" rtlCol="0">
            <a:spAutoFit/>
          </a:bodyPr>
          <a:lstStyle/>
          <a:p>
            <a:r>
              <a:rPr lang="en-GB" sz="1200" dirty="0">
                <a:latin typeface="Times New Roman" panose="02020603050405020304" pitchFamily="18" charset="0"/>
                <a:cs typeface="Times New Roman" panose="02020603050405020304" pitchFamily="18" charset="0"/>
              </a:rPr>
              <a:t>Cottrell, S. (2019). </a:t>
            </a:r>
            <a:r>
              <a:rPr lang="en-GB" sz="1200" i="1" dirty="0">
                <a:latin typeface="Times New Roman" panose="02020603050405020304" pitchFamily="18" charset="0"/>
                <a:cs typeface="Times New Roman" panose="02020603050405020304" pitchFamily="18" charset="0"/>
              </a:rPr>
              <a:t>The study skills handbook. </a:t>
            </a:r>
            <a:r>
              <a:rPr lang="en-GB" sz="1200" dirty="0">
                <a:latin typeface="Times New Roman" panose="02020603050405020304" pitchFamily="18" charset="0"/>
                <a:cs typeface="Times New Roman" panose="02020603050405020304" pitchFamily="18" charset="0"/>
              </a:rPr>
              <a:t>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Ed. London: Red Globe Press.</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Cottrell, S. (2021). </a:t>
            </a:r>
            <a:r>
              <a:rPr lang="en-GB" sz="1200" i="1" dirty="0">
                <a:latin typeface="Times New Roman" panose="02020603050405020304" pitchFamily="18" charset="0"/>
                <a:cs typeface="Times New Roman" panose="02020603050405020304" pitchFamily="18" charset="0"/>
              </a:rPr>
              <a:t>Skills for Success: Personal Development and Employability. </a:t>
            </a:r>
            <a:r>
              <a:rPr lang="en-GB" sz="1200" dirty="0">
                <a:latin typeface="Times New Roman" panose="02020603050405020304" pitchFamily="18" charset="0"/>
                <a:cs typeface="Times New Roman" panose="02020603050405020304" pitchFamily="18" charset="0"/>
              </a:rPr>
              <a:t>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Ed.</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London: Macmillan Education UK.</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Mcmillan</a:t>
            </a:r>
            <a:r>
              <a:rPr lang="en-GB" sz="1200" dirty="0">
                <a:latin typeface="Times New Roman" panose="02020603050405020304" pitchFamily="18" charset="0"/>
                <a:cs typeface="Times New Roman" panose="02020603050405020304" pitchFamily="18" charset="0"/>
              </a:rPr>
              <a:t>, K. and Weyers, J.D.B. (2012). </a:t>
            </a:r>
            <a:r>
              <a:rPr lang="en-GB" sz="1200" i="1" dirty="0">
                <a:latin typeface="Times New Roman" panose="02020603050405020304" pitchFamily="18" charset="0"/>
                <a:cs typeface="Times New Roman" panose="02020603050405020304" pitchFamily="18" charset="0"/>
              </a:rPr>
              <a:t>The study skills book. </a:t>
            </a:r>
            <a:r>
              <a:rPr lang="en-GB" sz="1200">
                <a:latin typeface="Times New Roman" panose="02020603050405020304" pitchFamily="18" charset="0"/>
                <a:cs typeface="Times New Roman" panose="02020603050405020304" pitchFamily="18" charset="0"/>
              </a:rPr>
              <a:t>3rd Ed.</a:t>
            </a:r>
            <a:r>
              <a:rPr lang="en-GB" sz="1200" i="1">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Harlow, England; New York: Pearson.</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My Study Timetable (2023).</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Weyers, K. (2021). </a:t>
            </a:r>
            <a:r>
              <a:rPr lang="en-GB" sz="1200" i="1" dirty="0">
                <a:latin typeface="Times New Roman" panose="02020603050405020304" pitchFamily="18" charset="0"/>
                <a:cs typeface="Times New Roman" panose="02020603050405020304" pitchFamily="18" charset="0"/>
              </a:rPr>
              <a:t>Study Skills Book.</a:t>
            </a:r>
            <a:r>
              <a:rPr lang="en-GB" sz="1200" dirty="0">
                <a:latin typeface="Times New Roman" panose="02020603050405020304" pitchFamily="18" charset="0"/>
                <a:cs typeface="Times New Roman" panose="02020603050405020304" pitchFamily="18" charset="0"/>
              </a:rPr>
              <a:t> S.L.: Pearson Education Limited. OR </a:t>
            </a:r>
            <a:r>
              <a:rPr lang="en-GB" sz="1200" dirty="0" err="1">
                <a:latin typeface="Times New Roman" panose="02020603050405020304" pitchFamily="18" charset="0"/>
                <a:cs typeface="Times New Roman" panose="02020603050405020304" pitchFamily="18" charset="0"/>
              </a:rPr>
              <a:t>Mcmillan</a:t>
            </a:r>
            <a:r>
              <a:rPr lang="en-GB" sz="1200" dirty="0">
                <a:latin typeface="Times New Roman" panose="02020603050405020304" pitchFamily="18" charset="0"/>
                <a:cs typeface="Times New Roman" panose="02020603050405020304" pitchFamily="18" charset="0"/>
              </a:rPr>
              <a:t>, K. and Weyers, J.D.B. ********</a:t>
            </a:r>
          </a:p>
        </p:txBody>
      </p:sp>
    </p:spTree>
    <p:extLst>
      <p:ext uri="{BB962C8B-B14F-4D97-AF65-F5344CB8AC3E}">
        <p14:creationId xmlns:p14="http://schemas.microsoft.com/office/powerpoint/2010/main" val="4103942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363</TotalTime>
  <Words>569</Words>
  <Application>Microsoft Office PowerPoint</Application>
  <PresentationFormat>Widescreen</PresentationFormat>
  <Paragraphs>20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Lewis</dc:creator>
  <cp:lastModifiedBy>Claire Lewis</cp:lastModifiedBy>
  <cp:revision>1</cp:revision>
  <dcterms:created xsi:type="dcterms:W3CDTF">2023-09-07T13:13:13Z</dcterms:created>
  <dcterms:modified xsi:type="dcterms:W3CDTF">2023-09-14T21:16:17Z</dcterms:modified>
</cp:coreProperties>
</file>