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7" r:id="rId18"/>
    <p:sldId id="269" r:id="rId19"/>
    <p:sldId id="270" r:id="rId20"/>
    <p:sldId id="280" r:id="rId21"/>
    <p:sldId id="271" r:id="rId22"/>
    <p:sldId id="272" r:id="rId23"/>
    <p:sldId id="278" r:id="rId24"/>
    <p:sldId id="279" r:id="rId25"/>
    <p:sldId id="274" r:id="rId26"/>
    <p:sldId id="273" r:id="rId27"/>
    <p:sldId id="275" r:id="rId28"/>
    <p:sldId id="276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74033" autoAdjust="0"/>
  </p:normalViewPr>
  <p:slideViewPr>
    <p:cSldViewPr>
      <p:cViewPr varScale="1">
        <p:scale>
          <a:sx n="54" d="100"/>
          <a:sy n="54" d="100"/>
        </p:scale>
        <p:origin x="187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D8225B-4867-4036-9B90-A81E11DFD561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5D0D52-B7B8-4C70-AE2E-EA49A1FA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727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395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705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261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Recognise traits?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936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Recognise traits?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279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Recognise traits?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5662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Recognise traits?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429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Recognise traits?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6448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Recognise traits?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9153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Recognise traits?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936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9444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Plant</a:t>
            </a:r>
          </a:p>
          <a:p>
            <a:r>
              <a:rPr lang="en-GB" dirty="0"/>
              <a:t>RI</a:t>
            </a:r>
          </a:p>
          <a:p>
            <a:r>
              <a:rPr lang="en-GB" dirty="0"/>
              <a:t>Co</a:t>
            </a:r>
          </a:p>
          <a:p>
            <a:r>
              <a:rPr lang="en-GB" dirty="0"/>
              <a:t>Shaper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3652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0217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4276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10 mins maybe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6B854B-29BF-4836-8063-80D23EC2F7F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4247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6B854B-29BF-4836-8063-80D23EC2F7F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2912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607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470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>
                <a:solidFill>
                  <a:schemeClr val="bg1"/>
                </a:solidFill>
              </a:rPr>
            </a:br>
            <a:r>
              <a:rPr lang="en-GB" altLang="en-US" dirty="0">
                <a:solidFill>
                  <a:schemeClr val="bg1"/>
                </a:solidFill>
              </a:rPr>
              <a:t>Module: BMSK4002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Effective Team Working and Communication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altLang="en-US" sz="1600" dirty="0">
                <a:solidFill>
                  <a:schemeClr val="bg1"/>
                </a:solidFill>
              </a:rPr>
            </a:br>
            <a:r>
              <a:rPr lang="en-GB" altLang="en-US" sz="2000" b="1" dirty="0">
                <a:solidFill>
                  <a:schemeClr val="bg1"/>
                </a:solidFill>
              </a:rPr>
              <a:t>Lecture 3</a:t>
            </a:r>
            <a:br>
              <a:rPr lang="en-GB" altLang="en-US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Structure of Lecture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Belbin’s Team Roles (prep work)</a:t>
            </a:r>
          </a:p>
          <a:p>
            <a:pPr marL="0" indent="0">
              <a:buNone/>
              <a:defRPr/>
            </a:pP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Strategies for effective team work</a:t>
            </a:r>
          </a:p>
          <a:p>
            <a:pPr>
              <a:defRPr/>
            </a:pP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>
              <a:defRPr/>
            </a:pP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Reward &amp; Recognition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99C92-2E84-46FA-A7EB-97FE5988D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Group/Team Development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7C59DDA-337C-4167-93F8-737B048E45AF}"/>
              </a:ext>
            </a:extLst>
          </p:cNvPr>
          <p:cNvSpPr/>
          <p:nvPr/>
        </p:nvSpPr>
        <p:spPr>
          <a:xfrm>
            <a:off x="323528" y="1700808"/>
            <a:ext cx="5184576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3200" b="1" dirty="0">
                <a:cs typeface="Times New Roman" pitchFamily="18" charset="0"/>
              </a:rPr>
              <a:t>R. Meredith Belbin</a:t>
            </a:r>
          </a:p>
          <a:p>
            <a:endParaRPr lang="en-GB" altLang="en-US" b="1" dirty="0">
              <a:cs typeface="Times New Roman" pitchFamily="18" charset="0"/>
            </a:endParaRPr>
          </a:p>
          <a:p>
            <a:r>
              <a:rPr lang="en-GB" altLang="en-US" sz="3200" dirty="0">
                <a:cs typeface="Times New Roman" pitchFamily="18" charset="0"/>
              </a:rPr>
              <a:t>Father of Team Role Theory</a:t>
            </a:r>
          </a:p>
          <a:p>
            <a:endParaRPr lang="en-GB" altLang="en-US" sz="3200" dirty="0">
              <a:cs typeface="Times New Roman" pitchFamily="18" charset="0"/>
            </a:endParaRPr>
          </a:p>
          <a:p>
            <a:r>
              <a:rPr lang="en-GB" altLang="en-US" sz="1600" i="1" dirty="0">
                <a:cs typeface="Times New Roman" pitchFamily="18" charset="0"/>
              </a:rPr>
              <a:t>Management Teams: Why They Succeed or Fail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1981), </a:t>
            </a:r>
            <a:r>
              <a:rPr lang="en-GB" altLang="en-US" sz="1600" i="1" dirty="0">
                <a:cs typeface="Times New Roman" pitchFamily="18" charset="0"/>
              </a:rPr>
              <a:t>The Job Promoters: A Journey to a New Profession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1990</a:t>
            </a:r>
            <a:r>
              <a:rPr lang="en-GB" altLang="en-US" sz="1600" dirty="0">
                <a:cs typeface="Times New Roman" pitchFamily="18" charset="0"/>
              </a:rPr>
              <a:t>), </a:t>
            </a:r>
            <a:r>
              <a:rPr lang="en-GB" altLang="en-US" sz="1600" i="1" dirty="0">
                <a:cs typeface="Times New Roman" pitchFamily="18" charset="0"/>
              </a:rPr>
              <a:t>Team Roles at Work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1993</a:t>
            </a:r>
            <a:r>
              <a:rPr lang="en-GB" altLang="en-US" sz="1600" dirty="0">
                <a:cs typeface="Times New Roman" pitchFamily="18" charset="0"/>
              </a:rPr>
              <a:t>),  </a:t>
            </a:r>
            <a:r>
              <a:rPr lang="en-GB" altLang="en-US" sz="1600" i="1" dirty="0">
                <a:cs typeface="Times New Roman" pitchFamily="18" charset="0"/>
              </a:rPr>
              <a:t>The Coming Shape of Organization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1996</a:t>
            </a:r>
            <a:r>
              <a:rPr lang="en-GB" altLang="en-US" sz="1600" dirty="0">
                <a:cs typeface="Times New Roman" pitchFamily="18" charset="0"/>
              </a:rPr>
              <a:t>), </a:t>
            </a:r>
            <a:r>
              <a:rPr lang="en-GB" altLang="en-US" sz="1600" i="1" dirty="0">
                <a:cs typeface="Times New Roman" pitchFamily="18" charset="0"/>
              </a:rPr>
              <a:t>Changing the Way We Work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1997</a:t>
            </a:r>
            <a:r>
              <a:rPr lang="en-GB" altLang="en-US" sz="1600" dirty="0">
                <a:cs typeface="Times New Roman" pitchFamily="18" charset="0"/>
              </a:rPr>
              <a:t>), </a:t>
            </a:r>
            <a:r>
              <a:rPr lang="en-GB" altLang="en-US" sz="1600" i="1" dirty="0">
                <a:cs typeface="Times New Roman" pitchFamily="18" charset="0"/>
              </a:rPr>
              <a:t>Beyond the Team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2000</a:t>
            </a:r>
            <a:r>
              <a:rPr lang="en-GB" altLang="en-US" sz="1600" dirty="0">
                <a:cs typeface="Times New Roman" pitchFamily="18" charset="0"/>
              </a:rPr>
              <a:t>), </a:t>
            </a:r>
            <a:r>
              <a:rPr lang="en-GB" altLang="en-US" sz="1600" i="1" dirty="0">
                <a:cs typeface="Times New Roman" pitchFamily="18" charset="0"/>
              </a:rPr>
              <a:t>Managing without Power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2002</a:t>
            </a:r>
            <a:r>
              <a:rPr lang="en-GB" altLang="en-US" sz="1600" dirty="0">
                <a:cs typeface="Times New Roman" pitchFamily="18" charset="0"/>
              </a:rPr>
              <a:t>)</a:t>
            </a:r>
          </a:p>
        </p:txBody>
      </p:sp>
      <p:pic>
        <p:nvPicPr>
          <p:cNvPr id="5" name="Picture 4" descr="R. Meredith Belbin">
            <a:extLst>
              <a:ext uri="{FF2B5EF4-FFF2-40B4-BE49-F238E27FC236}">
                <a16:creationId xmlns:a16="http://schemas.microsoft.com/office/drawing/2014/main" id="{7C017AA6-9FED-40DB-B89B-0B44AFD93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763" y="1844824"/>
            <a:ext cx="2713037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7063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92C5A-DC42-4E43-A78A-BF8046208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cs typeface="Arial" pitchFamily="34" charset="0"/>
              </a:rPr>
              <a:t>Belbin’s Team Roles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A23BE-BF4B-41BD-A944-2DBCFF304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>
              <a:buFont typeface="Arial" charset="0"/>
              <a:buNone/>
              <a:defRPr/>
            </a:pPr>
            <a:r>
              <a:rPr lang="en-GB" dirty="0">
                <a:cs typeface="Arial" pitchFamily="34" charset="0"/>
              </a:rPr>
              <a:t>Belbin considered that any individual’s potential contribution to a team could be assessed according to the following traits:</a:t>
            </a:r>
          </a:p>
          <a:p>
            <a:pPr>
              <a:buFont typeface="Arial" charset="0"/>
              <a:buNone/>
              <a:defRPr/>
            </a:pPr>
            <a:endParaRPr lang="en-GB" sz="14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Intelligence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Dominance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Extroversion / Introversion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Stability / Anxiety</a:t>
            </a:r>
          </a:p>
          <a:p>
            <a:pPr>
              <a:buFont typeface="Arial" charset="0"/>
              <a:buNone/>
              <a:defRPr/>
            </a:pPr>
            <a:endParaRPr lang="en-GB" sz="1400" dirty="0">
              <a:cs typeface="Arial" pitchFamily="34" charset="0"/>
            </a:endParaRPr>
          </a:p>
          <a:p>
            <a:pPr marL="0">
              <a:buFont typeface="Arial" charset="0"/>
              <a:buNone/>
              <a:defRPr/>
            </a:pPr>
            <a:r>
              <a:rPr lang="en-GB" dirty="0">
                <a:cs typeface="Arial" pitchFamily="34" charset="0"/>
              </a:rPr>
              <a:t>Based on these traits he identified 8 distinct team roles</a:t>
            </a:r>
            <a:endParaRPr lang="en-US" dirty="0">
              <a:cs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96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9A2BD-4958-4AEB-BEF4-8AB6C3DFA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cs typeface="Arial" pitchFamily="34" charset="0"/>
              </a:rPr>
              <a:t>Belbin’s Team Roles</a:t>
            </a:r>
            <a:endParaRPr lang="en-GB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B0E1AF-51FC-48A3-8E07-9369120EE475}"/>
              </a:ext>
            </a:extLst>
          </p:cNvPr>
          <p:cNvSpPr/>
          <p:nvPr/>
        </p:nvSpPr>
        <p:spPr>
          <a:xfrm>
            <a:off x="333872" y="1268760"/>
            <a:ext cx="8352928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sz="3200" dirty="0">
                <a:cs typeface="Arial" pitchFamily="34" charset="0"/>
              </a:rPr>
              <a:t>Coordinator			Implementer</a:t>
            </a:r>
          </a:p>
          <a:p>
            <a:pPr>
              <a:defRPr/>
            </a:pPr>
            <a:endParaRPr lang="en-GB" altLang="en-US" sz="3200" dirty="0">
              <a:cs typeface="Arial" pitchFamily="34" charset="0"/>
            </a:endParaRPr>
          </a:p>
          <a:p>
            <a:pPr>
              <a:defRPr/>
            </a:pPr>
            <a:r>
              <a:rPr lang="en-GB" altLang="en-US" sz="3200" dirty="0">
                <a:cs typeface="Arial" pitchFamily="34" charset="0"/>
              </a:rPr>
              <a:t>Plant					Monitor Evaluator</a:t>
            </a:r>
          </a:p>
          <a:p>
            <a:pPr>
              <a:defRPr/>
            </a:pPr>
            <a:endParaRPr lang="en-GB" altLang="en-US" sz="3200" dirty="0">
              <a:cs typeface="Arial" pitchFamily="34" charset="0"/>
            </a:endParaRPr>
          </a:p>
          <a:p>
            <a:pPr>
              <a:defRPr/>
            </a:pPr>
            <a:r>
              <a:rPr lang="en-GB" altLang="en-US" sz="3200" dirty="0">
                <a:cs typeface="Arial" pitchFamily="34" charset="0"/>
              </a:rPr>
              <a:t>Resource Investigator	Team Worker</a:t>
            </a:r>
          </a:p>
          <a:p>
            <a:pPr>
              <a:defRPr/>
            </a:pPr>
            <a:endParaRPr lang="en-GB" altLang="en-US" sz="3200" dirty="0">
              <a:cs typeface="Arial" pitchFamily="34" charset="0"/>
            </a:endParaRPr>
          </a:p>
          <a:p>
            <a:pPr>
              <a:defRPr/>
            </a:pPr>
            <a:r>
              <a:rPr lang="en-GB" altLang="en-US" sz="3200" dirty="0">
                <a:cs typeface="Arial" pitchFamily="34" charset="0"/>
              </a:rPr>
              <a:t>Shaper				Completer/Finisher</a:t>
            </a:r>
          </a:p>
          <a:p>
            <a:pPr algn="ctr">
              <a:defRPr/>
            </a:pPr>
            <a:endParaRPr lang="en-GB" altLang="en-US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ctr">
              <a:defRPr/>
            </a:pPr>
            <a:r>
              <a:rPr lang="en-GB" altLang="en-US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Which are you?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07981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FE05C-56BD-4A3E-A790-044DF2D7C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cs typeface="Arial" pitchFamily="34" charset="0"/>
              </a:rPr>
              <a:t>Coordinator (CO)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32E1F-791F-45D6-A73F-8BEE7FBFB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077" y="1417638"/>
            <a:ext cx="82296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cs typeface="Arial" charset="0"/>
              </a:rPr>
              <a:t>Presides over the team and coordinates efforts to meet targets.</a:t>
            </a:r>
          </a:p>
          <a:p>
            <a:r>
              <a:rPr lang="en-GB" altLang="en-US" dirty="0">
                <a:cs typeface="Arial" charset="0"/>
              </a:rPr>
              <a:t>Intelligent rather than brilliant; not really an ‘ideas’ person. </a:t>
            </a:r>
          </a:p>
          <a:p>
            <a:r>
              <a:rPr lang="en-GB" altLang="en-US" dirty="0">
                <a:cs typeface="Arial" charset="0"/>
              </a:rPr>
              <a:t>Establishes roles/work boundaries according to individual abilities and focuses people on what they do best. </a:t>
            </a:r>
          </a:p>
          <a:p>
            <a:r>
              <a:rPr lang="en-GB" altLang="en-US" dirty="0">
                <a:cs typeface="Arial" charset="0"/>
              </a:rPr>
              <a:t>A good two-way communicator and self-disciplined in approach. </a:t>
            </a:r>
          </a:p>
          <a:p>
            <a:endParaRPr lang="en-GB" dirty="0"/>
          </a:p>
        </p:txBody>
      </p:sp>
      <p:pic>
        <p:nvPicPr>
          <p:cNvPr id="4" name="Picture 6" descr="Belbin Character - Coordinator">
            <a:extLst>
              <a:ext uri="{FF2B5EF4-FFF2-40B4-BE49-F238E27FC236}">
                <a16:creationId xmlns:a16="http://schemas.microsoft.com/office/drawing/2014/main" id="{98FC0A2E-D986-4F19-AA92-C51FD18405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3" y="682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F18A7D-F2E0-4EED-AE87-AE961FB8744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119749"/>
            <a:ext cx="1814893" cy="1276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06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09D27-E21F-406E-8A46-20E400EC6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+mn-lt"/>
                <a:cs typeface="Arial" pitchFamily="34" charset="0"/>
              </a:rPr>
              <a:t>Implementer (IMP)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C9E3B-F88E-412D-BE3A-D34344D88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The practical organiser, concerned with what is feasible. </a:t>
            </a:r>
          </a:p>
          <a:p>
            <a:pPr>
              <a:defRPr/>
            </a:pPr>
            <a:endParaRPr lang="en-GB" sz="10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Turns decisions into defined and manageable tasks that people can actually get on with. </a:t>
            </a:r>
          </a:p>
          <a:p>
            <a:pPr>
              <a:defRPr/>
            </a:pPr>
            <a:endParaRPr lang="en-GB" sz="10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Not easily discouraged, though will not do so well in unstable, quickly changing situations. </a:t>
            </a:r>
          </a:p>
          <a:p>
            <a:pPr>
              <a:defRPr/>
            </a:pPr>
            <a:endParaRPr lang="en-GB" sz="105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Efficient, systematic, methodical, but can be inflexible. </a:t>
            </a:r>
          </a:p>
          <a:p>
            <a:pPr>
              <a:defRPr/>
            </a:pPr>
            <a:endParaRPr lang="en-GB" sz="1000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If you need to know what was decided, or what needs to be done, the implementer is the one to see.</a:t>
            </a:r>
          </a:p>
          <a:p>
            <a:endParaRPr lang="en-GB" dirty="0"/>
          </a:p>
        </p:txBody>
      </p:sp>
      <p:pic>
        <p:nvPicPr>
          <p:cNvPr id="4" name="Picture 6" descr="Belbin Character - Implementer">
            <a:extLst>
              <a:ext uri="{FF2B5EF4-FFF2-40B4-BE49-F238E27FC236}">
                <a16:creationId xmlns:a16="http://schemas.microsoft.com/office/drawing/2014/main" id="{2BCB4851-E978-4439-B222-DDEA95EC9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" y="66675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246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AFC10-4FD8-4EF0-8A99-62DF4FA80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Arial" pitchFamily="34" charset="0"/>
                <a:cs typeface="Arial" pitchFamily="34" charset="0"/>
              </a:rPr>
              <a:t>Plant (PL)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71B37-A86D-4A77-A7D3-E7796E9939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dirty="0">
                <a:cs typeface="Arial" charset="0"/>
              </a:rPr>
              <a:t>The ‘ideas’ person. </a:t>
            </a:r>
          </a:p>
          <a:p>
            <a:r>
              <a:rPr lang="en-GB" altLang="en-US" dirty="0">
                <a:cs typeface="Arial" charset="0"/>
              </a:rPr>
              <a:t>Most imaginative and intelligent member of the team and the one most likely to look for a new approach to a problem if the team gets bogged down. </a:t>
            </a:r>
          </a:p>
          <a:p>
            <a:r>
              <a:rPr lang="en-GB" altLang="en-US" dirty="0">
                <a:cs typeface="Arial" charset="0"/>
              </a:rPr>
              <a:t>Can cause offence when criticising other people’s ideas, usually counter-proposing own ideas. </a:t>
            </a:r>
          </a:p>
          <a:p>
            <a:r>
              <a:rPr lang="en-GB" altLang="en-US" dirty="0">
                <a:cs typeface="Arial" charset="0"/>
              </a:rPr>
              <a:t>Can sulk if own ideas are dissected or rejected. </a:t>
            </a:r>
          </a:p>
          <a:p>
            <a:pPr marL="0" indent="0">
              <a:buNone/>
            </a:pPr>
            <a:endParaRPr lang="en-GB" altLang="en-US" i="1" dirty="0">
              <a:cs typeface="Arial" charset="0"/>
            </a:endParaRPr>
          </a:p>
          <a:p>
            <a:pPr marL="0" indent="0">
              <a:buNone/>
            </a:pPr>
            <a:r>
              <a:rPr lang="en-GB" altLang="en-US" i="1" dirty="0">
                <a:cs typeface="Arial" charset="0"/>
              </a:rPr>
              <a:t>Needs careful handling by the coordinator to ensure that vital spark is provided.</a:t>
            </a:r>
          </a:p>
          <a:p>
            <a:endParaRPr lang="en-GB" dirty="0"/>
          </a:p>
        </p:txBody>
      </p:sp>
      <p:pic>
        <p:nvPicPr>
          <p:cNvPr id="4" name="Picture 6" descr="Belbin Character - Plant">
            <a:extLst>
              <a:ext uri="{FF2B5EF4-FFF2-40B4-BE49-F238E27FC236}">
                <a16:creationId xmlns:a16="http://schemas.microsoft.com/office/drawing/2014/main" id="{06B73E1D-F915-4937-97DA-D74150F03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5238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041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D3F3A-FC6B-49FC-B264-520433366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>
                <a:cs typeface="Arial" pitchFamily="34" charset="0"/>
              </a:rPr>
              <a:t>Monitor/Evaluator (ME)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08E3B-155A-41D0-B32F-16ACEE8EE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Measured, dispassionate, analysis is his/her forte.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Critic rather than creator – but only if he/she can see a flaw in the argument.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The most objective mind in the team, likes time to mull things over.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Most likely to stop the team from committing itself to a misguided project. </a:t>
            </a:r>
          </a:p>
          <a:p>
            <a:pPr marL="0" indent="0">
              <a:buNone/>
              <a:defRPr/>
            </a:pPr>
            <a:endParaRPr lang="en-GB" i="1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One quality makes him / her indispensable – judgement is hardly ever wrong.</a:t>
            </a:r>
          </a:p>
          <a:p>
            <a:endParaRPr lang="en-GB" dirty="0"/>
          </a:p>
        </p:txBody>
      </p:sp>
      <p:pic>
        <p:nvPicPr>
          <p:cNvPr id="4" name="Picture 7" descr="Belbin Character - Monitor Evaluator">
            <a:extLst>
              <a:ext uri="{FF2B5EF4-FFF2-40B4-BE49-F238E27FC236}">
                <a16:creationId xmlns:a16="http://schemas.microsoft.com/office/drawing/2014/main" id="{41341311-0BB6-45E4-BCE4-B2E40DFEE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809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6567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99A97-8ABA-4638-94DF-E00119ADF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b="1" dirty="0">
                <a:cs typeface="Arial" pitchFamily="34" charset="0"/>
              </a:rPr>
              <a:t>Resource Investigator (RI)</a:t>
            </a:r>
            <a:br>
              <a:rPr lang="en-GB" altLang="en-US" dirty="0"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6BEC7-8432-496C-B445-B205489FB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Sociable, gregarious, positive, enthusiastic.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Goes outside the group and brings back information, ideas etc.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The diplomat, the liaison officer, always looking for new possibilities in the wider world outside.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Needs the stimulus of others, gets bored in solitary work.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Within the team, though, a good improviser, active under pressure. </a:t>
            </a:r>
          </a:p>
          <a:p>
            <a:pPr marL="0" indent="0">
              <a:buNone/>
              <a:defRPr/>
            </a:pPr>
            <a:endParaRPr lang="en-GB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Prevents the team from losing touch with reality.</a:t>
            </a:r>
          </a:p>
          <a:p>
            <a:endParaRPr lang="en-GB" dirty="0"/>
          </a:p>
        </p:txBody>
      </p:sp>
      <p:pic>
        <p:nvPicPr>
          <p:cNvPr id="4" name="Picture 6" descr="Belbin Character - Resource Investigator">
            <a:extLst>
              <a:ext uri="{FF2B5EF4-FFF2-40B4-BE49-F238E27FC236}">
                <a16:creationId xmlns:a16="http://schemas.microsoft.com/office/drawing/2014/main" id="{397EEDC0-9001-47E0-93B8-9A14425CF2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8890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420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5E34F-7C3F-4AF3-87FF-9D13054D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cs typeface="Arial" pitchFamily="34" charset="0"/>
              </a:rPr>
              <a:t>Team Worker (TW)</a:t>
            </a:r>
            <a:br>
              <a:rPr lang="en-GB" dirty="0"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C59AD-CA94-4B9C-AA44-41B0AB2E3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dirty="0">
                <a:cs typeface="Arial" charset="0"/>
              </a:rPr>
              <a:t>Most aware of individual needs and emotional undercurrents within the team. Most active internal communicator. </a:t>
            </a:r>
          </a:p>
          <a:p>
            <a:r>
              <a:rPr lang="en-GB" altLang="en-US" dirty="0">
                <a:cs typeface="Arial" charset="0"/>
              </a:rPr>
              <a:t>Likeable, popular, unassertive: the cement of the team. </a:t>
            </a:r>
          </a:p>
          <a:p>
            <a:r>
              <a:rPr lang="en-GB" altLang="en-US" dirty="0">
                <a:cs typeface="Arial" charset="0"/>
              </a:rPr>
              <a:t>Loyal to the team unit, builds on ideas rather than demolishes them. Dislikes confrontation, avoids it, and helps cool it down in others. </a:t>
            </a:r>
          </a:p>
          <a:p>
            <a:pPr marL="0" indent="0">
              <a:buFont typeface="Arial" charset="0"/>
              <a:buNone/>
            </a:pPr>
            <a:endParaRPr lang="en-GB" altLang="en-US" i="1" dirty="0"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i="1" dirty="0">
                <a:cs typeface="Arial" charset="0"/>
              </a:rPr>
              <a:t>Exemplary team member, particularly in times of stress.</a:t>
            </a:r>
          </a:p>
          <a:p>
            <a:endParaRPr lang="en-GB" dirty="0"/>
          </a:p>
        </p:txBody>
      </p:sp>
      <p:pic>
        <p:nvPicPr>
          <p:cNvPr id="4" name="Picture 7" descr="Belbin Character - Teamworker">
            <a:extLst>
              <a:ext uri="{FF2B5EF4-FFF2-40B4-BE49-F238E27FC236}">
                <a16:creationId xmlns:a16="http://schemas.microsoft.com/office/drawing/2014/main" id="{1C446C59-8476-4752-90A9-5C5E7E562F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10795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658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BD482-E1D3-40B8-BEF2-A5293E52B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cs typeface="Arial" pitchFamily="34" charset="0"/>
              </a:rPr>
              <a:t>Shaper (SH)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0C38A-44B0-4F8D-BC49-736F13F02B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The task leader, </a:t>
            </a:r>
            <a:r>
              <a:rPr lang="en-GB" dirty="0">
                <a:cs typeface="Arial" pitchFamily="34" charset="0"/>
              </a:rPr>
              <a:t>where</a:t>
            </a:r>
            <a:r>
              <a:rPr lang="en-GB" dirty="0">
                <a:latin typeface="Arial" pitchFamily="34" charset="0"/>
                <a:cs typeface="Arial" pitchFamily="34" charset="0"/>
              </a:rPr>
              <a:t> the Coordinator is a sociable leader.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If no Coordinator is present, the Shaper will lead and give shape to the application of the team’s efforts. 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Seeks to convert ideas into decisions and action.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Impulsive and impatient, people outside the team regard him/ her as arrogant.</a:t>
            </a:r>
          </a:p>
          <a:p>
            <a:pPr marL="0" indent="0">
              <a:buNone/>
              <a:defRPr/>
            </a:pPr>
            <a:endParaRPr lang="en-GB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latin typeface="Arial" pitchFamily="34" charset="0"/>
                <a:cs typeface="Arial" pitchFamily="34" charset="0"/>
              </a:rPr>
              <a:t>Can even make the team feel uncomfortable, but makes things happen. </a:t>
            </a:r>
          </a:p>
          <a:p>
            <a:endParaRPr lang="en-GB" dirty="0"/>
          </a:p>
        </p:txBody>
      </p:sp>
      <p:pic>
        <p:nvPicPr>
          <p:cNvPr id="4" name="Picture 6" descr="Belbin Character - Shaper">
            <a:extLst>
              <a:ext uri="{FF2B5EF4-FFF2-40B4-BE49-F238E27FC236}">
                <a16:creationId xmlns:a16="http://schemas.microsoft.com/office/drawing/2014/main" id="{74F618CB-6244-4838-AC1D-CB6D2CCA5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7143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709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57F3B-77C2-4E9F-BE6B-16F0165E9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cs typeface="Arial" pitchFamily="34" charset="0"/>
              </a:rPr>
              <a:t>Completer/Finisher (CF)</a:t>
            </a:r>
            <a:br>
              <a:rPr lang="en-GB" dirty="0"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02CF7-641E-4143-93F7-B2A39BBEE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>
                <a:cs typeface="Arial" charset="0"/>
              </a:rPr>
              <a:t>Worries about what might go wrong. </a:t>
            </a:r>
          </a:p>
          <a:p>
            <a:r>
              <a:rPr lang="en-GB" altLang="en-US" dirty="0">
                <a:cs typeface="Arial" charset="0"/>
              </a:rPr>
              <a:t>Checks every detail, this obsession being an expression of anxiety. </a:t>
            </a:r>
          </a:p>
          <a:p>
            <a:r>
              <a:rPr lang="en-GB" altLang="en-US" dirty="0">
                <a:cs typeface="Arial" charset="0"/>
              </a:rPr>
              <a:t>Preoccupied with order, compulsive in meeting deadlines, maintains a permanent sense of urgency. </a:t>
            </a:r>
          </a:p>
          <a:p>
            <a:endParaRPr lang="en-GB" altLang="en-US" i="1" dirty="0">
              <a:cs typeface="Arial" charset="0"/>
            </a:endParaRPr>
          </a:p>
          <a:p>
            <a:pPr marL="0" indent="0">
              <a:buNone/>
            </a:pPr>
            <a:r>
              <a:rPr lang="en-GB" altLang="en-US" i="1" dirty="0">
                <a:cs typeface="Arial" charset="0"/>
              </a:rPr>
              <a:t>Although an asset to the team, can be a morale-lowering worrier, and be side-tracked by trivia.</a:t>
            </a:r>
          </a:p>
          <a:p>
            <a:endParaRPr lang="en-GB" dirty="0"/>
          </a:p>
        </p:txBody>
      </p:sp>
      <p:pic>
        <p:nvPicPr>
          <p:cNvPr id="4" name="Picture 6" descr="Belbin Character - Completer/Finisher">
            <a:extLst>
              <a:ext uri="{FF2B5EF4-FFF2-40B4-BE49-F238E27FC236}">
                <a16:creationId xmlns:a16="http://schemas.microsoft.com/office/drawing/2014/main" id="{F779D3DF-FDAB-4F33-9534-06BC11EE66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555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8627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1A02A-A62D-4E69-82F0-D540E1474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Exercise: Drawbacks of the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AA55F-D839-4869-A72D-9F345DF1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pairs/groups, discuss the possible drawbacks of each roles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67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08FBC-8299-4E30-956B-466D7600D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Team Roles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94FCB8E-B204-4290-82CA-3148F6CB53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8375917"/>
              </p:ext>
            </p:extLst>
          </p:nvPr>
        </p:nvGraphicFramePr>
        <p:xfrm>
          <a:off x="251520" y="1397000"/>
          <a:ext cx="8640960" cy="415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548">
                  <a:extLst>
                    <a:ext uri="{9D8B030D-6E8A-4147-A177-3AD203B41FA5}">
                      <a16:colId xmlns:a16="http://schemas.microsoft.com/office/drawing/2014/main" val="783200840"/>
                    </a:ext>
                  </a:extLst>
                </a:gridCol>
                <a:gridCol w="2998206">
                  <a:extLst>
                    <a:ext uri="{9D8B030D-6E8A-4147-A177-3AD203B41FA5}">
                      <a16:colId xmlns:a16="http://schemas.microsoft.com/office/drawing/2014/main" val="3344182575"/>
                    </a:ext>
                  </a:extLst>
                </a:gridCol>
                <a:gridCol w="2998206">
                  <a:extLst>
                    <a:ext uri="{9D8B030D-6E8A-4147-A177-3AD203B41FA5}">
                      <a16:colId xmlns:a16="http://schemas.microsoft.com/office/drawing/2014/main" val="32449227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+mn-lt"/>
                        </a:rPr>
                        <a:t>Team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+mn-lt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+mn-lt"/>
                        </a:rPr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6546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cs typeface="Arial" pitchFamily="34" charset="0"/>
                        </a:rPr>
                        <a:t>Plant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latin typeface="+mn-lt"/>
                          <a:cs typeface="Arial" pitchFamily="34" charset="0"/>
                        </a:rPr>
                        <a:t>Creative, imaginative, unorthodox, solves difficult problems.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latin typeface="Arial" pitchFamily="34" charset="0"/>
                          <a:cs typeface="Arial" pitchFamily="34" charset="0"/>
                        </a:rPr>
                        <a:t>Poor in communication and in managing ordinary people.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0494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Resource Investigator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Extrovert, enthusiastic, communicative. Explores opportunities and develops contacts.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Loses interest once initial enthusiasm has passed.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1945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cs typeface="Arial" pitchFamily="34" charset="0"/>
                        </a:rPr>
                        <a:t>Coordinator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Mature, confident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and trusting. A good chairperson. Clarifies goals, promotes decision-making.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itchFamily="34" charset="0"/>
                          <a:cs typeface="Arial" pitchFamily="34" charset="0"/>
                        </a:rPr>
                        <a:t>Not necessarily the most clever or creative member</a:t>
                      </a:r>
                      <a:r>
                        <a:rPr lang="en-GB" sz="1400" baseline="0" dirty="0">
                          <a:latin typeface="Arial" pitchFamily="34" charset="0"/>
                          <a:cs typeface="Arial" pitchFamily="34" charset="0"/>
                        </a:rPr>
                        <a:t> of the group.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183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Shaper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Dynamic, outgoing and highly strung. Challenges, pressurises, finds ways around obstacles.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Prone to provocation and short-lived bursts of temper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43216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0368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EE5A8-3A30-4ED7-BEE3-13E672D78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/>
          <a:lstStyle/>
          <a:p>
            <a:r>
              <a:rPr lang="en-GB" b="1" dirty="0"/>
              <a:t>Team Roles (cont.)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8E1720-9656-4466-A7B2-F9A67AD5B4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9935328"/>
              </p:ext>
            </p:extLst>
          </p:nvPr>
        </p:nvGraphicFramePr>
        <p:xfrm>
          <a:off x="323528" y="1052736"/>
          <a:ext cx="8640960" cy="441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>
                  <a:extLst>
                    <a:ext uri="{9D8B030D-6E8A-4147-A177-3AD203B41FA5}">
                      <a16:colId xmlns:a16="http://schemas.microsoft.com/office/drawing/2014/main" val="1890520835"/>
                    </a:ext>
                  </a:extLst>
                </a:gridCol>
                <a:gridCol w="2880320">
                  <a:extLst>
                    <a:ext uri="{9D8B030D-6E8A-4147-A177-3AD203B41FA5}">
                      <a16:colId xmlns:a16="http://schemas.microsoft.com/office/drawing/2014/main" val="1090961735"/>
                    </a:ext>
                  </a:extLst>
                </a:gridCol>
                <a:gridCol w="2880320">
                  <a:extLst>
                    <a:ext uri="{9D8B030D-6E8A-4147-A177-3AD203B41FA5}">
                      <a16:colId xmlns:a16="http://schemas.microsoft.com/office/drawing/2014/main" val="385302679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+mn-lt"/>
                        </a:rPr>
                        <a:t>Team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latin typeface="+mn-lt"/>
                          <a:cs typeface="Arial" pitchFamily="34" charset="0"/>
                        </a:rPr>
                        <a:t>Strengths</a:t>
                      </a:r>
                      <a:endParaRPr lang="en-GB" sz="16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+mn-lt"/>
                          <a:cs typeface="Arial" pitchFamily="34" charset="0"/>
                        </a:rPr>
                        <a:t>Weaknesses</a:t>
                      </a:r>
                      <a:endParaRPr lang="en-GB" sz="16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58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</a:rPr>
                        <a:t>Monitor/Evaluator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Sober, strategic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and discerning. Sees all options. Judges.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cs typeface="Arial" pitchFamily="34" charset="0"/>
                        </a:rPr>
                        <a:t>Lacks drive and ability to</a:t>
                      </a:r>
                      <a:r>
                        <a:rPr lang="en-GB" sz="1400" b="1" baseline="0" dirty="0">
                          <a:latin typeface="+mn-lt"/>
                          <a:cs typeface="Arial" pitchFamily="34" charset="0"/>
                        </a:rPr>
                        <a:t> inspire others</a:t>
                      </a:r>
                      <a:endParaRPr lang="en-GB" sz="1400" b="1" dirty="0">
                        <a:latin typeface="+mn-lt"/>
                      </a:endParaRP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5899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+mn-lt"/>
                        </a:rPr>
                        <a:t>Team Worker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Social, mild, perceptive and accommodating. Listens, builds, averts friction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Indecisive in crunch situations.</a:t>
                      </a:r>
                      <a:endParaRPr lang="en-GB" sz="1400" b="1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38296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+mn-lt"/>
                        </a:rPr>
                        <a:t>Implementer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Disciplined, reliable,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conservative and efficient. Turns ideas into plans/actions.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Somewhat inflexible. Slow</a:t>
                      </a:r>
                      <a:r>
                        <a:rPr lang="en-GB" sz="1400" b="1" baseline="0" dirty="0">
                          <a:latin typeface="+mn-lt"/>
                          <a:ea typeface="Calibri"/>
                          <a:cs typeface="Arial" pitchFamily="34" charset="0"/>
                        </a:rPr>
                        <a:t> to respond to new possibilities.</a:t>
                      </a:r>
                      <a:endParaRPr lang="en-GB" sz="1400" b="1" dirty="0">
                        <a:latin typeface="+mn-lt"/>
                        <a:ea typeface="Calibri"/>
                        <a:cs typeface="Arial" pitchFamily="34" charset="0"/>
                      </a:endParaRP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7007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+mn-lt"/>
                        </a:rPr>
                        <a:t>Completer/Finisher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Painstakingly conscientious. Searches out errors and omissions. Delivers on time.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Inclined to worry unduly. Reluctant to delegate</a:t>
                      </a:r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792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>
                          <a:latin typeface="+mn-lt"/>
                        </a:rPr>
                        <a:t>Specialist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Single-minded,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self-starting and dedicated. Provides knowledge.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Contributes only on a narrow front.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8513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92299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Balancing the team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340768"/>
            <a:ext cx="7919119" cy="42478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2B857-412D-47E9-A9FA-B3EE301B0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Have you started forming teams?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E3704-E21C-41D8-981D-C356A9E7F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How many of you have sent information to fellow students who have been absent?</a:t>
            </a:r>
          </a:p>
          <a:p>
            <a:r>
              <a:rPr lang="en-GB" dirty="0"/>
              <a:t>How many have offered support those who are struggling?</a:t>
            </a:r>
          </a:p>
          <a:p>
            <a:r>
              <a:rPr lang="en-GB" dirty="0"/>
              <a:t>How many of you have worked closely with other students?</a:t>
            </a:r>
          </a:p>
          <a:p>
            <a:pPr marL="0" indent="0">
              <a:buNone/>
            </a:pPr>
            <a:endParaRPr lang="en-GB" i="1" dirty="0"/>
          </a:p>
          <a:p>
            <a:pPr marL="0" indent="0" algn="just">
              <a:buNone/>
            </a:pPr>
            <a:r>
              <a:rPr lang="en-GB" i="1" dirty="0"/>
              <a:t>You may never be truly interdependent but you are probably exhibiting some traits of a team</a:t>
            </a:r>
          </a:p>
        </p:txBody>
      </p:sp>
    </p:spTree>
    <p:extLst>
      <p:ext uri="{BB962C8B-B14F-4D97-AF65-F5344CB8AC3E}">
        <p14:creationId xmlns:p14="http://schemas.microsoft.com/office/powerpoint/2010/main" val="925653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C40C3-95DF-4283-A67A-89D7E4990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19303-9DF6-4819-A275-2F7D50D3BB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17032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>
                <a:cs typeface="Arial" panose="020B0604020202020204" pitchFamily="34" charset="0"/>
              </a:rPr>
              <a:t>Defining roles, along with a clear goal, is an important strategy for creating a successful teamwork environment</a:t>
            </a:r>
          </a:p>
          <a:p>
            <a:pPr>
              <a:defRPr/>
            </a:pPr>
            <a:r>
              <a:rPr lang="en-GB" dirty="0">
                <a:cs typeface="Arial" panose="020B0604020202020204" pitchFamily="34" charset="0"/>
              </a:rPr>
              <a:t>Everyone working within a team acquires a role (whether consciously or not)</a:t>
            </a:r>
          </a:p>
          <a:p>
            <a:pPr>
              <a:defRPr/>
            </a:pPr>
            <a:r>
              <a:rPr lang="en-GB" dirty="0">
                <a:cs typeface="Arial" panose="020B0604020202020204" pitchFamily="34" charset="0"/>
              </a:rPr>
              <a:t>Some people like to lead</a:t>
            </a:r>
          </a:p>
          <a:p>
            <a:pPr>
              <a:defRPr/>
            </a:pPr>
            <a:r>
              <a:rPr lang="en-GB" dirty="0">
                <a:cs typeface="Arial" panose="020B0604020202020204" pitchFamily="34" charset="0"/>
              </a:rPr>
              <a:t>Others prefer to be more passive participants</a:t>
            </a:r>
          </a:p>
          <a:p>
            <a:pPr>
              <a:defRPr/>
            </a:pPr>
            <a:r>
              <a:rPr lang="en-GB" dirty="0">
                <a:cs typeface="Arial" panose="020B0604020202020204" pitchFamily="34" charset="0"/>
              </a:rPr>
              <a:t>Clearly defined goals, matched with specific tasks, will help team members flourish in the role best suited to their personality and abilities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462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Exercise: Belbin’s team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Complete the team member profile,</a:t>
            </a:r>
          </a:p>
          <a:p>
            <a:pPr marL="0" indent="0">
              <a:buNone/>
            </a:pPr>
            <a:r>
              <a:rPr lang="en-GB" sz="1800" dirty="0"/>
              <a:t>produce a picture of the team roles found in</a:t>
            </a:r>
          </a:p>
          <a:p>
            <a:pPr marL="0" indent="0">
              <a:buNone/>
            </a:pPr>
            <a:r>
              <a:rPr lang="en-GB" sz="1800" dirty="0"/>
              <a:t>your group,</a:t>
            </a:r>
          </a:p>
          <a:p>
            <a:pPr marL="0" indent="0">
              <a:buNone/>
            </a:pPr>
            <a:r>
              <a:rPr lang="en-GB" sz="1800" dirty="0"/>
              <a:t>then answer the following questions: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8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dirty="0"/>
              <a:t>1) How would you compensate for any missing roles?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dirty="0"/>
              <a:t>2) What problems might there be if there are too many of one ‘type’ of person?</a:t>
            </a:r>
          </a:p>
          <a:p>
            <a:pPr marL="0" indent="0">
              <a:buNone/>
            </a:pPr>
            <a:r>
              <a:rPr lang="en-GB" sz="1800" b="1" dirty="0"/>
              <a:t>3) What are the benefits and drawbacks of striving to create a ‘balanced team’?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287279"/>
            <a:ext cx="3065106" cy="1997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41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D2C1944-9F7D-443F-A70C-37594CE2A7D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287279"/>
            <a:ext cx="3065106" cy="199770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62390"/>
            <a:ext cx="8393698" cy="4708331"/>
          </a:xfrm>
        </p:spPr>
        <p:txBody>
          <a:bodyPr>
            <a:normAutofit/>
          </a:bodyPr>
          <a:lstStyle/>
          <a:p>
            <a:pPr marL="385763" indent="-385763">
              <a:buFont typeface="+mj-lt"/>
              <a:buAutoNum type="arabicParenR"/>
            </a:pPr>
            <a:r>
              <a:rPr lang="en-GB" sz="1500" b="1" dirty="0"/>
              <a:t>How would you compensate for any missing roles?</a:t>
            </a:r>
          </a:p>
          <a:p>
            <a:r>
              <a:rPr lang="en-GB" sz="1500" dirty="0"/>
              <a:t>Draw on secondary roles – needs to be made explicit and rewarded</a:t>
            </a:r>
          </a:p>
          <a:p>
            <a:r>
              <a:rPr lang="en-GB" sz="1500" dirty="0"/>
              <a:t>Use techniques to substitute for a role where possible</a:t>
            </a:r>
          </a:p>
          <a:p>
            <a:r>
              <a:rPr lang="en-GB" sz="1500" dirty="0"/>
              <a:t>Find a temporary member to fulfil role – depending on longevity of team</a:t>
            </a:r>
          </a:p>
          <a:p>
            <a:r>
              <a:rPr lang="en-GB" sz="1500" dirty="0"/>
              <a:t>Team members adopt missing role in turn</a:t>
            </a:r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1500" b="1" dirty="0"/>
              <a:t>2) What problems might there be if there are too many of one ‘type’ of person?</a:t>
            </a:r>
          </a:p>
          <a:p>
            <a:r>
              <a:rPr lang="en-GB" sz="1500" dirty="0"/>
              <a:t>Conflict within the team</a:t>
            </a:r>
          </a:p>
          <a:p>
            <a:r>
              <a:rPr lang="en-GB" sz="1500" dirty="0"/>
              <a:t>Lack of direction/decision making</a:t>
            </a:r>
          </a:p>
          <a:p>
            <a:r>
              <a:rPr lang="en-GB" sz="1500" dirty="0"/>
              <a:t>Lack of ‘team spirit’</a:t>
            </a:r>
          </a:p>
          <a:p>
            <a:r>
              <a:rPr lang="en-GB" sz="1500" dirty="0"/>
              <a:t>Potential for poor quality results/high amount of errors</a:t>
            </a:r>
          </a:p>
          <a:p>
            <a:endParaRPr lang="en-GB" sz="1500" dirty="0"/>
          </a:p>
          <a:p>
            <a:pPr marL="0" indent="0">
              <a:buNone/>
            </a:pPr>
            <a:r>
              <a:rPr lang="en-GB" sz="1500" b="1" dirty="0"/>
              <a:t>3) Benefits and drawbacks of </a:t>
            </a:r>
            <a:r>
              <a:rPr lang="en-GB" sz="1500" b="1" u="sng" dirty="0"/>
              <a:t>striving to create </a:t>
            </a:r>
            <a:r>
              <a:rPr lang="en-GB" sz="1500" b="1" dirty="0"/>
              <a:t>a ‘balanced team’</a:t>
            </a:r>
          </a:p>
          <a:p>
            <a:r>
              <a:rPr lang="en-GB" sz="1500" dirty="0"/>
              <a:t>Benefits – Likely to produce strong results; help to embed successful team culture in organisation</a:t>
            </a:r>
          </a:p>
          <a:p>
            <a:r>
              <a:rPr lang="en-GB" sz="1500" dirty="0"/>
              <a:t>Drawbacks – Too much attention on creating a team with all roles can distract from the task; Doesn’t take account of individual skills/experience; Over-reliance on each other/role in team</a:t>
            </a:r>
          </a:p>
          <a:p>
            <a:pPr marL="0" indent="0">
              <a:buNone/>
            </a:pPr>
            <a:endParaRPr lang="en-GB" sz="15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6BC6F9-2768-4235-A9E1-29D2F48D35C0}"/>
              </a:ext>
            </a:extLst>
          </p:cNvPr>
          <p:cNvSpPr txBox="1"/>
          <p:nvPr/>
        </p:nvSpPr>
        <p:spPr>
          <a:xfrm>
            <a:off x="1620461" y="251937"/>
            <a:ext cx="68399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Exercise: Belbin’s team roles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47637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5E684-286B-4505-B15B-BB2CF05BA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cs typeface="Arial" panose="020B0604020202020204" pitchFamily="34" charset="0"/>
              </a:rPr>
              <a:t>Reward &amp; Recognition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1E38B-5F85-45E2-A3D9-DC5DDA654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>
                <a:latin typeface="Arial" charset="0"/>
                <a:cs typeface="Arial" charset="0"/>
              </a:rPr>
              <a:t>Exercise: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>
                <a:latin typeface="Arial" charset="0"/>
                <a:cs typeface="Arial" charset="0"/>
              </a:rPr>
              <a:t>Why is it important to reward and recognise when a team has done a good job?</a:t>
            </a:r>
            <a:endParaRPr lang="en-GB" altLang="en-US" sz="800" dirty="0">
              <a:latin typeface="Arial" charset="0"/>
              <a:cs typeface="Arial" charset="0"/>
            </a:endParaRPr>
          </a:p>
          <a:p>
            <a:pPr lvl="1">
              <a:buFont typeface="+mj-lt"/>
              <a:buAutoNum type="arabicPeriod"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dirty="0">
                <a:latin typeface="Arial" charset="0"/>
                <a:cs typeface="Arial" charset="0"/>
              </a:rPr>
              <a:t>What are your experiences of working in a team?</a:t>
            </a:r>
          </a:p>
          <a:p>
            <a:endParaRPr lang="en-GB" altLang="en-US" sz="800" dirty="0">
              <a:latin typeface="Arial" charset="0"/>
              <a:cs typeface="Arial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15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69934-C905-4FB6-881D-E294D891B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9B15C-124B-46D5-9BC6-A8ACA56CBA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2800" dirty="0">
                <a:latin typeface="Arial" charset="0"/>
                <a:cs typeface="Arial" charset="0"/>
              </a:rPr>
              <a:t>Essential to effective teamwork strategy.</a:t>
            </a:r>
          </a:p>
          <a:p>
            <a:r>
              <a:rPr lang="en-GB" altLang="en-US" sz="2800" dirty="0">
                <a:latin typeface="Arial" charset="0"/>
                <a:cs typeface="Arial" charset="0"/>
              </a:rPr>
              <a:t>Need to share thoughts and ideas to progress.</a:t>
            </a:r>
          </a:p>
          <a:p>
            <a:r>
              <a:rPr lang="en-GB" altLang="en-US" sz="2800" dirty="0">
                <a:latin typeface="Arial" charset="0"/>
                <a:cs typeface="Arial" charset="0"/>
              </a:rPr>
              <a:t>Many different ways to communicate:</a:t>
            </a:r>
          </a:p>
          <a:p>
            <a:pPr lvl="1"/>
            <a:r>
              <a:rPr lang="en-GB" altLang="en-US" sz="2400" dirty="0">
                <a:latin typeface="Arial" charset="0"/>
                <a:cs typeface="Arial" charset="0"/>
              </a:rPr>
              <a:t>Skype, Phone, Email, Social Media etc.</a:t>
            </a:r>
          </a:p>
          <a:p>
            <a:r>
              <a:rPr lang="en-GB" altLang="en-US" sz="2800" dirty="0">
                <a:latin typeface="Arial" charset="0"/>
                <a:cs typeface="Arial" charset="0"/>
              </a:rPr>
              <a:t>Must consider: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>
                <a:latin typeface="Arial" charset="0"/>
                <a:cs typeface="Arial" charset="0"/>
              </a:rPr>
              <a:t>Why are face to face meetings important (where possible)?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>
                <a:latin typeface="Arial" charset="0"/>
                <a:cs typeface="Arial" charset="0"/>
              </a:rPr>
              <a:t>Why is a structured approach to meetings essential?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>
                <a:latin typeface="Arial" charset="0"/>
                <a:cs typeface="Arial" charset="0"/>
              </a:rPr>
              <a:t>Why are written communications beneficial?</a:t>
            </a:r>
          </a:p>
          <a:p>
            <a:pPr marL="0" indent="0"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We will cover this topic in more detail in the second part of this module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5947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3466C-F917-4F8C-AA35-BCE7F548E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013C1-CEA4-4455-ADB0-30A335B8A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Belbin’s team roles – What are they?</a:t>
            </a:r>
          </a:p>
          <a:p>
            <a:r>
              <a:rPr lang="en-GB" dirty="0"/>
              <a:t>Strengths and weaknesses to each</a:t>
            </a:r>
          </a:p>
          <a:p>
            <a:r>
              <a:rPr lang="en-GB" dirty="0"/>
              <a:t>Criticism of Belbin</a:t>
            </a:r>
          </a:p>
          <a:p>
            <a:r>
              <a:rPr lang="en-GB" dirty="0"/>
              <a:t>Reward and recognition essential</a:t>
            </a:r>
          </a:p>
          <a:p>
            <a:r>
              <a:rPr lang="en-GB" dirty="0"/>
              <a:t>Communication key to teamwork success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575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D4E67-43C1-4B67-A1DD-0BD666084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Preparation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F30D5-5302-43BF-B056-C1882599F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00201"/>
            <a:ext cx="8640960" cy="3917032"/>
          </a:xfrm>
        </p:spPr>
        <p:txBody>
          <a:bodyPr/>
          <a:lstStyle/>
          <a:p>
            <a:r>
              <a:rPr lang="en-GB" dirty="0"/>
              <a:t>Research the topic of </a:t>
            </a:r>
            <a:r>
              <a:rPr lang="en-GB" b="1" i="1" dirty="0"/>
              <a:t>Group Dynamics </a:t>
            </a:r>
            <a:r>
              <a:rPr lang="en-GB" dirty="0"/>
              <a:t>and be prepared to contribute to our discussions at the next session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rachel.cook@uwtsd.ac.uk</a:t>
            </a:r>
          </a:p>
        </p:txBody>
      </p:sp>
    </p:spTree>
    <p:extLst>
      <p:ext uri="{BB962C8B-B14F-4D97-AF65-F5344CB8AC3E}">
        <p14:creationId xmlns:p14="http://schemas.microsoft.com/office/powerpoint/2010/main" val="414898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B3C2DEB-6DD8-4D38-9A4A-32655AF3DC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http://purl.org/dc/elements/1.1/"/>
    <ds:schemaRef ds:uri="f66716c4-314f-46c1-b01e-5a44c61897d8"/>
    <ds:schemaRef ds:uri="http://schemas.microsoft.com/office/2006/metadata/properties"/>
    <ds:schemaRef ds:uri="http://schemas.openxmlformats.org/package/2006/metadata/core-properties"/>
    <ds:schemaRef ds:uri="a908d394-d138-480e-87a3-ff44c37f991a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2626</TotalTime>
  <Words>1546</Words>
  <Application>Microsoft Office PowerPoint</Application>
  <PresentationFormat>On-screen Show (4:3)</PresentationFormat>
  <Paragraphs>225</Paragraphs>
  <Slides>25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Myriad Pro</vt:lpstr>
      <vt:lpstr>20140311PresentationUWTSDTemplate</vt:lpstr>
      <vt:lpstr>CertHE Skills for the Workplace Module: BMSK4002</vt:lpstr>
      <vt:lpstr>Structure of Lecture 3</vt:lpstr>
      <vt:lpstr>Group/Team Development</vt:lpstr>
      <vt:lpstr>Belbin’s Team Roles</vt:lpstr>
      <vt:lpstr>Belbin’s Team Roles</vt:lpstr>
      <vt:lpstr>Coordinator (CO)</vt:lpstr>
      <vt:lpstr>Implementer (IMP)</vt:lpstr>
      <vt:lpstr>Plant (PL)</vt:lpstr>
      <vt:lpstr>Monitor/Evaluator (ME)</vt:lpstr>
      <vt:lpstr>Resource Investigator (RI) </vt:lpstr>
      <vt:lpstr>Team Worker (TW) </vt:lpstr>
      <vt:lpstr>Shaper (SH)</vt:lpstr>
      <vt:lpstr>Completer/Finisher (CF) </vt:lpstr>
      <vt:lpstr>Exercise: Drawbacks of the roles</vt:lpstr>
      <vt:lpstr>Team Roles</vt:lpstr>
      <vt:lpstr>Team Roles (cont.)</vt:lpstr>
      <vt:lpstr>Balancing the team</vt:lpstr>
      <vt:lpstr>Have you started forming teams?</vt:lpstr>
      <vt:lpstr>Roles</vt:lpstr>
      <vt:lpstr>Exercise: Belbin’s team roles</vt:lpstr>
      <vt:lpstr>PowerPoint Presentation</vt:lpstr>
      <vt:lpstr>Reward &amp; Recognition</vt:lpstr>
      <vt:lpstr>Communication</vt:lpstr>
      <vt:lpstr>Summary</vt:lpstr>
      <vt:lpstr>Preparation 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Rachel Cook</cp:lastModifiedBy>
  <cp:revision>41</cp:revision>
  <dcterms:created xsi:type="dcterms:W3CDTF">2015-04-14T15:21:28Z</dcterms:created>
  <dcterms:modified xsi:type="dcterms:W3CDTF">2019-09-24T12:23:38Z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