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77" r:id="rId3"/>
    <p:sldId id="292" r:id="rId4"/>
    <p:sldId id="281" r:id="rId5"/>
    <p:sldId id="293" r:id="rId6"/>
    <p:sldId id="294" r:id="rId7"/>
    <p:sldId id="295" r:id="rId8"/>
    <p:sldId id="296" r:id="rId9"/>
    <p:sldId id="315" r:id="rId10"/>
    <p:sldId id="297" r:id="rId11"/>
    <p:sldId id="299" r:id="rId12"/>
    <p:sldId id="300" r:id="rId13"/>
    <p:sldId id="318" r:id="rId14"/>
    <p:sldId id="301" r:id="rId15"/>
    <p:sldId id="302" r:id="rId16"/>
    <p:sldId id="303" r:id="rId17"/>
    <p:sldId id="304" r:id="rId18"/>
    <p:sldId id="305" r:id="rId19"/>
    <p:sldId id="316" r:id="rId20"/>
    <p:sldId id="306" r:id="rId21"/>
    <p:sldId id="307" r:id="rId22"/>
    <p:sldId id="308" r:id="rId23"/>
    <p:sldId id="309" r:id="rId24"/>
    <p:sldId id="310" r:id="rId25"/>
    <p:sldId id="311" r:id="rId26"/>
    <p:sldId id="312" r:id="rId27"/>
    <p:sldId id="313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>
      <p:cViewPr varScale="1">
        <p:scale>
          <a:sx n="110" d="100"/>
          <a:sy n="110" d="100"/>
        </p:scale>
        <p:origin x="165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B47339-DE43-4D34-B4EE-3B5833D1A6BA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C4ECE9-C29E-4D53-A834-EA47DA6DC91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882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728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319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957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endParaRPr lang="en-US" sz="2200" dirty="0" smtClean="0">
              <a:solidFill>
                <a:srgbClr val="000000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9594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0137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dirty="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2051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161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650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264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8165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366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8415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469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3491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469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563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571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cs typeface="Arial" charset="0"/>
              <a:sym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7067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776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Case studies: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Great Nuclear Fizzle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Lloyds Bank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McDonald’s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Prêt a Manger</a:t>
            </a:r>
          </a:p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ea typeface="Lucida Grande" charset="0"/>
              <a:cs typeface="Lucida Grande" charset="0"/>
              <a:sym typeface="Arial" charset="0"/>
            </a:endParaRPr>
          </a:p>
          <a:p>
            <a:pPr marL="57150" eaLnBrk="1" hangingPunct="1">
              <a:spcBef>
                <a:spcPts val="588"/>
              </a:spcBef>
            </a:pPr>
            <a:r>
              <a:rPr lang="en-US" sz="1600" smtClean="0">
                <a:solidFill>
                  <a:srgbClr val="000099"/>
                </a:solidFill>
                <a:latin typeface="Arial" charset="0"/>
                <a:ea typeface="Lucida Grande" charset="0"/>
                <a:cs typeface="Lucida Grande" charset="0"/>
                <a:sym typeface="Arial" charset="0"/>
              </a:rPr>
              <a:t>Film clips: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Breakfast at Tiffany’s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Five Easy Pieces</a:t>
            </a:r>
          </a:p>
        </p:txBody>
      </p:sp>
    </p:spTree>
    <p:extLst>
      <p:ext uri="{BB962C8B-B14F-4D97-AF65-F5344CB8AC3E}">
        <p14:creationId xmlns:p14="http://schemas.microsoft.com/office/powerpoint/2010/main" val="1375196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878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588"/>
              </a:spcBef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Case studies: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Great Nuclear Fizzle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Lloyds Bank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McDonald’s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Prêt a Manger</a:t>
            </a:r>
          </a:p>
          <a:p>
            <a:pPr marL="57150" eaLnBrk="1" hangingPunct="1">
              <a:spcBef>
                <a:spcPts val="588"/>
              </a:spcBef>
            </a:pPr>
            <a:endParaRPr lang="en-US" sz="1600" smtClean="0">
              <a:solidFill>
                <a:srgbClr val="000099"/>
              </a:solidFill>
              <a:latin typeface="Arial" charset="0"/>
              <a:ea typeface="Lucida Grande" charset="0"/>
              <a:cs typeface="Lucida Grande" charset="0"/>
              <a:sym typeface="Arial" charset="0"/>
            </a:endParaRPr>
          </a:p>
          <a:p>
            <a:pPr marL="57150" eaLnBrk="1" hangingPunct="1">
              <a:spcBef>
                <a:spcPts val="588"/>
              </a:spcBef>
            </a:pPr>
            <a:r>
              <a:rPr lang="en-US" sz="1600" smtClean="0">
                <a:solidFill>
                  <a:srgbClr val="000099"/>
                </a:solidFill>
                <a:latin typeface="Arial" charset="0"/>
                <a:ea typeface="Lucida Grande" charset="0"/>
                <a:cs typeface="Lucida Grande" charset="0"/>
                <a:sym typeface="Arial" charset="0"/>
              </a:rPr>
              <a:t>Film clips: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Breakfast at Tiffany’s</a:t>
            </a:r>
          </a:p>
          <a:p>
            <a:pPr marL="57150" eaLnBrk="1" hangingPunct="1">
              <a:spcBef>
                <a:spcPts val="588"/>
              </a:spcBef>
              <a:buClr>
                <a:srgbClr val="000099"/>
              </a:buClr>
              <a:buFont typeface="Arial" charset="0"/>
              <a:buChar char="-"/>
            </a:pPr>
            <a:r>
              <a:rPr lang="en-US" sz="1600" smtClean="0">
                <a:solidFill>
                  <a:srgbClr val="000099"/>
                </a:solidFill>
                <a:latin typeface="Arial" charset="0"/>
                <a:cs typeface="Arial" charset="0"/>
                <a:sym typeface="Arial" charset="0"/>
              </a:rPr>
              <a:t>Five Easy Pieces</a:t>
            </a:r>
          </a:p>
        </p:txBody>
      </p:sp>
    </p:spTree>
    <p:extLst>
      <p:ext uri="{BB962C8B-B14F-4D97-AF65-F5344CB8AC3E}">
        <p14:creationId xmlns:p14="http://schemas.microsoft.com/office/powerpoint/2010/main" val="901774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981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Conclusion</a:t>
            </a:r>
          </a:p>
          <a:p>
            <a:pPr marL="57150" eaLnBrk="1" hangingPunct="1">
              <a:spcBef>
                <a:spcPts val="763"/>
              </a:spcBef>
            </a:pPr>
            <a:endParaRPr lang="en-US" sz="3000" dirty="0" smtClean="0">
              <a:latin typeface="Lucida Grande" charset="0"/>
              <a:ea typeface="Lucida Grande" charset="0"/>
              <a:cs typeface="Lucida Grande" charset="0"/>
              <a:sym typeface="Lucida Grande" charset="0"/>
            </a:endParaRPr>
          </a:p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Make MONEY</a:t>
            </a:r>
          </a:p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Produce GOOD FOOD</a:t>
            </a:r>
          </a:p>
        </p:txBody>
      </p:sp>
    </p:spTree>
    <p:extLst>
      <p:ext uri="{BB962C8B-B14F-4D97-AF65-F5344CB8AC3E}">
        <p14:creationId xmlns:p14="http://schemas.microsoft.com/office/powerpoint/2010/main" val="29342692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083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Tutorial Handout</a:t>
            </a:r>
          </a:p>
          <a:p>
            <a:pPr marL="57150" eaLnBrk="1" hangingPunct="1">
              <a:spcBef>
                <a:spcPts val="763"/>
              </a:spcBef>
            </a:pPr>
            <a:endParaRPr lang="en-US" sz="3000" dirty="0" smtClean="0">
              <a:latin typeface="Lucida Grande" charset="0"/>
              <a:ea typeface="Lucida Grande" charset="0"/>
              <a:cs typeface="Lucida Grande" charset="0"/>
              <a:sym typeface="Lucida Grande" charset="0"/>
            </a:endParaRPr>
          </a:p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Make MONEY</a:t>
            </a:r>
          </a:p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Produce GOOD FOOD</a:t>
            </a:r>
          </a:p>
        </p:txBody>
      </p:sp>
    </p:spTree>
    <p:extLst>
      <p:ext uri="{BB962C8B-B14F-4D97-AF65-F5344CB8AC3E}">
        <p14:creationId xmlns:p14="http://schemas.microsoft.com/office/powerpoint/2010/main" val="22621073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185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Pull out points above through discussion…</a:t>
            </a:r>
          </a:p>
          <a:p>
            <a:pPr marL="57150" eaLnBrk="1" hangingPunct="1">
              <a:spcBef>
                <a:spcPts val="763"/>
              </a:spcBef>
            </a:pPr>
            <a:endParaRPr lang="en-US" sz="3000" dirty="0" smtClean="0">
              <a:latin typeface="Lucida Grande" charset="0"/>
              <a:ea typeface="Lucida Grande" charset="0"/>
              <a:cs typeface="Lucida Grande" charset="0"/>
              <a:sym typeface="Lucida Grande" charset="0"/>
            </a:endParaRPr>
          </a:p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Make MONEY</a:t>
            </a:r>
          </a:p>
          <a:p>
            <a:pPr marL="57150" eaLnBrk="1" hangingPunct="1">
              <a:spcBef>
                <a:spcPts val="763"/>
              </a:spcBef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Produce GOOD FOOD</a:t>
            </a:r>
          </a:p>
        </p:txBody>
      </p:sp>
    </p:spTree>
    <p:extLst>
      <p:ext uri="{BB962C8B-B14F-4D97-AF65-F5344CB8AC3E}">
        <p14:creationId xmlns:p14="http://schemas.microsoft.com/office/powerpoint/2010/main" val="20633652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288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marR="0" indent="0" algn="l" defTabSz="914400" rtl="0" eaLnBrk="1" fontAlgn="auto" latinLnBrk="0" hangingPunct="1">
              <a:lnSpc>
                <a:spcPct val="100000"/>
              </a:lnSpc>
              <a:spcBef>
                <a:spcPts val="7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Tutorial Handout</a:t>
            </a:r>
          </a:p>
        </p:txBody>
      </p:sp>
    </p:spTree>
    <p:extLst>
      <p:ext uri="{BB962C8B-B14F-4D97-AF65-F5344CB8AC3E}">
        <p14:creationId xmlns:p14="http://schemas.microsoft.com/office/powerpoint/2010/main" val="22028192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3907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Pull out points above through discussion…</a:t>
            </a:r>
          </a:p>
          <a:p>
            <a:pPr marL="57150" eaLnBrk="1" hangingPunct="1">
              <a:spcBef>
                <a:spcPts val="763"/>
              </a:spcBef>
            </a:pPr>
            <a:endParaRPr lang="en-US" sz="3000" smtClean="0">
              <a:latin typeface="Lucida Grande" charset="0"/>
              <a:ea typeface="Lucida Grande" charset="0"/>
              <a:cs typeface="Lucida Grande" charset="0"/>
              <a:sym typeface="Lucida Grande" charset="0"/>
            </a:endParaRPr>
          </a:p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Make MONEY</a:t>
            </a:r>
          </a:p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Produce GOOD FOOD</a:t>
            </a:r>
          </a:p>
        </p:txBody>
      </p:sp>
    </p:spTree>
    <p:extLst>
      <p:ext uri="{BB962C8B-B14F-4D97-AF65-F5344CB8AC3E}">
        <p14:creationId xmlns:p14="http://schemas.microsoft.com/office/powerpoint/2010/main" val="5366909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4931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marR="0" indent="0" algn="l" defTabSz="914400" rtl="0" eaLnBrk="1" fontAlgn="auto" latinLnBrk="0" hangingPunct="1">
              <a:lnSpc>
                <a:spcPct val="100000"/>
              </a:lnSpc>
              <a:spcBef>
                <a:spcPts val="7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Tutorial Handout</a:t>
            </a:r>
          </a:p>
        </p:txBody>
      </p:sp>
    </p:spTree>
    <p:extLst>
      <p:ext uri="{BB962C8B-B14F-4D97-AF65-F5344CB8AC3E}">
        <p14:creationId xmlns:p14="http://schemas.microsoft.com/office/powerpoint/2010/main" val="25311329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5955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Pull out points above through discussion…</a:t>
            </a:r>
          </a:p>
          <a:p>
            <a:pPr marL="57150" eaLnBrk="1" hangingPunct="1">
              <a:spcBef>
                <a:spcPts val="763"/>
              </a:spcBef>
            </a:pPr>
            <a:endParaRPr lang="en-US" sz="3000" smtClean="0">
              <a:latin typeface="Lucida Grande" charset="0"/>
              <a:ea typeface="Lucida Grande" charset="0"/>
              <a:cs typeface="Lucida Grande" charset="0"/>
              <a:sym typeface="Lucida Grande" charset="0"/>
            </a:endParaRPr>
          </a:p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Make MONEY</a:t>
            </a:r>
          </a:p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Produce GOOD FOOD</a:t>
            </a:r>
          </a:p>
        </p:txBody>
      </p:sp>
    </p:spTree>
    <p:extLst>
      <p:ext uri="{BB962C8B-B14F-4D97-AF65-F5344CB8AC3E}">
        <p14:creationId xmlns:p14="http://schemas.microsoft.com/office/powerpoint/2010/main" val="12595512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6979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marR="0" indent="0" algn="l" defTabSz="914400" rtl="0" eaLnBrk="1" fontAlgn="auto" latinLnBrk="0" hangingPunct="1">
              <a:lnSpc>
                <a:spcPct val="100000"/>
              </a:lnSpc>
              <a:spcBef>
                <a:spcPts val="7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200" dirty="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Tutorial Handout</a:t>
            </a:r>
          </a:p>
        </p:txBody>
      </p:sp>
    </p:spTree>
    <p:extLst>
      <p:ext uri="{BB962C8B-B14F-4D97-AF65-F5344CB8AC3E}">
        <p14:creationId xmlns:p14="http://schemas.microsoft.com/office/powerpoint/2010/main" val="10580918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8003" name="Rectangle 2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Pull out points above through discussion…</a:t>
            </a:r>
          </a:p>
          <a:p>
            <a:pPr marL="57150" eaLnBrk="1" hangingPunct="1">
              <a:spcBef>
                <a:spcPts val="763"/>
              </a:spcBef>
            </a:pPr>
            <a:endParaRPr lang="en-US" sz="3000" smtClean="0">
              <a:latin typeface="Lucida Grande" charset="0"/>
              <a:ea typeface="Lucida Grande" charset="0"/>
              <a:cs typeface="Lucida Grande" charset="0"/>
              <a:sym typeface="Lucida Grande" charset="0"/>
            </a:endParaRPr>
          </a:p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Make MONEY</a:t>
            </a:r>
          </a:p>
          <a:p>
            <a:pPr marL="57150" eaLnBrk="1" hangingPunct="1">
              <a:spcBef>
                <a:spcPts val="763"/>
              </a:spcBef>
            </a:pPr>
            <a:r>
              <a:rPr lang="en-US" sz="2200" smtClean="0">
                <a:solidFill>
                  <a:srgbClr val="000000"/>
                </a:solidFill>
                <a:latin typeface="Arial" charset="0"/>
                <a:cs typeface="Arial" charset="0"/>
                <a:sym typeface="Arial" charset="0"/>
              </a:rPr>
              <a:t>Produce GOOD FOOD</a:t>
            </a:r>
          </a:p>
        </p:txBody>
      </p:sp>
    </p:spTree>
    <p:extLst>
      <p:ext uri="{BB962C8B-B14F-4D97-AF65-F5344CB8AC3E}">
        <p14:creationId xmlns:p14="http://schemas.microsoft.com/office/powerpoint/2010/main" val="3292184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FEA44-8C0C-41C5-A835-98881E6A0C8E}" type="datetimeFigureOut">
              <a:rPr lang="en-GB" smtClean="0"/>
              <a:pPr/>
              <a:t>16/02/2017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3D986B-9968-43FF-893B-186448BA3A8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ldmansachs.com/careers/why-goldman-sachs/our-divisions/operations/index.htm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Operations Sport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/>
          </p:cNvSpPr>
          <p:nvPr/>
        </p:nvSpPr>
        <p:spPr bwMode="auto">
          <a:xfrm>
            <a:off x="321469" y="383977"/>
            <a:ext cx="7679531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Last Weeks Lecture Overview</a:t>
            </a: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763688" y="2276872"/>
            <a:ext cx="5832648" cy="1812727"/>
            <a:chOff x="0" y="0"/>
            <a:chExt cx="3647" cy="1624"/>
          </a:xfrm>
        </p:grpSpPr>
        <p:sp>
          <p:nvSpPr>
            <p:cNvPr id="45065" name="Rectangle 3"/>
            <p:cNvSpPr>
              <a:spLocks/>
            </p:cNvSpPr>
            <p:nvPr/>
          </p:nvSpPr>
          <p:spPr bwMode="auto">
            <a:xfrm>
              <a:off x="0" y="0"/>
              <a:ext cx="3647" cy="1624"/>
            </a:xfrm>
            <a:prstGeom prst="rect">
              <a:avLst/>
            </a:prstGeom>
            <a:solidFill>
              <a:srgbClr val="C8D08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 dirty="0"/>
            </a:p>
          </p:txBody>
        </p:sp>
        <p:sp>
          <p:nvSpPr>
            <p:cNvPr id="45066" name="Rectangle 4"/>
            <p:cNvSpPr>
              <a:spLocks/>
            </p:cNvSpPr>
            <p:nvPr/>
          </p:nvSpPr>
          <p:spPr bwMode="auto">
            <a:xfrm>
              <a:off x="0" y="0"/>
              <a:ext cx="3647" cy="155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Large </a:t>
              </a:r>
              <a:r>
                <a:rPr lang="en-US" sz="2700" dirty="0"/>
                <a:t>COST</a:t>
              </a:r>
              <a:r>
                <a:rPr lang="en-US" sz="2700" dirty="0">
                  <a:solidFill>
                    <a:srgbClr val="4D4D4D"/>
                  </a:solidFill>
                </a:rPr>
                <a:t> </a:t>
              </a:r>
              <a:r>
                <a:rPr lang="en-US" sz="2700" dirty="0" smtClean="0">
                  <a:solidFill>
                    <a:srgbClr val="4D4D4D"/>
                  </a:solidFill>
                </a:rPr>
                <a:t>centre / </a:t>
              </a:r>
              <a:r>
                <a:rPr lang="en-US" sz="2700" dirty="0" smtClean="0">
                  <a:solidFill>
                    <a:srgbClr val="0070C0"/>
                  </a:solidFill>
                </a:rPr>
                <a:t>Not Profit Centre</a:t>
              </a:r>
              <a:r>
                <a:rPr lang="en-US" sz="2700" dirty="0" smtClean="0">
                  <a:solidFill>
                    <a:srgbClr val="4D4D4D"/>
                  </a:solidFill>
                </a:rPr>
                <a:t>?</a:t>
              </a: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PEOPLE</a:t>
              </a: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TECHNOLOGY</a:t>
              </a: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SHORT</a:t>
              </a:r>
              <a:r>
                <a:rPr lang="en-US" sz="2700" dirty="0">
                  <a:solidFill>
                    <a:srgbClr val="4D4D4D"/>
                  </a:solidFill>
                </a:rPr>
                <a:t> and </a:t>
              </a:r>
              <a:r>
                <a:rPr lang="en-US" sz="2700" dirty="0"/>
                <a:t>LONG </a:t>
              </a:r>
              <a:r>
                <a:rPr lang="en-US" sz="2700" dirty="0">
                  <a:solidFill>
                    <a:srgbClr val="4D4D4D"/>
                  </a:solidFill>
                </a:rPr>
                <a:t>term</a:t>
              </a:r>
            </a:p>
          </p:txBody>
        </p:sp>
      </p:grpSp>
      <p:sp>
        <p:nvSpPr>
          <p:cNvPr id="45060" name="Rectangle 5"/>
          <p:cNvSpPr>
            <a:spLocks/>
          </p:cNvSpPr>
          <p:nvPr/>
        </p:nvSpPr>
        <p:spPr bwMode="auto">
          <a:xfrm>
            <a:off x="395536" y="1682130"/>
            <a:ext cx="7650113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b="1" i="1" u="sng" dirty="0">
                <a:latin typeface="Helvetica Neue Medium" charset="0"/>
                <a:sym typeface="Helvetica Neue Medium" charset="0"/>
              </a:rPr>
              <a:t>MANAGE</a:t>
            </a:r>
          </a:p>
        </p:txBody>
      </p:sp>
      <p:sp>
        <p:nvSpPr>
          <p:cNvPr id="45061" name="Rectangle 6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The role of operations management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539552" y="4509120"/>
          <a:ext cx="8097565" cy="2158907"/>
        </p:xfrm>
        <a:graphic>
          <a:graphicData uri="http://schemas.openxmlformats.org/drawingml/2006/table">
            <a:tbl>
              <a:tblPr/>
              <a:tblGrid>
                <a:gridCol w="8097565"/>
              </a:tblGrid>
              <a:tr h="4889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KEY IDEA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150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CONTRIBUTES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to gaining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FIRST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sale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PROCURES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SECOND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sale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214" name="Group 54"/>
          <p:cNvGraphicFramePr>
            <a:graphicFrameLocks noGrp="1"/>
          </p:cNvGraphicFramePr>
          <p:nvPr/>
        </p:nvGraphicFramePr>
        <p:xfrm>
          <a:off x="348258" y="1580555"/>
          <a:ext cx="8420695" cy="5044158"/>
        </p:xfrm>
        <a:graphic>
          <a:graphicData uri="http://schemas.openxmlformats.org/drawingml/2006/table">
            <a:tbl>
              <a:tblPr/>
              <a:tblGrid>
                <a:gridCol w="1848445"/>
                <a:gridCol w="3286125"/>
                <a:gridCol w="3286125"/>
              </a:tblGrid>
              <a:tr h="872877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 process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Sports Equipment Factory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5E5E5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Hotel Chain Restaurant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5E5E5"/>
                    </a:solidFill>
                  </a:tcPr>
                </a:tc>
              </a:tr>
              <a:tr h="1510234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Type of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ORGANISATION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1563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ROLE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of the operations function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89484"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/>
                      </a:pP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TASK </a:t>
                      </a:r>
                      <a:r>
                        <a:rPr kumimoji="0" lang="en-US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of the operations manager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8D08C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Char char="•"/>
                        <a:tabLst/>
                      </a:pPr>
                      <a:endParaRPr kumimoji="0" lang="en-US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0440" name="Rectangle 45"/>
          <p:cNvSpPr>
            <a:spLocks/>
          </p:cNvSpPr>
          <p:nvPr/>
        </p:nvSpPr>
        <p:spPr bwMode="auto">
          <a:xfrm>
            <a:off x="321469" y="924223"/>
            <a:ext cx="5840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Task of the operations manager</a:t>
            </a:r>
          </a:p>
        </p:txBody>
      </p:sp>
      <p:sp>
        <p:nvSpPr>
          <p:cNvPr id="92207" name="Rectangle 47"/>
          <p:cNvSpPr>
            <a:spLocks/>
          </p:cNvSpPr>
          <p:nvPr/>
        </p:nvSpPr>
        <p:spPr bwMode="auto">
          <a:xfrm>
            <a:off x="2289349" y="2522637"/>
            <a:ext cx="2080247" cy="13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MANUFACTURING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HIGH volume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HIERARCHICAL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CENTRALISED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LOW empowerment</a:t>
            </a:r>
          </a:p>
        </p:txBody>
      </p:sp>
      <p:sp>
        <p:nvSpPr>
          <p:cNvPr id="92208" name="Rectangle 48"/>
          <p:cNvSpPr>
            <a:spLocks/>
          </p:cNvSpPr>
          <p:nvPr/>
        </p:nvSpPr>
        <p:spPr bwMode="auto">
          <a:xfrm>
            <a:off x="2259211" y="4054078"/>
            <a:ext cx="1986568" cy="7848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MAKE products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DELIVER products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SUPPLIERS</a:t>
            </a:r>
          </a:p>
        </p:txBody>
      </p:sp>
      <p:sp>
        <p:nvSpPr>
          <p:cNvPr id="92209" name="Rectangle 49"/>
          <p:cNvSpPr>
            <a:spLocks/>
          </p:cNvSpPr>
          <p:nvPr/>
        </p:nvSpPr>
        <p:spPr bwMode="auto">
          <a:xfrm>
            <a:off x="2258095" y="5152430"/>
            <a:ext cx="2330701" cy="13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PROCESS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COST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TECHNOLOGY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Manage PEOPLE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/>
              <a:t>  Co-ordinate ACTIVITIES</a:t>
            </a:r>
          </a:p>
        </p:txBody>
      </p:sp>
      <p:sp>
        <p:nvSpPr>
          <p:cNvPr id="92210" name="Rectangle 50"/>
          <p:cNvSpPr>
            <a:spLocks/>
          </p:cNvSpPr>
          <p:nvPr/>
        </p:nvSpPr>
        <p:spPr bwMode="auto">
          <a:xfrm>
            <a:off x="5581055" y="2524869"/>
            <a:ext cx="2110512" cy="13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SERVICE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LOW volume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TEAM based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</a:t>
            </a:r>
            <a:r>
              <a:rPr lang="en-US" sz="1700" dirty="0" smtClean="0">
                <a:solidFill>
                  <a:srgbClr val="676767"/>
                </a:solidFill>
              </a:rPr>
              <a:t>DECENTRALISED</a:t>
            </a:r>
            <a:endParaRPr lang="en-US" sz="1700" dirty="0">
              <a:solidFill>
                <a:srgbClr val="676767"/>
              </a:solidFill>
            </a:endParaRP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HIGH empowerment</a:t>
            </a:r>
          </a:p>
        </p:txBody>
      </p:sp>
      <p:sp>
        <p:nvSpPr>
          <p:cNvPr id="92211" name="Rectangle 51"/>
          <p:cNvSpPr>
            <a:spLocks/>
          </p:cNvSpPr>
          <p:nvPr/>
        </p:nvSpPr>
        <p:spPr bwMode="auto">
          <a:xfrm>
            <a:off x="5581054" y="4054078"/>
            <a:ext cx="1986568" cy="7848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MAKE food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SERVE customers</a:t>
            </a:r>
          </a:p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Manage SUPPLIERS</a:t>
            </a:r>
          </a:p>
        </p:txBody>
      </p:sp>
      <p:sp>
        <p:nvSpPr>
          <p:cNvPr id="92212" name="Rectangle 52"/>
          <p:cNvSpPr>
            <a:spLocks/>
          </p:cNvSpPr>
          <p:nvPr/>
        </p:nvSpPr>
        <p:spPr bwMode="auto">
          <a:xfrm>
            <a:off x="5581055" y="5161359"/>
            <a:ext cx="805027" cy="26161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39686" bIns="0">
            <a:spAutoFit/>
          </a:bodyPr>
          <a:lstStyle/>
          <a:p>
            <a:pPr marL="27905">
              <a:buClr>
                <a:srgbClr val="7F7F7F"/>
              </a:buClr>
              <a:buSzPct val="100000"/>
              <a:buFontTx/>
              <a:buChar char="•"/>
            </a:pPr>
            <a:r>
              <a:rPr lang="en-US" sz="1700" dirty="0">
                <a:solidFill>
                  <a:srgbClr val="676767"/>
                </a:solidFill>
              </a:rPr>
              <a:t>  SAME</a:t>
            </a:r>
          </a:p>
        </p:txBody>
      </p:sp>
      <p:sp>
        <p:nvSpPr>
          <p:cNvPr id="11" name="Rectangle 1"/>
          <p:cNvSpPr>
            <a:spLocks/>
          </p:cNvSpPr>
          <p:nvPr/>
        </p:nvSpPr>
        <p:spPr bwMode="auto">
          <a:xfrm>
            <a:off x="321469" y="383977"/>
            <a:ext cx="8282979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 algn="ctr"/>
            <a:r>
              <a:rPr lang="en-US" sz="3100" b="1" dirty="0" smtClean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Last Weeks Lecture Overview</a:t>
            </a:r>
          </a:p>
          <a:p>
            <a:pPr marL="39066"/>
            <a:endParaRPr lang="en-US" sz="3100" b="1" dirty="0">
              <a:solidFill>
                <a:srgbClr val="FFFFFF"/>
              </a:solidFill>
              <a:latin typeface="Helvetica" charset="0"/>
              <a:cs typeface="Helvetica" charset="0"/>
              <a:sym typeface="Helvetica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7" grpId="0" autoUpdateAnimBg="0"/>
      <p:bldP spid="92208" grpId="0" autoUpdateAnimBg="0"/>
      <p:bldP spid="92209" grpId="0" autoUpdateAnimBg="0"/>
      <p:bldP spid="92210" grpId="0" autoUpdateAnimBg="0"/>
      <p:bldP spid="92211" grpId="0" autoUpdateAnimBg="0"/>
      <p:bldP spid="9221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1"/>
          <p:cNvPicPr>
            <a:picLocks noChangeAspect="1" noChangeArrowheads="1"/>
          </p:cNvPicPr>
          <p:nvPr/>
        </p:nvPicPr>
        <p:blipFill>
          <a:blip r:embed="rId3" cstate="print"/>
          <a:srcRect l="1489" r="12914" b="533"/>
          <a:stretch>
            <a:fillRect/>
          </a:stretch>
        </p:blipFill>
        <p:spPr bwMode="auto">
          <a:xfrm>
            <a:off x="-35719" y="-64740"/>
            <a:ext cx="9367242" cy="695734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"/>
          <p:cNvSpPr>
            <a:spLocks/>
          </p:cNvSpPr>
          <p:nvPr/>
        </p:nvSpPr>
        <p:spPr bwMode="auto">
          <a:xfrm>
            <a:off x="321469" y="383977"/>
            <a:ext cx="871537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Variations in the operations management role</a:t>
            </a:r>
          </a:p>
        </p:txBody>
      </p:sp>
      <p:sp>
        <p:nvSpPr>
          <p:cNvPr id="62467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 smtClean="0">
                <a:solidFill>
                  <a:srgbClr val="4D4D4D"/>
                </a:solidFill>
              </a:rPr>
              <a:t>Variations </a:t>
            </a:r>
            <a:r>
              <a:rPr lang="en-US" sz="2700" dirty="0">
                <a:solidFill>
                  <a:srgbClr val="4D4D4D"/>
                </a:solidFill>
              </a:rPr>
              <a:t>in complexity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763688" y="1827346"/>
            <a:ext cx="6120680" cy="4802594"/>
            <a:chOff x="0" y="-184"/>
            <a:chExt cx="5536" cy="2452"/>
          </a:xfrm>
        </p:grpSpPr>
        <p:sp>
          <p:nvSpPr>
            <p:cNvPr id="62470" name="Rectangle 4"/>
            <p:cNvSpPr>
              <a:spLocks/>
            </p:cNvSpPr>
            <p:nvPr/>
          </p:nvSpPr>
          <p:spPr bwMode="auto">
            <a:xfrm>
              <a:off x="0" y="-184"/>
              <a:ext cx="5536" cy="2452"/>
            </a:xfrm>
            <a:prstGeom prst="rect">
              <a:avLst/>
            </a:prstGeom>
            <a:solidFill>
              <a:srgbClr val="C8D08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2471" name="Rectangle 5"/>
            <p:cNvSpPr>
              <a:spLocks/>
            </p:cNvSpPr>
            <p:nvPr/>
          </p:nvSpPr>
          <p:spPr bwMode="auto">
            <a:xfrm>
              <a:off x="0" y="0"/>
              <a:ext cx="5536" cy="226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SIZE</a:t>
              </a:r>
              <a:r>
                <a:rPr lang="en-US" sz="2700" dirty="0">
                  <a:solidFill>
                    <a:srgbClr val="4D4D4D"/>
                  </a:solidFill>
                </a:rPr>
                <a:t> of </a:t>
              </a:r>
              <a:r>
                <a:rPr lang="en-US" sz="2700" dirty="0" smtClean="0">
                  <a:solidFill>
                    <a:srgbClr val="4D4D4D"/>
                  </a:solidFill>
                </a:rPr>
                <a:t>organization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Service or product</a:t>
              </a:r>
              <a:r>
                <a:rPr lang="en-US" sz="2700" dirty="0"/>
                <a:t> </a:t>
              </a:r>
              <a:r>
                <a:rPr lang="en-US" sz="2700" dirty="0" smtClean="0"/>
                <a:t>VOLUMES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/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RANGE</a:t>
              </a:r>
              <a:r>
                <a:rPr lang="en-US" sz="2700" dirty="0">
                  <a:solidFill>
                    <a:srgbClr val="4D4D4D"/>
                  </a:solidFill>
                </a:rPr>
                <a:t> of services or products </a:t>
              </a:r>
              <a:r>
                <a:rPr lang="en-US" sz="2700" dirty="0" smtClean="0">
                  <a:solidFill>
                    <a:srgbClr val="4D4D4D"/>
                  </a:solidFill>
                </a:rPr>
                <a:t>sold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TECHNOLOGY </a:t>
              </a:r>
              <a:r>
                <a:rPr lang="en-US" sz="2700" dirty="0">
                  <a:solidFill>
                    <a:srgbClr val="4D4D4D"/>
                  </a:solidFill>
                </a:rPr>
                <a:t>required to deliver </a:t>
              </a:r>
              <a:r>
                <a:rPr lang="en-US" sz="2700" dirty="0" smtClean="0">
                  <a:solidFill>
                    <a:srgbClr val="4D4D4D"/>
                  </a:solidFill>
                </a:rPr>
                <a:t>them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/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Number of operations </a:t>
              </a:r>
              <a:r>
                <a:rPr lang="en-US" sz="2700" dirty="0" smtClean="0"/>
                <a:t>IN-HOUSE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/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What is being </a:t>
              </a:r>
              <a:r>
                <a:rPr lang="en-US" sz="2700" dirty="0"/>
                <a:t>PROCESSED</a:t>
              </a:r>
            </a:p>
          </p:txBody>
        </p:sp>
      </p:grpSp>
      <p:sp>
        <p:nvSpPr>
          <p:cNvPr id="62469" name="Rectangle 6"/>
          <p:cNvSpPr>
            <a:spLocks/>
          </p:cNvSpPr>
          <p:nvPr/>
        </p:nvSpPr>
        <p:spPr bwMode="auto">
          <a:xfrm>
            <a:off x="1691680" y="1397496"/>
            <a:ext cx="6527602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 smtClean="0">
                <a:latin typeface="Helvetica Neue Medium" charset="0"/>
                <a:sym typeface="Helvetica Neue Medium" charset="0"/>
              </a:rPr>
              <a:t>DEPENDS ON:</a:t>
            </a:r>
            <a:endParaRPr lang="en-US" sz="2700" dirty="0">
              <a:latin typeface="Helvetica Neue Medium" charset="0"/>
              <a:sym typeface="Helvetica Neue Medium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8323" name="Group 19"/>
          <p:cNvGraphicFramePr>
            <a:graphicFrameLocks noGrp="1"/>
          </p:cNvGraphicFramePr>
          <p:nvPr/>
        </p:nvGraphicFramePr>
        <p:xfrm>
          <a:off x="363885" y="1481212"/>
          <a:ext cx="8411766" cy="3893343"/>
        </p:xfrm>
        <a:graphic>
          <a:graphicData uri="http://schemas.openxmlformats.org/drawingml/2006/table">
            <a:tbl>
              <a:tblPr/>
              <a:tblGrid>
                <a:gridCol w="386209"/>
                <a:gridCol w="8025557"/>
              </a:tblGrid>
              <a:tr h="5893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&gt;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KEY IDEA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39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endParaRPr kumimoji="0" lang="en-US" sz="3100" b="1" i="0" u="none" strike="noStrike" cap="none" normalizeH="0" baseline="0" smtClean="0">
                        <a:ln>
                          <a:noFill/>
                        </a:ln>
                        <a:solidFill>
                          <a:srgbClr val="A2005E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  <a:tab pos="1295400" algn="l"/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Operations may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PROCESS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CUSTOMERS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CUSTOMER SURROGATES</a:t>
                      </a:r>
                      <a:endParaRPr kumimoji="0" lang="en-US" sz="3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INFORMATION </a:t>
                      </a: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and/or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PRODUCTS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"/>
          <p:cNvSpPr>
            <a:spLocks/>
          </p:cNvSpPr>
          <p:nvPr/>
        </p:nvSpPr>
        <p:spPr bwMode="auto">
          <a:xfrm>
            <a:off x="321469" y="383977"/>
            <a:ext cx="871537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Variations in the operations management role</a:t>
            </a:r>
          </a:p>
        </p:txBody>
      </p:sp>
      <p:sp>
        <p:nvSpPr>
          <p:cNvPr id="64515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Variations in complexity</a:t>
            </a:r>
          </a:p>
        </p:txBody>
      </p:sp>
      <p:pic>
        <p:nvPicPr>
          <p:cNvPr id="6451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385" y="1468934"/>
            <a:ext cx="9034239" cy="5272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"/>
          <p:cNvSpPr>
            <a:spLocks/>
          </p:cNvSpPr>
          <p:nvPr/>
        </p:nvSpPr>
        <p:spPr bwMode="auto">
          <a:xfrm>
            <a:off x="321469" y="383977"/>
            <a:ext cx="871537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Variations in the operations management role</a:t>
            </a:r>
          </a:p>
        </p:txBody>
      </p:sp>
      <p:sp>
        <p:nvSpPr>
          <p:cNvPr id="65539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Variations in output - services versus products</a:t>
            </a:r>
          </a:p>
        </p:txBody>
      </p:sp>
      <p:pic>
        <p:nvPicPr>
          <p:cNvPr id="6554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355" y="1707802"/>
            <a:ext cx="8920127" cy="488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3563888" y="2996952"/>
            <a:ext cx="5112568" cy="310854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GB" sz="2800" dirty="0" smtClean="0"/>
          </a:p>
          <a:p>
            <a:pPr algn="ctr"/>
            <a:r>
              <a:rPr lang="en-GB" sz="2800" dirty="0" smtClean="0"/>
              <a:t>Consider </a:t>
            </a:r>
            <a:r>
              <a:rPr lang="en-GB" sz="2800" dirty="0" smtClean="0"/>
              <a:t>the </a:t>
            </a:r>
          </a:p>
          <a:p>
            <a:pPr algn="ctr"/>
            <a:r>
              <a:rPr lang="en-GB" sz="2800" dirty="0" smtClean="0"/>
              <a:t>Percentage of </a:t>
            </a:r>
          </a:p>
          <a:p>
            <a:pPr algn="ctr"/>
            <a:r>
              <a:rPr lang="en-GB" sz="2800" dirty="0" smtClean="0"/>
              <a:t>Service </a:t>
            </a:r>
          </a:p>
          <a:p>
            <a:pPr algn="ctr"/>
            <a:r>
              <a:rPr lang="en-GB" sz="2800" dirty="0" smtClean="0"/>
              <a:t>Vs </a:t>
            </a:r>
          </a:p>
          <a:p>
            <a:pPr algn="ctr"/>
            <a:r>
              <a:rPr lang="en-GB" sz="2800" dirty="0" smtClean="0"/>
              <a:t>Products (5 min</a:t>
            </a:r>
            <a:r>
              <a:rPr lang="en-GB" sz="2800" dirty="0" smtClean="0"/>
              <a:t>)</a:t>
            </a:r>
          </a:p>
          <a:p>
            <a:pPr algn="ctr"/>
            <a:endParaRPr lang="en-GB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"/>
          <p:cNvSpPr>
            <a:spLocks/>
          </p:cNvSpPr>
          <p:nvPr/>
        </p:nvSpPr>
        <p:spPr bwMode="auto">
          <a:xfrm>
            <a:off x="321469" y="383977"/>
            <a:ext cx="871537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Variations in the operations management role</a:t>
            </a:r>
          </a:p>
        </p:txBody>
      </p:sp>
      <p:sp>
        <p:nvSpPr>
          <p:cNvPr id="65539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Variations in output - services versus products</a:t>
            </a:r>
          </a:p>
        </p:txBody>
      </p:sp>
      <p:pic>
        <p:nvPicPr>
          <p:cNvPr id="6554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098" y="1516916"/>
            <a:ext cx="8920127" cy="488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4449" name="Group 1"/>
          <p:cNvGraphicFramePr>
            <a:graphicFrameLocks noGrp="1"/>
          </p:cNvGraphicFramePr>
          <p:nvPr/>
        </p:nvGraphicFramePr>
        <p:xfrm>
          <a:off x="363885" y="2177728"/>
          <a:ext cx="8411766" cy="2500312"/>
        </p:xfrm>
        <a:graphic>
          <a:graphicData uri="http://schemas.openxmlformats.org/drawingml/2006/table">
            <a:tbl>
              <a:tblPr/>
              <a:tblGrid>
                <a:gridCol w="386209"/>
                <a:gridCol w="8025557"/>
              </a:tblGrid>
              <a:tr h="5893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&gt;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KEY IDEA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109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endParaRPr kumimoji="0" lang="en-US" sz="3100" b="1" i="0" u="none" strike="noStrike" cap="none" normalizeH="0" baseline="0" smtClean="0">
                        <a:ln>
                          <a:noFill/>
                        </a:ln>
                        <a:solidFill>
                          <a:srgbClr val="A2005E"/>
                        </a:solidFill>
                        <a:effectLst/>
                        <a:latin typeface="Arial" charset="0"/>
                        <a:ea typeface="ヒラギノ角ゴ ProN W6" charset="0"/>
                        <a:cs typeface="ヒラギノ角ゴ ProN W6" charset="0"/>
                        <a:sym typeface="Arial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The operations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OUTPUT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can be: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SERVICES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(intangible) and/or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A2005E"/>
                        </a:buClr>
                        <a:buSzPct val="125000"/>
                        <a:buFont typeface="Helvetica Neue Light" charset="0"/>
                        <a:buChar char="•"/>
                        <a:tabLst>
                          <a:tab pos="1295400" algn="l"/>
                          <a:tab pos="1295400" algn="l"/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PRODUCTS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(tangible)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2" name="Rectangle 3"/>
          <p:cNvSpPr>
            <a:spLocks/>
          </p:cNvSpPr>
          <p:nvPr/>
        </p:nvSpPr>
        <p:spPr bwMode="auto">
          <a:xfrm>
            <a:off x="312539" y="383977"/>
            <a:ext cx="1571625" cy="473273"/>
          </a:xfrm>
          <a:prstGeom prst="rect">
            <a:avLst/>
          </a:prstGeom>
          <a:solidFill>
            <a:srgbClr val="FFFFFF"/>
          </a:solidFill>
          <a:ln w="127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2700" b="1" dirty="0">
                <a:latin typeface="Helvetica Neue" charset="0"/>
                <a:ea typeface="Helvetica Neue" charset="0"/>
                <a:cs typeface="Helvetica Neue" charset="0"/>
                <a:sym typeface="Helvetica Neue" charset="0"/>
              </a:rPr>
              <a:t>CASE 1.4</a:t>
            </a:r>
          </a:p>
        </p:txBody>
      </p:sp>
      <p:sp>
        <p:nvSpPr>
          <p:cNvPr id="68613" name="Rectangle 4"/>
          <p:cNvSpPr>
            <a:spLocks/>
          </p:cNvSpPr>
          <p:nvPr/>
        </p:nvSpPr>
        <p:spPr bwMode="auto">
          <a:xfrm>
            <a:off x="330398" y="964406"/>
            <a:ext cx="3714750" cy="170557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algn="l"/>
            <a:r>
              <a:rPr lang="en-US" sz="2700" dirty="0">
                <a:ea typeface="Helvetica Neue Light" charset="0"/>
                <a:cs typeface="Helvetica Neue Light" charset="0"/>
              </a:rPr>
              <a:t>A CUP OF COFFEE - PRODUCT OR SERVICE?</a:t>
            </a:r>
          </a:p>
          <a:p>
            <a:pPr algn="l"/>
            <a:endParaRPr lang="en-US" sz="2700" dirty="0">
              <a:ea typeface="Helvetica Neue Light" charset="0"/>
              <a:cs typeface="Helvetica Neue Light" charset="0"/>
            </a:endParaRPr>
          </a:p>
        </p:txBody>
      </p:sp>
      <p:sp>
        <p:nvSpPr>
          <p:cNvPr id="68614" name="Rectangle 5"/>
          <p:cNvSpPr>
            <a:spLocks/>
          </p:cNvSpPr>
          <p:nvPr/>
        </p:nvSpPr>
        <p:spPr bwMode="auto">
          <a:xfrm>
            <a:off x="241102" y="4149080"/>
            <a:ext cx="4027289" cy="2369592"/>
          </a:xfrm>
          <a:prstGeom prst="rect">
            <a:avLst/>
          </a:prstGeom>
          <a:solidFill>
            <a:srgbClr val="FFFFFF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 anchor="ctr"/>
          <a:lstStyle/>
          <a:p>
            <a:pPr marL="267881" indent="-267881">
              <a:spcBef>
                <a:spcPts val="1406"/>
              </a:spcBef>
              <a:buFontTx/>
              <a:buAutoNum type="arabicPeriod"/>
            </a:pPr>
            <a:r>
              <a:rPr lang="en-US" sz="2400" dirty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Why is </a:t>
            </a:r>
            <a:r>
              <a:rPr lang="en-US" sz="2400" b="1" dirty="0" smtClean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STADIUM</a:t>
            </a:r>
            <a:r>
              <a:rPr lang="en-US" sz="2400" dirty="0" smtClean="0">
                <a:ea typeface="Helvetica Neue Light" charset="0"/>
                <a:cs typeface="Helvetica Neue Light" charset="0"/>
              </a:rPr>
              <a:t> </a:t>
            </a:r>
            <a:r>
              <a:rPr lang="en-US" sz="2400" dirty="0">
                <a:ea typeface="Helvetica Neue Light" charset="0"/>
                <a:cs typeface="Helvetica Neue Light" charset="0"/>
              </a:rPr>
              <a:t>COFFEE </a:t>
            </a:r>
            <a:r>
              <a:rPr lang="en-US" sz="2400" dirty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more expensive?</a:t>
            </a:r>
          </a:p>
          <a:p>
            <a:pPr marL="267881" indent="-267881">
              <a:spcBef>
                <a:spcPts val="1406"/>
              </a:spcBef>
              <a:buFontTx/>
              <a:buAutoNum type="arabicPeriod"/>
            </a:pPr>
            <a:r>
              <a:rPr lang="en-US" sz="2400" dirty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How does your </a:t>
            </a:r>
            <a:r>
              <a:rPr lang="en-US" sz="2400" dirty="0">
                <a:ea typeface="Helvetica Neue Light" charset="0"/>
                <a:cs typeface="Helvetica Neue Light" charset="0"/>
              </a:rPr>
              <a:t>LAST CUP </a:t>
            </a:r>
            <a:r>
              <a:rPr lang="en-US" sz="2400" dirty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of coffee compare with </a:t>
            </a:r>
            <a:r>
              <a:rPr lang="en-US" sz="2400" dirty="0" smtClean="0">
                <a:solidFill>
                  <a:srgbClr val="4D4D4D"/>
                </a:solidFill>
                <a:ea typeface="Helvetica Neue Light" charset="0"/>
                <a:cs typeface="Helvetica Neue Light" charset="0"/>
              </a:rPr>
              <a:t>that at an entertainments venue?</a:t>
            </a:r>
            <a:endParaRPr lang="en-US" sz="2400" dirty="0">
              <a:solidFill>
                <a:srgbClr val="4D4D4D"/>
              </a:solidFill>
              <a:ea typeface="Helvetica Neue Light" charset="0"/>
              <a:cs typeface="Helvetica Neue Light" charset="0"/>
            </a:endParaRPr>
          </a:p>
        </p:txBody>
      </p:sp>
      <p:pic>
        <p:nvPicPr>
          <p:cNvPr id="1028" name="Picture 4" descr="Image result for stadium picture coff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964406"/>
            <a:ext cx="5272838" cy="320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"/>
          <p:cNvSpPr>
            <a:spLocks/>
          </p:cNvSpPr>
          <p:nvPr/>
        </p:nvSpPr>
        <p:spPr bwMode="auto">
          <a:xfrm>
            <a:off x="0" y="-62508"/>
            <a:ext cx="9179719" cy="6911578"/>
          </a:xfrm>
          <a:prstGeom prst="rect">
            <a:avLst/>
          </a:prstGeom>
          <a:solidFill>
            <a:srgbClr val="CDBD0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69635" name="Rectangle 2"/>
          <p:cNvSpPr>
            <a:spLocks/>
          </p:cNvSpPr>
          <p:nvPr/>
        </p:nvSpPr>
        <p:spPr bwMode="auto">
          <a:xfrm>
            <a:off x="312539" y="383977"/>
            <a:ext cx="1571625" cy="473273"/>
          </a:xfrm>
          <a:prstGeom prst="rect">
            <a:avLst/>
          </a:prstGeom>
          <a:solidFill>
            <a:srgbClr val="FFFFFF"/>
          </a:solidFill>
          <a:ln w="127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2700" b="1" dirty="0">
                <a:latin typeface="Helvetica Neue" charset="0"/>
                <a:sym typeface="Helvetica Neue" charset="0"/>
              </a:rPr>
              <a:t>CASE 1.4</a:t>
            </a:r>
          </a:p>
        </p:txBody>
      </p:sp>
      <p:graphicFrame>
        <p:nvGraphicFramePr>
          <p:cNvPr id="109571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011143"/>
              </p:ext>
            </p:extLst>
          </p:nvPr>
        </p:nvGraphicFramePr>
        <p:xfrm>
          <a:off x="330398" y="1393031"/>
          <a:ext cx="8456414" cy="5276329"/>
        </p:xfrm>
        <a:graphic>
          <a:graphicData uri="http://schemas.openxmlformats.org/drawingml/2006/table">
            <a:tbl>
              <a:tblPr/>
              <a:tblGrid>
                <a:gridCol w="2419945"/>
                <a:gridCol w="6036469"/>
              </a:tblGrid>
              <a:tr h="1215050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Question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Answer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E2E2"/>
                    </a:solidFill>
                  </a:tcPr>
                </a:tc>
              </a:tr>
              <a:tr h="21680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Why is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STADIUM COFFEE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more expensive?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8932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How does your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LAST CUP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of coffee compare with a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entertainments venue?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9595" name="Rectangle 27"/>
          <p:cNvSpPr>
            <a:spLocks/>
          </p:cNvSpPr>
          <p:nvPr/>
        </p:nvSpPr>
        <p:spPr bwMode="auto">
          <a:xfrm>
            <a:off x="3011537" y="2759273"/>
            <a:ext cx="6000750" cy="15805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7905">
              <a:buClr>
                <a:srgbClr val="7F7F7F"/>
              </a:buClr>
              <a:buSzPct val="100000"/>
            </a:pPr>
            <a:endParaRPr lang="en-US" sz="2000" dirty="0"/>
          </a:p>
        </p:txBody>
      </p:sp>
      <p:sp>
        <p:nvSpPr>
          <p:cNvPr id="69651" name="Rectangle 28"/>
          <p:cNvSpPr>
            <a:spLocks/>
          </p:cNvSpPr>
          <p:nvPr/>
        </p:nvSpPr>
        <p:spPr bwMode="auto">
          <a:xfrm>
            <a:off x="2000250" y="366117"/>
            <a:ext cx="6732984" cy="88403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algn="l"/>
            <a:r>
              <a:rPr lang="en-US" sz="2700" dirty="0"/>
              <a:t>A CUP OF COFFEE - PRODUCT OR SERVICE?</a:t>
            </a:r>
          </a:p>
        </p:txBody>
      </p:sp>
      <p:sp>
        <p:nvSpPr>
          <p:cNvPr id="109597" name="Rectangle 29"/>
          <p:cNvSpPr>
            <a:spLocks/>
          </p:cNvSpPr>
          <p:nvPr/>
        </p:nvSpPr>
        <p:spPr bwMode="auto">
          <a:xfrm>
            <a:off x="3027164" y="5268516"/>
            <a:ext cx="4455914" cy="75277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endParaRPr lang="en-US" sz="2000" dirty="0">
              <a:solidFill>
                <a:srgbClr val="A7B44C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95" grpId="0" autoUpdateAnimBg="0"/>
      <p:bldP spid="109597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"/>
          <p:cNvSpPr>
            <a:spLocks/>
          </p:cNvSpPr>
          <p:nvPr/>
        </p:nvSpPr>
        <p:spPr bwMode="auto">
          <a:xfrm>
            <a:off x="0" y="-62508"/>
            <a:ext cx="9179719" cy="6911578"/>
          </a:xfrm>
          <a:prstGeom prst="rect">
            <a:avLst/>
          </a:prstGeom>
          <a:solidFill>
            <a:srgbClr val="CDBD0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69635" name="Rectangle 2"/>
          <p:cNvSpPr>
            <a:spLocks/>
          </p:cNvSpPr>
          <p:nvPr/>
        </p:nvSpPr>
        <p:spPr bwMode="auto">
          <a:xfrm>
            <a:off x="312539" y="383977"/>
            <a:ext cx="1571625" cy="473273"/>
          </a:xfrm>
          <a:prstGeom prst="rect">
            <a:avLst/>
          </a:prstGeom>
          <a:solidFill>
            <a:srgbClr val="FFFFFF"/>
          </a:solidFill>
          <a:ln w="127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r>
              <a:rPr lang="en-US" sz="2700" b="1" dirty="0">
                <a:latin typeface="Helvetica Neue" charset="0"/>
                <a:sym typeface="Helvetica Neue" charset="0"/>
              </a:rPr>
              <a:t>CASE 1.4</a:t>
            </a:r>
          </a:p>
        </p:txBody>
      </p:sp>
      <p:graphicFrame>
        <p:nvGraphicFramePr>
          <p:cNvPr id="109571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011143"/>
              </p:ext>
            </p:extLst>
          </p:nvPr>
        </p:nvGraphicFramePr>
        <p:xfrm>
          <a:off x="330398" y="1393031"/>
          <a:ext cx="8456414" cy="5276329"/>
        </p:xfrm>
        <a:graphic>
          <a:graphicData uri="http://schemas.openxmlformats.org/drawingml/2006/table">
            <a:tbl>
              <a:tblPr/>
              <a:tblGrid>
                <a:gridCol w="2419945"/>
                <a:gridCol w="6036469"/>
              </a:tblGrid>
              <a:tr h="1215050"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Question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Answer</a:t>
                      </a: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E2E2"/>
                    </a:solidFill>
                  </a:tcPr>
                </a:tc>
              </a:tr>
              <a:tr h="21680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Why is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STADIUM COFFEE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more expensive?</a:t>
                      </a: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8932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How does your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LAST CUP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 of coffee compare with a </a:t>
                      </a: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sym typeface="Helvetica Neue Light" charset="0"/>
                        </a:rPr>
                        <a:t>entertainments venue?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4D4D4D"/>
                        </a:solidFill>
                        <a:effectLst/>
                        <a:latin typeface="Helvetica Neue Light" charset="0"/>
                        <a:sym typeface="Helvetica Neue Light" charset="0"/>
                      </a:endParaRPr>
                    </a:p>
                  </a:txBody>
                  <a:tcPr marL="35719" marR="35719" marT="35719" marB="35719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CC8A"/>
                    </a:solidFill>
                  </a:tcPr>
                </a:tc>
                <a:tc>
                  <a:txBody>
                    <a:bodyPr/>
                    <a:lstStyle/>
                    <a:p>
                      <a:pPr marL="55563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606060"/>
                        </a:buClr>
                        <a:buSzPct val="100000"/>
                        <a:buFont typeface="Helvetica Neue" charset="0"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A3795"/>
                        </a:solidFill>
                        <a:effectLst/>
                        <a:latin typeface="Arial" charset="0"/>
                        <a:sym typeface="Arial" charset="0"/>
                      </a:endParaRPr>
                    </a:p>
                  </a:txBody>
                  <a:tcPr marL="35719" marR="35719" marT="35719" marB="35719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9595" name="Rectangle 27"/>
          <p:cNvSpPr>
            <a:spLocks/>
          </p:cNvSpPr>
          <p:nvPr/>
        </p:nvSpPr>
        <p:spPr bwMode="auto">
          <a:xfrm>
            <a:off x="3011537" y="2759273"/>
            <a:ext cx="6000750" cy="15805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>
                <a:solidFill>
                  <a:srgbClr val="A7B44C"/>
                </a:solidFill>
              </a:rPr>
              <a:t>Product</a:t>
            </a:r>
            <a:r>
              <a:rPr lang="en-US" sz="2000" dirty="0">
                <a:solidFill>
                  <a:srgbClr val="CDBD08"/>
                </a:solidFill>
              </a:rPr>
              <a:t> </a:t>
            </a:r>
            <a:r>
              <a:rPr lang="en-US" sz="2000" dirty="0"/>
              <a:t>DESIGN</a:t>
            </a:r>
          </a:p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>
                <a:solidFill>
                  <a:srgbClr val="A7B44C"/>
                </a:solidFill>
              </a:rPr>
              <a:t>Service</a:t>
            </a:r>
            <a:r>
              <a:rPr lang="en-US" sz="2000" dirty="0">
                <a:solidFill>
                  <a:srgbClr val="CDBD08"/>
                </a:solidFill>
              </a:rPr>
              <a:t> </a:t>
            </a:r>
            <a:r>
              <a:rPr lang="en-US" sz="2000" dirty="0"/>
              <a:t>DESIGN</a:t>
            </a:r>
          </a:p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>
                <a:solidFill>
                  <a:srgbClr val="A7B44C"/>
                </a:solidFill>
              </a:rPr>
              <a:t>Product</a:t>
            </a:r>
            <a:r>
              <a:rPr lang="en-US" sz="2000" dirty="0">
                <a:solidFill>
                  <a:srgbClr val="CDBD08"/>
                </a:solidFill>
              </a:rPr>
              <a:t> </a:t>
            </a:r>
            <a:r>
              <a:rPr lang="en-US" sz="2000" dirty="0"/>
              <a:t>RANGE</a:t>
            </a:r>
          </a:p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>
                <a:solidFill>
                  <a:srgbClr val="A7B44C"/>
                </a:solidFill>
              </a:rPr>
              <a:t>Able to</a:t>
            </a:r>
            <a:r>
              <a:rPr lang="en-US" sz="2000" dirty="0">
                <a:solidFill>
                  <a:srgbClr val="CDBD08"/>
                </a:solidFill>
              </a:rPr>
              <a:t> </a:t>
            </a:r>
            <a:r>
              <a:rPr lang="en-US" sz="2000" dirty="0"/>
              <a:t>CUSTOMISE</a:t>
            </a:r>
            <a:r>
              <a:rPr lang="en-US" sz="2000" dirty="0">
                <a:solidFill>
                  <a:srgbClr val="A7B44C"/>
                </a:solidFill>
              </a:rPr>
              <a:t> Product</a:t>
            </a:r>
          </a:p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>
                <a:solidFill>
                  <a:srgbClr val="A7B44C"/>
                </a:solidFill>
              </a:rPr>
              <a:t>Hotel </a:t>
            </a:r>
            <a:r>
              <a:rPr lang="en-US" sz="2000" dirty="0"/>
              <a:t>ENVIRONMENT</a:t>
            </a:r>
          </a:p>
        </p:txBody>
      </p:sp>
      <p:sp>
        <p:nvSpPr>
          <p:cNvPr id="69651" name="Rectangle 28"/>
          <p:cNvSpPr>
            <a:spLocks/>
          </p:cNvSpPr>
          <p:nvPr/>
        </p:nvSpPr>
        <p:spPr bwMode="auto">
          <a:xfrm>
            <a:off x="2000250" y="366117"/>
            <a:ext cx="6732984" cy="88403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b"/>
          <a:lstStyle/>
          <a:p>
            <a:pPr algn="l"/>
            <a:r>
              <a:rPr lang="en-US" sz="2700" dirty="0"/>
              <a:t>A CUP OF COFFEE - PRODUCT OR SERVICE?</a:t>
            </a:r>
          </a:p>
        </p:txBody>
      </p:sp>
      <p:sp>
        <p:nvSpPr>
          <p:cNvPr id="109597" name="Rectangle 29"/>
          <p:cNvSpPr>
            <a:spLocks/>
          </p:cNvSpPr>
          <p:nvPr/>
        </p:nvSpPr>
        <p:spPr bwMode="auto">
          <a:xfrm>
            <a:off x="3027164" y="5268516"/>
            <a:ext cx="4455914" cy="75277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/>
              <a:t>LOWER </a:t>
            </a:r>
            <a:r>
              <a:rPr lang="en-US" sz="2000" dirty="0" smtClean="0">
                <a:solidFill>
                  <a:srgbClr val="A7B44C"/>
                </a:solidFill>
              </a:rPr>
              <a:t>specification?</a:t>
            </a:r>
          </a:p>
          <a:p>
            <a:pPr marL="295786" indent="-267881">
              <a:buClr>
                <a:srgbClr val="7F7F7F"/>
              </a:buClr>
              <a:buSzPct val="100000"/>
              <a:buFontTx/>
              <a:buChar char="•"/>
            </a:pPr>
            <a:r>
              <a:rPr lang="en-US" sz="2000" dirty="0" smtClean="0">
                <a:solidFill>
                  <a:srgbClr val="A7B44C"/>
                </a:solidFill>
              </a:rPr>
              <a:t>Differences (List)</a:t>
            </a:r>
            <a:endParaRPr lang="en-US" sz="2000" dirty="0">
              <a:solidFill>
                <a:srgbClr val="A7B4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3083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95" grpId="0" autoUpdateAnimBg="0"/>
      <p:bldP spid="109597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"/>
          <p:cNvSpPr>
            <a:spLocks/>
          </p:cNvSpPr>
          <p:nvPr/>
        </p:nvSpPr>
        <p:spPr bwMode="auto">
          <a:xfrm>
            <a:off x="321469" y="383977"/>
            <a:ext cx="8715375" cy="544711"/>
          </a:xfrm>
          <a:prstGeom prst="rect">
            <a:avLst/>
          </a:prstGeom>
          <a:solidFill>
            <a:schemeClr val="accent1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Variations in the operations management role</a:t>
            </a:r>
          </a:p>
        </p:txBody>
      </p:sp>
      <p:sp>
        <p:nvSpPr>
          <p:cNvPr id="70659" name="Rectangle 2"/>
          <p:cNvSpPr>
            <a:spLocks/>
          </p:cNvSpPr>
          <p:nvPr/>
        </p:nvSpPr>
        <p:spPr bwMode="auto">
          <a:xfrm>
            <a:off x="348258" y="924223"/>
            <a:ext cx="8126016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>
                <a:solidFill>
                  <a:srgbClr val="4D4D4D"/>
                </a:solidFill>
              </a:rPr>
              <a:t>Variations in output - services versus products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187624" y="1937651"/>
            <a:ext cx="6797799" cy="4731709"/>
            <a:chOff x="0" y="0"/>
            <a:chExt cx="5536" cy="2343"/>
          </a:xfrm>
        </p:grpSpPr>
        <p:sp>
          <p:nvSpPr>
            <p:cNvPr id="70662" name="Rectangle 4"/>
            <p:cNvSpPr>
              <a:spLocks/>
            </p:cNvSpPr>
            <p:nvPr/>
          </p:nvSpPr>
          <p:spPr bwMode="auto">
            <a:xfrm>
              <a:off x="0" y="0"/>
              <a:ext cx="5536" cy="2343"/>
            </a:xfrm>
            <a:prstGeom prst="rect">
              <a:avLst/>
            </a:prstGeom>
            <a:solidFill>
              <a:srgbClr val="C8D08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0663" name="Rectangle 5"/>
            <p:cNvSpPr>
              <a:spLocks/>
            </p:cNvSpPr>
            <p:nvPr/>
          </p:nvSpPr>
          <p:spPr bwMode="auto">
            <a:xfrm>
              <a:off x="0" y="0"/>
              <a:ext cx="5536" cy="224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Nature of the </a:t>
              </a:r>
              <a:r>
                <a:rPr lang="en-US" sz="2700" dirty="0" smtClean="0"/>
                <a:t>OFFERING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Level of</a:t>
              </a:r>
              <a:r>
                <a:rPr lang="en-US" sz="2700" dirty="0"/>
                <a:t> CUSTOMER </a:t>
              </a:r>
              <a:r>
                <a:rPr lang="en-US" sz="2700" dirty="0" smtClean="0">
                  <a:solidFill>
                    <a:srgbClr val="4D4D4D"/>
                  </a:solidFill>
                </a:rPr>
                <a:t>involvement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>
                  <a:solidFill>
                    <a:srgbClr val="4D4D4D"/>
                  </a:solidFill>
                </a:rPr>
                <a:t>Operations </a:t>
              </a:r>
              <a:r>
                <a:rPr lang="en-US" sz="2700" dirty="0" smtClean="0"/>
                <a:t>CAPACITY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2700" dirty="0"/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ORGANISATIONAL</a:t>
              </a:r>
              <a:r>
                <a:rPr lang="en-US" sz="2700" dirty="0">
                  <a:solidFill>
                    <a:srgbClr val="4D4D4D"/>
                  </a:solidFill>
                </a:rPr>
                <a:t> </a:t>
              </a:r>
              <a:r>
                <a:rPr lang="en-US" sz="2700" dirty="0" smtClean="0">
                  <a:solidFill>
                    <a:srgbClr val="4D4D4D"/>
                  </a:solidFill>
                </a:rPr>
                <a:t>arrangements</a:t>
              </a: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QUALITY </a:t>
              </a:r>
              <a:r>
                <a:rPr lang="en-US" sz="2700" dirty="0" smtClean="0">
                  <a:solidFill>
                    <a:srgbClr val="4D4D4D"/>
                  </a:solidFill>
                </a:rPr>
                <a:t>control</a:t>
              </a:r>
            </a:p>
            <a:p>
              <a:pPr marL="27905">
                <a:buClr>
                  <a:srgbClr val="7F7F7F"/>
                </a:buClr>
                <a:buSzPct val="100000"/>
              </a:pPr>
              <a:endParaRPr lang="en-US" sz="2700" dirty="0">
                <a:solidFill>
                  <a:srgbClr val="4D4D4D"/>
                </a:solidFill>
              </a:endParaRPr>
            </a:p>
            <a:p>
              <a:pPr marL="268998" indent="-241093">
                <a:buClr>
                  <a:srgbClr val="7F7F7F"/>
                </a:buClr>
                <a:buSzPct val="100000"/>
                <a:buFontTx/>
                <a:buChar char="•"/>
              </a:pPr>
              <a:r>
                <a:rPr lang="en-US" sz="2700" dirty="0"/>
                <a:t>COMPETITIVE</a:t>
              </a:r>
              <a:r>
                <a:rPr lang="en-US" sz="2700" dirty="0">
                  <a:solidFill>
                    <a:srgbClr val="4D4D4D"/>
                  </a:solidFill>
                </a:rPr>
                <a:t> environment</a:t>
              </a:r>
            </a:p>
          </p:txBody>
        </p:sp>
      </p:grpSp>
      <p:sp>
        <p:nvSpPr>
          <p:cNvPr id="70661" name="Rectangle 6"/>
          <p:cNvSpPr>
            <a:spLocks/>
          </p:cNvSpPr>
          <p:nvPr/>
        </p:nvSpPr>
        <p:spPr bwMode="auto">
          <a:xfrm>
            <a:off x="1112874" y="1430937"/>
            <a:ext cx="6947297" cy="47327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2700" dirty="0" smtClean="0">
                <a:latin typeface="Helvetica Neue Medium" charset="0"/>
                <a:sym typeface="Helvetica Neue Medium" charset="0"/>
              </a:rPr>
              <a:t>DEPENS ON:</a:t>
            </a:r>
            <a:endParaRPr lang="en-US" sz="2700" dirty="0">
              <a:latin typeface="Helvetica Neue Medium" charset="0"/>
              <a:sym typeface="Helvetica Neue Medium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41" name="Group 1"/>
          <p:cNvGraphicFramePr>
            <a:graphicFrameLocks noGrp="1"/>
          </p:cNvGraphicFramePr>
          <p:nvPr/>
        </p:nvGraphicFramePr>
        <p:xfrm>
          <a:off x="363885" y="2347392"/>
          <a:ext cx="8411766" cy="2160984"/>
        </p:xfrm>
        <a:graphic>
          <a:graphicData uri="http://schemas.openxmlformats.org/drawingml/2006/table">
            <a:tbl>
              <a:tblPr/>
              <a:tblGrid>
                <a:gridCol w="386209"/>
                <a:gridCol w="8025557"/>
              </a:tblGrid>
              <a:tr h="5893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&gt;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" charset="0"/>
                          <a:cs typeface="Helvetica" charset="0"/>
                          <a:sym typeface="Helvetica" charset="0"/>
                        </a:rPr>
                        <a:t>KEY IDEA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w="50800" cap="flat" cmpd="sng" algn="ctr">
                      <a:solidFill>
                        <a:srgbClr val="A4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7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endParaRPr kumimoji="0" lang="en-US" sz="3100" b="1" i="0" u="none" strike="noStrike" cap="none" normalizeH="0" baseline="0" smtClean="0">
                        <a:ln>
                          <a:noFill/>
                        </a:ln>
                        <a:solidFill>
                          <a:srgbClr val="A2005E"/>
                        </a:solidFill>
                        <a:effectLst/>
                        <a:latin typeface="Arial" charset="0"/>
                        <a:ea typeface="ヒラギノ角ゴ ProN W6" charset="0"/>
                        <a:cs typeface="ヒラギノ角ゴ ProN W6" charset="0"/>
                        <a:sym typeface="Arial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7F7F7F"/>
                        </a:buClr>
                        <a:buSzPct val="125000"/>
                        <a:buFont typeface="Helvetica Neue" charset="0"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SERVICES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are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CONSUMED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as they’re provided whereas most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A2005E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PRODUCTS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 can be made in advance and </a:t>
                      </a:r>
                      <a:r>
                        <a:rPr kumimoji="0" lang="en-US" sz="3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STORED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50800" cap="flat" cmpd="sng" algn="ctr">
                      <a:solidFill>
                        <a:srgbClr val="A2005E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563888" y="544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Are there any exceptions?</a:t>
            </a:r>
            <a:endParaRPr lang="en-GB" sz="3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21469" y="383977"/>
            <a:ext cx="3589734" cy="544711"/>
            <a:chOff x="0" y="0"/>
            <a:chExt cx="3216" cy="488"/>
          </a:xfrm>
        </p:grpSpPr>
        <p:sp>
          <p:nvSpPr>
            <p:cNvPr id="72710" name="Rectangle 3"/>
            <p:cNvSpPr>
              <a:spLocks/>
            </p:cNvSpPr>
            <p:nvPr/>
          </p:nvSpPr>
          <p:spPr bwMode="auto">
            <a:xfrm>
              <a:off x="0" y="0"/>
              <a:ext cx="3216" cy="488"/>
            </a:xfrm>
            <a:prstGeom prst="rect">
              <a:avLst/>
            </a:prstGeom>
            <a:solidFill>
              <a:srgbClr val="137098"/>
            </a:solidFill>
            <a:ln w="12700">
              <a:noFill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2711" name="Rectangle 4"/>
            <p:cNvSpPr>
              <a:spLocks/>
            </p:cNvSpPr>
            <p:nvPr/>
          </p:nvSpPr>
          <p:spPr bwMode="auto">
            <a:xfrm>
              <a:off x="0" y="0"/>
              <a:ext cx="3216" cy="42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39066"/>
              <a:r>
                <a:rPr lang="en-US" sz="3100" b="1" dirty="0">
                  <a:solidFill>
                    <a:srgbClr val="FFFFFF"/>
                  </a:solidFill>
                  <a:latin typeface="Helvetica" charset="0"/>
                  <a:cs typeface="Helvetica" charset="0"/>
                  <a:sym typeface="Helvetica" charset="0"/>
                </a:rPr>
                <a:t>Critical reflections</a:t>
              </a:r>
            </a:p>
          </p:txBody>
        </p:sp>
      </p:grpSp>
      <p:sp>
        <p:nvSpPr>
          <p:cNvPr id="72708" name="Rectangle 5"/>
          <p:cNvSpPr>
            <a:spLocks/>
          </p:cNvSpPr>
          <p:nvPr/>
        </p:nvSpPr>
        <p:spPr bwMode="auto">
          <a:xfrm>
            <a:off x="312539" y="1249040"/>
            <a:ext cx="7938492" cy="4429125"/>
          </a:xfrm>
          <a:prstGeom prst="rect">
            <a:avLst/>
          </a:prstGeom>
          <a:solidFill>
            <a:srgbClr val="FFFFFF"/>
          </a:solidFill>
          <a:ln w="381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2709" name="Rectangle 6"/>
          <p:cNvSpPr>
            <a:spLocks/>
          </p:cNvSpPr>
          <p:nvPr/>
        </p:nvSpPr>
        <p:spPr bwMode="auto">
          <a:xfrm>
            <a:off x="428625" y="1225600"/>
            <a:ext cx="7750969" cy="440233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 typeface="Helvetica Neue Light" charset="0"/>
              <a:buChar char="•"/>
            </a:pP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Operations manager’s </a:t>
            </a:r>
            <a:r>
              <a:rPr lang="en-US" sz="2700" dirty="0">
                <a:ea typeface="Helvetica Neue Light" charset="0"/>
                <a:cs typeface="Helvetica Neue Light" charset="0"/>
              </a:rPr>
              <a:t>ROLE</a:t>
            </a:r>
            <a:r>
              <a:rPr lang="en-US" sz="2700" dirty="0">
                <a:solidFill>
                  <a:srgbClr val="FFFFFF"/>
                </a:solidFill>
                <a:ea typeface="Helvetica Neue Light" charset="0"/>
                <a:cs typeface="Helvetica Neue Light" charset="0"/>
              </a:rPr>
              <a:t> </a:t>
            </a: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is both:</a:t>
            </a: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 typeface="Helvetica Neue Light" charset="0"/>
              <a:buChar char="-"/>
            </a:pP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Demanding, challenging, absorbing and satisfying; and</a:t>
            </a: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 typeface="Helvetica Neue Light" charset="0"/>
              <a:buChar char="-"/>
            </a:pP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Frustrating and complex</a:t>
            </a: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 typeface="Helvetica Neue Light" charset="0"/>
              <a:buChar char="•"/>
            </a:pPr>
            <a:r>
              <a:rPr lang="en-US" sz="2700" dirty="0">
                <a:ea typeface="Helvetica Neue Light" charset="0"/>
                <a:cs typeface="Helvetica Neue Light" charset="0"/>
              </a:rPr>
              <a:t>DAY-TO-DAY</a:t>
            </a:r>
            <a:r>
              <a:rPr lang="en-US" sz="2700" dirty="0">
                <a:solidFill>
                  <a:srgbClr val="AAB24B"/>
                </a:solidFill>
                <a:ea typeface="Helvetica Neue Light" charset="0"/>
                <a:cs typeface="Helvetica Neue Light" charset="0"/>
              </a:rPr>
              <a:t> </a:t>
            </a: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task requires physical effort</a:t>
            </a: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 typeface="Helvetica Neue Light" charset="0"/>
              <a:buChar char="•"/>
            </a:pP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Difficult to </a:t>
            </a:r>
            <a:r>
              <a:rPr lang="en-US" sz="2700" dirty="0">
                <a:ea typeface="Helvetica Neue Light" charset="0"/>
                <a:cs typeface="Helvetica Neue Light" charset="0"/>
              </a:rPr>
              <a:t>BALANCE </a:t>
            </a: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day-to-day and strategic role</a:t>
            </a: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 typeface="Helvetica Neue Light" charset="0"/>
              <a:buChar char="•"/>
            </a:pPr>
            <a:r>
              <a:rPr lang="en-US" sz="2700" dirty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Good management of operations is key to an </a:t>
            </a:r>
            <a:r>
              <a:rPr lang="en-US" sz="2700" dirty="0" smtClean="0">
                <a:solidFill>
                  <a:srgbClr val="137098"/>
                </a:solidFill>
                <a:ea typeface="Helvetica Neue Light" charset="0"/>
                <a:cs typeface="Helvetica Neue Light" charset="0"/>
              </a:rPr>
              <a:t>organization's </a:t>
            </a:r>
            <a:r>
              <a:rPr lang="en-US" sz="2700" dirty="0" smtClean="0">
                <a:ea typeface="Helvetica Neue Light" charset="0"/>
                <a:cs typeface="Helvetica Neue Light" charset="0"/>
              </a:rPr>
              <a:t>SUCCESS</a:t>
            </a:r>
            <a:endParaRPr lang="en-US" sz="2700" dirty="0">
              <a:ea typeface="Helvetica Neue Light" charset="0"/>
              <a:cs typeface="Helvetica Neue Light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21469" y="383977"/>
            <a:ext cx="3589734" cy="544711"/>
            <a:chOff x="0" y="0"/>
            <a:chExt cx="3216" cy="488"/>
          </a:xfrm>
        </p:grpSpPr>
        <p:sp>
          <p:nvSpPr>
            <p:cNvPr id="73733" name="Rectangle 3"/>
            <p:cNvSpPr>
              <a:spLocks/>
            </p:cNvSpPr>
            <p:nvPr/>
          </p:nvSpPr>
          <p:spPr bwMode="auto">
            <a:xfrm>
              <a:off x="0" y="0"/>
              <a:ext cx="3216" cy="488"/>
            </a:xfrm>
            <a:prstGeom prst="rect">
              <a:avLst/>
            </a:prstGeom>
            <a:solidFill>
              <a:srgbClr val="137098"/>
            </a:solidFill>
            <a:ln w="12700">
              <a:noFill/>
              <a:miter lim="800000"/>
              <a:headEnd/>
              <a:tailEnd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3734" name="Rectangle 4"/>
            <p:cNvSpPr>
              <a:spLocks/>
            </p:cNvSpPr>
            <p:nvPr/>
          </p:nvSpPr>
          <p:spPr bwMode="auto">
            <a:xfrm>
              <a:off x="0" y="0"/>
              <a:ext cx="3216" cy="42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56445" bIns="0"/>
            <a:lstStyle/>
            <a:p>
              <a:pPr marL="39066"/>
              <a:r>
                <a:rPr lang="en-US" sz="3100" b="1" dirty="0">
                  <a:solidFill>
                    <a:srgbClr val="FFFFFF"/>
                  </a:solidFill>
                  <a:latin typeface="Helvetica" charset="0"/>
                  <a:cs typeface="Helvetica" charset="0"/>
                  <a:sym typeface="Helvetica" charset="0"/>
                </a:rPr>
                <a:t>Critical reflections</a:t>
              </a:r>
            </a:p>
          </p:txBody>
        </p:sp>
      </p:grpSp>
      <p:pic>
        <p:nvPicPr>
          <p:cNvPr id="73732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2892" y="1366243"/>
            <a:ext cx="8669588" cy="528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4755" name="Rectangle 2"/>
          <p:cNvSpPr>
            <a:spLocks/>
          </p:cNvSpPr>
          <p:nvPr/>
        </p:nvSpPr>
        <p:spPr bwMode="auto">
          <a:xfrm>
            <a:off x="321469" y="383977"/>
            <a:ext cx="1964531" cy="544711"/>
          </a:xfrm>
          <a:prstGeom prst="rect">
            <a:avLst/>
          </a:prstGeom>
          <a:solidFill>
            <a:srgbClr val="A2005E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Summary</a:t>
            </a:r>
          </a:p>
        </p:txBody>
      </p:sp>
      <p:sp>
        <p:nvSpPr>
          <p:cNvPr id="74756" name="Rectangle 3"/>
          <p:cNvSpPr>
            <a:spLocks/>
          </p:cNvSpPr>
          <p:nvPr/>
        </p:nvSpPr>
        <p:spPr bwMode="auto">
          <a:xfrm>
            <a:off x="539552" y="1280295"/>
            <a:ext cx="8280919" cy="5389065"/>
          </a:xfrm>
          <a:prstGeom prst="rect">
            <a:avLst/>
          </a:prstGeom>
          <a:solidFill>
            <a:srgbClr val="FFFFFF"/>
          </a:solidFill>
          <a:ln w="38100">
            <a:noFill/>
            <a:miter lim="800000"/>
            <a:headEnd/>
            <a:tailEnd/>
          </a:ln>
        </p:spPr>
        <p:txBody>
          <a:bodyPr lIns="0" tIns="0" rIns="56443" bIns="0" anchor="ctr"/>
          <a:lstStyle/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Tx/>
              <a:buChar char="•"/>
            </a:pPr>
            <a:r>
              <a:rPr lang="en-US" sz="2700" dirty="0">
                <a:solidFill>
                  <a:srgbClr val="A2005E"/>
                </a:solidFill>
              </a:rPr>
              <a:t>Different </a:t>
            </a:r>
            <a:r>
              <a:rPr lang="en-US" sz="2700" dirty="0"/>
              <a:t>SECTORS</a:t>
            </a:r>
            <a:endParaRPr lang="en-US" sz="2700" dirty="0">
              <a:solidFill>
                <a:srgbClr val="4D4D4D"/>
              </a:solidFill>
            </a:endParaRPr>
          </a:p>
          <a:p>
            <a:pPr marL="267881" indent="-267881">
              <a:buClr>
                <a:srgbClr val="BFBFBF"/>
              </a:buClr>
              <a:buSzPct val="100000"/>
              <a:buFont typeface="Helvetica Neue Light" charset="0"/>
              <a:buChar char="-"/>
            </a:pPr>
            <a:r>
              <a:rPr lang="en-US" sz="2400" dirty="0">
                <a:solidFill>
                  <a:srgbClr val="4D4D4D"/>
                </a:solidFill>
              </a:rPr>
              <a:t>Services </a:t>
            </a:r>
            <a:r>
              <a:rPr lang="en-US" sz="2400" dirty="0" err="1">
                <a:solidFill>
                  <a:srgbClr val="4D4D4D"/>
                </a:solidFill>
              </a:rPr>
              <a:t>vs</a:t>
            </a:r>
            <a:r>
              <a:rPr lang="en-US" sz="2400" dirty="0">
                <a:solidFill>
                  <a:srgbClr val="4D4D4D"/>
                </a:solidFill>
              </a:rPr>
              <a:t> Manufacturing</a:t>
            </a:r>
            <a:endParaRPr lang="en-US" sz="2700" dirty="0">
              <a:solidFill>
                <a:srgbClr val="A2005E"/>
              </a:solidFill>
            </a:endParaRP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Tx/>
              <a:buChar char="•"/>
            </a:pPr>
            <a:r>
              <a:rPr lang="en-US" sz="2700" dirty="0"/>
              <a:t>TASK </a:t>
            </a:r>
            <a:r>
              <a:rPr lang="en-US" sz="2700" dirty="0">
                <a:solidFill>
                  <a:srgbClr val="A2005E"/>
                </a:solidFill>
              </a:rPr>
              <a:t>of operations manager is the same</a:t>
            </a:r>
            <a:endParaRPr lang="en-US" sz="2700" dirty="0">
              <a:solidFill>
                <a:srgbClr val="4D4D4D"/>
              </a:solidFill>
            </a:endParaRPr>
          </a:p>
          <a:p>
            <a:pPr marL="267881" indent="-267881">
              <a:buClr>
                <a:srgbClr val="BFBFBF"/>
              </a:buClr>
              <a:buSzPct val="100000"/>
              <a:buFont typeface="Helvetica Neue Light" charset="0"/>
              <a:buChar char="-"/>
            </a:pPr>
            <a:r>
              <a:rPr lang="en-US" sz="2400" dirty="0">
                <a:solidFill>
                  <a:srgbClr val="4D4D4D"/>
                </a:solidFill>
              </a:rPr>
              <a:t>Different focus</a:t>
            </a:r>
            <a:endParaRPr lang="en-US" sz="2700" dirty="0">
              <a:solidFill>
                <a:srgbClr val="A2005E"/>
              </a:solidFill>
            </a:endParaRP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Tx/>
              <a:buChar char="•"/>
            </a:pPr>
            <a:r>
              <a:rPr lang="en-US" sz="2700" dirty="0">
                <a:solidFill>
                  <a:srgbClr val="A2005E"/>
                </a:solidFill>
              </a:rPr>
              <a:t>Operations </a:t>
            </a:r>
            <a:r>
              <a:rPr lang="en-US" sz="2700" dirty="0"/>
              <a:t>TRANSFORMS</a:t>
            </a:r>
            <a:endParaRPr lang="en-US" sz="2700" dirty="0">
              <a:solidFill>
                <a:srgbClr val="4D4D4D"/>
              </a:solidFill>
            </a:endParaRPr>
          </a:p>
          <a:p>
            <a:pPr marL="267881" indent="-267881">
              <a:buClr>
                <a:srgbClr val="BFBFBF"/>
              </a:buClr>
              <a:buSzPct val="100000"/>
              <a:buFont typeface="Helvetica Neue Light" charset="0"/>
              <a:buChar char="-"/>
            </a:pPr>
            <a:r>
              <a:rPr lang="en-US" sz="2400" dirty="0">
                <a:solidFill>
                  <a:srgbClr val="4D4D4D"/>
                </a:solidFill>
              </a:rPr>
              <a:t>Inputs into outputs that are sold to customers</a:t>
            </a:r>
          </a:p>
          <a:p>
            <a:pPr marL="267881" indent="-267881">
              <a:spcBef>
                <a:spcPts val="1406"/>
              </a:spcBef>
              <a:buClr>
                <a:srgbClr val="BFBFBF"/>
              </a:buClr>
              <a:buSzPct val="100000"/>
              <a:buFontTx/>
              <a:buChar char="•"/>
            </a:pPr>
            <a:r>
              <a:rPr lang="en-US" sz="2700" dirty="0">
                <a:solidFill>
                  <a:srgbClr val="A2005E"/>
                </a:solidFill>
              </a:rPr>
              <a:t>Critical to overall </a:t>
            </a:r>
            <a:r>
              <a:rPr lang="en-US" sz="2700" dirty="0"/>
              <a:t>SUCCESS </a:t>
            </a:r>
            <a:r>
              <a:rPr lang="en-US" sz="2700" dirty="0">
                <a:solidFill>
                  <a:srgbClr val="A2005E"/>
                </a:solidFill>
              </a:rPr>
              <a:t>of an </a:t>
            </a:r>
            <a:r>
              <a:rPr lang="en-US" sz="2700" dirty="0" smtClean="0">
                <a:solidFill>
                  <a:srgbClr val="A2005E"/>
                </a:solidFill>
              </a:rPr>
              <a:t>organization</a:t>
            </a:r>
            <a:endParaRPr lang="en-US" sz="2700" dirty="0">
              <a:solidFill>
                <a:srgbClr val="4D4D4D"/>
              </a:solidFill>
            </a:endParaRPr>
          </a:p>
          <a:p>
            <a:pPr marL="267881" indent="-267881">
              <a:buClr>
                <a:srgbClr val="BFBFBF"/>
              </a:buClr>
              <a:buSzPct val="100000"/>
              <a:buFont typeface="Helvetica Neue Light" charset="0"/>
              <a:buChar char="-"/>
            </a:pPr>
            <a:r>
              <a:rPr lang="en-US" sz="2400" dirty="0">
                <a:solidFill>
                  <a:srgbClr val="4D4D4D"/>
                </a:solidFill>
              </a:rPr>
              <a:t>Manages 60-70% of people, assets and costs</a:t>
            </a:r>
          </a:p>
          <a:p>
            <a:pPr marL="267881" indent="-267881">
              <a:buClr>
                <a:srgbClr val="BFBFBF"/>
              </a:buClr>
              <a:buSzPct val="100000"/>
              <a:buFont typeface="Helvetica Neue Light" charset="0"/>
              <a:buChar char="-"/>
            </a:pPr>
            <a:endParaRPr lang="en-US" sz="2400" dirty="0">
              <a:solidFill>
                <a:srgbClr val="4D4D4D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Goldman Sachs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smtClean="0"/>
              <a:t>A Service or a Product?</a:t>
            </a:r>
          </a:p>
          <a:p>
            <a:pPr algn="ctr"/>
            <a:r>
              <a:rPr lang="en-GB" dirty="0" smtClean="0"/>
              <a:t>What do they provide?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>
                <a:hlinkClick r:id="rId2"/>
              </a:rPr>
              <a:t>http://www.goldmansachs.com/careers/why-goldman-sachs/our-divisions/operations/index.html</a:t>
            </a: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5779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18787" name="Group 3"/>
          <p:cNvGraphicFramePr>
            <a:graphicFrameLocks noGrp="1"/>
          </p:cNvGraphicFramePr>
          <p:nvPr/>
        </p:nvGraphicFramePr>
        <p:xfrm>
          <a:off x="354955" y="1384102"/>
          <a:ext cx="8429625" cy="3033862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892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1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Which of the following is typically NOT the responsibility of the operations function: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239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Managing the supply chain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39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Selling services and products to customers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92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Converting inputs into outputs that are then sold to customers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6803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20835" name="Group 3"/>
          <p:cNvGraphicFramePr>
            <a:graphicFrameLocks noGrp="1"/>
          </p:cNvGraphicFramePr>
          <p:nvPr/>
        </p:nvGraphicFramePr>
        <p:xfrm>
          <a:off x="354955" y="1384102"/>
          <a:ext cx="8429625" cy="3033862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892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1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Which of the following is typically NOT the responsibility of the operations function: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239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Managing the supply chain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39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Selling services and products to customers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92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Converting inputs into outputs that are then sold to customers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7827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22883" name="Group 3"/>
          <p:cNvGraphicFramePr>
            <a:graphicFrameLocks noGrp="1"/>
          </p:cNvGraphicFramePr>
          <p:nvPr/>
        </p:nvGraphicFramePr>
        <p:xfrm>
          <a:off x="354955" y="1384102"/>
          <a:ext cx="8429625" cy="2589609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2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Typical inputs into an operations process are: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Materials, people, energy, capital and information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Services, products and information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Performance measurement and control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8851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24931" name="Group 3"/>
          <p:cNvGraphicFramePr>
            <a:graphicFrameLocks noGrp="1"/>
          </p:cNvGraphicFramePr>
          <p:nvPr/>
        </p:nvGraphicFramePr>
        <p:xfrm>
          <a:off x="354955" y="1384102"/>
          <a:ext cx="8429625" cy="2589609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2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Typical inputs into an operations process are: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5FC2DC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Materials, people, energy, capital and information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Services, products and information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Performance measurement and control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79875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26979" name="Group 3"/>
          <p:cNvGraphicFramePr>
            <a:graphicFrameLocks noGrp="1"/>
          </p:cNvGraphicFramePr>
          <p:nvPr/>
        </p:nvGraphicFramePr>
        <p:xfrm>
          <a:off x="354955" y="1384102"/>
          <a:ext cx="8429625" cy="3303985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3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Services are: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82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Tangible items purchased by individuals or organisations for subsequent use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82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Intangible items that are consumed as they are delivered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Both a) and 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80899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29027" name="Group 3"/>
          <p:cNvGraphicFramePr>
            <a:graphicFrameLocks noGrp="1"/>
          </p:cNvGraphicFramePr>
          <p:nvPr/>
        </p:nvGraphicFramePr>
        <p:xfrm>
          <a:off x="354955" y="1384102"/>
          <a:ext cx="8429625" cy="3303985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3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Services are: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82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Tangible items purchased by individuals or organisations for subsequent use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82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Intangible items that are consumed as they are delivered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50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Both a) and 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81923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31075" name="Group 3"/>
          <p:cNvGraphicFramePr>
            <a:graphicFrameLocks noGrp="1"/>
          </p:cNvGraphicFramePr>
          <p:nvPr/>
        </p:nvGraphicFramePr>
        <p:xfrm>
          <a:off x="354955" y="1384102"/>
          <a:ext cx="8429625" cy="3687962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1009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4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Which of the following affects the size of the operations task: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0358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The number of people involved in the operations process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82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The number of assets involved in the operations process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607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Both a) and 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"/>
          <p:cNvSpPr>
            <a:spLocks/>
          </p:cNvSpPr>
          <p:nvPr/>
        </p:nvSpPr>
        <p:spPr bwMode="auto">
          <a:xfrm>
            <a:off x="-8929" y="-53578"/>
            <a:ext cx="9188648" cy="6911578"/>
          </a:xfrm>
          <a:prstGeom prst="rect">
            <a:avLst/>
          </a:prstGeom>
          <a:solidFill>
            <a:srgbClr val="E8E8E8"/>
          </a:solidFill>
          <a:ln w="25400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82947" name="Rectangle 2"/>
          <p:cNvSpPr>
            <a:spLocks/>
          </p:cNvSpPr>
          <p:nvPr/>
        </p:nvSpPr>
        <p:spPr bwMode="auto">
          <a:xfrm>
            <a:off x="321469" y="383977"/>
            <a:ext cx="3786188" cy="544711"/>
          </a:xfrm>
          <a:prstGeom prst="rect">
            <a:avLst/>
          </a:prstGeom>
          <a:solidFill>
            <a:srgbClr val="66C2DC"/>
          </a:solidFill>
          <a:ln w="12700">
            <a:noFill/>
            <a:miter lim="800000"/>
            <a:headEnd/>
            <a:tailEnd/>
          </a:ln>
        </p:spPr>
        <p:txBody>
          <a:bodyPr lIns="0" tIns="0" rIns="39686" bIns="0"/>
          <a:lstStyle/>
          <a:p>
            <a:pPr marL="39066"/>
            <a:r>
              <a:rPr lang="en-US" sz="3100" b="1" dirty="0">
                <a:solidFill>
                  <a:srgbClr val="FFFFFF"/>
                </a:solidFill>
                <a:latin typeface="Helvetica" charset="0"/>
                <a:cs typeface="Helvetica" charset="0"/>
                <a:sym typeface="Helvetica" charset="0"/>
              </a:rPr>
              <a:t>Revision questions</a:t>
            </a:r>
          </a:p>
        </p:txBody>
      </p:sp>
      <p:graphicFrame>
        <p:nvGraphicFramePr>
          <p:cNvPr id="133123" name="Group 3"/>
          <p:cNvGraphicFramePr>
            <a:graphicFrameLocks noGrp="1"/>
          </p:cNvGraphicFramePr>
          <p:nvPr/>
        </p:nvGraphicFramePr>
        <p:xfrm>
          <a:off x="354955" y="1384102"/>
          <a:ext cx="8429625" cy="3687962"/>
        </p:xfrm>
        <a:graphic>
          <a:graphicData uri="http://schemas.openxmlformats.org/drawingml/2006/table">
            <a:tbl>
              <a:tblPr/>
              <a:tblGrid>
                <a:gridCol w="501179"/>
                <a:gridCol w="431973"/>
                <a:gridCol w="7496473"/>
              </a:tblGrid>
              <a:tr h="1009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4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Which of the following affects the size of the operations task: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0358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a)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The number of people involved in the operations process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82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4D4D4D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The number of assets involved in the operations process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607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 Neue Light" charset="0"/>
                        <a:ea typeface="ヒラギノ角ゴ ProN W3" charset="0"/>
                        <a:cs typeface="ヒラギノ角ゴ ProN W3" charset="0"/>
                        <a:sym typeface="Helvetica Neue Light" charset="0"/>
                      </a:endParaRP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12954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c)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68000"/>
                        <a:buFontTx/>
                        <a:buNone/>
                        <a:tabLst>
                          <a:tab pos="431800" algn="l"/>
                        </a:tabLst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5FC2DC"/>
                          </a:solidFill>
                          <a:effectLst/>
                          <a:latin typeface="Helvetica Neue Light" charset="0"/>
                          <a:ea typeface="Helvetica Neue Light" charset="0"/>
                          <a:cs typeface="Helvetica Neue Light" charset="0"/>
                          <a:sym typeface="Helvetica Neue Light" charset="0"/>
                        </a:rPr>
                        <a:t>Both a) and b)</a:t>
                      </a:r>
                    </a:p>
                  </a:txBody>
                  <a:tcPr marL="35719" marR="35719" marT="35719" marB="35719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956</Words>
  <Application>Microsoft Office PowerPoint</Application>
  <PresentationFormat>On-screen Show (4:3)</PresentationFormat>
  <Paragraphs>261</Paragraphs>
  <Slides>27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Arial</vt:lpstr>
      <vt:lpstr>Calibri</vt:lpstr>
      <vt:lpstr>Helvetica</vt:lpstr>
      <vt:lpstr>Helvetica Neue</vt:lpstr>
      <vt:lpstr>Helvetica Neue Light</vt:lpstr>
      <vt:lpstr>Helvetica Neue Medium</vt:lpstr>
      <vt:lpstr>Lucida Grande</vt:lpstr>
      <vt:lpstr>ヒラギノ角ゴ ProN W3</vt:lpstr>
      <vt:lpstr>ヒラギノ角ゴ ProN W6</vt:lpstr>
      <vt:lpstr>Office Theme</vt:lpstr>
      <vt:lpstr>Managing Operations Sport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Goldman Sachs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</dc:title>
  <dc:creator>AT</dc:creator>
  <cp:lastModifiedBy>Andrew Thomas</cp:lastModifiedBy>
  <cp:revision>21</cp:revision>
  <cp:lastPrinted>2017-02-16T12:49:59Z</cp:lastPrinted>
  <dcterms:created xsi:type="dcterms:W3CDTF">2013-10-13T15:59:06Z</dcterms:created>
  <dcterms:modified xsi:type="dcterms:W3CDTF">2017-02-16T13:10:45Z</dcterms:modified>
</cp:coreProperties>
</file>