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81" r:id="rId2"/>
    <p:sldId id="268" r:id="rId3"/>
    <p:sldId id="285" r:id="rId4"/>
    <p:sldId id="302" r:id="rId5"/>
    <p:sldId id="286" r:id="rId6"/>
    <p:sldId id="290" r:id="rId7"/>
    <p:sldId id="303" r:id="rId8"/>
    <p:sldId id="291" r:id="rId9"/>
    <p:sldId id="289" r:id="rId10"/>
    <p:sldId id="296" r:id="rId11"/>
    <p:sldId id="287" r:id="rId12"/>
    <p:sldId id="292" r:id="rId13"/>
    <p:sldId id="311" r:id="rId14"/>
    <p:sldId id="305" r:id="rId15"/>
    <p:sldId id="306" r:id="rId16"/>
    <p:sldId id="294" r:id="rId17"/>
    <p:sldId id="307" r:id="rId18"/>
    <p:sldId id="309" r:id="rId19"/>
    <p:sldId id="310" r:id="rId20"/>
    <p:sldId id="301" r:id="rId21"/>
    <p:sldId id="297" r:id="rId22"/>
    <p:sldId id="298" r:id="rId23"/>
    <p:sldId id="299" r:id="rId24"/>
    <p:sldId id="30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nfpJATDtrpVnhnGwuOIHWg==" hashData="bDQxVti/3UPkCVD9Qra9EfXETdLftGqpOji80QBGE5yKtrHuwNB/nkujptiWv5sV91BvgbB2MhuEq0uIxCOLW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52377" autoAdjust="0"/>
  </p:normalViewPr>
  <p:slideViewPr>
    <p:cSldViewPr snapToGrid="0">
      <p:cViewPr varScale="1">
        <p:scale>
          <a:sx n="116" d="100"/>
          <a:sy n="116" d="100"/>
        </p:scale>
        <p:origin x="1272" y="102"/>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08/03/2019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08/03/2019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Learners who have successfully completed this lesson will be able to: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40823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Its purpose is to:</a:t>
            </a:r>
          </a:p>
          <a:p>
            <a:pPr marL="171450" indent="-171450">
              <a:spcBef>
                <a:spcPts val="0"/>
              </a:spcBef>
              <a:spcAft>
                <a:spcPts val="2400"/>
              </a:spcAft>
              <a:buFont typeface="Arial" panose="020B0604020202020204" pitchFamily="34" charset="0"/>
              <a:buChar char="•"/>
            </a:pPr>
            <a:r>
              <a:rPr lang="en-GB" sz="1100" dirty="0" smtClean="0">
                <a:solidFill>
                  <a:srgbClr val="262673"/>
                </a:solidFill>
                <a:latin typeface="Arial" panose="020B0604020202020204" pitchFamily="34" charset="0"/>
                <a:cs typeface="Arial" panose="020B0604020202020204" pitchFamily="34" charset="0"/>
              </a:rPr>
              <a:t>Record all possible information before you have time to forget it  </a:t>
            </a:r>
          </a:p>
          <a:p>
            <a:pPr marL="171450" indent="-171450">
              <a:spcBef>
                <a:spcPts val="0"/>
              </a:spcBef>
              <a:spcAft>
                <a:spcPts val="2400"/>
              </a:spcAft>
              <a:buFont typeface="Arial" panose="020B0604020202020204" pitchFamily="34" charset="0"/>
              <a:buChar char="•"/>
            </a:pPr>
            <a:r>
              <a:rPr lang="en-GB" sz="1100" dirty="0" smtClean="0">
                <a:solidFill>
                  <a:srgbClr val="262673"/>
                </a:solidFill>
                <a:latin typeface="Arial" panose="020B0604020202020204" pitchFamily="34" charset="0"/>
                <a:cs typeface="Arial" panose="020B0604020202020204" pitchFamily="34" charset="0"/>
              </a:rPr>
              <a:t>Provide information on which investigative decisions are made </a:t>
            </a:r>
          </a:p>
          <a:p>
            <a:pPr marL="171450" indent="-171450">
              <a:spcBef>
                <a:spcPts val="0"/>
              </a:spcBef>
              <a:spcAft>
                <a:spcPts val="2400"/>
              </a:spcAft>
              <a:buFont typeface="Arial" panose="020B0604020202020204" pitchFamily="34" charset="0"/>
              <a:buChar char="•"/>
            </a:pPr>
            <a:r>
              <a:rPr lang="en-GB" sz="1100" dirty="0" smtClean="0">
                <a:solidFill>
                  <a:srgbClr val="262673"/>
                </a:solidFill>
                <a:latin typeface="Arial" panose="020B0604020202020204" pitchFamily="34" charset="0"/>
                <a:cs typeface="Arial" panose="020B0604020202020204" pitchFamily="34" charset="0"/>
              </a:rPr>
              <a:t>Explain police action should it be questioned </a:t>
            </a:r>
          </a:p>
          <a:p>
            <a:pPr marL="171450" indent="-171450">
              <a:spcBef>
                <a:spcPts val="0"/>
              </a:spcBef>
              <a:spcAft>
                <a:spcPts val="2400"/>
              </a:spcAft>
              <a:buFont typeface="Arial" panose="020B0604020202020204" pitchFamily="34" charset="0"/>
              <a:buChar char="•"/>
            </a:pPr>
            <a:r>
              <a:rPr lang="en-GB" sz="1100" dirty="0" smtClean="0">
                <a:solidFill>
                  <a:srgbClr val="262673"/>
                </a:solidFill>
                <a:latin typeface="Arial" panose="020B0604020202020204" pitchFamily="34" charset="0"/>
                <a:cs typeface="Arial" panose="020B0604020202020204" pitchFamily="34" charset="0"/>
              </a:rPr>
              <a:t>Help in cross-examination at court </a:t>
            </a:r>
          </a:p>
          <a:p>
            <a:pPr marL="171450" indent="-171450">
              <a:spcBef>
                <a:spcPts val="0"/>
              </a:spcBef>
              <a:spcAft>
                <a:spcPts val="2400"/>
              </a:spcAft>
              <a:buFont typeface="Arial" panose="020B0604020202020204" pitchFamily="34" charset="0"/>
              <a:buChar char="•"/>
            </a:pPr>
            <a:r>
              <a:rPr lang="en-GB" sz="1100" dirty="0" smtClean="0">
                <a:solidFill>
                  <a:srgbClr val="262673"/>
                </a:solidFill>
                <a:latin typeface="Arial" panose="020B0604020202020204" pitchFamily="34" charset="0"/>
                <a:cs typeface="Arial" panose="020B0604020202020204" pitchFamily="34" charset="0"/>
              </a:rPr>
              <a:t>Assist to refresh your memory </a:t>
            </a:r>
            <a:endParaRPr lang="en-GB" altLang="en-US" sz="110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Writing a statement will also allow: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the quality of evidence to be evaluated for the purposes of investigation and its suitability for court,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the evidence of the witness to be recorded as soon as possible after the incident, and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expedite the investigation of that particular incident.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 also  allows the CPS to check evidence (Is there sufficient admissible evidence?) and to record the evidence in a form that can disclosed to the defence.</a:t>
            </a:r>
          </a:p>
          <a:p>
            <a:r>
              <a:rPr lang="en-GB" sz="1100" dirty="0" smtClean="0">
                <a:latin typeface="Arial" panose="020B0604020202020204" pitchFamily="34" charset="0"/>
                <a:cs typeface="Arial" panose="020B0604020202020204" pitchFamily="34" charset="0"/>
              </a:rPr>
              <a:t>Over the years stated cases, specific rules or guidelines have evolved that you must follow when describing people, exhibiting items that may become evidence in any subsequent court case or identifying suspects. These areas will be covered individually.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13095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QTS:  </a:t>
            </a:r>
            <a:r>
              <a:rPr lang="en-US" altLang="en-US" sz="1100" dirty="0" smtClean="0">
                <a:latin typeface="Arial" panose="020B0604020202020204" pitchFamily="34" charset="0"/>
                <a:cs typeface="Arial" panose="020B0604020202020204" pitchFamily="34" charset="0"/>
              </a:rPr>
              <a:t>What can a witness say?</a:t>
            </a:r>
          </a:p>
          <a:p>
            <a:endParaRPr lang="en-US" altLang="en-US" sz="1100" b="1"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QTS: </a:t>
            </a:r>
            <a:r>
              <a:rPr lang="en-US" altLang="en-US" sz="1100" dirty="0" smtClean="0">
                <a:latin typeface="Arial" panose="020B0604020202020204" pitchFamily="34" charset="0"/>
                <a:cs typeface="Arial" panose="020B0604020202020204" pitchFamily="34" charset="0"/>
              </a:rPr>
              <a:t>What types of evidence are there?</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Direct evidence</a:t>
            </a:r>
          </a:p>
          <a:p>
            <a:r>
              <a:rPr lang="en-GB" altLang="en-US" sz="1100" dirty="0" smtClean="0">
                <a:latin typeface="Arial" panose="020B0604020202020204" pitchFamily="34" charset="0"/>
                <a:cs typeface="Arial" panose="020B0604020202020204" pitchFamily="34" charset="0"/>
              </a:rPr>
              <a:t>Evidence which (if believed) directly establishes a particular fact in issue itself.</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Hearsay Evidence</a:t>
            </a:r>
          </a:p>
          <a:p>
            <a:r>
              <a:rPr lang="en-GB" altLang="en-US" sz="1100" dirty="0" smtClean="0">
                <a:latin typeface="Arial" panose="020B0604020202020204" pitchFamily="34" charset="0"/>
                <a:cs typeface="Arial" panose="020B0604020202020204" pitchFamily="34" charset="0"/>
              </a:rPr>
              <a:t>Second hand evidence, consists of evidence of what someone else expressly or impliedly asserted orally.</a:t>
            </a:r>
          </a:p>
          <a:p>
            <a:r>
              <a:rPr lang="en-GB" altLang="en-US" sz="1100" dirty="0" smtClean="0">
                <a:latin typeface="Arial" panose="020B0604020202020204" pitchFamily="34" charset="0"/>
                <a:cs typeface="Arial" panose="020B0604020202020204" pitchFamily="34" charset="0"/>
              </a:rPr>
              <a:t>Hearsay evidence is inadmissible in criminal cases unless its admission is permitted under certain circumstances –  Criminal Justice Act 2003 prescribes which circumstances hearsay is </a:t>
            </a:r>
            <a:r>
              <a:rPr lang="en-GB" altLang="en-US" sz="1100" dirty="0" err="1" smtClean="0">
                <a:latin typeface="Arial" panose="020B0604020202020204" pitchFamily="34" charset="0"/>
                <a:cs typeface="Arial" panose="020B0604020202020204" pitchFamily="34" charset="0"/>
              </a:rPr>
              <a:t>admissable</a:t>
            </a:r>
            <a:r>
              <a:rPr lang="en-GB" altLang="en-US" sz="1100" dirty="0" smtClean="0">
                <a:latin typeface="Arial" panose="020B0604020202020204" pitchFamily="34" charset="0"/>
                <a:cs typeface="Arial" panose="020B0604020202020204" pitchFamily="34" charset="0"/>
              </a:rPr>
              <a: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For example: A saw B assault C in a pub. A could provide </a:t>
            </a:r>
            <a:r>
              <a:rPr lang="en-GB" sz="1100" b="1" dirty="0" smtClean="0">
                <a:latin typeface="Arial" panose="020B0604020202020204" pitchFamily="34" charset="0"/>
                <a:cs typeface="Arial" panose="020B0604020202020204" pitchFamily="34" charset="0"/>
              </a:rPr>
              <a:t>Direct</a:t>
            </a:r>
            <a:r>
              <a:rPr lang="en-GB" sz="1100" dirty="0" smtClean="0">
                <a:latin typeface="Arial" panose="020B0604020202020204" pitchFamily="34" charset="0"/>
                <a:cs typeface="Arial" panose="020B0604020202020204" pitchFamily="34" charset="0"/>
              </a:rPr>
              <a:t> evidence as A actually witnessed the assault. </a:t>
            </a:r>
          </a:p>
          <a:p>
            <a:r>
              <a:rPr lang="en-GB" sz="1100" dirty="0" smtClean="0">
                <a:latin typeface="Arial" panose="020B0604020202020204" pitchFamily="34" charset="0"/>
                <a:cs typeface="Arial" panose="020B0604020202020204" pitchFamily="34" charset="0"/>
              </a:rPr>
              <a:t>A then tells D about the assault the following day - D now has knowledge of the assault but their evidence would be </a:t>
            </a:r>
            <a:r>
              <a:rPr lang="en-GB" sz="1100" b="1" dirty="0" smtClean="0">
                <a:latin typeface="Arial" panose="020B0604020202020204" pitchFamily="34" charset="0"/>
                <a:cs typeface="Arial" panose="020B0604020202020204" pitchFamily="34" charset="0"/>
              </a:rPr>
              <a:t>Hearsay </a:t>
            </a:r>
            <a:r>
              <a:rPr lang="en-GB" sz="1100" dirty="0" smtClean="0">
                <a:latin typeface="Arial" panose="020B0604020202020204" pitchFamily="34" charset="0"/>
                <a:cs typeface="Arial" panose="020B0604020202020204" pitchFamily="34" charset="0"/>
              </a:rPr>
              <a:t>evidence but  did not actually witness the assault.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483239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771580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Trainer to distribute MG11s to each student</a:t>
            </a:r>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Students</a:t>
            </a:r>
            <a:r>
              <a:rPr lang="en-GB" sz="1100" baseline="0" dirty="0" smtClean="0">
                <a:latin typeface="Arial" panose="020B0604020202020204" pitchFamily="34" charset="0"/>
                <a:cs typeface="Arial" panose="020B0604020202020204" pitchFamily="34" charset="0"/>
              </a:rPr>
              <a:t> to </a:t>
            </a:r>
            <a:r>
              <a:rPr lang="en-GB" sz="1100" dirty="0" smtClean="0">
                <a:latin typeface="Arial" panose="020B0604020202020204" pitchFamily="34" charset="0"/>
                <a:cs typeface="Arial" panose="020B0604020202020204" pitchFamily="34" charset="0"/>
              </a:rPr>
              <a:t>look through the statement form used for police officer statements. These</a:t>
            </a:r>
            <a:r>
              <a:rPr lang="en-GB" sz="1100" baseline="0" dirty="0" smtClean="0">
                <a:latin typeface="Arial" panose="020B0604020202020204" pitchFamily="34" charset="0"/>
                <a:cs typeface="Arial" panose="020B0604020202020204" pitchFamily="34" charset="0"/>
              </a:rPr>
              <a:t> statements are used on </a:t>
            </a:r>
            <a:r>
              <a:rPr lang="en-GB" sz="1100" dirty="0" smtClean="0">
                <a:latin typeface="Arial" panose="020B0604020202020204" pitchFamily="34" charset="0"/>
                <a:cs typeface="Arial" panose="020B0604020202020204" pitchFamily="34" charset="0"/>
              </a:rPr>
              <a:t>BCU and</a:t>
            </a:r>
            <a:r>
              <a:rPr lang="en-GB" sz="1100" baseline="0" dirty="0" smtClean="0">
                <a:latin typeface="Arial" panose="020B0604020202020204" pitchFamily="34" charset="0"/>
                <a:cs typeface="Arial" panose="020B0604020202020204" pitchFamily="34" charset="0"/>
              </a:rPr>
              <a:t> is in an </a:t>
            </a:r>
            <a:r>
              <a:rPr lang="en-GB" sz="1100" dirty="0" smtClean="0">
                <a:latin typeface="Arial" panose="020B0604020202020204" pitchFamily="34" charset="0"/>
                <a:cs typeface="Arial" panose="020B0604020202020204" pitchFamily="34" charset="0"/>
              </a:rPr>
              <a:t>electronic format on NICHE.  </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For police officers the relevant parts of the Front page of the MG11 are the contact details. (these do</a:t>
            </a:r>
            <a:r>
              <a:rPr lang="en-GB" sz="1100" baseline="0" dirty="0" smtClean="0">
                <a:latin typeface="Arial" panose="020B0604020202020204" pitchFamily="34" charset="0"/>
                <a:cs typeface="Arial" panose="020B0604020202020204" pitchFamily="34" charset="0"/>
              </a:rPr>
              <a:t> not include your personal home address and telephone number, only care of the place you work) </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Unique Reference Number (URN) is generated</a:t>
            </a:r>
            <a:r>
              <a:rPr lang="en-GB" sz="1100" baseline="0" dirty="0" smtClean="0">
                <a:latin typeface="Arial" panose="020B0604020202020204" pitchFamily="34" charset="0"/>
                <a:cs typeface="Arial" panose="020B0604020202020204" pitchFamily="34" charset="0"/>
              </a:rPr>
              <a:t> at a </a:t>
            </a:r>
            <a:r>
              <a:rPr lang="en-GB" sz="1100" dirty="0" smtClean="0">
                <a:latin typeface="Arial" panose="020B0604020202020204" pitchFamily="34" charset="0"/>
                <a:cs typeface="Arial" panose="020B0604020202020204" pitchFamily="34" charset="0"/>
              </a:rPr>
              <a:t>later</a:t>
            </a:r>
            <a:r>
              <a:rPr lang="en-GB" sz="1100" baseline="0" dirty="0" smtClean="0">
                <a:latin typeface="Arial" panose="020B0604020202020204" pitchFamily="34" charset="0"/>
                <a:cs typeface="Arial" panose="020B0604020202020204" pitchFamily="34" charset="0"/>
              </a:rPr>
              <a:t> stage. </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You can fil in this part of the document completely as it is not disclosed to the defence.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257932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Include your full name at the top of the form, with your SURNAME ONLY in CAPITALS. If you write entirely in CAPITALS then show which the SURNAME is by </a:t>
            </a:r>
            <a:r>
              <a:rPr lang="en-GB" sz="1100" b="1" u="sng" dirty="0" smtClean="0">
                <a:latin typeface="Arial" panose="020B0604020202020204" pitchFamily="34" charset="0"/>
                <a:cs typeface="Arial" panose="020B0604020202020204" pitchFamily="34" charset="0"/>
              </a:rPr>
              <a:t>underlining </a:t>
            </a:r>
            <a:r>
              <a:rPr lang="en-GB" sz="1100" dirty="0" smtClean="0">
                <a:latin typeface="Arial" panose="020B0604020202020204" pitchFamily="34" charset="0"/>
                <a:cs typeface="Arial" panose="020B0604020202020204" pitchFamily="34" charset="0"/>
              </a:rPr>
              <a:t>it. This applies to all names written in a statement so that it is obvious to the reader which is the surname,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Complete the ‘Age if under 18’ section.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After ‘Occupation’ insert ‘Police Constable’ OR ‘Police Community Support Officer’ and your collar number. Do not put ‘Police Officer’ as this does not give your rank. </a:t>
            </a:r>
          </a:p>
          <a:p>
            <a:r>
              <a:rPr lang="en-GB" sz="1100" dirty="0" smtClean="0">
                <a:latin typeface="Arial" panose="020B0604020202020204" pitchFamily="34" charset="0"/>
                <a:cs typeface="Arial" panose="020B0604020202020204" pitchFamily="34" charset="0"/>
              </a:rPr>
              <a:t>Complete the ‘Number of pages’ section.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Sign the declaration and ensure that you include the date.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 is an offence to give false evidence on oath and it is also an offence to wilfully make a statement, material to the proceedings, which you know to be false or do not believe to be true. The certificate on the front of a witness statement (MG11), the declaration, is your acknowledgement that you are aware of the consequences of making a false statement.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Before beginning the statement, you should be aware of the certificate and the text should be read.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Complete the ‘Witness Evidence Visually Recorded?’ box with, yes or no.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537085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0892">
              <a:defRPr/>
            </a:pPr>
            <a:r>
              <a:rPr lang="en-GB" sz="1100" dirty="0" smtClean="0">
                <a:latin typeface="Arial" panose="020B0604020202020204" pitchFamily="34" charset="0"/>
                <a:cs typeface="Arial" panose="020B0604020202020204" pitchFamily="34" charset="0"/>
              </a:rPr>
              <a:t>Describe in detail the circumstances in chronological order, explaining the physical and verbal actions of the persons present,</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i.e.</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the evidence</a:t>
            </a:r>
            <a:r>
              <a:rPr lang="en-GB" sz="1100" b="1" dirty="0" smtClean="0">
                <a:latin typeface="Arial" panose="020B0604020202020204" pitchFamily="34" charset="0"/>
                <a:cs typeface="Arial" panose="020B0604020202020204" pitchFamily="34" charset="0"/>
              </a:rPr>
              <a:t>.</a:t>
            </a:r>
            <a:r>
              <a:rPr lang="en-GB" sz="1100" dirty="0" smtClean="0">
                <a:latin typeface="Arial" panose="020B0604020202020204" pitchFamily="34" charset="0"/>
                <a:cs typeface="Arial" panose="020B0604020202020204" pitchFamily="34" charset="0"/>
              </a:rPr>
              <a:t> </a:t>
            </a:r>
          </a:p>
          <a:p>
            <a:pPr lvl="0"/>
            <a:endParaRPr lang="en-GB" sz="1100" dirty="0" smtClean="0">
              <a:latin typeface="Arial" panose="020B0604020202020204" pitchFamily="34" charset="0"/>
              <a:cs typeface="Arial" panose="020B0604020202020204" pitchFamily="34" charset="0"/>
            </a:endParaRPr>
          </a:p>
          <a:p>
            <a:pPr lvl="0"/>
            <a:r>
              <a:rPr lang="en-GB" sz="1100" dirty="0" smtClean="0">
                <a:latin typeface="Arial" panose="020B0604020202020204" pitchFamily="34" charset="0"/>
                <a:cs typeface="Arial" panose="020B0604020202020204" pitchFamily="34" charset="0"/>
              </a:rPr>
              <a:t>The statement should make sense and be accurate. </a:t>
            </a:r>
          </a:p>
          <a:p>
            <a:pPr defTabSz="920892">
              <a:defRPr/>
            </a:pPr>
            <a:endParaRPr lang="en-GB" sz="1100" dirty="0" smtClean="0">
              <a:latin typeface="Arial" panose="020B0604020202020204" pitchFamily="34" charset="0"/>
              <a:cs typeface="Arial" panose="020B0604020202020204" pitchFamily="34" charset="0"/>
            </a:endParaRPr>
          </a:p>
          <a:p>
            <a:pPr defTabSz="920892">
              <a:defRPr/>
            </a:pPr>
            <a:r>
              <a:rPr lang="en-GB" sz="1100" dirty="0" smtClean="0">
                <a:latin typeface="Arial" panose="020B0604020202020204" pitchFamily="34" charset="0"/>
                <a:cs typeface="Arial" panose="020B0604020202020204" pitchFamily="34" charset="0"/>
              </a:rPr>
              <a:t>In general terms the resulting statement should provide a word picture of the events as they occurred.</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Hand out example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684983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dirty="0" smtClean="0">
                <a:latin typeface="Arial" panose="020B0604020202020204" pitchFamily="34" charset="0"/>
                <a:cs typeface="Arial" panose="020B0604020202020204" pitchFamily="34" charset="0"/>
              </a:rPr>
              <a:t>Police officer statements should always commence with the officer’s name, rank and number, and place stationed or duties. It should then outline the tour and type of duty being undertaken at the time of the incident and identify any other officers who were present.</a:t>
            </a:r>
          </a:p>
          <a:p>
            <a:pPr lvl="0"/>
            <a:endParaRPr lang="en-GB" sz="1100" dirty="0" smtClean="0">
              <a:latin typeface="Arial" panose="020B0604020202020204" pitchFamily="34" charset="0"/>
              <a:cs typeface="Arial" panose="020B0604020202020204" pitchFamily="34" charset="0"/>
            </a:endParaRPr>
          </a:p>
          <a:p>
            <a:pPr lvl="0"/>
            <a:r>
              <a:rPr lang="en-GB" sz="1100" dirty="0" smtClean="0">
                <a:latin typeface="Arial" panose="020B0604020202020204" pitchFamily="34" charset="0"/>
                <a:cs typeface="Arial" panose="020B0604020202020204" pitchFamily="34" charset="0"/>
              </a:rPr>
              <a:t>Police officers should make their statements without consulting with other officers as this can be seen as collusion.  </a:t>
            </a:r>
          </a:p>
          <a:p>
            <a:pPr lvl="0"/>
            <a:endParaRPr lang="en-GB" sz="1100" dirty="0" smtClean="0">
              <a:latin typeface="Arial" panose="020B0604020202020204" pitchFamily="34" charset="0"/>
              <a:cs typeface="Arial" panose="020B0604020202020204" pitchFamily="34" charset="0"/>
            </a:endParaRPr>
          </a:p>
          <a:p>
            <a:pPr lvl="0"/>
            <a:r>
              <a:rPr lang="en-GB" sz="1100" dirty="0" smtClean="0">
                <a:latin typeface="Arial" panose="020B0604020202020204" pitchFamily="34" charset="0"/>
                <a:cs typeface="Arial" panose="020B0604020202020204" pitchFamily="34" charset="0"/>
              </a:rPr>
              <a:t>Officers can view body worn camera footage prior to making their statements but should not show this video footage to other witnesses, including other police officers, as this will contaminate their memory of the incident. </a:t>
            </a:r>
          </a:p>
          <a:p>
            <a:pPr lvl="0"/>
            <a:r>
              <a:rPr lang="en-GB" sz="1100" dirty="0" smtClean="0">
                <a:latin typeface="Arial" panose="020B0604020202020204" pitchFamily="34" charset="0"/>
                <a:cs typeface="Arial" panose="020B0604020202020204" pitchFamily="34" charset="0"/>
              </a:rPr>
              <a:t>Acknowledgement</a:t>
            </a:r>
            <a:r>
              <a:rPr lang="en-GB" sz="1100" baseline="0" dirty="0" smtClean="0">
                <a:latin typeface="Arial" panose="020B0604020202020204" pitchFamily="34" charset="0"/>
                <a:cs typeface="Arial" panose="020B0604020202020204" pitchFamily="34" charset="0"/>
              </a:rPr>
              <a:t> of the footage should be recorded in the PC statement</a:t>
            </a:r>
          </a:p>
          <a:p>
            <a:pPr lvl="0"/>
            <a:endParaRPr lang="en-GB" sz="1100" dirty="0" smtClean="0">
              <a:latin typeface="Arial" panose="020B0604020202020204" pitchFamily="34" charset="0"/>
              <a:cs typeface="Arial" panose="020B0604020202020204" pitchFamily="34" charset="0"/>
            </a:endParaRPr>
          </a:p>
          <a:p>
            <a:pPr lvl="0"/>
            <a:r>
              <a:rPr lang="en-GB" sz="1100" dirty="0" smtClean="0">
                <a:latin typeface="Arial" panose="020B0604020202020204" pitchFamily="34" charset="0"/>
                <a:cs typeface="Arial" panose="020B0604020202020204" pitchFamily="34" charset="0"/>
              </a:rPr>
              <a:t>There is no need to include details of technical processes such as attaching documents or photographs to Niche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You can use the 24-hour clock or am/pm, but you must follow the time with ‘hours’ or ‘am/pm’ as applicable.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Open the statement with the correct time, day, date (including the year) and place. </a:t>
            </a:r>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
            </a:r>
            <a:br>
              <a:rPr lang="en-GB" sz="1100" b="1"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State if you were in full uniform. This is relevant for exercising certain arrest powers. </a:t>
            </a:r>
          </a:p>
          <a:p>
            <a:pPr lvl="0">
              <a:defRPr/>
            </a:pPr>
            <a:endParaRPr lang="en-GB" sz="1100" dirty="0" smtClean="0">
              <a:latin typeface="Arial" panose="020B0604020202020204" pitchFamily="34" charset="0"/>
              <a:cs typeface="Arial" panose="020B0604020202020204" pitchFamily="34" charset="0"/>
            </a:endParaRPr>
          </a:p>
          <a:p>
            <a:pPr lvl="0">
              <a:defRPr/>
            </a:pPr>
            <a:r>
              <a:rPr lang="en-GB" sz="1100" dirty="0" smtClean="0">
                <a:latin typeface="Arial" panose="020B0604020202020204" pitchFamily="34" charset="0"/>
                <a:cs typeface="Arial" panose="020B0604020202020204" pitchFamily="34" charset="0"/>
              </a:rPr>
              <a:t>All statements must be written in the first person which means writing from your point of view or perspective using the pronouns “I,” and “we.”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All place names throughout the statement must be written in full and in CAPITALS, include town and county.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ONLY time you would include the home address of the victim in the body of the statement is when it is evidentially relevant such as burglary offences, domestic violence and interfamilial child abuse.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same will apply to telephone numbers and other features that could identify or compromise the witness.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895407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ts val="0"/>
              </a:spcBef>
              <a:spcAft>
                <a:spcPts val="1800"/>
              </a:spcAft>
              <a:buClrTx/>
              <a:buSzTx/>
              <a:buFontTx/>
              <a:buNone/>
              <a:tabLst/>
              <a:defRPr/>
            </a:pP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Police officers are required to produce statements. Statements may be written</a:t>
            </a:r>
            <a:r>
              <a:rPr lang="en-GB" sz="1100" kern="1200" baseline="0" dirty="0" smtClean="0">
                <a:solidFill>
                  <a:schemeClr val="tx1"/>
                </a:solidFill>
                <a:effectLst/>
                <a:latin typeface="Arial" panose="020B0604020202020204" pitchFamily="34" charset="0"/>
                <a:ea typeface="ＭＳ Ｐゴシック" pitchFamily="-112" charset="-128"/>
                <a:cs typeface="Arial" panose="020B0604020202020204" pitchFamily="34" charset="0"/>
              </a:rPr>
              <a:t> </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immediately following an incident or some</a:t>
            </a:r>
            <a:r>
              <a:rPr lang="en-GB" sz="1100" kern="1200" baseline="0" dirty="0" smtClean="0">
                <a:solidFill>
                  <a:schemeClr val="tx1"/>
                </a:solidFill>
                <a:effectLst/>
                <a:latin typeface="Arial" panose="020B0604020202020204" pitchFamily="34" charset="0"/>
                <a:ea typeface="ＭＳ Ｐゴシック" pitchFamily="-112" charset="-128"/>
                <a:cs typeface="Arial" panose="020B0604020202020204" pitchFamily="34" charset="0"/>
              </a:rPr>
              <a:t> time later following the incident. </a:t>
            </a:r>
            <a:endParaRPr lang="en-GB" altLang="en-US" sz="1100" dirty="0" smtClean="0">
              <a:latin typeface="Arial" panose="020B0604020202020204" pitchFamily="34" charset="0"/>
              <a:cs typeface="Arial" panose="020B0604020202020204" pitchFamily="34" charset="0"/>
            </a:endParaRP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b="1" dirty="0" smtClean="0">
                <a:latin typeface="Arial" panose="020B0604020202020204" pitchFamily="34" charset="0"/>
                <a:cs typeface="Arial" panose="020B0604020202020204" pitchFamily="34" charset="0"/>
              </a:rPr>
              <a:t>The statement has to fulfil two functions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to tell the ‘story’ in the</a:t>
            </a:r>
            <a:r>
              <a:rPr lang="en-GB" altLang="en-US" sz="1100" baseline="0" dirty="0" smtClean="0">
                <a:latin typeface="Arial" panose="020B0604020202020204" pitchFamily="34" charset="0"/>
                <a:cs typeface="Arial" panose="020B0604020202020204" pitchFamily="34" charset="0"/>
              </a:rPr>
              <a:t> words of the officer</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to prove the offence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What might be included in the statement?</a:t>
            </a:r>
          </a:p>
          <a:p>
            <a:pPr>
              <a:lnSpc>
                <a:spcPct val="100000"/>
              </a:lnSpc>
            </a:pPr>
            <a:endParaRPr lang="en-GB"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What were you doing at the location?</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What did you see, hear, smell, touch </a:t>
            </a:r>
            <a:r>
              <a:rPr lang="en-GB" sz="1100" dirty="0" err="1" smtClean="0">
                <a:latin typeface="Arial" panose="020B0604020202020204" pitchFamily="34" charset="0"/>
                <a:cs typeface="Arial" panose="020B0604020202020204" pitchFamily="34" charset="0"/>
              </a:rPr>
              <a:t>etc</a:t>
            </a:r>
            <a:r>
              <a:rPr lang="en-GB" sz="1100" dirty="0" smtClean="0">
                <a:latin typeface="Arial" panose="020B0604020202020204" pitchFamily="34" charset="0"/>
                <a:cs typeface="Arial" panose="020B0604020202020204" pitchFamily="34" charset="0"/>
              </a:rPr>
              <a:t>?</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What happened?</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What did you do/say?</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What was the result of all this?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smtClean="0">
                <a:latin typeface="Arial" panose="020B0604020202020204" pitchFamily="34" charset="0"/>
                <a:cs typeface="Arial" panose="020B0604020202020204" pitchFamily="34" charset="0"/>
              </a:rPr>
              <a:t>WHAT YOU SAW </a:t>
            </a:r>
            <a:endParaRPr lang="en-GB" sz="1100" dirty="0" smtClean="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dirty="0" smtClean="0"/>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925098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smtClean="0">
                <a:latin typeface="Arial" charset="0"/>
              </a:rPr>
              <a:t>The principles of evidence suggest that a person, as a general rule, can only give evidence of what he/she has perceived through their own senses. i.e. what they : See, Hear, Touch, Smell, Feel</a:t>
            </a:r>
            <a:r>
              <a:rPr lang="en-US" altLang="en-US" sz="1100" b="0" baseline="0" dirty="0" smtClean="0">
                <a:latin typeface="Arial" charset="0"/>
              </a:rPr>
              <a:t> </a:t>
            </a:r>
            <a:r>
              <a:rPr lang="en-US" altLang="en-US" sz="1100" b="0" baseline="0" dirty="0" err="1" smtClean="0">
                <a:latin typeface="Arial" charset="0"/>
              </a:rPr>
              <a:t>etc</a:t>
            </a:r>
            <a:endParaRPr lang="en-US" altLang="en-US" sz="1100" b="0"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638311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ts val="0"/>
              </a:spcBef>
              <a:spcAft>
                <a:spcPts val="1800"/>
              </a:spcAft>
              <a:buClrTx/>
              <a:buSzTx/>
              <a:buFontTx/>
              <a:buNone/>
              <a:tabLst/>
              <a:defRPr/>
            </a:pPr>
            <a:r>
              <a:rPr lang="en-GB" sz="1100" b="1"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Identification (see R v Turnbull Handout) </a:t>
            </a:r>
          </a:p>
          <a:p>
            <a:pPr marL="0" marR="0" lvl="0" indent="0" algn="l" defTabSz="914400" rtl="0" eaLnBrk="0" fontAlgn="base" latinLnBrk="0" hangingPunct="0">
              <a:lnSpc>
                <a:spcPct val="100000"/>
              </a:lnSpc>
              <a:spcBef>
                <a:spcPts val="0"/>
              </a:spcBef>
              <a:spcAft>
                <a:spcPts val="1800"/>
              </a:spcAft>
              <a:buClrTx/>
              <a:buSzTx/>
              <a:buFontTx/>
              <a:buNone/>
              <a:tabLst/>
              <a:defRPr/>
            </a:pPr>
            <a:endParaRPr lang="en-GB" sz="1100" dirty="0" smtClean="0">
              <a:latin typeface="Arial" panose="020B0604020202020204" pitchFamily="34" charset="0"/>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In 1976 the Court of Appeal considered the case of R v Turnbull and created guidelines on the subject of identification, which have been followed in subsequent cases. The points raised indicate the areas to which police officers must pay particular attention whenever they are involved in identification processes. </a:t>
            </a: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The visual evidence from the witness’s first sighting is less likely to be disputed in court if the Turnbull guidelines are followed. </a:t>
            </a:r>
            <a:endParaRPr lang="en-GB" altLang="en-US" sz="1100" i="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ADVOKATE is a useful way to remember them:</a:t>
            </a:r>
          </a:p>
          <a:p>
            <a:pPr>
              <a:lnSpc>
                <a:spcPct val="100000"/>
              </a:lnSpc>
            </a:pPr>
            <a:endParaRPr lang="en-GB" sz="1100" b="1"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1" baseline="0" dirty="0" smtClean="0">
                <a:latin typeface="Arial" panose="020B0604020202020204" pitchFamily="34" charset="0"/>
                <a:cs typeface="Arial" panose="020B0604020202020204" pitchFamily="34" charset="0"/>
              </a:rPr>
              <a:t>Amount of time </a:t>
            </a:r>
            <a:r>
              <a:rPr lang="en-GB" sz="1100" baseline="0" dirty="0" smtClean="0">
                <a:latin typeface="Arial" panose="020B0604020202020204" pitchFamily="34" charset="0"/>
                <a:cs typeface="Arial" panose="020B0604020202020204" pitchFamily="34" charset="0"/>
              </a:rPr>
              <a:t>the suspect was under observation – the time the suspect carried out the criminal act, were there any breaks in observation? Was it frontal or rear view? </a:t>
            </a:r>
          </a:p>
          <a:p>
            <a:pPr>
              <a:lnSpc>
                <a:spcPct val="100000"/>
              </a:lnSpc>
            </a:pPr>
            <a:r>
              <a:rPr lang="en-GB" sz="1100" b="1" baseline="0" dirty="0" smtClean="0">
                <a:latin typeface="Arial" panose="020B0604020202020204" pitchFamily="34" charset="0"/>
                <a:cs typeface="Arial" panose="020B0604020202020204" pitchFamily="34" charset="0"/>
              </a:rPr>
              <a:t>Distance</a:t>
            </a:r>
            <a:r>
              <a:rPr lang="en-GB" sz="1100" baseline="0" dirty="0" smtClean="0">
                <a:latin typeface="Arial" panose="020B0604020202020204" pitchFamily="34" charset="0"/>
                <a:cs typeface="Arial" panose="020B0604020202020204" pitchFamily="34" charset="0"/>
              </a:rPr>
              <a:t> from the eye witness and the suspect or incident – how far away was the witness when the incident took place? Distance can vary during the course of the observation and will be rarely one measurement</a:t>
            </a:r>
          </a:p>
          <a:p>
            <a:pPr>
              <a:lnSpc>
                <a:spcPct val="100000"/>
              </a:lnSpc>
            </a:pPr>
            <a:r>
              <a:rPr lang="en-GB" sz="1100" b="1" baseline="0" dirty="0" smtClean="0">
                <a:latin typeface="Arial" panose="020B0604020202020204" pitchFamily="34" charset="0"/>
                <a:cs typeface="Arial" panose="020B0604020202020204" pitchFamily="34" charset="0"/>
              </a:rPr>
              <a:t>Visibility</a:t>
            </a:r>
            <a:r>
              <a:rPr lang="en-GB" sz="1100" baseline="0" dirty="0" smtClean="0">
                <a:latin typeface="Arial" panose="020B0604020202020204" pitchFamily="34" charset="0"/>
                <a:cs typeface="Arial" panose="020B0604020202020204" pitchFamily="34" charset="0"/>
              </a:rPr>
              <a:t> – including time of day, street lighting, weather conditions etc. </a:t>
            </a: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Obstructions </a:t>
            </a:r>
            <a:r>
              <a:rPr lang="en-GB" sz="1100" b="0" dirty="0" smtClean="0">
                <a:latin typeface="Arial" panose="020B0604020202020204" pitchFamily="34" charset="0"/>
                <a:cs typeface="Arial" panose="020B0604020202020204" pitchFamily="34" charset="0"/>
              </a:rPr>
              <a:t>– was there anything obstructing the view  - this </a:t>
            </a:r>
            <a:r>
              <a:rPr lang="en-GB" sz="1100" b="0" baseline="0" dirty="0" smtClean="0">
                <a:latin typeface="Arial" panose="020B0604020202020204" pitchFamily="34" charset="0"/>
                <a:cs typeface="Arial" panose="020B0604020202020204" pitchFamily="34" charset="0"/>
              </a:rPr>
              <a:t>should be described in as much detail as possible. Obstructions include dirty or clean glass, open or closed window or glare from the sun. Record the distance between the witness and any obstruction</a:t>
            </a: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Known or seen before </a:t>
            </a:r>
            <a:r>
              <a:rPr lang="en-GB" sz="1100" b="0" dirty="0" smtClean="0">
                <a:latin typeface="Arial" panose="020B0604020202020204" pitchFamily="34" charset="0"/>
                <a:cs typeface="Arial" panose="020B0604020202020204" pitchFamily="34" charset="0"/>
              </a:rPr>
              <a:t>– did the witness know or had they seen the suspect before? Consider the relationship</a:t>
            </a:r>
            <a:r>
              <a:rPr lang="en-GB" sz="1100" b="0" baseline="0" dirty="0" smtClean="0">
                <a:latin typeface="Arial" panose="020B0604020202020204" pitchFamily="34" charset="0"/>
                <a:cs typeface="Arial" panose="020B0604020202020204" pitchFamily="34" charset="0"/>
              </a:rPr>
              <a:t> they have or whether they work together. How long has the witness known the suspect? In what context and how well? </a:t>
            </a: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Any reason to remember suspect </a:t>
            </a:r>
            <a:r>
              <a:rPr lang="en-GB" sz="1100" b="0" dirty="0" smtClean="0">
                <a:latin typeface="Arial" panose="020B0604020202020204" pitchFamily="34" charset="0"/>
                <a:cs typeface="Arial" panose="020B0604020202020204" pitchFamily="34" charset="0"/>
              </a:rPr>
              <a:t>– This could be a distinguishing feature or peculiarity</a:t>
            </a:r>
            <a:r>
              <a:rPr lang="en-GB" sz="1100" b="0" baseline="0" dirty="0" smtClean="0">
                <a:latin typeface="Arial" panose="020B0604020202020204" pitchFamily="34" charset="0"/>
                <a:cs typeface="Arial" panose="020B0604020202020204" pitchFamily="34" charset="0"/>
              </a:rPr>
              <a:t> of the person. What makes the person memorable - their appearance, features or accent? The nature of the incident, what has stuck in the mind?</a:t>
            </a: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Time lapse </a:t>
            </a:r>
            <a:r>
              <a:rPr lang="en-GB" sz="1100" b="0" dirty="0" smtClean="0">
                <a:latin typeface="Arial" panose="020B0604020202020204" pitchFamily="34" charset="0"/>
                <a:cs typeface="Arial" panose="020B0604020202020204" pitchFamily="34" charset="0"/>
              </a:rPr>
              <a:t>–</a:t>
            </a:r>
            <a:r>
              <a:rPr lang="en-GB" sz="1100" b="0" baseline="0" dirty="0" smtClean="0">
                <a:latin typeface="Arial" panose="020B0604020202020204" pitchFamily="34" charset="0"/>
                <a:cs typeface="Arial" panose="020B0604020202020204" pitchFamily="34" charset="0"/>
              </a:rPr>
              <a:t> the time lapse between the first and any subsequent identification to the police. How much time lapsed between recording or obtaining a first description and the sighting of the suspect? How long since witness last saw suspect?</a:t>
            </a:r>
            <a:endParaRPr lang="en-GB" sz="1100" b="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Errors </a:t>
            </a:r>
            <a:r>
              <a:rPr lang="en-GB" sz="1100" b="0" dirty="0" smtClean="0">
                <a:latin typeface="Arial" panose="020B0604020202020204" pitchFamily="34" charset="0"/>
                <a:cs typeface="Arial" panose="020B0604020202020204" pitchFamily="34" charset="0"/>
              </a:rPr>
              <a:t>– any errors between the </a:t>
            </a:r>
            <a:r>
              <a:rPr lang="en-GB" sz="1100" b="0" i="1" dirty="0" smtClean="0">
                <a:latin typeface="Arial" panose="020B0604020202020204" pitchFamily="34" charset="0"/>
                <a:cs typeface="Arial" panose="020B0604020202020204" pitchFamily="34" charset="0"/>
              </a:rPr>
              <a:t>first recorded description </a:t>
            </a:r>
            <a:r>
              <a:rPr lang="en-GB" sz="1100" b="0" dirty="0" smtClean="0">
                <a:latin typeface="Arial" panose="020B0604020202020204" pitchFamily="34" charset="0"/>
                <a:cs typeface="Arial" panose="020B0604020202020204" pitchFamily="34" charset="0"/>
              </a:rPr>
              <a:t>of the suspect given by the witness when first seen by them and their actual appearance. </a:t>
            </a:r>
          </a:p>
          <a:p>
            <a:pPr>
              <a:lnSpc>
                <a:spcPct val="100000"/>
              </a:lnSpc>
            </a:pPr>
            <a:r>
              <a:rPr lang="en-GB" sz="1100" b="0" dirty="0" smtClean="0">
                <a:latin typeface="Arial" panose="020B0604020202020204" pitchFamily="34" charset="0"/>
                <a:cs typeface="Arial" panose="020B0604020202020204" pitchFamily="34" charset="0"/>
              </a:rPr>
              <a:t>For example - the male now has a beard.</a:t>
            </a:r>
          </a:p>
          <a:p>
            <a:pPr>
              <a:lnSpc>
                <a:spcPct val="100000"/>
              </a:lnSpc>
            </a:pPr>
            <a:r>
              <a:rPr lang="en-GB" sz="1100" b="0" dirty="0" smtClean="0">
                <a:latin typeface="Arial" panose="020B0604020202020204" pitchFamily="34" charset="0"/>
                <a:cs typeface="Arial" panose="020B0604020202020204" pitchFamily="34" charset="0"/>
              </a:rPr>
              <a:t>Remember the first description must always</a:t>
            </a:r>
            <a:r>
              <a:rPr lang="en-GB" sz="1100" b="0" baseline="0" dirty="0" smtClean="0">
                <a:latin typeface="Arial" panose="020B0604020202020204" pitchFamily="34" charset="0"/>
                <a:cs typeface="Arial" panose="020B0604020202020204" pitchFamily="34" charset="0"/>
              </a:rPr>
              <a:t> be recorded. </a:t>
            </a:r>
          </a:p>
          <a:p>
            <a:pPr>
              <a:lnSpc>
                <a:spcPct val="100000"/>
              </a:lnSpc>
            </a:pPr>
            <a:r>
              <a:rPr lang="en-GB" sz="1100" b="0" baseline="0" dirty="0" smtClean="0">
                <a:latin typeface="Arial" panose="020B0604020202020204" pitchFamily="34" charset="0"/>
                <a:cs typeface="Arial" panose="020B0604020202020204" pitchFamily="34" charset="0"/>
              </a:rPr>
              <a:t>Not all these points will be applicable to every statement but you need to consider each point.</a:t>
            </a:r>
            <a:endParaRPr lang="en-GB" sz="1100" b="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785002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An</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offender must be described in as much detail as possible.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Most people are not trained observers. They do not consciously make detailed visual examinations of the people they meet and many people find it difficult to describe a person.</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Police</a:t>
            </a:r>
            <a:r>
              <a:rPr lang="en-GB" sz="1100" baseline="0" dirty="0" smtClean="0">
                <a:latin typeface="Arial" panose="020B0604020202020204" pitchFamily="34" charset="0"/>
                <a:cs typeface="Arial" panose="020B0604020202020204" pitchFamily="34" charset="0"/>
              </a:rPr>
              <a:t> d</a:t>
            </a:r>
            <a:r>
              <a:rPr lang="en-GB" sz="1100" dirty="0" smtClean="0">
                <a:latin typeface="Arial" panose="020B0604020202020204" pitchFamily="34" charset="0"/>
                <a:cs typeface="Arial" panose="020B0604020202020204" pitchFamily="34" charset="0"/>
              </a:rPr>
              <a:t>escribe a person using</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a 10-point description.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End the</a:t>
            </a:r>
            <a:r>
              <a:rPr lang="en-GB" sz="1100" baseline="0" dirty="0" smtClean="0">
                <a:latin typeface="Arial" panose="020B0604020202020204" pitchFamily="34" charset="0"/>
                <a:cs typeface="Arial" panose="020B0604020202020204" pitchFamily="34" charset="0"/>
              </a:rPr>
              <a:t> description paragraph</a:t>
            </a:r>
            <a:r>
              <a:rPr lang="en-GB" sz="1100" dirty="0" smtClean="0">
                <a:latin typeface="Arial" panose="020B0604020202020204" pitchFamily="34" charset="0"/>
                <a:cs typeface="Arial" panose="020B0604020202020204" pitchFamily="34" charset="0"/>
              </a:rPr>
              <a:t> with the phrase, “That is all I can tell you about that person.”</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Age, build, clothing, any distinguishing marks (e.g. tattoos, scars, beard etc.), , ethnicity, colour &amp; complexion, gender, hair (style &amp; colour),  height, if carrying anything</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When describing someone’s height use between heights rather that exact or relate to a fixed object – shorter than me.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If you are not sure of a detail say so, e.g.   I am not sure of the colour of the jumper.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055173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1932527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Show the next slide for a 10 seconds only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8550707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Show picture to the group for 10 seconds and then move on to next slide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Group led discussion with class what descriptions they have and compare to others in the group/actual picture</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Then move on to discussing in the group ADVOKATE in relation to this scene.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9398648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dirty="0" smtClean="0">
                <a:latin typeface="Arial" panose="020B0604020202020204" pitchFamily="34" charset="0"/>
                <a:cs typeface="Arial" panose="020B0604020202020204" pitchFamily="34" charset="0"/>
              </a:rPr>
              <a:t>Exhibits produced in a statement MUST be allocated a unique reference number and an exhibit label should be signed at that time. The unique reference number should be recorded in the statement.</a:t>
            </a:r>
          </a:p>
          <a:p>
            <a:r>
              <a:rPr lang="en-GB" sz="1100" dirty="0" smtClean="0">
                <a:latin typeface="Arial" panose="020B0604020202020204" pitchFamily="34" charset="0"/>
                <a:cs typeface="Arial" panose="020B0604020202020204" pitchFamily="34" charset="0"/>
              </a:rPr>
              <a:t>If an exhibit is produced or created by the witness it will be their exhibit and it will be produced as a part of their statement.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unique reference number will consist of the exhibitor’s initials and a sequential number, i.e. the third exhibit produced by David Steven Roberts would be identified as DSR/3. The officer will write the exhibit reference in the following format:</a:t>
            </a:r>
          </a:p>
          <a:p>
            <a:endParaRPr lang="en-GB" sz="1100" b="1"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You will see in the extra brackets ‘Exhibit numbers’. These are only allocated by the court and are left blank until that time.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 is essential that accurate descriptions of property are included in the statement and should also be included on the exhibit label. Any marks or damage that the owner would be able to recognise again should be recorded and the reason why the owner can positively identify that property as theirs.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Where an exhibit is stored or who it is handed to is an important aspect in the continuity of that exhibit and must be included in the statement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suspect cannot produce an exhibit anything taken from them or made by them during interview should be exhibited by an officer with their initials as the reference number. A prepared statement or sketch plan, for example, would be an exhibit taken and produced by the interviewing officer and given a consecutive reference number.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599956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7241284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altLang="en-US" sz="1100" dirty="0" smtClean="0">
                <a:latin typeface="Arial" panose="020B0604020202020204" pitchFamily="34" charset="0"/>
              </a:rPr>
              <a:t>For example ‘the defendant in my view is guilty or the defendant is a criminal type.</a:t>
            </a:r>
          </a:p>
          <a:p>
            <a:pPr marL="171450" indent="-171450">
              <a:buFontTx/>
              <a:buChar char="•"/>
            </a:pPr>
            <a:r>
              <a:rPr lang="en-GB" altLang="en-US" sz="1100" dirty="0" smtClean="0">
                <a:latin typeface="Arial" panose="020B0604020202020204" pitchFamily="34" charset="0"/>
              </a:rPr>
              <a:t>Personal views such as he appeared to be drunk without objective test</a:t>
            </a:r>
          </a:p>
          <a:p>
            <a:pPr marL="171450" indent="-171450">
              <a:buFontTx/>
              <a:buChar char="•"/>
            </a:pPr>
            <a:r>
              <a:rPr lang="en-GB" altLang="en-US" sz="1100" dirty="0" smtClean="0">
                <a:latin typeface="Arial" panose="020B0604020202020204" pitchFamily="34" charset="0"/>
              </a:rPr>
              <a:t>Sensitive issues such as he has a previous record for robbery so I stopped him as he looked suspicious.  Must not include PNC of person or points on licence as sensitive information </a:t>
            </a:r>
            <a:r>
              <a:rPr lang="en-GB" altLang="en-US" sz="1100" dirty="0" err="1" smtClean="0">
                <a:latin typeface="Arial" panose="020B0604020202020204" pitchFamily="34" charset="0"/>
              </a:rPr>
              <a:t>i.e</a:t>
            </a:r>
            <a:r>
              <a:rPr lang="en-GB" altLang="en-US" sz="1100" dirty="0" smtClean="0">
                <a:latin typeface="Arial" panose="020B0604020202020204" pitchFamily="34" charset="0"/>
              </a:rPr>
              <a:t> I conducted a PNC check and he is known to Police for robbery.  Different if he is wanted and this information is sued as evidence for your arrest.  Also comes under prejudicial as forming an opinion before evidence gathered that he committed the offence.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7891855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These are things that you should try and avoid not doing.  Hearsay rules apply and in some situations it maybe applicable to include.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Irrelevant facts or information is a key aspect.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Make it relevant to the offence and think is this needed?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It maybe relevant in some situations but not in others depending on the offence and what relevance it can bring.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Think about is this evidence that proves or disproves the offence and does it make sense to another?</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Provide Completing</a:t>
            </a:r>
            <a:r>
              <a:rPr lang="en-GB" sz="1100" baseline="0" dirty="0" smtClean="0">
                <a:latin typeface="Arial" panose="020B0604020202020204" pitchFamily="34" charset="0"/>
                <a:cs typeface="Arial" panose="020B0604020202020204" pitchFamily="34" charset="0"/>
              </a:rPr>
              <a:t> Statements Top Tips Handout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6254753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itchFamily="34" charset="-128"/>
                <a:cs typeface="Arial" panose="020B0604020202020204" pitchFamily="34" charset="0"/>
              </a:rPr>
              <a:t>A Police</a:t>
            </a:r>
            <a:r>
              <a:rPr lang="en-GB" altLang="en-US" sz="1100" baseline="0" dirty="0" smtClean="0">
                <a:latin typeface="Arial" panose="020B0604020202020204" pitchFamily="34" charset="0"/>
                <a:ea typeface="ＭＳ Ｐゴシック" pitchFamily="34" charset="-128"/>
                <a:cs typeface="Arial" panose="020B0604020202020204" pitchFamily="34" charset="0"/>
              </a:rPr>
              <a:t> Officer </a:t>
            </a:r>
            <a:r>
              <a:rPr lang="en-GB" altLang="en-US" sz="1100" dirty="0" smtClean="0">
                <a:latin typeface="Arial" panose="020B0604020202020204" pitchFamily="34" charset="0"/>
                <a:ea typeface="ＭＳ Ｐゴシック" pitchFamily="34" charset="-128"/>
                <a:cs typeface="Arial" panose="020B0604020202020204" pitchFamily="34" charset="0"/>
              </a:rPr>
              <a:t>may be required to provide a statement days, weeks or even months after the event.  Even if they provide it shortly after something has happened it is likely that they will need to rely on memory at some point.</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How good generally are peoples’ memories?</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How good is your memory?</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Who regards themselves as having a good memory?</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Lets put it to the test…</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All you need is a piece of paper and a pen.</a:t>
            </a:r>
          </a:p>
          <a:p>
            <a:endParaRPr lang="en-GB"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“I am going to show you a list of words and will read them out.</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Once the list has gone you have 1 min to write down as many of the words as you can remember. – Ready?”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443735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itchFamily="34" charset="-128"/>
                <a:cs typeface="Arial" panose="020B0604020202020204" pitchFamily="34" charset="0"/>
              </a:rPr>
              <a:t>How many think that they did well? </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How many would like another chance?</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Okay, we’ll give you another chance with a new set of words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8767112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40789326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itchFamily="34" charset="-128"/>
                <a:cs typeface="Arial" panose="020B0604020202020204" pitchFamily="34" charset="0"/>
              </a:rPr>
              <a:t>How many think that they did better the 2</a:t>
            </a:r>
            <a:r>
              <a:rPr lang="en-GB" altLang="en-US" sz="1100" baseline="30000" dirty="0" smtClean="0">
                <a:latin typeface="Arial" panose="020B0604020202020204" pitchFamily="34" charset="0"/>
                <a:ea typeface="ＭＳ Ｐゴシック" pitchFamily="34" charset="-128"/>
                <a:cs typeface="Arial" panose="020B0604020202020204" pitchFamily="34" charset="0"/>
              </a:rPr>
              <a:t>nd</a:t>
            </a:r>
            <a:r>
              <a:rPr lang="en-GB" altLang="en-US" sz="1100" dirty="0" smtClean="0">
                <a:latin typeface="Arial" panose="020B0604020202020204" pitchFamily="34" charset="0"/>
                <a:ea typeface="ＭＳ Ｐゴシック" pitchFamily="34" charset="-128"/>
                <a:cs typeface="Arial" panose="020B0604020202020204" pitchFamily="34" charset="0"/>
              </a:rPr>
              <a:t> time around?</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You knew what to expect?</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Okay, lets look at the first list……raise your hand of you got the word ‘sweet’ on your list?</a:t>
            </a:r>
          </a:p>
          <a:p>
            <a:r>
              <a:rPr lang="en-GB" altLang="en-US" sz="1100" dirty="0" smtClean="0">
                <a:latin typeface="Arial" panose="020B0604020202020204" pitchFamily="34" charset="0"/>
                <a:ea typeface="ＭＳ Ｐゴシック" pitchFamily="34" charset="-128"/>
                <a:cs typeface="Arial" panose="020B0604020202020204" pitchFamily="34" charset="0"/>
              </a:rPr>
              <a:t>(</a:t>
            </a:r>
            <a:r>
              <a:rPr lang="en-GB" altLang="en-US" sz="1100" b="1" dirty="0" smtClean="0">
                <a:latin typeface="Arial" panose="020B0604020202020204" pitchFamily="34" charset="0"/>
                <a:ea typeface="ＭＳ Ｐゴシック" pitchFamily="34" charset="-128"/>
                <a:cs typeface="Arial" panose="020B0604020202020204" pitchFamily="34" charset="0"/>
              </a:rPr>
              <a:t>Trainer to raise his/her hand whilst asking the question)</a:t>
            </a:r>
          </a:p>
          <a:p>
            <a:endParaRPr lang="en-GB" altLang="en-US" sz="1100" b="1" dirty="0" smtClean="0">
              <a:latin typeface="Arial" panose="020B0604020202020204" pitchFamily="34" charset="0"/>
              <a:ea typeface="ＭＳ Ｐゴシック" pitchFamily="34" charset="-128"/>
              <a:cs typeface="Arial" panose="020B0604020202020204" pitchFamily="34" charset="0"/>
            </a:endParaRPr>
          </a:p>
          <a:p>
            <a:r>
              <a:rPr lang="en-GB" altLang="en-US" sz="1100" b="1" dirty="0" smtClean="0">
                <a:latin typeface="Arial" panose="020B0604020202020204" pitchFamily="34" charset="0"/>
                <a:ea typeface="ＭＳ Ｐゴシック" pitchFamily="34" charset="-128"/>
                <a:cs typeface="Arial" panose="020B0604020202020204" pitchFamily="34" charset="0"/>
              </a:rPr>
              <a:t>Reveal first list</a:t>
            </a:r>
            <a:r>
              <a:rPr lang="en-GB" altLang="en-US" sz="1100" b="1" baseline="0" dirty="0" smtClean="0">
                <a:latin typeface="Arial" panose="020B0604020202020204" pitchFamily="34" charset="0"/>
                <a:ea typeface="ＭＳ Ｐゴシック" pitchFamily="34" charset="-128"/>
                <a:cs typeface="Arial" panose="020B0604020202020204" pitchFamily="34" charset="0"/>
              </a:rPr>
              <a:t>….</a:t>
            </a:r>
            <a:endParaRPr lang="en-GB" altLang="en-US" sz="1100" b="1" dirty="0" smtClean="0">
              <a:latin typeface="Arial" panose="020B0604020202020204" pitchFamily="34" charset="0"/>
              <a:ea typeface="ＭＳ Ｐゴシック" pitchFamily="34" charset="-128"/>
              <a:cs typeface="Arial" panose="020B0604020202020204" pitchFamily="34" charset="0"/>
            </a:endParaRPr>
          </a:p>
          <a:p>
            <a:endParaRPr lang="en-GB" altLang="en-US" sz="1100" b="1"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Look at list No.2…..raise your hand if you got the word ‘anger’ or ‘angry’ on the list?</a:t>
            </a:r>
          </a:p>
          <a:p>
            <a:r>
              <a:rPr lang="en-GB" altLang="en-US" sz="1100" b="1" dirty="0" smtClean="0">
                <a:latin typeface="Arial" panose="020B0604020202020204" pitchFamily="34" charset="0"/>
                <a:ea typeface="ＭＳ Ｐゴシック" pitchFamily="34" charset="-128"/>
                <a:cs typeface="Arial" panose="020B0604020202020204" pitchFamily="34" charset="0"/>
              </a:rPr>
              <a:t>(Trainer again to raise his/her hand whilst asking question)</a:t>
            </a:r>
          </a:p>
          <a:p>
            <a:endParaRPr lang="en-GB" altLang="en-US" sz="1100" b="1" dirty="0" smtClean="0">
              <a:latin typeface="Arial" panose="020B0604020202020204" pitchFamily="34" charset="0"/>
              <a:ea typeface="ＭＳ Ｐゴシック" pitchFamily="34" charset="-128"/>
              <a:cs typeface="Arial" panose="020B0604020202020204" pitchFamily="34" charset="0"/>
            </a:endParaRPr>
          </a:p>
          <a:p>
            <a:r>
              <a:rPr lang="en-GB" altLang="en-US" sz="1100" b="1" dirty="0" smtClean="0">
                <a:latin typeface="Arial" panose="020B0604020202020204" pitchFamily="34" charset="0"/>
                <a:ea typeface="ＭＳ Ｐゴシック" pitchFamily="34" charset="-128"/>
                <a:cs typeface="Arial" panose="020B0604020202020204" pitchFamily="34" charset="0"/>
              </a:rPr>
              <a:t>Reveal second</a:t>
            </a:r>
            <a:r>
              <a:rPr lang="en-GB" altLang="en-US" sz="1100" b="1" baseline="0" dirty="0" smtClean="0">
                <a:latin typeface="Arial" panose="020B0604020202020204" pitchFamily="34" charset="0"/>
                <a:ea typeface="ＭＳ Ｐゴシック" pitchFamily="34" charset="-128"/>
                <a:cs typeface="Arial" panose="020B0604020202020204" pitchFamily="34" charset="0"/>
              </a:rPr>
              <a:t> list…. </a:t>
            </a:r>
            <a:endParaRPr lang="en-GB" altLang="en-US" sz="1100" b="1" dirty="0" smtClean="0">
              <a:latin typeface="Arial" panose="020B0604020202020204" pitchFamily="34" charset="0"/>
              <a:ea typeface="ＭＳ Ｐゴシック" pitchFamily="34" charset="-128"/>
              <a:cs typeface="Arial" panose="020B0604020202020204" pitchFamily="34" charset="0"/>
            </a:endParaRPr>
          </a:p>
          <a:p>
            <a:endParaRPr lang="en-GB" altLang="en-US" sz="1100" b="1"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Good, excellent….. If you raised your hand either time, you have experienced a ‘false memory’</a:t>
            </a:r>
          </a:p>
          <a:p>
            <a:endParaRPr lang="en-GB" altLang="en-US" sz="1100" dirty="0" smtClean="0">
              <a:latin typeface="Arial" panose="020B0604020202020204" pitchFamily="34" charset="0"/>
              <a:ea typeface="ＭＳ Ｐゴシック" pitchFamily="34" charset="-128"/>
              <a:cs typeface="Arial" panose="020B0604020202020204" pitchFamily="34" charset="0"/>
            </a:endParaRPr>
          </a:p>
          <a:p>
            <a:r>
              <a:rPr lang="en-GB" altLang="en-US" sz="1100" dirty="0" smtClean="0">
                <a:latin typeface="Arial" panose="020B0604020202020204" pitchFamily="34" charset="0"/>
                <a:ea typeface="ＭＳ Ｐゴシック" pitchFamily="34" charset="-128"/>
                <a:cs typeface="Arial" panose="020B0604020202020204" pitchFamily="34" charset="0"/>
              </a:rPr>
              <a:t>Neither of those two words were on the lists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3675822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764602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08/03/2019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08/03/2019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08/03/2019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08/03/2019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4.png"/><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8.jpeg"/><Relationship Id="rId5" Type="http://schemas.openxmlformats.org/officeDocument/2006/relationships/image" Target="../media/image3.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56674" y="1336674"/>
            <a:ext cx="4551903" cy="2800767"/>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Police </a:t>
            </a:r>
          </a:p>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Statement </a:t>
            </a:r>
          </a:p>
          <a:p>
            <a:pPr algn="ctr"/>
            <a:r>
              <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rPr>
              <a:t> </a:t>
            </a: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      Writing </a:t>
            </a:r>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a:spLocks noGrp="1" noChangeArrowheads="1"/>
          </p:cNvSpPr>
          <p:nvPr/>
        </p:nvSpPr>
        <p:spPr bwMode="auto">
          <a:xfrm>
            <a:off x="1313793" y="1572666"/>
            <a:ext cx="5770179"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lnSpc>
                <a:spcPct val="150000"/>
              </a:lnSpc>
            </a:pPr>
            <a:r>
              <a:rPr lang="en-US" altLang="en-US" sz="2400" dirty="0" smtClean="0">
                <a:solidFill>
                  <a:srgbClr val="002060"/>
                </a:solidFill>
              </a:rPr>
              <a:t>Formal written document of a person (MG11)</a:t>
            </a:r>
          </a:p>
          <a:p>
            <a:pPr eaLnBrk="1" hangingPunct="1">
              <a:lnSpc>
                <a:spcPct val="150000"/>
              </a:lnSpc>
            </a:pPr>
            <a:r>
              <a:rPr lang="en-US" altLang="en-US" sz="2400" dirty="0" smtClean="0">
                <a:solidFill>
                  <a:srgbClr val="002060"/>
                </a:solidFill>
              </a:rPr>
              <a:t>Facts relating to a certain event or events</a:t>
            </a:r>
          </a:p>
          <a:p>
            <a:pPr eaLnBrk="1" hangingPunct="1">
              <a:lnSpc>
                <a:spcPct val="150000"/>
              </a:lnSpc>
            </a:pPr>
            <a:r>
              <a:rPr lang="en-US" altLang="en-US" sz="2400" dirty="0" smtClean="0">
                <a:solidFill>
                  <a:srgbClr val="002060"/>
                </a:solidFill>
              </a:rPr>
              <a:t>Signed by the person who makes it confirming the contents are true</a:t>
            </a:r>
          </a:p>
          <a:p>
            <a:pPr eaLnBrk="1" hangingPunct="1">
              <a:lnSpc>
                <a:spcPct val="150000"/>
              </a:lnSpc>
            </a:pPr>
            <a:r>
              <a:rPr lang="en-US" altLang="en-US" sz="2400" dirty="0" smtClean="0">
                <a:solidFill>
                  <a:srgbClr val="002060"/>
                </a:solidFill>
              </a:rPr>
              <a:t>Used as evidence in court and a copy served on the other parties before trial</a:t>
            </a:r>
          </a:p>
          <a:p>
            <a:pPr eaLnBrk="1" hangingPunct="1"/>
            <a:endParaRPr lang="en-US" altLang="en-US" sz="2800" dirty="0" smtClean="0">
              <a:latin typeface="Comic Sans MS" panose="030F0702030302020204" pitchFamily="66" charset="0"/>
            </a:endParaRPr>
          </a:p>
        </p:txBody>
      </p:sp>
      <p:sp>
        <p:nvSpPr>
          <p:cNvPr id="6" name="TextBox 5"/>
          <p:cNvSpPr txBox="1"/>
          <p:nvPr/>
        </p:nvSpPr>
        <p:spPr>
          <a:xfrm>
            <a:off x="1488612" y="471979"/>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What is a </a:t>
            </a:r>
            <a:r>
              <a:rPr lang="en-GB" sz="3200" b="1" dirty="0">
                <a:solidFill>
                  <a:schemeClr val="bg1"/>
                </a:solidFill>
              </a:rPr>
              <a:t>W</a:t>
            </a:r>
            <a:r>
              <a:rPr lang="en-GB" sz="3200" b="1" dirty="0" smtClean="0">
                <a:solidFill>
                  <a:schemeClr val="bg1"/>
                </a:solidFill>
              </a:rPr>
              <a:t>itness Statement? </a:t>
            </a:r>
            <a:endParaRPr lang="en-GB" sz="3200" b="1" dirty="0">
              <a:solidFill>
                <a:schemeClr val="bg1"/>
              </a:solidFill>
            </a:endParaRPr>
          </a:p>
        </p:txBody>
      </p:sp>
      <p:pic>
        <p:nvPicPr>
          <p:cNvPr id="7"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31321" y="1173273"/>
            <a:ext cx="3163182" cy="4664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a:xfrm>
            <a:off x="1250731" y="1621221"/>
            <a:ext cx="10195035"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40000"/>
              </a:spcBef>
              <a:spcAft>
                <a:spcPct val="40000"/>
              </a:spcAft>
            </a:pPr>
            <a:r>
              <a:rPr lang="en-US" altLang="en-US" dirty="0" smtClean="0">
                <a:solidFill>
                  <a:srgbClr val="262673"/>
                </a:solidFill>
              </a:rPr>
              <a:t>A person who can only give evidence of what he/she has perceived through his/her own senses</a:t>
            </a:r>
          </a:p>
          <a:p>
            <a:pPr>
              <a:spcBef>
                <a:spcPct val="40000"/>
              </a:spcBef>
              <a:spcAft>
                <a:spcPct val="40000"/>
              </a:spcAft>
            </a:pPr>
            <a:r>
              <a:rPr lang="en-US" altLang="en-US" b="1" dirty="0" smtClean="0">
                <a:solidFill>
                  <a:srgbClr val="262673"/>
                </a:solidFill>
              </a:rPr>
              <a:t>Direct evidence</a:t>
            </a:r>
            <a:r>
              <a:rPr lang="en-US" altLang="en-US" dirty="0" smtClean="0">
                <a:solidFill>
                  <a:srgbClr val="262673"/>
                </a:solidFill>
              </a:rPr>
              <a:t> - </a:t>
            </a:r>
            <a:r>
              <a:rPr lang="en-US" altLang="en-US" dirty="0" err="1" smtClean="0">
                <a:solidFill>
                  <a:srgbClr val="262673"/>
                </a:solidFill>
              </a:rPr>
              <a:t>eg</a:t>
            </a:r>
            <a:r>
              <a:rPr lang="en-US" altLang="en-US" dirty="0" smtClean="0">
                <a:solidFill>
                  <a:srgbClr val="262673"/>
                </a:solidFill>
              </a:rPr>
              <a:t> saw an assault, heard a loud noise</a:t>
            </a:r>
          </a:p>
          <a:p>
            <a:pPr>
              <a:spcBef>
                <a:spcPct val="40000"/>
              </a:spcBef>
              <a:spcAft>
                <a:spcPct val="40000"/>
              </a:spcAft>
            </a:pPr>
            <a:r>
              <a:rPr lang="en-US" altLang="en-US" b="1" dirty="0" smtClean="0">
                <a:solidFill>
                  <a:srgbClr val="262673"/>
                </a:solidFill>
              </a:rPr>
              <a:t>Hearsay evidence</a:t>
            </a:r>
            <a:r>
              <a:rPr lang="en-US" altLang="en-US" dirty="0" smtClean="0">
                <a:solidFill>
                  <a:srgbClr val="262673"/>
                </a:solidFill>
              </a:rPr>
              <a:t> - </a:t>
            </a:r>
            <a:r>
              <a:rPr lang="en-US" altLang="en-US" dirty="0" err="1" smtClean="0">
                <a:solidFill>
                  <a:srgbClr val="262673"/>
                </a:solidFill>
              </a:rPr>
              <a:t>eg</a:t>
            </a:r>
            <a:r>
              <a:rPr lang="en-US" altLang="en-US" dirty="0" smtClean="0">
                <a:solidFill>
                  <a:srgbClr val="262673"/>
                </a:solidFill>
              </a:rPr>
              <a:t> someone told me they saw the assault, someone told me they heard a loud noise</a:t>
            </a:r>
          </a:p>
          <a:p>
            <a:pPr>
              <a:spcBef>
                <a:spcPct val="40000"/>
              </a:spcBef>
              <a:spcAft>
                <a:spcPct val="40000"/>
              </a:spcAft>
            </a:pPr>
            <a:r>
              <a:rPr lang="en-GB" b="1" dirty="0" smtClean="0">
                <a:solidFill>
                  <a:srgbClr val="262673"/>
                </a:solidFill>
              </a:rPr>
              <a:t>Opinion - </a:t>
            </a:r>
            <a:r>
              <a:rPr lang="en-GB" dirty="0" smtClean="0">
                <a:solidFill>
                  <a:srgbClr val="262673"/>
                </a:solidFill>
              </a:rPr>
              <a:t>Police officers can only give opinion evidence on drunkenness</a:t>
            </a:r>
          </a:p>
          <a:p>
            <a:pPr>
              <a:spcBef>
                <a:spcPct val="40000"/>
              </a:spcBef>
              <a:spcAft>
                <a:spcPct val="40000"/>
              </a:spcAft>
            </a:pPr>
            <a:endParaRPr lang="en-US" altLang="en-US" dirty="0" smtClean="0">
              <a:solidFill>
                <a:srgbClr val="262673"/>
              </a:solidFill>
            </a:endParaRPr>
          </a:p>
        </p:txBody>
      </p:sp>
      <p:sp>
        <p:nvSpPr>
          <p:cNvPr id="4" name="TextBox 3"/>
          <p:cNvSpPr txBox="1"/>
          <p:nvPr/>
        </p:nvSpPr>
        <p:spPr>
          <a:xfrm>
            <a:off x="1488612" y="471979"/>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What can a witness say? </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a:spLocks noGrp="1" noChangeArrowheads="1"/>
          </p:cNvSpPr>
          <p:nvPr/>
        </p:nvSpPr>
        <p:spPr bwMode="auto">
          <a:xfrm>
            <a:off x="1488612" y="1405841"/>
            <a:ext cx="5143415" cy="431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lnSpc>
                <a:spcPct val="150000"/>
              </a:lnSpc>
            </a:pPr>
            <a:r>
              <a:rPr lang="en-US" altLang="en-US" sz="2800" dirty="0" smtClean="0">
                <a:solidFill>
                  <a:srgbClr val="002060"/>
                </a:solidFill>
              </a:rPr>
              <a:t>The perjury clause before statement taken</a:t>
            </a:r>
          </a:p>
          <a:p>
            <a:pPr eaLnBrk="1" hangingPunct="1">
              <a:lnSpc>
                <a:spcPct val="150000"/>
              </a:lnSpc>
            </a:pPr>
            <a:r>
              <a:rPr lang="en-US" altLang="en-US" sz="2800" dirty="0" smtClean="0">
                <a:solidFill>
                  <a:srgbClr val="002060"/>
                </a:solidFill>
              </a:rPr>
              <a:t>It is your words</a:t>
            </a:r>
          </a:p>
          <a:p>
            <a:pPr eaLnBrk="1" hangingPunct="1">
              <a:lnSpc>
                <a:spcPct val="150000"/>
              </a:lnSpc>
            </a:pPr>
            <a:r>
              <a:rPr lang="en-US" altLang="en-US" sz="2800" dirty="0" smtClean="0">
                <a:solidFill>
                  <a:srgbClr val="002060"/>
                </a:solidFill>
              </a:rPr>
              <a:t>Deal with matters within your direct knowledge</a:t>
            </a:r>
          </a:p>
          <a:p>
            <a:pPr eaLnBrk="1" hangingPunct="1">
              <a:lnSpc>
                <a:spcPct val="150000"/>
              </a:lnSpc>
            </a:pPr>
            <a:r>
              <a:rPr lang="en-US" altLang="en-US" sz="2800" dirty="0" smtClean="0">
                <a:solidFill>
                  <a:srgbClr val="002060"/>
                </a:solidFill>
              </a:rPr>
              <a:t>Concise and to the point</a:t>
            </a:r>
          </a:p>
        </p:txBody>
      </p:sp>
      <p:sp>
        <p:nvSpPr>
          <p:cNvPr id="4" name="TextBox 3"/>
          <p:cNvSpPr txBox="1"/>
          <p:nvPr/>
        </p:nvSpPr>
        <p:spPr>
          <a:xfrm>
            <a:off x="1488612" y="471979"/>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What you must be aware of.. </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7298284" y="2278977"/>
            <a:ext cx="3464309" cy="2305340"/>
          </a:xfrm>
          <a:prstGeom prst="rect">
            <a:avLst/>
          </a:prstGeom>
          <a:ln>
            <a:solidFill>
              <a:schemeClr val="tx1"/>
            </a:solidFill>
          </a:ln>
        </p:spPr>
      </p:pic>
    </p:spTree>
    <p:extLst>
      <p:ext uri="{BB962C8B-B14F-4D97-AF65-F5344CB8AC3E}">
        <p14:creationId xmlns:p14="http://schemas.microsoft.com/office/powerpoint/2010/main" val="42768531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t="6383" b="61909"/>
          <a:stretch/>
        </p:blipFill>
        <p:spPr>
          <a:xfrm>
            <a:off x="1557932" y="1559921"/>
            <a:ext cx="8992883" cy="4032448"/>
          </a:xfrm>
          <a:prstGeom prst="rect">
            <a:avLst/>
          </a:prstGeom>
        </p:spPr>
      </p:pic>
      <p:sp>
        <p:nvSpPr>
          <p:cNvPr id="4" name="TextBox 3"/>
          <p:cNvSpPr txBox="1"/>
          <p:nvPr/>
        </p:nvSpPr>
        <p:spPr>
          <a:xfrm>
            <a:off x="1488612" y="471979"/>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Front Page </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t="5900" b="52100"/>
          <a:stretch/>
        </p:blipFill>
        <p:spPr>
          <a:xfrm>
            <a:off x="2112580" y="1103723"/>
            <a:ext cx="7567448" cy="4557045"/>
          </a:xfrm>
          <a:prstGeom prst="rect">
            <a:avLst/>
          </a:prstGeom>
        </p:spPr>
      </p:pic>
      <p:cxnSp>
        <p:nvCxnSpPr>
          <p:cNvPr id="3" name="Straight Arrow Connector 2"/>
          <p:cNvCxnSpPr/>
          <p:nvPr/>
        </p:nvCxnSpPr>
        <p:spPr>
          <a:xfrm flipH="1" flipV="1">
            <a:off x="6321168" y="3169370"/>
            <a:ext cx="2376264" cy="216024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488612" y="471979"/>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Declaration </a:t>
            </a:r>
            <a:endParaRPr lang="en-GB" sz="3200" b="1" dirty="0">
              <a:solidFill>
                <a:schemeClr val="bg1"/>
              </a:solidFill>
            </a:endParaRPr>
          </a:p>
        </p:txBody>
      </p:sp>
    </p:spTree>
    <p:extLst>
      <p:ext uri="{BB962C8B-B14F-4D97-AF65-F5344CB8AC3E}">
        <p14:creationId xmlns:p14="http://schemas.microsoft.com/office/powerpoint/2010/main" val="1168290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a:spLocks noGrp="1"/>
          </p:cNvSpPr>
          <p:nvPr/>
        </p:nvSpPr>
        <p:spPr bwMode="auto">
          <a:xfrm>
            <a:off x="2295689" y="2192776"/>
            <a:ext cx="8229600"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nSpc>
                <a:spcPct val="150000"/>
              </a:lnSpc>
              <a:buFontTx/>
              <a:buNone/>
            </a:pPr>
            <a:r>
              <a:rPr lang="en-GB" altLang="en-US" sz="2800" b="1" dirty="0" smtClean="0">
                <a:solidFill>
                  <a:srgbClr val="FF0000"/>
                </a:solidFill>
              </a:rPr>
              <a:t>	</a:t>
            </a:r>
            <a:r>
              <a:rPr lang="en-GB" altLang="en-US" sz="2800" b="1" dirty="0" err="1" smtClean="0">
                <a:solidFill>
                  <a:srgbClr val="FF0000"/>
                </a:solidFill>
              </a:rPr>
              <a:t>IN</a:t>
            </a:r>
            <a:r>
              <a:rPr lang="en-GB" altLang="en-US" sz="2800" dirty="0" err="1" smtClean="0"/>
              <a:t>troduction</a:t>
            </a:r>
            <a:r>
              <a:rPr lang="en-GB" altLang="en-US" sz="2800" dirty="0" smtClean="0"/>
              <a:t> or opening paragraph </a:t>
            </a:r>
          </a:p>
          <a:p>
            <a:pPr marL="0" indent="0">
              <a:lnSpc>
                <a:spcPct val="150000"/>
              </a:lnSpc>
              <a:buFontTx/>
              <a:buNone/>
            </a:pPr>
            <a:r>
              <a:rPr lang="en-GB" altLang="en-US" sz="2800" b="1" dirty="0" smtClean="0">
                <a:solidFill>
                  <a:srgbClr val="FF0000"/>
                </a:solidFill>
              </a:rPr>
              <a:t>	S</a:t>
            </a:r>
            <a:r>
              <a:rPr lang="en-GB" altLang="en-US" sz="2800" dirty="0" smtClean="0"/>
              <a:t>cene setting</a:t>
            </a:r>
          </a:p>
          <a:p>
            <a:pPr marL="0" indent="0">
              <a:lnSpc>
                <a:spcPct val="150000"/>
              </a:lnSpc>
              <a:buFontTx/>
              <a:buNone/>
            </a:pPr>
            <a:r>
              <a:rPr lang="en-GB" altLang="en-US" sz="2800" b="1" dirty="0" smtClean="0">
                <a:solidFill>
                  <a:srgbClr val="FF0000"/>
                </a:solidFill>
              </a:rPr>
              <a:t>	I</a:t>
            </a:r>
            <a:r>
              <a:rPr lang="en-GB" altLang="en-US" sz="2800" dirty="0" smtClean="0"/>
              <a:t>ncident</a:t>
            </a:r>
          </a:p>
          <a:p>
            <a:pPr marL="0" indent="0">
              <a:lnSpc>
                <a:spcPct val="150000"/>
              </a:lnSpc>
              <a:buFontTx/>
              <a:buNone/>
            </a:pPr>
            <a:r>
              <a:rPr lang="en-GB" altLang="en-US" sz="2800" b="1" dirty="0" smtClean="0">
                <a:solidFill>
                  <a:srgbClr val="FF0000"/>
                </a:solidFill>
              </a:rPr>
              <a:t>	D</a:t>
            </a:r>
            <a:r>
              <a:rPr lang="en-GB" altLang="en-US" sz="2800" dirty="0" smtClean="0"/>
              <a:t>escription of persons and vehicle</a:t>
            </a:r>
          </a:p>
          <a:p>
            <a:pPr marL="0" indent="0">
              <a:lnSpc>
                <a:spcPct val="150000"/>
              </a:lnSpc>
              <a:buFontTx/>
              <a:buNone/>
            </a:pPr>
            <a:r>
              <a:rPr lang="en-GB" altLang="en-US" sz="2800" b="1" dirty="0" smtClean="0">
                <a:solidFill>
                  <a:srgbClr val="FF0000"/>
                </a:solidFill>
              </a:rPr>
              <a:t>	E</a:t>
            </a:r>
            <a:r>
              <a:rPr lang="en-GB" altLang="en-US" sz="2800" dirty="0" smtClean="0"/>
              <a:t>nding</a:t>
            </a:r>
          </a:p>
          <a:p>
            <a:pPr marL="0" indent="0">
              <a:buFontTx/>
              <a:buNone/>
            </a:pPr>
            <a:endParaRPr lang="en-GB" altLang="en-US" sz="2800" dirty="0" smtClean="0">
              <a:latin typeface="Comic Sans MS" panose="030F0702030302020204" pitchFamily="66" charset="0"/>
            </a:endParaRPr>
          </a:p>
        </p:txBody>
      </p:sp>
      <p:sp>
        <p:nvSpPr>
          <p:cNvPr id="3" name="Title 1"/>
          <p:cNvSpPr>
            <a:spLocks noGrp="1"/>
          </p:cNvSpPr>
          <p:nvPr/>
        </p:nvSpPr>
        <p:spPr bwMode="auto">
          <a:xfrm>
            <a:off x="1849822" y="1242958"/>
            <a:ext cx="8235676" cy="480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2400">
                <a:solidFill>
                  <a:schemeClr val="bg1"/>
                </a:solidFill>
                <a:latin typeface="+mj-lt"/>
                <a:ea typeface="+mj-ea"/>
                <a:cs typeface="+mj-cs"/>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a:lstStyle>
          <a:p>
            <a:pPr algn="ctr"/>
            <a:endParaRPr lang="en-GB" altLang="en-US" sz="3200" b="1" dirty="0">
              <a:solidFill>
                <a:srgbClr val="FF0000"/>
              </a:solidFill>
              <a:latin typeface="+mn-lt"/>
            </a:endParaRPr>
          </a:p>
          <a:p>
            <a:pPr algn="ctr"/>
            <a:r>
              <a:rPr lang="en-GB" altLang="en-US" sz="3200" b="1" dirty="0" smtClean="0">
                <a:solidFill>
                  <a:srgbClr val="FF0000"/>
                </a:solidFill>
                <a:latin typeface="+mn-lt"/>
              </a:rPr>
              <a:t>I.N.S.I.D.E</a:t>
            </a:r>
          </a:p>
        </p:txBody>
      </p:sp>
      <p:sp>
        <p:nvSpPr>
          <p:cNvPr id="4" name="TextBox 3"/>
          <p:cNvSpPr txBox="1"/>
          <p:nvPr/>
        </p:nvSpPr>
        <p:spPr>
          <a:xfrm>
            <a:off x="1488612" y="471979"/>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Structure of a Statement? </a:t>
            </a:r>
            <a:endParaRPr lang="en-GB" sz="3200" b="1" dirty="0">
              <a:solidFill>
                <a:schemeClr val="bg1"/>
              </a:solidFill>
            </a:endParaRPr>
          </a:p>
        </p:txBody>
      </p:sp>
    </p:spTree>
    <p:extLst>
      <p:ext uri="{BB962C8B-B14F-4D97-AF65-F5344CB8AC3E}">
        <p14:creationId xmlns:p14="http://schemas.microsoft.com/office/powerpoint/2010/main" val="16002700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t="32150"/>
          <a:stretch/>
        </p:blipFill>
        <p:spPr>
          <a:xfrm>
            <a:off x="1628375" y="1387367"/>
            <a:ext cx="8568952" cy="4466896"/>
          </a:xfrm>
          <a:prstGeom prst="rect">
            <a:avLst/>
          </a:prstGeom>
        </p:spPr>
      </p:pic>
      <p:sp>
        <p:nvSpPr>
          <p:cNvPr id="3" name="TextBox 2"/>
          <p:cNvSpPr txBox="1"/>
          <p:nvPr/>
        </p:nvSpPr>
        <p:spPr>
          <a:xfrm>
            <a:off x="2312451" y="1687169"/>
            <a:ext cx="7200800" cy="1015663"/>
          </a:xfrm>
          <a:prstGeom prst="rect">
            <a:avLst/>
          </a:prstGeom>
          <a:noFill/>
        </p:spPr>
        <p:txBody>
          <a:bodyPr wrap="square" rtlCol="0">
            <a:spAutoFit/>
          </a:bodyPr>
          <a:lstStyle/>
          <a:p>
            <a:r>
              <a:rPr lang="en-GB" sz="2000" b="0" dirty="0" smtClean="0">
                <a:solidFill>
                  <a:srgbClr val="262673"/>
                </a:solidFill>
                <a:latin typeface="+mn-lt"/>
              </a:rPr>
              <a:t>At 14:35hrs on Friday 9</a:t>
            </a:r>
            <a:r>
              <a:rPr lang="en-GB" sz="2000" b="0" baseline="30000" dirty="0" smtClean="0">
                <a:solidFill>
                  <a:srgbClr val="262673"/>
                </a:solidFill>
                <a:latin typeface="+mn-lt"/>
              </a:rPr>
              <a:t>th</a:t>
            </a:r>
            <a:r>
              <a:rPr lang="en-GB" sz="2000" b="0" dirty="0" smtClean="0">
                <a:solidFill>
                  <a:srgbClr val="262673"/>
                </a:solidFill>
                <a:latin typeface="+mn-lt"/>
              </a:rPr>
              <a:t> June 2017 I </a:t>
            </a:r>
            <a:r>
              <a:rPr lang="en-GB" sz="2000" b="0" dirty="0">
                <a:solidFill>
                  <a:srgbClr val="262673"/>
                </a:solidFill>
                <a:latin typeface="+mn-lt"/>
              </a:rPr>
              <a:t>was on </a:t>
            </a:r>
            <a:r>
              <a:rPr lang="en-GB" sz="2000" b="0" dirty="0" smtClean="0">
                <a:solidFill>
                  <a:srgbClr val="262673"/>
                </a:solidFill>
                <a:latin typeface="+mn-lt"/>
              </a:rPr>
              <a:t>duty, </a:t>
            </a:r>
            <a:r>
              <a:rPr lang="en-GB" sz="2000" b="0" dirty="0">
                <a:solidFill>
                  <a:srgbClr val="262673"/>
                </a:solidFill>
                <a:latin typeface="+mn-lt"/>
              </a:rPr>
              <a:t>in full </a:t>
            </a:r>
            <a:r>
              <a:rPr lang="en-GB" sz="2000" b="0" dirty="0" smtClean="0">
                <a:solidFill>
                  <a:srgbClr val="262673"/>
                </a:solidFill>
                <a:latin typeface="+mn-lt"/>
              </a:rPr>
              <a:t>uniform, </a:t>
            </a:r>
            <a:r>
              <a:rPr lang="en-GB" sz="2000" b="0" dirty="0">
                <a:solidFill>
                  <a:srgbClr val="262673"/>
                </a:solidFill>
                <a:latin typeface="+mn-lt"/>
              </a:rPr>
              <a:t>in the company of PC </a:t>
            </a:r>
            <a:r>
              <a:rPr lang="en-GB" sz="2000" b="0" dirty="0" smtClean="0">
                <a:solidFill>
                  <a:srgbClr val="262673"/>
                </a:solidFill>
                <a:latin typeface="+mn-lt"/>
              </a:rPr>
              <a:t>5747 GOUGH in HIGH STREET, SANDFORD, where I witnessed a </a:t>
            </a:r>
            <a:r>
              <a:rPr lang="en-GB" sz="2000" b="0" dirty="0">
                <a:solidFill>
                  <a:srgbClr val="262673"/>
                </a:solidFill>
                <a:latin typeface="+mn-lt"/>
              </a:rPr>
              <a:t>male writing on the wall of a </a:t>
            </a:r>
            <a:r>
              <a:rPr lang="en-GB" sz="2000" b="0" dirty="0" smtClean="0">
                <a:solidFill>
                  <a:srgbClr val="262673"/>
                </a:solidFill>
                <a:latin typeface="+mn-lt"/>
              </a:rPr>
              <a:t>nearby building.</a:t>
            </a:r>
            <a:endParaRPr lang="en-GB" sz="2000" b="0" dirty="0">
              <a:solidFill>
                <a:srgbClr val="262673"/>
              </a:solidFill>
              <a:latin typeface="+mn-lt"/>
            </a:endParaRPr>
          </a:p>
        </p:txBody>
      </p:sp>
      <p:sp>
        <p:nvSpPr>
          <p:cNvPr id="5" name="TextBox 4"/>
          <p:cNvSpPr txBox="1"/>
          <p:nvPr/>
        </p:nvSpPr>
        <p:spPr>
          <a:xfrm>
            <a:off x="1488612" y="471979"/>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Introduction</a:t>
            </a:r>
            <a:endParaRPr lang="en-GB" sz="3200" b="1" dirty="0">
              <a:solidFill>
                <a:schemeClr val="bg1"/>
              </a:solidFill>
            </a:endParaRPr>
          </a:p>
        </p:txBody>
      </p:sp>
    </p:spTree>
    <p:extLst>
      <p:ext uri="{BB962C8B-B14F-4D97-AF65-F5344CB8AC3E}">
        <p14:creationId xmlns:p14="http://schemas.microsoft.com/office/powerpoint/2010/main" val="3731326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79363" y="107304"/>
            <a:ext cx="3906809" cy="5760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4"/>
          <p:cNvSpPr txBox="1">
            <a:spLocks noChangeArrowheads="1"/>
          </p:cNvSpPr>
          <p:nvPr>
            <p:custDataLst>
              <p:tags r:id="rId1"/>
            </p:custDataLst>
          </p:nvPr>
        </p:nvSpPr>
        <p:spPr bwMode="auto">
          <a:xfrm>
            <a:off x="6182930" y="1957478"/>
            <a:ext cx="4321175"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smtClean="0">
                <a:solidFill>
                  <a:srgbClr val="002060"/>
                </a:solidFill>
              </a:rPr>
              <a:t>To ‘tell </a:t>
            </a:r>
            <a:r>
              <a:rPr lang="en-GB" altLang="en-US" sz="3200" dirty="0">
                <a:solidFill>
                  <a:srgbClr val="002060"/>
                </a:solidFill>
              </a:rPr>
              <a:t>the story</a:t>
            </a:r>
            <a:r>
              <a:rPr lang="en-GB" altLang="en-US" sz="3200" dirty="0" smtClean="0">
                <a:solidFill>
                  <a:srgbClr val="002060"/>
                </a:solidFill>
              </a:rPr>
              <a:t>’</a:t>
            </a:r>
          </a:p>
          <a:p>
            <a:pPr algn="ctr" eaLnBrk="1" hangingPunct="1">
              <a:spcBef>
                <a:spcPct val="0"/>
              </a:spcBef>
              <a:buFontTx/>
              <a:buNone/>
            </a:pPr>
            <a:r>
              <a:rPr lang="en-GB" altLang="en-US" sz="3200" dirty="0" smtClean="0">
                <a:solidFill>
                  <a:srgbClr val="002060"/>
                </a:solidFill>
              </a:rPr>
              <a:t> in the words of the witness</a:t>
            </a:r>
            <a:endParaRPr lang="en-GB" altLang="en-US" sz="3200" dirty="0">
              <a:solidFill>
                <a:srgbClr val="002060"/>
              </a:solidFill>
            </a:endParaRPr>
          </a:p>
          <a:p>
            <a:pPr algn="ctr" eaLnBrk="1" hangingPunct="1">
              <a:spcBef>
                <a:spcPct val="0"/>
              </a:spcBef>
              <a:buFontTx/>
              <a:buNone/>
            </a:pPr>
            <a:endParaRPr lang="en-GB" altLang="en-US" sz="3200" dirty="0">
              <a:solidFill>
                <a:srgbClr val="002060"/>
              </a:solidFill>
            </a:endParaRPr>
          </a:p>
          <a:p>
            <a:pPr algn="ctr" eaLnBrk="1" hangingPunct="1">
              <a:spcBef>
                <a:spcPct val="0"/>
              </a:spcBef>
              <a:buFontTx/>
              <a:buNone/>
            </a:pPr>
            <a:endParaRPr lang="en-GB" altLang="en-US" sz="3200" dirty="0">
              <a:solidFill>
                <a:srgbClr val="002060"/>
              </a:solidFill>
            </a:endParaRPr>
          </a:p>
          <a:p>
            <a:pPr algn="ctr" eaLnBrk="1" hangingPunct="1">
              <a:spcBef>
                <a:spcPct val="0"/>
              </a:spcBef>
              <a:buFontTx/>
              <a:buNone/>
            </a:pPr>
            <a:r>
              <a:rPr lang="en-GB" altLang="en-US" sz="3200" dirty="0" smtClean="0">
                <a:solidFill>
                  <a:srgbClr val="002060"/>
                </a:solidFill>
              </a:rPr>
              <a:t>To prove </a:t>
            </a:r>
            <a:r>
              <a:rPr lang="en-GB" altLang="en-US" sz="3200" dirty="0">
                <a:solidFill>
                  <a:srgbClr val="002060"/>
                </a:solidFill>
              </a:rPr>
              <a:t>the offence</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endParaRPr lang="en-GB" altLang="en-US" b="0" dirty="0">
              <a:solidFill>
                <a:schemeClr val="tx1"/>
              </a:solidFill>
            </a:endParaRPr>
          </a:p>
          <a:p>
            <a:pPr eaLnBrk="1" hangingPunct="1">
              <a:spcBef>
                <a:spcPct val="0"/>
              </a:spcBef>
              <a:buFontTx/>
              <a:buNone/>
            </a:pPr>
            <a:endParaRPr lang="en-GB" altLang="en-US" b="0" dirty="0">
              <a:solidFill>
                <a:schemeClr val="tx1"/>
              </a:solidFill>
            </a:endParaRPr>
          </a:p>
        </p:txBody>
      </p:sp>
      <p:sp>
        <p:nvSpPr>
          <p:cNvPr id="8" name="TextBox 7"/>
          <p:cNvSpPr txBox="1"/>
          <p:nvPr/>
        </p:nvSpPr>
        <p:spPr>
          <a:xfrm>
            <a:off x="6894786" y="818821"/>
            <a:ext cx="3116316" cy="584775"/>
          </a:xfrm>
          <a:prstGeom prst="rect">
            <a:avLst/>
          </a:prstGeom>
          <a:solidFill>
            <a:srgbClr val="002060"/>
          </a:solidFill>
        </p:spPr>
        <p:txBody>
          <a:bodyPr wrap="square" rtlCol="0">
            <a:spAutoFit/>
          </a:bodyPr>
          <a:lstStyle/>
          <a:p>
            <a:pPr algn="ctr"/>
            <a:r>
              <a:rPr lang="en-GB" sz="3200" b="1" dirty="0" smtClean="0">
                <a:solidFill>
                  <a:schemeClr val="bg1"/>
                </a:solidFill>
              </a:rPr>
              <a:t>Statement </a:t>
            </a:r>
            <a:endParaRPr lang="en-GB" sz="3200" b="1" dirty="0">
              <a:solidFill>
                <a:schemeClr val="bg1"/>
              </a:solidFill>
            </a:endParaRPr>
          </a:p>
        </p:txBody>
      </p:sp>
    </p:spTree>
    <p:extLst>
      <p:ext uri="{BB962C8B-B14F-4D97-AF65-F5344CB8AC3E}">
        <p14:creationId xmlns:p14="http://schemas.microsoft.com/office/powerpoint/2010/main" val="421612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3" name="TextBox 4"/>
          <p:cNvSpPr txBox="1">
            <a:spLocks noChangeArrowheads="1"/>
          </p:cNvSpPr>
          <p:nvPr>
            <p:custDataLst>
              <p:tags r:id="rId1"/>
            </p:custDataLst>
          </p:nvPr>
        </p:nvSpPr>
        <p:spPr bwMode="auto">
          <a:xfrm>
            <a:off x="2764784" y="1855390"/>
            <a:ext cx="4114799" cy="36625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1" dirty="0" smtClean="0">
                <a:solidFill>
                  <a:srgbClr val="FF0000"/>
                </a:solidFill>
              </a:rPr>
              <a:t>S</a:t>
            </a:r>
            <a:r>
              <a:rPr lang="en-GB" altLang="en-US" sz="3200" b="0" dirty="0" smtClean="0">
                <a:solidFill>
                  <a:srgbClr val="002060"/>
                </a:solidFill>
              </a:rPr>
              <a:t>een</a:t>
            </a:r>
            <a:endParaRPr lang="en-GB" altLang="en-US" sz="3200" b="0" dirty="0">
              <a:solidFill>
                <a:srgbClr val="002060"/>
              </a:solidFill>
            </a:endParaRPr>
          </a:p>
          <a:p>
            <a:pPr eaLnBrk="1" hangingPunct="1">
              <a:spcBef>
                <a:spcPct val="0"/>
              </a:spcBef>
              <a:buFontTx/>
              <a:buNone/>
            </a:pPr>
            <a:r>
              <a:rPr lang="en-GB" altLang="en-US" sz="3200" b="1" dirty="0" smtClean="0">
                <a:solidFill>
                  <a:srgbClr val="FF0000"/>
                </a:solidFill>
              </a:rPr>
              <a:t>H</a:t>
            </a:r>
            <a:r>
              <a:rPr lang="en-GB" altLang="en-US" sz="3200" b="0" dirty="0" smtClean="0">
                <a:solidFill>
                  <a:srgbClr val="002060"/>
                </a:solidFill>
              </a:rPr>
              <a:t>eard</a:t>
            </a:r>
            <a:endParaRPr lang="en-GB" altLang="en-US" sz="3200" b="0" dirty="0">
              <a:solidFill>
                <a:srgbClr val="002060"/>
              </a:solidFill>
            </a:endParaRPr>
          </a:p>
          <a:p>
            <a:pPr eaLnBrk="1" hangingPunct="1">
              <a:spcBef>
                <a:spcPct val="0"/>
              </a:spcBef>
              <a:buFontTx/>
              <a:buNone/>
            </a:pPr>
            <a:r>
              <a:rPr lang="en-GB" altLang="en-US" sz="3200" b="1" dirty="0" smtClean="0">
                <a:solidFill>
                  <a:srgbClr val="FF0000"/>
                </a:solidFill>
              </a:rPr>
              <a:t>A</a:t>
            </a:r>
            <a:r>
              <a:rPr lang="en-GB" altLang="en-US" sz="3200" dirty="0" smtClean="0">
                <a:solidFill>
                  <a:srgbClr val="002060"/>
                </a:solidFill>
              </a:rPr>
              <a:t>ctions</a:t>
            </a:r>
            <a:endParaRPr lang="en-GB" altLang="en-US" sz="3200" b="0" dirty="0">
              <a:solidFill>
                <a:srgbClr val="002060"/>
              </a:solidFill>
            </a:endParaRPr>
          </a:p>
          <a:p>
            <a:pPr eaLnBrk="1" hangingPunct="1">
              <a:spcBef>
                <a:spcPct val="0"/>
              </a:spcBef>
              <a:buFontTx/>
              <a:buNone/>
            </a:pPr>
            <a:r>
              <a:rPr lang="en-GB" altLang="en-US" sz="3200" b="1" dirty="0" smtClean="0">
                <a:solidFill>
                  <a:srgbClr val="FF0000"/>
                </a:solidFill>
              </a:rPr>
              <a:t>C</a:t>
            </a:r>
            <a:r>
              <a:rPr lang="en-GB" altLang="en-US" sz="3200" dirty="0" smtClean="0">
                <a:solidFill>
                  <a:srgbClr val="002060"/>
                </a:solidFill>
              </a:rPr>
              <a:t>onversation </a:t>
            </a:r>
            <a:endParaRPr lang="en-GB" altLang="en-US" sz="3200" b="0" dirty="0">
              <a:solidFill>
                <a:srgbClr val="002060"/>
              </a:solidFill>
            </a:endParaRPr>
          </a:p>
          <a:p>
            <a:pPr eaLnBrk="1" hangingPunct="1">
              <a:spcBef>
                <a:spcPct val="0"/>
              </a:spcBef>
              <a:buFontTx/>
              <a:buNone/>
            </a:pPr>
            <a:r>
              <a:rPr lang="en-GB" altLang="en-US" sz="3200" b="1" dirty="0" smtClean="0">
                <a:solidFill>
                  <a:srgbClr val="FF0000"/>
                </a:solidFill>
              </a:rPr>
              <a:t>K</a:t>
            </a:r>
            <a:r>
              <a:rPr lang="en-GB" altLang="en-US" sz="3200" dirty="0" smtClean="0">
                <a:solidFill>
                  <a:srgbClr val="002060"/>
                </a:solidFill>
              </a:rPr>
              <a:t>nowledge</a:t>
            </a:r>
          </a:p>
          <a:p>
            <a:pPr eaLnBrk="1" hangingPunct="1">
              <a:spcBef>
                <a:spcPct val="0"/>
              </a:spcBef>
              <a:buFontTx/>
              <a:buNone/>
            </a:pPr>
            <a:r>
              <a:rPr lang="en-GB" altLang="en-US" sz="3200" b="1" dirty="0" smtClean="0">
                <a:solidFill>
                  <a:srgbClr val="FF0000"/>
                </a:solidFill>
              </a:rPr>
              <a:t>S</a:t>
            </a:r>
            <a:r>
              <a:rPr lang="en-GB" altLang="en-US" sz="3200" b="0" dirty="0" smtClean="0">
                <a:solidFill>
                  <a:srgbClr val="002060"/>
                </a:solidFill>
              </a:rPr>
              <a:t>mell </a:t>
            </a:r>
            <a:endParaRPr lang="en-GB" altLang="en-US" sz="3200" b="0" dirty="0">
              <a:solidFill>
                <a:srgbClr val="002060"/>
              </a:solidFill>
            </a:endParaRPr>
          </a:p>
          <a:p>
            <a:pPr eaLnBrk="1" hangingPunct="1">
              <a:spcBef>
                <a:spcPct val="0"/>
              </a:spcBef>
              <a:buFontTx/>
              <a:buNone/>
            </a:pPr>
            <a:endParaRPr lang="en-GB" altLang="en-US" sz="4000" dirty="0">
              <a:solidFill>
                <a:srgbClr val="0033CC"/>
              </a:solidFill>
            </a:endParaRPr>
          </a:p>
        </p:txBody>
      </p:sp>
      <p:pic>
        <p:nvPicPr>
          <p:cNvPr id="4" name="Picture 4" descr="\\Client\G$\Roger Images\Images\Photos\DSCF4927.JPG"/>
          <p:cNvPicPr>
            <a:picLocks noChangeAspect="1" noChangeArrowheads="1"/>
          </p:cNvPicPr>
          <p:nvPr>
            <p:custDataLst>
              <p:tags r:id="rId2"/>
            </p:custDataLst>
          </p:nvPr>
        </p:nvPicPr>
        <p:blipFill rotWithShape="1">
          <a:blip r:embed="rId6" cstate="print">
            <a:extLst>
              <a:ext uri="{28A0092B-C50C-407E-A947-70E740481C1C}">
                <a14:useLocalDpi xmlns:a14="http://schemas.microsoft.com/office/drawing/2010/main" val="0"/>
              </a:ext>
            </a:extLst>
          </a:blip>
          <a:srcRect l="13987" t="2960" r="17922" b="2161"/>
          <a:stretch/>
        </p:blipFill>
        <p:spPr bwMode="auto">
          <a:xfrm>
            <a:off x="6460427" y="1645820"/>
            <a:ext cx="3183776" cy="3872111"/>
          </a:xfrm>
          <a:prstGeom prst="rect">
            <a:avLst/>
          </a:prstGeom>
          <a:noFill/>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488612" y="471979"/>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Evidence </a:t>
            </a:r>
            <a:endParaRPr lang="en-GB" sz="3200" b="1" dirty="0">
              <a:solidFill>
                <a:schemeClr val="bg1"/>
              </a:solidFill>
            </a:endParaRPr>
          </a:p>
        </p:txBody>
      </p:sp>
    </p:spTree>
    <p:extLst>
      <p:ext uri="{BB962C8B-B14F-4D97-AF65-F5344CB8AC3E}">
        <p14:creationId xmlns:p14="http://schemas.microsoft.com/office/powerpoint/2010/main" val="219757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2"/>
          <p:cNvSpPr txBox="1">
            <a:spLocks/>
          </p:cNvSpPr>
          <p:nvPr/>
        </p:nvSpPr>
        <p:spPr>
          <a:xfrm>
            <a:off x="1828800" y="664476"/>
            <a:ext cx="8818180" cy="50321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b="1" dirty="0" smtClean="0">
                <a:solidFill>
                  <a:srgbClr val="FF0000"/>
                </a:solidFill>
              </a:rPr>
              <a:t>A </a:t>
            </a:r>
            <a:r>
              <a:rPr lang="en-GB" sz="2400" b="1" dirty="0" smtClean="0"/>
              <a:t>mount of time the suspect was under observation</a:t>
            </a:r>
          </a:p>
          <a:p>
            <a:r>
              <a:rPr lang="en-GB" sz="3600" b="1" dirty="0" smtClean="0">
                <a:solidFill>
                  <a:srgbClr val="FF0000"/>
                </a:solidFill>
              </a:rPr>
              <a:t>D </a:t>
            </a:r>
            <a:r>
              <a:rPr lang="en-GB" sz="2400" b="1" dirty="0" err="1" smtClean="0"/>
              <a:t>istance</a:t>
            </a:r>
            <a:r>
              <a:rPr lang="en-GB" sz="2400" b="1" dirty="0" smtClean="0"/>
              <a:t> between the witness and the suspect</a:t>
            </a:r>
          </a:p>
          <a:p>
            <a:r>
              <a:rPr lang="en-GB" sz="3600" b="1" dirty="0" smtClean="0">
                <a:solidFill>
                  <a:srgbClr val="FF0000"/>
                </a:solidFill>
              </a:rPr>
              <a:t>V </a:t>
            </a:r>
            <a:r>
              <a:rPr lang="en-GB" sz="2400" b="1" dirty="0" err="1" smtClean="0"/>
              <a:t>isibility</a:t>
            </a:r>
            <a:r>
              <a:rPr lang="en-GB" sz="2400" b="1" dirty="0" smtClean="0"/>
              <a:t> </a:t>
            </a:r>
          </a:p>
          <a:p>
            <a:r>
              <a:rPr lang="en-GB" sz="3600" b="1" dirty="0" smtClean="0">
                <a:solidFill>
                  <a:srgbClr val="FF0000"/>
                </a:solidFill>
              </a:rPr>
              <a:t>O </a:t>
            </a:r>
            <a:r>
              <a:rPr lang="en-GB" sz="2400" b="1" dirty="0" err="1" smtClean="0"/>
              <a:t>bstructions</a:t>
            </a:r>
            <a:r>
              <a:rPr lang="en-GB" sz="2400" b="1" dirty="0" smtClean="0"/>
              <a:t> of his view of the suspect </a:t>
            </a:r>
          </a:p>
          <a:p>
            <a:r>
              <a:rPr lang="en-GB" sz="3600" b="1" dirty="0" smtClean="0">
                <a:solidFill>
                  <a:srgbClr val="FF0000"/>
                </a:solidFill>
              </a:rPr>
              <a:t>K </a:t>
            </a:r>
            <a:r>
              <a:rPr lang="en-GB" sz="2400" b="1" dirty="0" err="1" smtClean="0"/>
              <a:t>nown</a:t>
            </a:r>
            <a:r>
              <a:rPr lang="en-GB" sz="2400" b="1" dirty="0" smtClean="0"/>
              <a:t> or seen before </a:t>
            </a:r>
          </a:p>
          <a:p>
            <a:r>
              <a:rPr lang="en-GB" sz="3600" b="1" dirty="0" smtClean="0">
                <a:solidFill>
                  <a:srgbClr val="FF0000"/>
                </a:solidFill>
              </a:rPr>
              <a:t>A </a:t>
            </a:r>
            <a:r>
              <a:rPr lang="en-GB" sz="2400" b="1" dirty="0" err="1" smtClean="0"/>
              <a:t>ny</a:t>
            </a:r>
            <a:r>
              <a:rPr lang="en-GB" sz="2400" b="1" dirty="0" smtClean="0"/>
              <a:t> reason for remembering suspect</a:t>
            </a:r>
          </a:p>
          <a:p>
            <a:r>
              <a:rPr lang="en-GB" sz="3600" b="1" dirty="0" smtClean="0">
                <a:solidFill>
                  <a:srgbClr val="FF0000"/>
                </a:solidFill>
              </a:rPr>
              <a:t>T </a:t>
            </a:r>
            <a:r>
              <a:rPr lang="en-GB" sz="2400" b="1" dirty="0" err="1" smtClean="0"/>
              <a:t>ime</a:t>
            </a:r>
            <a:r>
              <a:rPr lang="en-GB" sz="2400" b="1" dirty="0" smtClean="0"/>
              <a:t> lapse</a:t>
            </a:r>
          </a:p>
          <a:p>
            <a:r>
              <a:rPr lang="en-GB" sz="3600" b="1" dirty="0" smtClean="0">
                <a:solidFill>
                  <a:srgbClr val="FF0000"/>
                </a:solidFill>
              </a:rPr>
              <a:t>E </a:t>
            </a:r>
            <a:r>
              <a:rPr lang="en-GB" sz="2400" b="1" dirty="0" err="1" smtClean="0"/>
              <a:t>rrors</a:t>
            </a:r>
            <a:r>
              <a:rPr lang="en-GB" sz="2400" b="1" dirty="0" smtClean="0"/>
              <a:t> </a:t>
            </a:r>
            <a:endParaRPr lang="en-GB" sz="2400" b="1" dirty="0"/>
          </a:p>
        </p:txBody>
      </p:sp>
    </p:spTree>
    <p:extLst>
      <p:ext uri="{BB962C8B-B14F-4D97-AF65-F5344CB8AC3E}">
        <p14:creationId xmlns:p14="http://schemas.microsoft.com/office/powerpoint/2010/main" val="4225882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3697712" y="1347951"/>
            <a:ext cx="443011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Arial" panose="020B0604020202020204" pitchFamily="34" charset="0"/>
              <a:buAutoNum type="arabicPeriod"/>
            </a:pPr>
            <a:r>
              <a:rPr lang="en-GB" sz="2400" dirty="0" smtClean="0"/>
              <a:t>Age</a:t>
            </a:r>
          </a:p>
          <a:p>
            <a:pPr marL="514350" indent="-514350">
              <a:buFont typeface="Arial" panose="020B0604020202020204" pitchFamily="34" charset="0"/>
              <a:buAutoNum type="arabicPeriod"/>
            </a:pPr>
            <a:r>
              <a:rPr lang="en-GB" sz="2400" dirty="0" smtClean="0"/>
              <a:t>Build</a:t>
            </a:r>
          </a:p>
          <a:p>
            <a:pPr marL="514350" indent="-514350">
              <a:buFont typeface="Arial" panose="020B0604020202020204" pitchFamily="34" charset="0"/>
              <a:buAutoNum type="arabicPeriod"/>
            </a:pPr>
            <a:r>
              <a:rPr lang="en-GB" sz="2400" dirty="0" smtClean="0"/>
              <a:t>Clothing</a:t>
            </a:r>
          </a:p>
          <a:p>
            <a:pPr marL="514350" indent="-514350">
              <a:buFont typeface="Arial" panose="020B0604020202020204" pitchFamily="34" charset="0"/>
              <a:buAutoNum type="arabicPeriod"/>
            </a:pPr>
            <a:r>
              <a:rPr lang="en-GB" sz="2400" dirty="0" smtClean="0"/>
              <a:t>Any Distinguishing Features</a:t>
            </a:r>
          </a:p>
          <a:p>
            <a:pPr marL="514350" indent="-514350">
              <a:buFont typeface="Arial" panose="020B0604020202020204" pitchFamily="34" charset="0"/>
              <a:buAutoNum type="arabicPeriod"/>
            </a:pPr>
            <a:r>
              <a:rPr lang="en-GB" sz="2400" dirty="0" smtClean="0"/>
              <a:t>Ethnicity</a:t>
            </a:r>
          </a:p>
          <a:p>
            <a:pPr marL="514350" indent="-514350">
              <a:buFont typeface="Arial" panose="020B0604020202020204" pitchFamily="34" charset="0"/>
              <a:buAutoNum type="arabicPeriod"/>
            </a:pPr>
            <a:r>
              <a:rPr lang="en-GB" sz="2400" dirty="0" smtClean="0"/>
              <a:t>Colour &amp; Complexion </a:t>
            </a:r>
          </a:p>
          <a:p>
            <a:pPr marL="514350" indent="-514350">
              <a:buFont typeface="Arial" panose="020B0604020202020204" pitchFamily="34" charset="0"/>
              <a:buAutoNum type="arabicPeriod"/>
            </a:pPr>
            <a:r>
              <a:rPr lang="en-GB" sz="2400" dirty="0" smtClean="0"/>
              <a:t>Gender</a:t>
            </a:r>
          </a:p>
          <a:p>
            <a:pPr marL="514350" indent="-514350">
              <a:buFont typeface="Arial" panose="020B0604020202020204" pitchFamily="34" charset="0"/>
              <a:buAutoNum type="arabicPeriod"/>
            </a:pPr>
            <a:r>
              <a:rPr lang="en-GB" sz="2400" dirty="0" smtClean="0"/>
              <a:t>Hair</a:t>
            </a:r>
          </a:p>
          <a:p>
            <a:pPr marL="514350" indent="-514350">
              <a:buFont typeface="Arial" panose="020B0604020202020204" pitchFamily="34" charset="0"/>
              <a:buAutoNum type="arabicPeriod"/>
            </a:pPr>
            <a:r>
              <a:rPr lang="en-GB" sz="2400" dirty="0" smtClean="0"/>
              <a:t>Height </a:t>
            </a:r>
          </a:p>
          <a:p>
            <a:pPr marL="514350" indent="-514350">
              <a:buFont typeface="Arial" panose="020B0604020202020204" pitchFamily="34" charset="0"/>
              <a:buAutoNum type="arabicPeriod"/>
            </a:pPr>
            <a:r>
              <a:rPr lang="en-GB" sz="2400" dirty="0" smtClean="0"/>
              <a:t>Carrying anything </a:t>
            </a:r>
          </a:p>
          <a:p>
            <a:pPr marL="514350" indent="-514350">
              <a:buFont typeface="Arial" panose="020B0604020202020204" pitchFamily="34" charset="0"/>
              <a:buAutoNum type="arabicPeriod"/>
            </a:pPr>
            <a:endParaRPr lang="en-GB" dirty="0"/>
          </a:p>
        </p:txBody>
      </p:sp>
      <p:sp>
        <p:nvSpPr>
          <p:cNvPr id="4" name="TextBox 3"/>
          <p:cNvSpPr txBox="1"/>
          <p:nvPr/>
        </p:nvSpPr>
        <p:spPr>
          <a:xfrm>
            <a:off x="1499122" y="450959"/>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10 Point Description </a:t>
            </a:r>
            <a:endParaRPr lang="en-GB" sz="3200" b="1" dirty="0">
              <a:solidFill>
                <a:schemeClr val="bg1"/>
              </a:solidFill>
            </a:endParaRPr>
          </a:p>
        </p:txBody>
      </p:sp>
    </p:spTree>
    <p:extLst>
      <p:ext uri="{BB962C8B-B14F-4D97-AF65-F5344CB8AC3E}">
        <p14:creationId xmlns:p14="http://schemas.microsoft.com/office/powerpoint/2010/main" val="644983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3617500" y="1684836"/>
            <a:ext cx="5285867" cy="367322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sz="3200" dirty="0"/>
              <a:t>Colour</a:t>
            </a:r>
          </a:p>
          <a:p>
            <a:pPr marL="514350" indent="-514350">
              <a:buFont typeface="+mj-lt"/>
              <a:buAutoNum type="arabicPeriod"/>
            </a:pPr>
            <a:r>
              <a:rPr lang="en-GB" sz="3200" dirty="0"/>
              <a:t>Make</a:t>
            </a:r>
          </a:p>
          <a:p>
            <a:pPr marL="514350" indent="-514350">
              <a:buFont typeface="+mj-lt"/>
              <a:buAutoNum type="arabicPeriod"/>
            </a:pPr>
            <a:r>
              <a:rPr lang="en-GB" sz="3200" dirty="0"/>
              <a:t>Model</a:t>
            </a:r>
          </a:p>
          <a:p>
            <a:pPr marL="514350" indent="-514350">
              <a:buFont typeface="+mj-lt"/>
              <a:buAutoNum type="arabicPeriod"/>
            </a:pPr>
            <a:r>
              <a:rPr lang="en-GB" sz="3200" dirty="0"/>
              <a:t>Type (saloon, estate </a:t>
            </a:r>
            <a:r>
              <a:rPr lang="en-GB" sz="3200" dirty="0" err="1"/>
              <a:t>ect</a:t>
            </a:r>
            <a:r>
              <a:rPr lang="en-GB" sz="3200" dirty="0"/>
              <a:t>)</a:t>
            </a:r>
          </a:p>
          <a:p>
            <a:pPr marL="514350" indent="-514350">
              <a:buFont typeface="+mj-lt"/>
              <a:buAutoNum type="arabicPeriod"/>
            </a:pPr>
            <a:r>
              <a:rPr lang="en-GB" sz="3200" dirty="0"/>
              <a:t>Registration number</a:t>
            </a:r>
          </a:p>
          <a:p>
            <a:pPr marL="514350" indent="-514350">
              <a:buFont typeface="+mj-lt"/>
              <a:buAutoNum type="arabicPeriod"/>
            </a:pPr>
            <a:r>
              <a:rPr lang="en-GB" sz="3200" dirty="0"/>
              <a:t>Anything that makes it distinctive</a:t>
            </a:r>
          </a:p>
          <a:p>
            <a:pPr marL="0" indent="0">
              <a:buNone/>
            </a:pPr>
            <a:endParaRPr lang="en-GB" dirty="0"/>
          </a:p>
        </p:txBody>
      </p:sp>
      <p:sp>
        <p:nvSpPr>
          <p:cNvPr id="4" name="TextBox 3"/>
          <p:cNvSpPr txBox="1"/>
          <p:nvPr/>
        </p:nvSpPr>
        <p:spPr>
          <a:xfrm>
            <a:off x="1499122" y="450959"/>
            <a:ext cx="8827290" cy="584775"/>
          </a:xfrm>
          <a:prstGeom prst="rect">
            <a:avLst/>
          </a:prstGeom>
          <a:solidFill>
            <a:srgbClr val="002060"/>
          </a:solidFill>
        </p:spPr>
        <p:txBody>
          <a:bodyPr wrap="square" rtlCol="0">
            <a:spAutoFit/>
          </a:bodyPr>
          <a:lstStyle/>
          <a:p>
            <a:pPr algn="ctr"/>
            <a:r>
              <a:rPr lang="en-GB" sz="3200" b="1" dirty="0">
                <a:solidFill>
                  <a:schemeClr val="bg1"/>
                </a:solidFill>
              </a:rPr>
              <a:t>6</a:t>
            </a:r>
            <a:r>
              <a:rPr lang="en-GB" sz="3200" b="1" dirty="0" smtClean="0">
                <a:solidFill>
                  <a:schemeClr val="bg1"/>
                </a:solidFill>
              </a:rPr>
              <a:t> Point Vehicle Description </a:t>
            </a:r>
            <a:endParaRPr lang="en-GB" sz="3200" b="1" dirty="0">
              <a:solidFill>
                <a:schemeClr val="bg1"/>
              </a:solidFill>
            </a:endParaRPr>
          </a:p>
        </p:txBody>
      </p:sp>
    </p:spTree>
    <p:extLst>
      <p:ext uri="{BB962C8B-B14F-4D97-AF65-F5344CB8AC3E}">
        <p14:creationId xmlns:p14="http://schemas.microsoft.com/office/powerpoint/2010/main" val="340739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nvSpPr>
        <p:spPr bwMode="auto">
          <a:xfrm>
            <a:off x="2285178" y="993911"/>
            <a:ext cx="7705725" cy="79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2400">
                <a:solidFill>
                  <a:schemeClr val="bg1"/>
                </a:solidFill>
                <a:latin typeface="+mj-lt"/>
                <a:ea typeface="+mj-ea"/>
                <a:cs typeface="+mj-cs"/>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a:lstStyle>
          <a:p>
            <a:pPr algn="ctr"/>
            <a:r>
              <a:rPr lang="en-GB" altLang="en-US" sz="4000" b="1" dirty="0" smtClean="0">
                <a:solidFill>
                  <a:srgbClr val="FF0000"/>
                </a:solidFill>
                <a:latin typeface="Arial" panose="020B0604020202020204" pitchFamily="34" charset="0"/>
                <a:cs typeface="Arial" panose="020B0604020202020204" pitchFamily="34" charset="0"/>
              </a:rPr>
              <a:t>Exercise</a:t>
            </a:r>
            <a:r>
              <a:rPr lang="en-GB" altLang="en-US" sz="3200" b="1" dirty="0" smtClean="0">
                <a:solidFill>
                  <a:srgbClr val="FF0000"/>
                </a:solidFill>
              </a:rPr>
              <a:t> </a:t>
            </a:r>
          </a:p>
        </p:txBody>
      </p:sp>
      <p:sp>
        <p:nvSpPr>
          <p:cNvPr id="3" name="Content Placeholder 2"/>
          <p:cNvSpPr>
            <a:spLocks noGrp="1"/>
          </p:cNvSpPr>
          <p:nvPr/>
        </p:nvSpPr>
        <p:spPr bwMode="auto">
          <a:xfrm>
            <a:off x="2023240" y="2381963"/>
            <a:ext cx="8229600" cy="2820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lnSpc>
                <a:spcPct val="150000"/>
              </a:lnSpc>
              <a:buFontTx/>
              <a:buNone/>
              <a:defRPr/>
            </a:pPr>
            <a:r>
              <a:rPr lang="en-GB" sz="2800" dirty="0" smtClean="0"/>
              <a:t>As a group and using the 10 point description  please describe the two males and be prepared to discuss your description with the rest of the Class.</a:t>
            </a:r>
          </a:p>
        </p:txBody>
      </p:sp>
    </p:spTree>
    <p:extLst>
      <p:ext uri="{BB962C8B-B14F-4D97-AF65-F5344CB8AC3E}">
        <p14:creationId xmlns:p14="http://schemas.microsoft.com/office/powerpoint/2010/main" val="230049891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Content Placeholder 5"/>
          <p:cNvPicPr>
            <a:picLocks noGrp="1"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13358" y="700306"/>
            <a:ext cx="7197725" cy="4784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856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t="32150"/>
          <a:stretch/>
        </p:blipFill>
        <p:spPr>
          <a:xfrm>
            <a:off x="2478116" y="1379158"/>
            <a:ext cx="6976731" cy="4538167"/>
          </a:xfrm>
          <a:prstGeom prst="rect">
            <a:avLst/>
          </a:prstGeom>
        </p:spPr>
      </p:pic>
      <p:sp>
        <p:nvSpPr>
          <p:cNvPr id="3" name="Content Placeholder 2"/>
          <p:cNvSpPr txBox="1">
            <a:spLocks/>
          </p:cNvSpPr>
          <p:nvPr/>
        </p:nvSpPr>
        <p:spPr>
          <a:xfrm>
            <a:off x="3144432" y="1579179"/>
            <a:ext cx="564410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i="1" dirty="0" smtClean="0">
              <a:solidFill>
                <a:srgbClr val="262673"/>
              </a:solidFill>
            </a:endParaRPr>
          </a:p>
          <a:p>
            <a:pPr algn="ctr"/>
            <a:endParaRPr lang="en-GB" i="1" dirty="0" smtClean="0">
              <a:solidFill>
                <a:srgbClr val="262673"/>
              </a:solidFill>
            </a:endParaRPr>
          </a:p>
          <a:p>
            <a:pPr marL="0" indent="0">
              <a:buNone/>
            </a:pPr>
            <a:r>
              <a:rPr lang="en-GB" sz="2400" dirty="0" smtClean="0">
                <a:solidFill>
                  <a:srgbClr val="262673"/>
                </a:solidFill>
              </a:rPr>
              <a:t>‘I now produce the knife as an exhibit </a:t>
            </a:r>
          </a:p>
          <a:p>
            <a:pPr marL="0" indent="0">
              <a:buNone/>
            </a:pPr>
            <a:r>
              <a:rPr lang="en-GB" sz="2400" dirty="0" smtClean="0">
                <a:solidFill>
                  <a:srgbClr val="262673"/>
                </a:solidFill>
              </a:rPr>
              <a:t>(Ref marked DSR/3 (Exhibit no.    ))’</a:t>
            </a:r>
          </a:p>
          <a:p>
            <a:pPr lvl="3" algn="ctr"/>
            <a:endParaRPr lang="en-GB" dirty="0">
              <a:solidFill>
                <a:srgbClr val="262673"/>
              </a:solidFill>
            </a:endParaRPr>
          </a:p>
        </p:txBody>
      </p:sp>
      <p:sp>
        <p:nvSpPr>
          <p:cNvPr id="5" name="TextBox 4"/>
          <p:cNvSpPr txBox="1"/>
          <p:nvPr/>
        </p:nvSpPr>
        <p:spPr>
          <a:xfrm>
            <a:off x="1552837" y="293303"/>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Exhibits</a:t>
            </a:r>
            <a:endParaRPr lang="en-GB" sz="3200" b="1" dirty="0">
              <a:solidFill>
                <a:schemeClr val="bg1"/>
              </a:solidFill>
            </a:endParaRPr>
          </a:p>
        </p:txBody>
      </p:sp>
    </p:spTree>
    <p:extLst>
      <p:ext uri="{BB962C8B-B14F-4D97-AF65-F5344CB8AC3E}">
        <p14:creationId xmlns:p14="http://schemas.microsoft.com/office/powerpoint/2010/main" val="721944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nvSpPr>
        <p:spPr bwMode="auto">
          <a:xfrm>
            <a:off x="1981200" y="1478072"/>
            <a:ext cx="8229600"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a:lnSpc>
                <a:spcPct val="150000"/>
              </a:lnSpc>
            </a:pPr>
            <a:r>
              <a:rPr lang="en-GB" altLang="en-US" sz="2400" smtClean="0"/>
              <a:t>Use plain English avoiding jargon or technical language</a:t>
            </a:r>
          </a:p>
          <a:p>
            <a:pPr>
              <a:lnSpc>
                <a:spcPct val="150000"/>
              </a:lnSpc>
            </a:pPr>
            <a:r>
              <a:rPr lang="en-GB" altLang="en-US" sz="2400" smtClean="0"/>
              <a:t>Write in the active voice e.g ‘I saw this, I did that’</a:t>
            </a:r>
          </a:p>
          <a:p>
            <a:pPr>
              <a:lnSpc>
                <a:spcPct val="150000"/>
              </a:lnSpc>
            </a:pPr>
            <a:r>
              <a:rPr lang="en-GB" altLang="en-US" sz="2400" smtClean="0"/>
              <a:t>Record anything you think is relevant or may become relevant</a:t>
            </a:r>
          </a:p>
          <a:p>
            <a:pPr>
              <a:lnSpc>
                <a:spcPct val="150000"/>
              </a:lnSpc>
            </a:pPr>
            <a:r>
              <a:rPr lang="en-GB" altLang="en-US" sz="2400" smtClean="0"/>
              <a:t>Also need to include material which is in defence’s favour or contradict your case</a:t>
            </a:r>
          </a:p>
          <a:p>
            <a:pPr>
              <a:lnSpc>
                <a:spcPct val="150000"/>
              </a:lnSpc>
            </a:pPr>
            <a:r>
              <a:rPr lang="en-GB" altLang="en-US" sz="2400" smtClean="0"/>
              <a:t>Ask a colleague to check your statement to ensure it makes sense</a:t>
            </a:r>
          </a:p>
          <a:p>
            <a:endParaRPr lang="en-GB" altLang="en-US" sz="2800" smtClean="0">
              <a:latin typeface="Comic Sans MS" panose="030F0702030302020204" pitchFamily="66" charset="0"/>
            </a:endParaRPr>
          </a:p>
        </p:txBody>
      </p:sp>
      <p:sp>
        <p:nvSpPr>
          <p:cNvPr id="4" name="TextBox 3"/>
          <p:cNvSpPr txBox="1"/>
          <p:nvPr/>
        </p:nvSpPr>
        <p:spPr>
          <a:xfrm>
            <a:off x="1488612" y="471979"/>
            <a:ext cx="2536850" cy="584775"/>
          </a:xfrm>
          <a:prstGeom prst="rect">
            <a:avLst/>
          </a:prstGeom>
          <a:solidFill>
            <a:srgbClr val="002060"/>
          </a:solidFill>
        </p:spPr>
        <p:txBody>
          <a:bodyPr wrap="square" rtlCol="0">
            <a:spAutoFit/>
          </a:bodyPr>
          <a:lstStyle/>
          <a:p>
            <a:r>
              <a:rPr lang="en-GB" sz="3200" b="1" dirty="0" smtClean="0">
                <a:solidFill>
                  <a:schemeClr val="bg1"/>
                </a:solidFill>
              </a:rPr>
              <a:t>Remember…</a:t>
            </a:r>
            <a:endParaRPr lang="en-GB" sz="3200" b="1" dirty="0">
              <a:solidFill>
                <a:schemeClr val="bg1"/>
              </a:solidFill>
            </a:endParaRPr>
          </a:p>
        </p:txBody>
      </p:sp>
    </p:spTree>
    <p:extLst>
      <p:ext uri="{BB962C8B-B14F-4D97-AF65-F5344CB8AC3E}">
        <p14:creationId xmlns:p14="http://schemas.microsoft.com/office/powerpoint/2010/main" val="39890405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a:spLocks noGrp="1"/>
          </p:cNvSpPr>
          <p:nvPr/>
        </p:nvSpPr>
        <p:spPr bwMode="auto">
          <a:xfrm>
            <a:off x="1981200" y="1572665"/>
            <a:ext cx="8229600"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a:lnSpc>
                <a:spcPct val="150000"/>
              </a:lnSpc>
              <a:defRPr/>
            </a:pPr>
            <a:r>
              <a:rPr lang="en-GB" sz="2800" dirty="0" smtClean="0"/>
              <a:t>Subjective and prejudicial comments</a:t>
            </a:r>
          </a:p>
          <a:p>
            <a:pPr>
              <a:lnSpc>
                <a:spcPct val="150000"/>
              </a:lnSpc>
              <a:defRPr/>
            </a:pPr>
            <a:r>
              <a:rPr lang="en-GB" sz="2800" dirty="0" smtClean="0"/>
              <a:t>Personal views which cannot be objectively tested</a:t>
            </a:r>
          </a:p>
          <a:p>
            <a:pPr>
              <a:lnSpc>
                <a:spcPct val="150000"/>
              </a:lnSpc>
              <a:defRPr/>
            </a:pPr>
            <a:r>
              <a:rPr lang="en-GB" sz="2800" dirty="0" smtClean="0"/>
              <a:t>Sensitive issues (pre-cons)</a:t>
            </a:r>
          </a:p>
          <a:p>
            <a:pPr>
              <a:lnSpc>
                <a:spcPct val="150000"/>
              </a:lnSpc>
              <a:defRPr/>
            </a:pPr>
            <a:r>
              <a:rPr lang="en-GB" sz="2800" dirty="0" smtClean="0"/>
              <a:t>Prejudicial (harmful to someone or something; detrimental) matters not relevant to the case</a:t>
            </a:r>
          </a:p>
          <a:p>
            <a:pPr marL="0" indent="0">
              <a:lnSpc>
                <a:spcPct val="150000"/>
              </a:lnSpc>
              <a:buFontTx/>
              <a:buNone/>
              <a:defRPr/>
            </a:pPr>
            <a:endParaRPr lang="en-GB" sz="2800" dirty="0" smtClean="0"/>
          </a:p>
        </p:txBody>
      </p:sp>
      <p:sp>
        <p:nvSpPr>
          <p:cNvPr id="5" name="TextBox 4"/>
          <p:cNvSpPr txBox="1"/>
          <p:nvPr/>
        </p:nvSpPr>
        <p:spPr>
          <a:xfrm>
            <a:off x="1383510" y="619124"/>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You must never include…</a:t>
            </a:r>
            <a:endParaRPr lang="en-GB" sz="3200" b="1" dirty="0">
              <a:solidFill>
                <a:schemeClr val="bg1"/>
              </a:solidFill>
            </a:endParaRPr>
          </a:p>
        </p:txBody>
      </p:sp>
    </p:spTree>
    <p:extLst>
      <p:ext uri="{BB962C8B-B14F-4D97-AF65-F5344CB8AC3E}">
        <p14:creationId xmlns:p14="http://schemas.microsoft.com/office/powerpoint/2010/main" val="15367779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2"/>
          <p:cNvSpPr>
            <a:spLocks noGrp="1"/>
          </p:cNvSpPr>
          <p:nvPr/>
        </p:nvSpPr>
        <p:spPr bwMode="auto">
          <a:xfrm>
            <a:off x="2328041" y="1380468"/>
            <a:ext cx="8229600" cy="489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endParaRPr lang="en-GB" altLang="en-US" sz="2800" smtClean="0"/>
          </a:p>
          <a:p>
            <a:pPr>
              <a:lnSpc>
                <a:spcPct val="150000"/>
              </a:lnSpc>
            </a:pPr>
            <a:r>
              <a:rPr lang="en-GB" altLang="en-US" sz="2800" smtClean="0"/>
              <a:t>Ambiguities, contradictions or gaps </a:t>
            </a:r>
          </a:p>
          <a:p>
            <a:pPr>
              <a:lnSpc>
                <a:spcPct val="150000"/>
              </a:lnSpc>
            </a:pPr>
            <a:r>
              <a:rPr lang="en-GB" altLang="en-US" sz="2800" smtClean="0"/>
              <a:t>Irrelevant facts or information</a:t>
            </a:r>
          </a:p>
          <a:p>
            <a:pPr>
              <a:lnSpc>
                <a:spcPct val="150000"/>
              </a:lnSpc>
            </a:pPr>
            <a:r>
              <a:rPr lang="en-GB" altLang="en-US" sz="2800" smtClean="0"/>
              <a:t>Hearsay, unless you clearly identify it as</a:t>
            </a:r>
          </a:p>
          <a:p>
            <a:pPr>
              <a:lnSpc>
                <a:spcPct val="150000"/>
              </a:lnSpc>
            </a:pPr>
            <a:r>
              <a:rPr lang="en-GB" altLang="en-US" sz="2800" smtClean="0"/>
              <a:t>Anything that might be seen as ‘expert opinion’</a:t>
            </a:r>
          </a:p>
        </p:txBody>
      </p:sp>
      <p:sp>
        <p:nvSpPr>
          <p:cNvPr id="6" name="TextBox 5"/>
          <p:cNvSpPr txBox="1"/>
          <p:nvPr/>
        </p:nvSpPr>
        <p:spPr>
          <a:xfrm>
            <a:off x="1457081" y="795693"/>
            <a:ext cx="8827290" cy="584775"/>
          </a:xfrm>
          <a:prstGeom prst="rect">
            <a:avLst/>
          </a:prstGeom>
          <a:solidFill>
            <a:srgbClr val="002060"/>
          </a:solidFill>
        </p:spPr>
        <p:txBody>
          <a:bodyPr wrap="square" rtlCol="0">
            <a:spAutoFit/>
          </a:bodyPr>
          <a:lstStyle/>
          <a:p>
            <a:pPr algn="ctr"/>
            <a:r>
              <a:rPr lang="en-GB" sz="3200" b="1" dirty="0" smtClean="0">
                <a:solidFill>
                  <a:schemeClr val="bg1"/>
                </a:solidFill>
              </a:rPr>
              <a:t>You must avoid using…</a:t>
            </a:r>
            <a:endParaRPr lang="en-GB" sz="3200" b="1" dirty="0">
              <a:solidFill>
                <a:schemeClr val="bg1"/>
              </a:solidFill>
            </a:endParaRPr>
          </a:p>
        </p:txBody>
      </p:sp>
    </p:spTree>
    <p:extLst>
      <p:ext uri="{BB962C8B-B14F-4D97-AF65-F5344CB8AC3E}">
        <p14:creationId xmlns:p14="http://schemas.microsoft.com/office/powerpoint/2010/main" val="17794190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1671815" y="1418350"/>
            <a:ext cx="8784976" cy="5492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dirty="0" smtClean="0">
                <a:solidFill>
                  <a:srgbClr val="002060"/>
                </a:solidFill>
                <a:latin typeface="Arial" panose="020B0604020202020204" pitchFamily="34" charset="0"/>
                <a:ea typeface="ＭＳ Ｐゴシック" pitchFamily="34" charset="-128"/>
                <a:cs typeface="Arial" panose="020B0604020202020204" pitchFamily="34" charset="0"/>
              </a:rPr>
              <a:t>What is the statement going to rely on?</a:t>
            </a:r>
          </a:p>
        </p:txBody>
      </p:sp>
      <p:sp>
        <p:nvSpPr>
          <p:cNvPr id="3" name="Rectangle 3"/>
          <p:cNvSpPr txBox="1">
            <a:spLocks noChangeArrowheads="1"/>
          </p:cNvSpPr>
          <p:nvPr/>
        </p:nvSpPr>
        <p:spPr>
          <a:xfrm>
            <a:off x="1949503" y="2894734"/>
            <a:ext cx="8229600" cy="59470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GB" altLang="en-US" sz="6600" b="1" dirty="0" smtClean="0">
                <a:solidFill>
                  <a:srgbClr val="FF0000"/>
                </a:solidFill>
                <a:ea typeface="ＭＳ Ｐゴシック" pitchFamily="34" charset="-128"/>
              </a:rPr>
              <a:t>Memory!!!</a:t>
            </a:r>
          </a:p>
        </p:txBody>
      </p:sp>
    </p:spTree>
    <p:extLst>
      <p:ext uri="{BB962C8B-B14F-4D97-AF65-F5344CB8AC3E}">
        <p14:creationId xmlns:p14="http://schemas.microsoft.com/office/powerpoint/2010/main" val="1039896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1219200" y="674804"/>
            <a:ext cx="9191900" cy="5492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b="1" u="sng" dirty="0" smtClean="0">
                <a:solidFill>
                  <a:srgbClr val="002060"/>
                </a:solidFill>
                <a:latin typeface="+mn-lt"/>
                <a:ea typeface="ＭＳ Ｐゴシック" pitchFamily="34" charset="-128"/>
              </a:rPr>
              <a:t>Memory</a:t>
            </a:r>
          </a:p>
        </p:txBody>
      </p:sp>
      <p:sp>
        <p:nvSpPr>
          <p:cNvPr id="3" name="Rectangle 3"/>
          <p:cNvSpPr txBox="1">
            <a:spLocks noChangeArrowheads="1"/>
          </p:cNvSpPr>
          <p:nvPr/>
        </p:nvSpPr>
        <p:spPr>
          <a:xfrm>
            <a:off x="2906713" y="2424880"/>
            <a:ext cx="6899439" cy="30241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b="1" dirty="0" smtClean="0">
                <a:solidFill>
                  <a:srgbClr val="002060"/>
                </a:solidFill>
                <a:ea typeface="ＭＳ Ｐゴシック" pitchFamily="34" charset="-128"/>
              </a:rPr>
              <a:t>sour           		nice              		candy</a:t>
            </a:r>
          </a:p>
          <a:p>
            <a:pPr>
              <a:buFontTx/>
              <a:buNone/>
            </a:pPr>
            <a:r>
              <a:rPr lang="en-GB" altLang="en-US" b="1" dirty="0" smtClean="0">
                <a:solidFill>
                  <a:srgbClr val="002060"/>
                </a:solidFill>
                <a:ea typeface="ＭＳ Ｐゴシック" pitchFamily="34" charset="-128"/>
              </a:rPr>
              <a:t>honey        		sugar           		soda</a:t>
            </a:r>
          </a:p>
          <a:p>
            <a:pPr>
              <a:buFontTx/>
              <a:buNone/>
            </a:pPr>
            <a:r>
              <a:rPr lang="en-GB" altLang="en-US" b="1" dirty="0" smtClean="0">
                <a:solidFill>
                  <a:srgbClr val="002060"/>
                </a:solidFill>
                <a:ea typeface="ＭＳ Ｐゴシック" pitchFamily="34" charset="-128"/>
              </a:rPr>
              <a:t>bitter          		chocolate      	good</a:t>
            </a:r>
          </a:p>
          <a:p>
            <a:pPr>
              <a:buFontTx/>
              <a:buNone/>
            </a:pPr>
            <a:r>
              <a:rPr lang="en-GB" altLang="en-US" b="1" dirty="0" smtClean="0">
                <a:solidFill>
                  <a:srgbClr val="002060"/>
                </a:solidFill>
                <a:ea typeface="ＭＳ Ｐゴシック" pitchFamily="34" charset="-128"/>
              </a:rPr>
              <a:t>heart          		taste             		cake</a:t>
            </a:r>
          </a:p>
          <a:p>
            <a:pPr>
              <a:buFontTx/>
              <a:buNone/>
            </a:pPr>
            <a:r>
              <a:rPr lang="en-GB" altLang="en-US" b="1" dirty="0" smtClean="0">
                <a:solidFill>
                  <a:srgbClr val="002060"/>
                </a:solidFill>
                <a:ea typeface="ＭＳ Ｐゴシック" pitchFamily="34" charset="-128"/>
              </a:rPr>
              <a:t>tooth          		tart               		pie</a:t>
            </a:r>
          </a:p>
        </p:txBody>
      </p:sp>
    </p:spTree>
    <p:extLst>
      <p:ext uri="{BB962C8B-B14F-4D97-AF65-F5344CB8AC3E}">
        <p14:creationId xmlns:p14="http://schemas.microsoft.com/office/powerpoint/2010/main" val="2897472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a:xfrm>
            <a:off x="2559872" y="2046507"/>
            <a:ext cx="8229600" cy="30241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b="1" dirty="0" smtClean="0">
                <a:solidFill>
                  <a:srgbClr val="002060"/>
                </a:solidFill>
                <a:ea typeface="ＭＳ Ｐゴシック" pitchFamily="34" charset="-128"/>
              </a:rPr>
              <a:t>mad            		wrath           		fear</a:t>
            </a:r>
          </a:p>
          <a:p>
            <a:pPr>
              <a:buFontTx/>
              <a:buNone/>
            </a:pPr>
            <a:r>
              <a:rPr lang="en-GB" altLang="en-US" b="1" dirty="0" smtClean="0">
                <a:solidFill>
                  <a:srgbClr val="002060"/>
                </a:solidFill>
                <a:ea typeface="ＭＳ Ｐゴシック" pitchFamily="34" charset="-128"/>
              </a:rPr>
              <a:t>happy         		hate             		fight</a:t>
            </a:r>
          </a:p>
          <a:p>
            <a:pPr>
              <a:buFontTx/>
              <a:buNone/>
            </a:pPr>
            <a:r>
              <a:rPr lang="en-GB" altLang="en-US" b="1" dirty="0" smtClean="0">
                <a:solidFill>
                  <a:srgbClr val="002060"/>
                </a:solidFill>
                <a:ea typeface="ＭＳ Ｐゴシック" pitchFamily="34" charset="-128"/>
              </a:rPr>
              <a:t>rage           		hatred          		temper</a:t>
            </a:r>
          </a:p>
          <a:p>
            <a:pPr>
              <a:buFontTx/>
              <a:buNone/>
            </a:pPr>
            <a:r>
              <a:rPr lang="en-GB" altLang="en-US" b="1" dirty="0" smtClean="0">
                <a:solidFill>
                  <a:srgbClr val="002060"/>
                </a:solidFill>
                <a:ea typeface="ＭＳ Ｐゴシック" pitchFamily="34" charset="-128"/>
              </a:rPr>
              <a:t>mean          		fury              		calm</a:t>
            </a:r>
          </a:p>
          <a:p>
            <a:pPr>
              <a:buFontTx/>
              <a:buNone/>
            </a:pPr>
            <a:r>
              <a:rPr lang="en-GB" altLang="en-US" b="1" dirty="0" smtClean="0">
                <a:solidFill>
                  <a:srgbClr val="002060"/>
                </a:solidFill>
                <a:ea typeface="ＭＳ Ｐゴシック" pitchFamily="34" charset="-128"/>
              </a:rPr>
              <a:t>angst          		emotion        	enrage </a:t>
            </a:r>
          </a:p>
        </p:txBody>
      </p:sp>
      <p:sp>
        <p:nvSpPr>
          <p:cNvPr id="3" name="Rectangle 2"/>
          <p:cNvSpPr txBox="1">
            <a:spLocks noChangeArrowheads="1"/>
          </p:cNvSpPr>
          <p:nvPr/>
        </p:nvSpPr>
        <p:spPr>
          <a:xfrm>
            <a:off x="1345324" y="674804"/>
            <a:ext cx="9065776" cy="5492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b="1" u="sng" dirty="0" smtClean="0">
                <a:solidFill>
                  <a:srgbClr val="002060"/>
                </a:solidFill>
                <a:latin typeface="+mn-lt"/>
                <a:ea typeface="ＭＳ Ｐゴシック" pitchFamily="34" charset="-128"/>
              </a:rPr>
              <a:t>Memory</a:t>
            </a:r>
          </a:p>
        </p:txBody>
      </p:sp>
    </p:spTree>
    <p:extLst>
      <p:ext uri="{BB962C8B-B14F-4D97-AF65-F5344CB8AC3E}">
        <p14:creationId xmlns:p14="http://schemas.microsoft.com/office/powerpoint/2010/main" val="140179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2429095" y="483476"/>
            <a:ext cx="6899439" cy="30241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b="1" dirty="0" smtClean="0">
                <a:solidFill>
                  <a:srgbClr val="002060"/>
                </a:solidFill>
                <a:ea typeface="ＭＳ Ｐゴシック" pitchFamily="34" charset="-128"/>
              </a:rPr>
              <a:t>sour           		nice              		candy</a:t>
            </a:r>
          </a:p>
          <a:p>
            <a:pPr>
              <a:buFontTx/>
              <a:buNone/>
            </a:pPr>
            <a:r>
              <a:rPr lang="en-GB" altLang="en-US" b="1" dirty="0" smtClean="0">
                <a:solidFill>
                  <a:srgbClr val="002060"/>
                </a:solidFill>
                <a:ea typeface="ＭＳ Ｐゴシック" pitchFamily="34" charset="-128"/>
              </a:rPr>
              <a:t>honey        		sugar           		soda</a:t>
            </a:r>
          </a:p>
          <a:p>
            <a:pPr>
              <a:buFontTx/>
              <a:buNone/>
            </a:pPr>
            <a:r>
              <a:rPr lang="en-GB" altLang="en-US" b="1" dirty="0" smtClean="0">
                <a:solidFill>
                  <a:srgbClr val="002060"/>
                </a:solidFill>
                <a:ea typeface="ＭＳ Ｐゴシック" pitchFamily="34" charset="-128"/>
              </a:rPr>
              <a:t>bitter          		chocolate      	good</a:t>
            </a:r>
          </a:p>
          <a:p>
            <a:pPr>
              <a:buFontTx/>
              <a:buNone/>
            </a:pPr>
            <a:r>
              <a:rPr lang="en-GB" altLang="en-US" b="1" dirty="0" smtClean="0">
                <a:solidFill>
                  <a:srgbClr val="002060"/>
                </a:solidFill>
                <a:ea typeface="ＭＳ Ｐゴシック" pitchFamily="34" charset="-128"/>
              </a:rPr>
              <a:t>heart          		taste             		cake</a:t>
            </a:r>
          </a:p>
          <a:p>
            <a:pPr>
              <a:buFontTx/>
              <a:buNone/>
            </a:pPr>
            <a:r>
              <a:rPr lang="en-GB" altLang="en-US" b="1" dirty="0" smtClean="0">
                <a:solidFill>
                  <a:srgbClr val="002060"/>
                </a:solidFill>
                <a:ea typeface="ＭＳ Ｐゴシック" pitchFamily="34" charset="-128"/>
              </a:rPr>
              <a:t>tooth          		tart               		pie</a:t>
            </a:r>
          </a:p>
        </p:txBody>
      </p:sp>
      <p:sp>
        <p:nvSpPr>
          <p:cNvPr id="4" name="Rectangle 3"/>
          <p:cNvSpPr txBox="1">
            <a:spLocks noChangeArrowheads="1"/>
          </p:cNvSpPr>
          <p:nvPr/>
        </p:nvSpPr>
        <p:spPr>
          <a:xfrm>
            <a:off x="2381196" y="3318258"/>
            <a:ext cx="8229600" cy="30241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b="1" dirty="0" smtClean="0">
                <a:solidFill>
                  <a:srgbClr val="FF0000"/>
                </a:solidFill>
                <a:ea typeface="ＭＳ Ｐゴシック" pitchFamily="34" charset="-128"/>
              </a:rPr>
              <a:t>mad            		wrath           		fear</a:t>
            </a:r>
          </a:p>
          <a:p>
            <a:pPr>
              <a:buFontTx/>
              <a:buNone/>
            </a:pPr>
            <a:r>
              <a:rPr lang="en-GB" altLang="en-US" b="1" dirty="0" smtClean="0">
                <a:solidFill>
                  <a:srgbClr val="FF0000"/>
                </a:solidFill>
                <a:ea typeface="ＭＳ Ｐゴシック" pitchFamily="34" charset="-128"/>
              </a:rPr>
              <a:t>happy         		hate             		fight</a:t>
            </a:r>
          </a:p>
          <a:p>
            <a:pPr>
              <a:buFontTx/>
              <a:buNone/>
            </a:pPr>
            <a:r>
              <a:rPr lang="en-GB" altLang="en-US" b="1" dirty="0" smtClean="0">
                <a:solidFill>
                  <a:srgbClr val="FF0000"/>
                </a:solidFill>
                <a:ea typeface="ＭＳ Ｐゴシック" pitchFamily="34" charset="-128"/>
              </a:rPr>
              <a:t>rage           		hatred          		temper</a:t>
            </a:r>
          </a:p>
          <a:p>
            <a:pPr>
              <a:buFontTx/>
              <a:buNone/>
            </a:pPr>
            <a:r>
              <a:rPr lang="en-GB" altLang="en-US" b="1" dirty="0" smtClean="0">
                <a:solidFill>
                  <a:srgbClr val="FF0000"/>
                </a:solidFill>
                <a:ea typeface="ＭＳ Ｐゴシック" pitchFamily="34" charset="-128"/>
              </a:rPr>
              <a:t>mean          		fury              		calm</a:t>
            </a:r>
          </a:p>
          <a:p>
            <a:pPr>
              <a:buFontTx/>
              <a:buNone/>
            </a:pPr>
            <a:r>
              <a:rPr lang="en-GB" altLang="en-US" b="1" dirty="0" smtClean="0">
                <a:solidFill>
                  <a:srgbClr val="FF0000"/>
                </a:solidFill>
                <a:ea typeface="ＭＳ Ｐゴシック" pitchFamily="34" charset="-128"/>
              </a:rPr>
              <a:t>angst          		emotion        	enrage </a:t>
            </a:r>
          </a:p>
        </p:txBody>
      </p:sp>
    </p:spTree>
    <p:extLst>
      <p:ext uri="{BB962C8B-B14F-4D97-AF65-F5344CB8AC3E}">
        <p14:creationId xmlns:p14="http://schemas.microsoft.com/office/powerpoint/2010/main" val="273097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258403" y="1038057"/>
            <a:ext cx="5748961" cy="4193148"/>
          </a:xfrm>
          <a:prstGeom prst="rect">
            <a:avLst/>
          </a:prstGeom>
        </p:spPr>
      </p:pic>
    </p:spTree>
    <p:extLst>
      <p:ext uri="{BB962C8B-B14F-4D97-AF65-F5344CB8AC3E}">
        <p14:creationId xmlns:p14="http://schemas.microsoft.com/office/powerpoint/2010/main" val="3337129822"/>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7&quot;/&gt;&lt;lineCharCount val=&quot;1&quot;/&gt;&lt;lineCharCount val=&quot;1&quot;/&gt;&lt;lineCharCount val=&quot;18&quot;/&gt;&lt;lineCharCount val=&quot;1&quot;/&gt;&lt;lineCharCount val=&quot;1&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5&quot;/&gt;&lt;lineCharCount val=&quot;1&quot;/&gt;&lt;lineCharCount val=&quot;6&quot;/&gt;&lt;lineCharCount val=&quot;1&quot;/&gt;&lt;lineCharCount val=&quot;8&quot;/&gt;&lt;lineCharCount val=&quot;1&quot;/&gt;&lt;lineCharCount val=&quot;14&quot;/&gt;&lt;lineCharCount val=&quot;1&quot;/&gt;&lt;lineCharCount val=&quot;10&quot;/&gt;&lt;lineCharCount val=&quot;1&quot;/&gt;&lt;lineCharCount val=&quot;6&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7249E-B235-4A68-8708-EEDFFB722C73}&quot;/&gt;&lt;isInvalidForFieldText val=&quot;0&quot;/&gt;&lt;Image&gt;&lt;filename val=&quot;C:\DOCUME~1\swp54152\LOCALS~1\Temp\PR\data\asimages\{5C37249E-B235-4A68-8708-EEDFFB722C73}_3.png&quot;/&gt;&lt;left val=&quot;325&quot;/&gt;&lt;top val=&quot;105&quot;/&gt;&lt;width val=&quot;342&quot;/&gt;&lt;height val=&quot;381&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430</TotalTime>
  <Words>2815</Words>
  <Application>Microsoft Office PowerPoint</Application>
  <PresentationFormat>Widescreen</PresentationFormat>
  <Paragraphs>342</Paragraphs>
  <Slides>24</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ＭＳ Ｐゴシック</vt:lpstr>
      <vt:lpstr>Arial</vt:lpstr>
      <vt:lpstr>Calibri</vt:lpstr>
      <vt:lpstr>Calibri Light</vt:lpstr>
      <vt:lpstr>Comic Sans MS</vt:lpstr>
      <vt:lpstr>Microsoft Sans Serif</vt:lpstr>
      <vt:lpstr>Tahoma</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77</cp:revision>
  <dcterms:created xsi:type="dcterms:W3CDTF">2018-01-30T11:09:50Z</dcterms:created>
  <dcterms:modified xsi:type="dcterms:W3CDTF">2019-03-08T15:39:33Z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