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sldIdLst>
    <p:sldId id="330"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9FFF"/>
    <a:srgbClr val="CAB4EA"/>
    <a:srgbClr val="D3B5E9"/>
    <a:srgbClr val="D68B1C"/>
    <a:srgbClr val="FFE0A3"/>
    <a:srgbClr val="D0005E"/>
    <a:srgbClr val="BE0260"/>
    <a:srgbClr val="018ACF"/>
    <a:srgbClr val="D09622"/>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8965" y="5566870"/>
            <a:ext cx="7772400" cy="763525"/>
          </a:xfrm>
          <a:effectLst>
            <a:outerShdw blurRad="50800" dist="38100" dir="2700000" algn="tl" rotWithShape="0">
              <a:prstClr val="black">
                <a:alpha val="40000"/>
              </a:prstClr>
            </a:outerShdw>
          </a:effectLst>
        </p:spPr>
        <p:txBody>
          <a:bodyPr>
            <a:normAutofit/>
          </a:bodyPr>
          <a:lstStyle>
            <a:lvl1pPr algn="l">
              <a:defRPr sz="3600">
                <a:solidFill>
                  <a:srgbClr val="C19FFF"/>
                </a:solidFill>
              </a:defRPr>
            </a:lvl1pPr>
          </a:lstStyle>
          <a:p>
            <a:r>
              <a:rPr lang="en-US" dirty="0"/>
              <a:t>Click to edit Master title style</a:t>
            </a:r>
          </a:p>
        </p:txBody>
      </p:sp>
      <p:sp>
        <p:nvSpPr>
          <p:cNvPr id="3" name="Subtitle 2"/>
          <p:cNvSpPr>
            <a:spLocks noGrp="1"/>
          </p:cNvSpPr>
          <p:nvPr>
            <p:ph type="subTitle" idx="1"/>
          </p:nvPr>
        </p:nvSpPr>
        <p:spPr>
          <a:xfrm>
            <a:off x="448965" y="5108755"/>
            <a:ext cx="6400800" cy="458115"/>
          </a:xfrm>
        </p:spPr>
        <p:txBody>
          <a:bodyPr>
            <a:normAutofit/>
          </a:bodyPr>
          <a:lstStyle>
            <a:lvl1pPr marL="0" indent="0" algn="l">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458115"/>
          </a:xfrm>
        </p:spPr>
        <p:txBody>
          <a:bodyPr>
            <a:normAutofit/>
          </a:bodyPr>
          <a:lstStyle>
            <a:lvl1pPr algn="l">
              <a:defRPr sz="3600">
                <a:solidFill>
                  <a:srgbClr val="C19FFF"/>
                </a:solidFill>
              </a:defRPr>
            </a:lvl1pPr>
          </a:lstStyle>
          <a:p>
            <a:r>
              <a:rPr lang="en-US" dirty="0"/>
              <a:t>Click to edit Master title style</a:t>
            </a:r>
          </a:p>
        </p:txBody>
      </p:sp>
      <p:sp>
        <p:nvSpPr>
          <p:cNvPr id="3" name="Content Placeholder 2"/>
          <p:cNvSpPr>
            <a:spLocks noGrp="1"/>
          </p:cNvSpPr>
          <p:nvPr>
            <p:ph idx="1"/>
          </p:nvPr>
        </p:nvSpPr>
        <p:spPr>
          <a:xfrm>
            <a:off x="448965" y="1749245"/>
            <a:ext cx="8229600" cy="391880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3310" y="527605"/>
            <a:ext cx="7016195" cy="610820"/>
          </a:xfrm>
        </p:spPr>
        <p:txBody>
          <a:bodyPr>
            <a:normAutofit/>
          </a:bodyPr>
          <a:lstStyle>
            <a:lvl1pPr algn="l">
              <a:defRPr sz="3600">
                <a:solidFill>
                  <a:srgbClr val="C19FFF"/>
                </a:solidFill>
              </a:defRPr>
            </a:lvl1pPr>
          </a:lstStyle>
          <a:p>
            <a:r>
              <a:rPr lang="en-US" dirty="0"/>
              <a:t>Click to edit Master title style</a:t>
            </a:r>
          </a:p>
        </p:txBody>
      </p:sp>
      <p:sp>
        <p:nvSpPr>
          <p:cNvPr id="3" name="Content Placeholder 2"/>
          <p:cNvSpPr>
            <a:spLocks noGrp="1"/>
          </p:cNvSpPr>
          <p:nvPr>
            <p:ph idx="1"/>
          </p:nvPr>
        </p:nvSpPr>
        <p:spPr>
          <a:xfrm>
            <a:off x="1823311" y="1138425"/>
            <a:ext cx="7016195" cy="4275740"/>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8140" y="1291130"/>
            <a:ext cx="8229600" cy="610820"/>
          </a:xfrm>
        </p:spPr>
        <p:txBody>
          <a:bodyPr>
            <a:normAutofit/>
          </a:bodyPr>
          <a:lstStyle>
            <a:lvl1pPr algn="l">
              <a:defRPr sz="3600">
                <a:solidFill>
                  <a:srgbClr val="C19FFF"/>
                </a:solidFill>
              </a:defRPr>
            </a:lvl1pPr>
          </a:lstStyle>
          <a:p>
            <a:r>
              <a:rPr lang="en-US" dirty="0"/>
              <a:t>Click to edit Master title style</a:t>
            </a:r>
          </a:p>
        </p:txBody>
      </p:sp>
      <p:sp>
        <p:nvSpPr>
          <p:cNvPr id="3" name="Text Placeholder 2"/>
          <p:cNvSpPr>
            <a:spLocks noGrp="1"/>
          </p:cNvSpPr>
          <p:nvPr>
            <p:ph type="body" idx="1"/>
          </p:nvPr>
        </p:nvSpPr>
        <p:spPr>
          <a:xfrm>
            <a:off x="601670" y="2035612"/>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01670" y="2665475"/>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36790" y="2035612"/>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36790" y="2665475"/>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8965" y="5566870"/>
            <a:ext cx="7772400" cy="763525"/>
          </a:xfrm>
          <a:effectLst>
            <a:outerShdw blurRad="50800" dist="38100" dir="2700000" algn="tl" rotWithShape="0">
              <a:prstClr val="black">
                <a:alpha val="40000"/>
              </a:prstClr>
            </a:outerShdw>
          </a:effectLst>
        </p:spPr>
        <p:txBody>
          <a:bodyPr>
            <a:normAutofit/>
          </a:bodyPr>
          <a:lstStyle>
            <a:lvl1pPr algn="l">
              <a:defRPr sz="3600">
                <a:solidFill>
                  <a:srgbClr val="C19FFF"/>
                </a:solidFill>
              </a:defRPr>
            </a:lvl1pPr>
          </a:lstStyle>
          <a:p>
            <a:r>
              <a:rPr lang="en-US" dirty="0"/>
              <a:t>Click to edit Master title style</a:t>
            </a:r>
          </a:p>
        </p:txBody>
      </p:sp>
      <p:sp>
        <p:nvSpPr>
          <p:cNvPr id="3" name="Subtitle 2"/>
          <p:cNvSpPr>
            <a:spLocks noGrp="1"/>
          </p:cNvSpPr>
          <p:nvPr>
            <p:ph type="subTitle" idx="1"/>
          </p:nvPr>
        </p:nvSpPr>
        <p:spPr>
          <a:xfrm>
            <a:off x="448965" y="5108755"/>
            <a:ext cx="6400800" cy="458115"/>
          </a:xfrm>
        </p:spPr>
        <p:txBody>
          <a:bodyPr>
            <a:normAutofit/>
          </a:bodyPr>
          <a:lstStyle>
            <a:lvl1pPr marL="0" indent="0" algn="l">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4930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458115"/>
          </a:xfrm>
        </p:spPr>
        <p:txBody>
          <a:bodyPr>
            <a:normAutofit/>
          </a:bodyPr>
          <a:lstStyle>
            <a:lvl1pPr algn="l">
              <a:defRPr sz="3600">
                <a:solidFill>
                  <a:srgbClr val="C19FFF"/>
                </a:solidFill>
              </a:defRPr>
            </a:lvl1pPr>
          </a:lstStyle>
          <a:p>
            <a:r>
              <a:rPr lang="en-US" dirty="0"/>
              <a:t>Click to edit Master title style</a:t>
            </a:r>
          </a:p>
        </p:txBody>
      </p:sp>
      <p:sp>
        <p:nvSpPr>
          <p:cNvPr id="3" name="Content Placeholder 2"/>
          <p:cNvSpPr>
            <a:spLocks noGrp="1"/>
          </p:cNvSpPr>
          <p:nvPr>
            <p:ph idx="1"/>
          </p:nvPr>
        </p:nvSpPr>
        <p:spPr>
          <a:xfrm>
            <a:off x="448965" y="1749245"/>
            <a:ext cx="8229600" cy="391880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8583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3310" y="527605"/>
            <a:ext cx="7016195" cy="610820"/>
          </a:xfrm>
        </p:spPr>
        <p:txBody>
          <a:bodyPr>
            <a:normAutofit/>
          </a:bodyPr>
          <a:lstStyle>
            <a:lvl1pPr algn="l">
              <a:defRPr sz="3600">
                <a:solidFill>
                  <a:srgbClr val="C19FFF"/>
                </a:solidFill>
              </a:defRPr>
            </a:lvl1pPr>
          </a:lstStyle>
          <a:p>
            <a:r>
              <a:rPr lang="en-US" dirty="0"/>
              <a:t>Click to edit Master title style</a:t>
            </a:r>
          </a:p>
        </p:txBody>
      </p:sp>
      <p:sp>
        <p:nvSpPr>
          <p:cNvPr id="3" name="Content Placeholder 2"/>
          <p:cNvSpPr>
            <a:spLocks noGrp="1"/>
          </p:cNvSpPr>
          <p:nvPr>
            <p:ph idx="1"/>
          </p:nvPr>
        </p:nvSpPr>
        <p:spPr>
          <a:xfrm>
            <a:off x="1823311" y="1138425"/>
            <a:ext cx="7016195" cy="4275740"/>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80071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5750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172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8140" y="1291130"/>
            <a:ext cx="8229600" cy="610820"/>
          </a:xfrm>
        </p:spPr>
        <p:txBody>
          <a:bodyPr>
            <a:normAutofit/>
          </a:bodyPr>
          <a:lstStyle>
            <a:lvl1pPr algn="l">
              <a:defRPr sz="3600">
                <a:solidFill>
                  <a:srgbClr val="C19FFF"/>
                </a:solidFill>
              </a:defRPr>
            </a:lvl1pPr>
          </a:lstStyle>
          <a:p>
            <a:r>
              <a:rPr lang="en-US" dirty="0"/>
              <a:t>Click to edit Master title style</a:t>
            </a:r>
          </a:p>
        </p:txBody>
      </p:sp>
      <p:sp>
        <p:nvSpPr>
          <p:cNvPr id="3" name="Text Placeholder 2"/>
          <p:cNvSpPr>
            <a:spLocks noGrp="1"/>
          </p:cNvSpPr>
          <p:nvPr>
            <p:ph type="body" idx="1"/>
          </p:nvPr>
        </p:nvSpPr>
        <p:spPr>
          <a:xfrm>
            <a:off x="601670" y="2035612"/>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01670" y="2665475"/>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36790" y="2035612"/>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36790" y="2665475"/>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7532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1031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799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154582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06685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31063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595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3/5/2022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solidFill>
                  <a:prstClr val="black">
                    <a:tint val="75000"/>
                  </a:prstClr>
                </a:solidFill>
              </a:rPr>
              <a:pPr/>
              <a:t>3/5/2022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715291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Exercise and Mental Health (Depression)</a:t>
            </a:r>
          </a:p>
        </p:txBody>
      </p:sp>
      <p:sp>
        <p:nvSpPr>
          <p:cNvPr id="3" name="Subtitle 2"/>
          <p:cNvSpPr>
            <a:spLocks noGrp="1"/>
          </p:cNvSpPr>
          <p:nvPr>
            <p:ph type="subTitle" idx="1"/>
          </p:nvPr>
        </p:nvSpPr>
        <p:spPr/>
        <p:txBody>
          <a:bodyPr>
            <a:normAutofit lnSpcReduction="10000"/>
          </a:bodyPr>
          <a:lstStyle/>
          <a:p>
            <a:r>
              <a:rPr lang="en-US" dirty="0" err="1"/>
              <a:t>Dr</a:t>
            </a:r>
            <a:r>
              <a:rPr lang="en-US" dirty="0"/>
              <a:t> Stuart Jones</a:t>
            </a:r>
          </a:p>
        </p:txBody>
      </p:sp>
    </p:spTree>
    <p:extLst>
      <p:ext uri="{BB962C8B-B14F-4D97-AF65-F5344CB8AC3E}">
        <p14:creationId xmlns:p14="http://schemas.microsoft.com/office/powerpoint/2010/main" val="327075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74900"/>
            <a:ext cx="8229600" cy="458115"/>
          </a:xfrm>
        </p:spPr>
        <p:txBody>
          <a:bodyPr>
            <a:normAutofit fontScale="90000"/>
          </a:bodyPr>
          <a:lstStyle/>
          <a:p>
            <a:r>
              <a:rPr lang="en-GB" dirty="0"/>
              <a:t>Aims of the Lecture</a:t>
            </a:r>
          </a:p>
        </p:txBody>
      </p:sp>
      <p:sp>
        <p:nvSpPr>
          <p:cNvPr id="3" name="Content Placeholder 2"/>
          <p:cNvSpPr>
            <a:spLocks noGrp="1"/>
          </p:cNvSpPr>
          <p:nvPr>
            <p:ph idx="1"/>
          </p:nvPr>
        </p:nvSpPr>
        <p:spPr>
          <a:xfrm>
            <a:off x="1365195" y="1443835"/>
            <a:ext cx="7670151" cy="4733855"/>
          </a:xfrm>
        </p:spPr>
        <p:txBody>
          <a:bodyPr>
            <a:normAutofit fontScale="92500" lnSpcReduction="20000"/>
          </a:bodyPr>
          <a:lstStyle/>
          <a:p>
            <a:r>
              <a:rPr lang="en-GB" dirty="0"/>
              <a:t>To discuss depression prevalence rates and the cost of depression in the United States.</a:t>
            </a:r>
          </a:p>
          <a:p>
            <a:endParaRPr lang="en-GB" dirty="0"/>
          </a:p>
          <a:p>
            <a:r>
              <a:rPr lang="en-GB" dirty="0"/>
              <a:t>To explore research (from a variety of approaches) that has looked at the relationship between exercise and depression. </a:t>
            </a:r>
          </a:p>
          <a:p>
            <a:endParaRPr lang="en-GB" dirty="0"/>
          </a:p>
          <a:p>
            <a:r>
              <a:rPr lang="en-GB" dirty="0"/>
              <a:t>To provide a discussion on the possible explanations as to </a:t>
            </a:r>
            <a:r>
              <a:rPr lang="en-GB" u="sng" dirty="0"/>
              <a:t>how much </a:t>
            </a:r>
            <a:r>
              <a:rPr lang="en-GB" dirty="0"/>
              <a:t>and </a:t>
            </a:r>
            <a:r>
              <a:rPr lang="en-GB" u="sng" dirty="0"/>
              <a:t>why</a:t>
            </a:r>
            <a:r>
              <a:rPr lang="en-GB" dirty="0"/>
              <a:t> exercise could treat depression. </a:t>
            </a:r>
          </a:p>
          <a:p>
            <a:endParaRPr lang="en-GB" u="sng" dirty="0"/>
          </a:p>
          <a:p>
            <a:r>
              <a:rPr lang="en-GB" dirty="0"/>
              <a:t>To discuss runner’s high and exercise addition. </a:t>
            </a:r>
          </a:p>
          <a:p>
            <a:endParaRPr lang="en-GB" dirty="0"/>
          </a:p>
        </p:txBody>
      </p:sp>
    </p:spTree>
    <p:extLst>
      <p:ext uri="{BB962C8B-B14F-4D97-AF65-F5344CB8AC3E}">
        <p14:creationId xmlns:p14="http://schemas.microsoft.com/office/powerpoint/2010/main" val="2896989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rmAutofit fontScale="90000"/>
          </a:bodyPr>
          <a:lstStyle/>
          <a:p>
            <a:pPr algn="ctr"/>
            <a:r>
              <a:rPr lang="en-GB" dirty="0"/>
              <a:t>Depression Prevalence Rates</a:t>
            </a:r>
          </a:p>
        </p:txBody>
      </p:sp>
      <p:sp>
        <p:nvSpPr>
          <p:cNvPr id="3" name="Content Placeholder 2"/>
          <p:cNvSpPr>
            <a:spLocks noGrp="1"/>
          </p:cNvSpPr>
          <p:nvPr>
            <p:ph idx="1"/>
          </p:nvPr>
        </p:nvSpPr>
        <p:spPr>
          <a:xfrm>
            <a:off x="1210660" y="1749245"/>
            <a:ext cx="7637080" cy="4581150"/>
          </a:xfrm>
        </p:spPr>
        <p:txBody>
          <a:bodyPr>
            <a:normAutofit lnSpcReduction="10000"/>
          </a:bodyPr>
          <a:lstStyle/>
          <a:p>
            <a:r>
              <a:rPr lang="en-GB" dirty="0"/>
              <a:t>Lopez et al (2006) – Depression among the 10 leading risk factor of disability-adjusted life expectancy in high income nations in 2001. </a:t>
            </a:r>
          </a:p>
          <a:p>
            <a:endParaRPr lang="en-GB" dirty="0"/>
          </a:p>
          <a:p>
            <a:r>
              <a:rPr lang="en-GB" dirty="0" err="1"/>
              <a:t>Mathers</a:t>
            </a:r>
            <a:r>
              <a:rPr lang="en-GB" dirty="0"/>
              <a:t> and </a:t>
            </a:r>
            <a:r>
              <a:rPr lang="en-GB" dirty="0" err="1"/>
              <a:t>Loncar</a:t>
            </a:r>
            <a:r>
              <a:rPr lang="en-GB" dirty="0"/>
              <a:t> (2006) – projected to rank 1</a:t>
            </a:r>
            <a:r>
              <a:rPr lang="en-GB" baseline="30000" dirty="0"/>
              <a:t>st</a:t>
            </a:r>
            <a:r>
              <a:rPr lang="en-GB" dirty="0"/>
              <a:t> leading risk factor of disability-adjusted life expectancy by 2030. </a:t>
            </a:r>
          </a:p>
          <a:p>
            <a:endParaRPr lang="en-GB" dirty="0"/>
          </a:p>
          <a:p>
            <a:r>
              <a:rPr lang="en-GB" dirty="0"/>
              <a:t>Gradual increase of rates of major depression in the US since the 1940’s (</a:t>
            </a:r>
            <a:r>
              <a:rPr lang="en-GB" dirty="0" err="1"/>
              <a:t>Buckworth</a:t>
            </a:r>
            <a:r>
              <a:rPr lang="en-GB" dirty="0"/>
              <a:t> et al, 2012). </a:t>
            </a:r>
          </a:p>
        </p:txBody>
      </p:sp>
    </p:spTree>
    <p:extLst>
      <p:ext uri="{BB962C8B-B14F-4D97-AF65-F5344CB8AC3E}">
        <p14:creationId xmlns:p14="http://schemas.microsoft.com/office/powerpoint/2010/main" val="160225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680310"/>
            <a:ext cx="8229600" cy="458115"/>
          </a:xfrm>
        </p:spPr>
        <p:txBody>
          <a:bodyPr>
            <a:normAutofit fontScale="90000"/>
          </a:bodyPr>
          <a:lstStyle/>
          <a:p>
            <a:pPr algn="ctr"/>
            <a:r>
              <a:rPr lang="en-GB" dirty="0"/>
              <a:t>Greenberg et al (2003)</a:t>
            </a:r>
          </a:p>
        </p:txBody>
      </p:sp>
      <p:sp>
        <p:nvSpPr>
          <p:cNvPr id="3" name="Content Placeholder 2"/>
          <p:cNvSpPr>
            <a:spLocks noGrp="1"/>
          </p:cNvSpPr>
          <p:nvPr>
            <p:ph idx="1"/>
          </p:nvPr>
        </p:nvSpPr>
        <p:spPr>
          <a:xfrm>
            <a:off x="1365195" y="1749245"/>
            <a:ext cx="7482545" cy="3918803"/>
          </a:xfrm>
        </p:spPr>
        <p:txBody>
          <a:bodyPr>
            <a:normAutofit lnSpcReduction="10000"/>
          </a:bodyPr>
          <a:lstStyle/>
          <a:p>
            <a:r>
              <a:rPr lang="en-GB" dirty="0"/>
              <a:t>Cost of depression in the United States (2000).</a:t>
            </a:r>
          </a:p>
          <a:p>
            <a:pPr lvl="1"/>
            <a:r>
              <a:rPr lang="en-GB" dirty="0"/>
              <a:t>$26.1 billion – medical costs direct.</a:t>
            </a:r>
          </a:p>
          <a:p>
            <a:pPr lvl="1"/>
            <a:r>
              <a:rPr lang="en-GB" dirty="0"/>
              <a:t>$51.5 billion lost productivity in workplace.  </a:t>
            </a:r>
          </a:p>
          <a:p>
            <a:pPr marL="0" indent="0">
              <a:buNone/>
            </a:pPr>
            <a:endParaRPr lang="en-GB" dirty="0"/>
          </a:p>
          <a:p>
            <a:r>
              <a:rPr lang="en-GB" dirty="0"/>
              <a:t>2009 – Antidepressants 4</a:t>
            </a:r>
            <a:r>
              <a:rPr lang="en-GB" baseline="30000" dirty="0"/>
              <a:t>th</a:t>
            </a:r>
            <a:r>
              <a:rPr lang="en-GB" dirty="0"/>
              <a:t> highest prescribed medication in the US - $9.9 billion in 2009 alone. </a:t>
            </a:r>
          </a:p>
          <a:p>
            <a:pPr lvl="1"/>
            <a:r>
              <a:rPr lang="en-GB" dirty="0"/>
              <a:t>Cited in </a:t>
            </a:r>
            <a:r>
              <a:rPr lang="en-GB" dirty="0" err="1"/>
              <a:t>Buckworth</a:t>
            </a:r>
            <a:r>
              <a:rPr lang="en-GB" dirty="0"/>
              <a:t> et al (2012). </a:t>
            </a:r>
          </a:p>
        </p:txBody>
      </p:sp>
    </p:spTree>
    <p:extLst>
      <p:ext uri="{BB962C8B-B14F-4D97-AF65-F5344CB8AC3E}">
        <p14:creationId xmlns:p14="http://schemas.microsoft.com/office/powerpoint/2010/main" val="3805938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a:t>What about free treatments…</a:t>
            </a:r>
          </a:p>
        </p:txBody>
      </p:sp>
      <p:sp>
        <p:nvSpPr>
          <p:cNvPr id="3" name="Content Placeholder 2"/>
          <p:cNvSpPr>
            <a:spLocks noGrp="1"/>
          </p:cNvSpPr>
          <p:nvPr>
            <p:ph idx="1"/>
          </p:nvPr>
        </p:nvSpPr>
        <p:spPr>
          <a:xfrm>
            <a:off x="1517900" y="1138425"/>
            <a:ext cx="7177135" cy="5039265"/>
          </a:xfrm>
        </p:spPr>
        <p:txBody>
          <a:bodyPr>
            <a:normAutofit fontScale="92500" lnSpcReduction="10000"/>
          </a:bodyPr>
          <a:lstStyle/>
          <a:p>
            <a:r>
              <a:rPr lang="en-GB" dirty="0"/>
              <a:t>Freeman et al (2010) study suggested the self-help treatment and alternative treatments can have a major impact on reducing major depressive disorders. </a:t>
            </a:r>
          </a:p>
          <a:p>
            <a:endParaRPr lang="en-GB" dirty="0"/>
          </a:p>
          <a:p>
            <a:r>
              <a:rPr lang="en-GB" dirty="0"/>
              <a:t>Therefore, what about exercise. </a:t>
            </a:r>
          </a:p>
          <a:p>
            <a:pPr lvl="1"/>
            <a:r>
              <a:rPr lang="en-GB" dirty="0"/>
              <a:t>Remember the lecture on exercise and cognitive function. </a:t>
            </a:r>
          </a:p>
          <a:p>
            <a:pPr lvl="1"/>
            <a:r>
              <a:rPr lang="en-GB" dirty="0"/>
              <a:t>Remember the discussion on exercise and increases in self-worth, self-esteem</a:t>
            </a:r>
          </a:p>
          <a:p>
            <a:pPr lvl="2"/>
            <a:r>
              <a:rPr lang="en-GB" dirty="0"/>
              <a:t>And the relationship between self-esteem and depression. </a:t>
            </a:r>
          </a:p>
        </p:txBody>
      </p:sp>
    </p:spTree>
    <p:extLst>
      <p:ext uri="{BB962C8B-B14F-4D97-AF65-F5344CB8AC3E}">
        <p14:creationId xmlns:p14="http://schemas.microsoft.com/office/powerpoint/2010/main" val="295727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a:t>Early Thoughts and Research</a:t>
            </a:r>
          </a:p>
        </p:txBody>
      </p:sp>
      <p:sp>
        <p:nvSpPr>
          <p:cNvPr id="3" name="Content Placeholder 2"/>
          <p:cNvSpPr>
            <a:spLocks noGrp="1"/>
          </p:cNvSpPr>
          <p:nvPr>
            <p:ph idx="1"/>
          </p:nvPr>
        </p:nvSpPr>
        <p:spPr>
          <a:xfrm>
            <a:off x="1365195" y="1138425"/>
            <a:ext cx="7474310" cy="5239243"/>
          </a:xfrm>
        </p:spPr>
        <p:txBody>
          <a:bodyPr>
            <a:normAutofit fontScale="85000" lnSpcReduction="20000"/>
          </a:bodyPr>
          <a:lstStyle/>
          <a:p>
            <a:r>
              <a:rPr lang="en-GB" dirty="0"/>
              <a:t>Hippocrates prescribed exercise for his patients who had melancholia…</a:t>
            </a:r>
          </a:p>
          <a:p>
            <a:pPr lvl="1"/>
            <a:r>
              <a:rPr lang="en-GB" dirty="0"/>
              <a:t>2,500 years ago. </a:t>
            </a:r>
          </a:p>
          <a:p>
            <a:endParaRPr lang="en-GB" dirty="0"/>
          </a:p>
          <a:p>
            <a:r>
              <a:rPr lang="en-GB" dirty="0"/>
              <a:t>Franz and Hamilton (1905)</a:t>
            </a:r>
          </a:p>
          <a:p>
            <a:pPr lvl="1"/>
            <a:r>
              <a:rPr lang="en-GB" dirty="0"/>
              <a:t>Mood and Reaction Times of 2 depressed males.</a:t>
            </a:r>
          </a:p>
          <a:p>
            <a:pPr lvl="2"/>
            <a:r>
              <a:rPr lang="en-GB" dirty="0"/>
              <a:t>Improvements following 2 hours of exercise compared to days where they didn’t exercise. </a:t>
            </a:r>
          </a:p>
          <a:p>
            <a:pPr marL="0" indent="0">
              <a:buNone/>
            </a:pPr>
            <a:endParaRPr lang="en-GB" dirty="0"/>
          </a:p>
          <a:p>
            <a:r>
              <a:rPr lang="en-GB" dirty="0"/>
              <a:t>Morgan et al (1970) –</a:t>
            </a:r>
          </a:p>
          <a:p>
            <a:pPr lvl="1"/>
            <a:r>
              <a:rPr lang="en-GB" dirty="0"/>
              <a:t>Experimental  Study</a:t>
            </a:r>
          </a:p>
          <a:p>
            <a:pPr lvl="1"/>
            <a:r>
              <a:rPr lang="en-GB" dirty="0"/>
              <a:t>Self ratings of depression reduced in men after an exercise training program</a:t>
            </a:r>
          </a:p>
          <a:p>
            <a:pPr lvl="2"/>
            <a:r>
              <a:rPr lang="en-GB" dirty="0"/>
              <a:t>Many flaws – not a randomised control study. </a:t>
            </a:r>
          </a:p>
        </p:txBody>
      </p:sp>
    </p:spTree>
    <p:extLst>
      <p:ext uri="{BB962C8B-B14F-4D97-AF65-F5344CB8AC3E}">
        <p14:creationId xmlns:p14="http://schemas.microsoft.com/office/powerpoint/2010/main" val="308371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anim calcmode="lin" valueType="num">
                                      <p:cBhvr additive="base">
                                        <p:cTn id="1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 calcmode="lin" valueType="num">
                                      <p:cBhvr additive="base">
                                        <p:cTn id="1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a:bodyPr>
          <a:lstStyle/>
          <a:p>
            <a:pPr algn="ctr"/>
            <a:r>
              <a:rPr lang="en-GB" sz="2400" dirty="0"/>
              <a:t>Cross Sectional Studies (Depression and Exercise)</a:t>
            </a:r>
          </a:p>
        </p:txBody>
      </p:sp>
      <p:sp>
        <p:nvSpPr>
          <p:cNvPr id="3" name="Content Placeholder 2"/>
          <p:cNvSpPr>
            <a:spLocks noGrp="1"/>
          </p:cNvSpPr>
          <p:nvPr>
            <p:ph idx="1"/>
          </p:nvPr>
        </p:nvSpPr>
        <p:spPr>
          <a:xfrm>
            <a:off x="1517900" y="1138425"/>
            <a:ext cx="6719020" cy="5191970"/>
          </a:xfrm>
        </p:spPr>
        <p:txBody>
          <a:bodyPr>
            <a:normAutofit fontScale="92500" lnSpcReduction="20000"/>
          </a:bodyPr>
          <a:lstStyle/>
          <a:p>
            <a:r>
              <a:rPr lang="en-GB" dirty="0"/>
              <a:t>A number of cross-sectional studies have suggested a link between increased leisure time activity and reduced symptoms of depression (</a:t>
            </a:r>
            <a:r>
              <a:rPr lang="en-GB" dirty="0" err="1"/>
              <a:t>Buckworth</a:t>
            </a:r>
            <a:r>
              <a:rPr lang="en-GB" dirty="0"/>
              <a:t> et al, 2012). </a:t>
            </a:r>
          </a:p>
          <a:p>
            <a:endParaRPr lang="en-GB" dirty="0"/>
          </a:p>
          <a:p>
            <a:r>
              <a:rPr lang="en-GB" dirty="0"/>
              <a:t>US National Comorbidity Survey (Goodwin, 2003). </a:t>
            </a:r>
          </a:p>
          <a:p>
            <a:pPr lvl="1"/>
            <a:r>
              <a:rPr lang="en-GB" dirty="0"/>
              <a:t>N = 5,877 – ages 15-54 (United States). </a:t>
            </a:r>
          </a:p>
          <a:p>
            <a:pPr lvl="2"/>
            <a:r>
              <a:rPr lang="en-GB" dirty="0"/>
              <a:t>Representative Sample</a:t>
            </a:r>
          </a:p>
          <a:p>
            <a:pPr lvl="3"/>
            <a:r>
              <a:rPr lang="en-GB" dirty="0"/>
              <a:t>People who participated in exercise (either for recreation or at work) had ↓ 25% of being diagnosed of major depression within the last 12 months. </a:t>
            </a:r>
          </a:p>
          <a:p>
            <a:pPr lvl="4"/>
            <a:r>
              <a:rPr lang="en-GB" dirty="0"/>
              <a:t>After adjusting for age, sex, race, education, marital status, income, education, physical illness and other mental disorders. </a:t>
            </a:r>
          </a:p>
        </p:txBody>
      </p:sp>
    </p:spTree>
    <p:extLst>
      <p:ext uri="{BB962C8B-B14F-4D97-AF65-F5344CB8AC3E}">
        <p14:creationId xmlns:p14="http://schemas.microsoft.com/office/powerpoint/2010/main" val="152296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a:t>Goodwin (2003)</a:t>
            </a:r>
          </a:p>
        </p:txBody>
      </p:sp>
      <p:sp>
        <p:nvSpPr>
          <p:cNvPr id="3" name="Content Placeholder 2"/>
          <p:cNvSpPr>
            <a:spLocks noGrp="1"/>
          </p:cNvSpPr>
          <p:nvPr>
            <p:ph idx="1"/>
          </p:nvPr>
        </p:nvSpPr>
        <p:spPr>
          <a:xfrm>
            <a:off x="1365195" y="1138425"/>
            <a:ext cx="7313370" cy="5039265"/>
          </a:xfrm>
        </p:spPr>
        <p:txBody>
          <a:bodyPr>
            <a:normAutofit fontScale="85000" lnSpcReduction="20000"/>
          </a:bodyPr>
          <a:lstStyle/>
          <a:p>
            <a:r>
              <a:rPr lang="en-GB" dirty="0"/>
              <a:t>In addition – reported a significant reduction in the odds of being diagnosed with dysthymia if you partake in exercise. </a:t>
            </a:r>
          </a:p>
          <a:p>
            <a:pPr lvl="1"/>
            <a:r>
              <a:rPr lang="en-GB" dirty="0"/>
              <a:t>Dysthymia = Chronic Depression, longer term but considered less severe than major depression</a:t>
            </a:r>
          </a:p>
          <a:p>
            <a:endParaRPr lang="en-GB" dirty="0"/>
          </a:p>
          <a:p>
            <a:r>
              <a:rPr lang="en-GB" dirty="0"/>
              <a:t>Although smaller, there was also a significant reduction in the odds of being diagnosed with </a:t>
            </a:r>
            <a:r>
              <a:rPr lang="en-GB" dirty="0" err="1"/>
              <a:t>biopolar</a:t>
            </a:r>
            <a:r>
              <a:rPr lang="en-GB" dirty="0"/>
              <a:t> disorder if you partake in exercise. </a:t>
            </a:r>
          </a:p>
          <a:p>
            <a:endParaRPr lang="en-GB" dirty="0"/>
          </a:p>
          <a:p>
            <a:r>
              <a:rPr lang="en-GB" dirty="0"/>
              <a:t>In the main there was also evidence for a Dose-Response Relationship. </a:t>
            </a:r>
          </a:p>
          <a:p>
            <a:pPr lvl="1"/>
            <a:r>
              <a:rPr lang="en-GB" dirty="0"/>
              <a:t>More you exercise, less likely you were in obtaining a major depression, dysthymia and </a:t>
            </a:r>
            <a:r>
              <a:rPr lang="en-GB" dirty="0" err="1"/>
              <a:t>biopolar</a:t>
            </a:r>
            <a:r>
              <a:rPr lang="en-GB" dirty="0"/>
              <a:t> disorder diagnosis. </a:t>
            </a:r>
          </a:p>
        </p:txBody>
      </p:sp>
    </p:spTree>
    <p:extLst>
      <p:ext uri="{BB962C8B-B14F-4D97-AF65-F5344CB8AC3E}">
        <p14:creationId xmlns:p14="http://schemas.microsoft.com/office/powerpoint/2010/main" val="1274616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851" y="527605"/>
            <a:ext cx="8229600" cy="916230"/>
          </a:xfrm>
        </p:spPr>
        <p:txBody>
          <a:bodyPr>
            <a:noAutofit/>
          </a:bodyPr>
          <a:lstStyle/>
          <a:p>
            <a:pPr algn="ctr"/>
            <a:r>
              <a:rPr lang="en-GB" sz="2800" dirty="0"/>
              <a:t>Goodwin (2003; cited in </a:t>
            </a:r>
            <a:r>
              <a:rPr lang="en-GB" sz="2800" dirty="0" err="1"/>
              <a:t>Buckworth</a:t>
            </a:r>
            <a:r>
              <a:rPr lang="en-GB" sz="2800" dirty="0"/>
              <a:t> et al, 2012)</a:t>
            </a:r>
          </a:p>
        </p:txBody>
      </p:sp>
      <p:sp>
        <p:nvSpPr>
          <p:cNvPr id="3" name="Content Placeholder 2"/>
          <p:cNvSpPr>
            <a:spLocks noGrp="1"/>
          </p:cNvSpPr>
          <p:nvPr>
            <p:ph idx="1"/>
          </p:nvPr>
        </p:nvSpPr>
        <p:spPr>
          <a:xfrm>
            <a:off x="1517899" y="1749245"/>
            <a:ext cx="7160665" cy="3918803"/>
          </a:xfrm>
        </p:spPr>
        <p:txBody>
          <a:bodyPr/>
          <a:lstStyle/>
          <a:p>
            <a:r>
              <a:rPr lang="en-GB" dirty="0"/>
              <a:t>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606" y="1443835"/>
            <a:ext cx="7177134" cy="525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5555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833015"/>
            <a:ext cx="8229600" cy="458115"/>
          </a:xfrm>
        </p:spPr>
        <p:txBody>
          <a:bodyPr>
            <a:normAutofit fontScale="90000"/>
          </a:bodyPr>
          <a:lstStyle/>
          <a:p>
            <a:pPr algn="ctr"/>
            <a:r>
              <a:rPr lang="en-GB" dirty="0"/>
              <a:t>Medical Expenditure Panel Survey</a:t>
            </a:r>
          </a:p>
        </p:txBody>
      </p:sp>
      <p:sp>
        <p:nvSpPr>
          <p:cNvPr id="3" name="Content Placeholder 2"/>
          <p:cNvSpPr>
            <a:spLocks noGrp="1"/>
          </p:cNvSpPr>
          <p:nvPr>
            <p:ph idx="1"/>
          </p:nvPr>
        </p:nvSpPr>
        <p:spPr>
          <a:xfrm>
            <a:off x="1365195" y="1749245"/>
            <a:ext cx="7313370" cy="4428445"/>
          </a:xfrm>
        </p:spPr>
        <p:txBody>
          <a:bodyPr>
            <a:normAutofit lnSpcReduction="10000"/>
          </a:bodyPr>
          <a:lstStyle/>
          <a:p>
            <a:r>
              <a:rPr lang="en-GB" dirty="0"/>
              <a:t>National representative survey of 23,283 US adults in 2003 (published by </a:t>
            </a:r>
            <a:r>
              <a:rPr lang="en-GB" dirty="0" err="1"/>
              <a:t>Morrato</a:t>
            </a:r>
            <a:r>
              <a:rPr lang="en-GB" dirty="0"/>
              <a:t> et al, 2007). </a:t>
            </a:r>
          </a:p>
          <a:p>
            <a:endParaRPr lang="en-GB" dirty="0"/>
          </a:p>
          <a:p>
            <a:r>
              <a:rPr lang="en-GB" dirty="0"/>
              <a:t>Information of socio-demographics, medical conditions (mental and physical health) – which included major depression. </a:t>
            </a:r>
          </a:p>
          <a:p>
            <a:endParaRPr lang="en-GB" dirty="0"/>
          </a:p>
          <a:p>
            <a:r>
              <a:rPr lang="en-GB" dirty="0"/>
              <a:t>Findings – Depression = 40% lower in people who were physically active. </a:t>
            </a:r>
          </a:p>
        </p:txBody>
      </p:sp>
    </p:spTree>
    <p:extLst>
      <p:ext uri="{BB962C8B-B14F-4D97-AF65-F5344CB8AC3E}">
        <p14:creationId xmlns:p14="http://schemas.microsoft.com/office/powerpoint/2010/main" val="1772254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833015"/>
            <a:ext cx="8229600" cy="458115"/>
          </a:xfrm>
        </p:spPr>
        <p:txBody>
          <a:bodyPr>
            <a:normAutofit fontScale="90000"/>
          </a:bodyPr>
          <a:lstStyle/>
          <a:p>
            <a:pPr algn="ctr"/>
            <a:r>
              <a:rPr lang="en-GB" dirty="0"/>
              <a:t>Medical Expenditure Panel Survey</a:t>
            </a:r>
          </a:p>
        </p:txBody>
      </p:sp>
      <p:sp>
        <p:nvSpPr>
          <p:cNvPr id="3" name="Content Placeholder 2"/>
          <p:cNvSpPr>
            <a:spLocks noGrp="1"/>
          </p:cNvSpPr>
          <p:nvPr>
            <p:ph idx="1"/>
          </p:nvPr>
        </p:nvSpPr>
        <p:spPr>
          <a:xfrm>
            <a:off x="1365195" y="1749245"/>
            <a:ext cx="7313370" cy="4428445"/>
          </a:xfrm>
        </p:spPr>
        <p:txBody>
          <a:bodyPr>
            <a:normAutofit fontScale="85000" lnSpcReduction="20000"/>
          </a:bodyPr>
          <a:lstStyle/>
          <a:p>
            <a:r>
              <a:rPr lang="en-GB" dirty="0"/>
              <a:t>Findings suggested a link between depression and exercise even after data was adjusted to consider gender, age, ethnicity, education, income, BMI, cardiovascular history, blood pressure, </a:t>
            </a:r>
            <a:r>
              <a:rPr lang="en-GB" dirty="0" err="1"/>
              <a:t>hyperlipidemia</a:t>
            </a:r>
            <a:r>
              <a:rPr lang="en-GB" dirty="0"/>
              <a:t> (high levels of lipids in the blood) and physical disability. </a:t>
            </a:r>
          </a:p>
          <a:p>
            <a:endParaRPr lang="en-GB" dirty="0"/>
          </a:p>
          <a:p>
            <a:r>
              <a:rPr lang="en-GB" dirty="0"/>
              <a:t>Critique of study. </a:t>
            </a:r>
          </a:p>
          <a:p>
            <a:pPr lvl="1"/>
            <a:r>
              <a:rPr lang="en-GB" dirty="0"/>
              <a:t>Not much (it is considered very detailed with an excellent sample size) however they did base their definition of major depression using the International Classification of Diseases (9) as opposed to the DSM-IV. </a:t>
            </a:r>
          </a:p>
        </p:txBody>
      </p:sp>
    </p:spTree>
    <p:extLst>
      <p:ext uri="{BB962C8B-B14F-4D97-AF65-F5344CB8AC3E}">
        <p14:creationId xmlns:p14="http://schemas.microsoft.com/office/powerpoint/2010/main" val="1922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079" y="527605"/>
            <a:ext cx="7771485" cy="458115"/>
          </a:xfrm>
        </p:spPr>
        <p:txBody>
          <a:bodyPr>
            <a:noAutofit/>
          </a:bodyPr>
          <a:lstStyle/>
          <a:p>
            <a:pPr algn="ctr"/>
            <a:r>
              <a:rPr lang="en-GB" sz="2800" dirty="0"/>
              <a:t>2006 – Behavioural Risk Factor Surveillance Survey (</a:t>
            </a:r>
            <a:r>
              <a:rPr lang="en-GB" sz="2800" dirty="0" err="1"/>
              <a:t>Strine</a:t>
            </a:r>
            <a:r>
              <a:rPr lang="en-GB" sz="2800" dirty="0"/>
              <a:t> et al, 2008).</a:t>
            </a:r>
          </a:p>
        </p:txBody>
      </p:sp>
      <p:sp>
        <p:nvSpPr>
          <p:cNvPr id="3" name="Content Placeholder 2"/>
          <p:cNvSpPr>
            <a:spLocks noGrp="1"/>
          </p:cNvSpPr>
          <p:nvPr>
            <p:ph idx="1"/>
          </p:nvPr>
        </p:nvSpPr>
        <p:spPr>
          <a:xfrm>
            <a:off x="1365195" y="1749245"/>
            <a:ext cx="7313370" cy="4428445"/>
          </a:xfrm>
        </p:spPr>
        <p:txBody>
          <a:bodyPr/>
          <a:lstStyle/>
          <a:p>
            <a:r>
              <a:rPr lang="en-GB" dirty="0"/>
              <a:t>Survey – random digit dialled telephone survey</a:t>
            </a:r>
          </a:p>
          <a:p>
            <a:endParaRPr lang="en-GB" dirty="0"/>
          </a:p>
          <a:p>
            <a:r>
              <a:rPr lang="en-GB" dirty="0"/>
              <a:t>217,379 participants – USA (38 states), Columbia, Puerto Rico and Virgin Island. </a:t>
            </a:r>
          </a:p>
          <a:p>
            <a:endParaRPr lang="en-GB" dirty="0"/>
          </a:p>
          <a:p>
            <a:r>
              <a:rPr lang="en-GB" dirty="0"/>
              <a:t>Patient Health Questionnaire (based on DSM-IV) was used to measure symptoms of depression. </a:t>
            </a:r>
          </a:p>
        </p:txBody>
      </p:sp>
    </p:spTree>
    <p:extLst>
      <p:ext uri="{BB962C8B-B14F-4D97-AF65-F5344CB8AC3E}">
        <p14:creationId xmlns:p14="http://schemas.microsoft.com/office/powerpoint/2010/main" val="2148389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4" y="527605"/>
            <a:ext cx="7771485" cy="458115"/>
          </a:xfrm>
        </p:spPr>
        <p:txBody>
          <a:bodyPr>
            <a:normAutofit fontScale="90000"/>
          </a:bodyPr>
          <a:lstStyle/>
          <a:p>
            <a:pPr algn="ctr"/>
            <a:r>
              <a:rPr lang="en-GB" dirty="0"/>
              <a:t>2006 – Behavioural Risk Factor Surveillance Survey (</a:t>
            </a:r>
            <a:r>
              <a:rPr lang="en-GB" dirty="0" err="1"/>
              <a:t>Strine</a:t>
            </a:r>
            <a:r>
              <a:rPr lang="en-GB" dirty="0"/>
              <a:t> et al, 2008).</a:t>
            </a:r>
          </a:p>
        </p:txBody>
      </p:sp>
      <p:sp>
        <p:nvSpPr>
          <p:cNvPr id="3" name="Content Placeholder 2"/>
          <p:cNvSpPr>
            <a:spLocks noGrp="1"/>
          </p:cNvSpPr>
          <p:nvPr>
            <p:ph idx="1"/>
          </p:nvPr>
        </p:nvSpPr>
        <p:spPr>
          <a:xfrm>
            <a:off x="1365194" y="1291130"/>
            <a:ext cx="7321605" cy="5090198"/>
          </a:xfrm>
        </p:spPr>
        <p:txBody>
          <a:bodyPr>
            <a:normAutofit fontScale="92500" lnSpcReduction="20000"/>
          </a:bodyPr>
          <a:lstStyle/>
          <a:p>
            <a:r>
              <a:rPr lang="en-GB" dirty="0"/>
              <a:t>Findings…</a:t>
            </a:r>
          </a:p>
          <a:p>
            <a:endParaRPr lang="en-GB" dirty="0"/>
          </a:p>
          <a:p>
            <a:r>
              <a:rPr lang="en-GB" dirty="0"/>
              <a:t>24% of sample considered themselves inactive…. Regardless of age, these participants were 50% more likely to have suffered a diagnosis in lifetime of depression. </a:t>
            </a:r>
          </a:p>
          <a:p>
            <a:endParaRPr lang="en-GB" dirty="0"/>
          </a:p>
          <a:p>
            <a:r>
              <a:rPr lang="en-GB" dirty="0"/>
              <a:t>When adjusting for age, gender, ethnicity, education, smoking, job status, marital status, education, chronical medical conditions, smoking, obesity, and alcohol intake. </a:t>
            </a:r>
          </a:p>
          <a:p>
            <a:pPr lvl="1"/>
            <a:r>
              <a:rPr lang="en-GB" dirty="0"/>
              <a:t>Those inactive 20% more likely to have suffered a diagnosis in lifetime of depression. </a:t>
            </a:r>
          </a:p>
        </p:txBody>
      </p:sp>
    </p:spTree>
    <p:extLst>
      <p:ext uri="{BB962C8B-B14F-4D97-AF65-F5344CB8AC3E}">
        <p14:creationId xmlns:p14="http://schemas.microsoft.com/office/powerpoint/2010/main" val="3812989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680310"/>
            <a:ext cx="8229600" cy="458115"/>
          </a:xfrm>
        </p:spPr>
        <p:txBody>
          <a:bodyPr>
            <a:noAutofit/>
          </a:bodyPr>
          <a:lstStyle/>
          <a:p>
            <a:pPr algn="ctr"/>
            <a:r>
              <a:rPr lang="en-GB" sz="2800" dirty="0"/>
              <a:t>Netherlands Twin Registry (De Moor et al, 2006). </a:t>
            </a:r>
          </a:p>
        </p:txBody>
      </p:sp>
      <p:sp>
        <p:nvSpPr>
          <p:cNvPr id="3" name="Content Placeholder 2"/>
          <p:cNvSpPr>
            <a:spLocks noGrp="1"/>
          </p:cNvSpPr>
          <p:nvPr>
            <p:ph idx="1"/>
          </p:nvPr>
        </p:nvSpPr>
        <p:spPr>
          <a:xfrm>
            <a:off x="1517899" y="1749245"/>
            <a:ext cx="7160665" cy="4428445"/>
          </a:xfrm>
        </p:spPr>
        <p:txBody>
          <a:bodyPr>
            <a:normAutofit fontScale="92500" lnSpcReduction="10000"/>
          </a:bodyPr>
          <a:lstStyle/>
          <a:p>
            <a:r>
              <a:rPr lang="en-GB" dirty="0"/>
              <a:t>12,450 Participants (age 10+ at time of first data collection). </a:t>
            </a:r>
          </a:p>
          <a:p>
            <a:endParaRPr lang="en-GB" dirty="0"/>
          </a:p>
          <a:p>
            <a:r>
              <a:rPr lang="en-GB" dirty="0"/>
              <a:t>Longitudinal Looking at lifestyle and health from 1991 to 2002. </a:t>
            </a:r>
          </a:p>
          <a:p>
            <a:endParaRPr lang="en-GB" dirty="0"/>
          </a:p>
          <a:p>
            <a:r>
              <a:rPr lang="en-GB" dirty="0"/>
              <a:t>Symptoms of Depression 17%↓ amongst exercisers. </a:t>
            </a:r>
          </a:p>
          <a:p>
            <a:pPr lvl="1"/>
            <a:r>
              <a:rPr lang="en-GB" dirty="0"/>
              <a:t>However, exercisers were also more extrovert and emotional stable than non-exercisers. </a:t>
            </a:r>
          </a:p>
          <a:p>
            <a:pPr lvl="2"/>
            <a:r>
              <a:rPr lang="en-GB" dirty="0"/>
              <a:t>Chicken and Egg scenario. </a:t>
            </a:r>
          </a:p>
        </p:txBody>
      </p:sp>
    </p:spTree>
    <p:extLst>
      <p:ext uri="{BB962C8B-B14F-4D97-AF65-F5344CB8AC3E}">
        <p14:creationId xmlns:p14="http://schemas.microsoft.com/office/powerpoint/2010/main" val="835766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527605"/>
            <a:ext cx="8229600" cy="458115"/>
          </a:xfrm>
        </p:spPr>
        <p:txBody>
          <a:bodyPr>
            <a:noAutofit/>
          </a:bodyPr>
          <a:lstStyle/>
          <a:p>
            <a:pPr algn="ctr"/>
            <a:r>
              <a:rPr lang="nl-NL" sz="2800" dirty="0"/>
              <a:t>Netherlands Twin Registry (De Moor et al, 2006). </a:t>
            </a:r>
            <a:endParaRPr lang="en-GB" sz="2800" dirty="0"/>
          </a:p>
        </p:txBody>
      </p:sp>
      <p:sp>
        <p:nvSpPr>
          <p:cNvPr id="3" name="Content Placeholder 2"/>
          <p:cNvSpPr>
            <a:spLocks noGrp="1"/>
          </p:cNvSpPr>
          <p:nvPr>
            <p:ph idx="1"/>
          </p:nvPr>
        </p:nvSpPr>
        <p:spPr>
          <a:xfrm>
            <a:off x="1365194" y="1291130"/>
            <a:ext cx="7321605" cy="5018190"/>
          </a:xfrm>
        </p:spPr>
        <p:txBody>
          <a:bodyPr>
            <a:normAutofit lnSpcReduction="10000"/>
          </a:bodyPr>
          <a:lstStyle/>
          <a:p>
            <a:r>
              <a:rPr lang="en-GB" dirty="0"/>
              <a:t>The twin aspect of their study also revealed some interesting findings. </a:t>
            </a:r>
          </a:p>
          <a:p>
            <a:endParaRPr lang="en-GB" dirty="0"/>
          </a:p>
          <a:p>
            <a:r>
              <a:rPr lang="en-GB" dirty="0"/>
              <a:t>479 male and 943 female identical twins aged 18-50. </a:t>
            </a:r>
          </a:p>
          <a:p>
            <a:endParaRPr lang="en-GB" dirty="0"/>
          </a:p>
          <a:p>
            <a:r>
              <a:rPr lang="en-GB" dirty="0"/>
              <a:t>No significant difference between exercise participation and depression. </a:t>
            </a:r>
          </a:p>
          <a:p>
            <a:pPr lvl="1"/>
            <a:r>
              <a:rPr lang="en-GB" dirty="0"/>
              <a:t>Similar findings in the follow up. </a:t>
            </a:r>
          </a:p>
          <a:p>
            <a:pPr lvl="2"/>
            <a:r>
              <a:rPr lang="en-GB" dirty="0"/>
              <a:t>Increases in exercise participation did not decrease depression symptoms. </a:t>
            </a:r>
          </a:p>
        </p:txBody>
      </p:sp>
    </p:spTree>
    <p:extLst>
      <p:ext uri="{BB962C8B-B14F-4D97-AF65-F5344CB8AC3E}">
        <p14:creationId xmlns:p14="http://schemas.microsoft.com/office/powerpoint/2010/main" val="1887869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458115"/>
          </a:xfrm>
        </p:spPr>
        <p:txBody>
          <a:bodyPr>
            <a:normAutofit fontScale="90000"/>
          </a:bodyPr>
          <a:lstStyle/>
          <a:p>
            <a:pPr algn="ctr"/>
            <a:r>
              <a:rPr lang="en-GB" dirty="0"/>
              <a:t>Prospective longitudinal studies. </a:t>
            </a:r>
          </a:p>
        </p:txBody>
      </p:sp>
      <p:sp>
        <p:nvSpPr>
          <p:cNvPr id="3" name="Content Placeholder 2"/>
          <p:cNvSpPr>
            <a:spLocks noGrp="1"/>
          </p:cNvSpPr>
          <p:nvPr>
            <p:ph idx="1"/>
          </p:nvPr>
        </p:nvSpPr>
        <p:spPr>
          <a:xfrm>
            <a:off x="1517899" y="1749245"/>
            <a:ext cx="7160665" cy="4581150"/>
          </a:xfrm>
        </p:spPr>
        <p:txBody>
          <a:bodyPr>
            <a:normAutofit fontScale="85000" lnSpcReduction="10000"/>
          </a:bodyPr>
          <a:lstStyle/>
          <a:p>
            <a:r>
              <a:rPr lang="en-GB" dirty="0"/>
              <a:t>The studies noted previously have large samples size across a large cross-section of a representative sample. </a:t>
            </a:r>
          </a:p>
          <a:p>
            <a:endParaRPr lang="en-GB" dirty="0"/>
          </a:p>
          <a:p>
            <a:r>
              <a:rPr lang="en-GB" dirty="0"/>
              <a:t>However, their findings are looking at the relationship retrospectively. </a:t>
            </a:r>
          </a:p>
          <a:p>
            <a:pPr lvl="1"/>
            <a:r>
              <a:rPr lang="en-GB" dirty="0"/>
              <a:t>E.g. Looking at participants who had been or currently diagnosed with depression symptoms and exploring the physical activity level. </a:t>
            </a:r>
          </a:p>
          <a:p>
            <a:pPr lvl="2"/>
            <a:r>
              <a:rPr lang="en-GB" dirty="0"/>
              <a:t>But what about studies who might explore the </a:t>
            </a:r>
            <a:r>
              <a:rPr lang="en-GB" dirty="0" err="1"/>
              <a:t>predictiveness</a:t>
            </a:r>
            <a:r>
              <a:rPr lang="en-GB" dirty="0"/>
              <a:t> of exercise on depressive symptoms. </a:t>
            </a:r>
          </a:p>
          <a:p>
            <a:pPr lvl="3"/>
            <a:r>
              <a:rPr lang="en-GB" dirty="0"/>
              <a:t>E.g. Looking at it prospectively….. </a:t>
            </a:r>
          </a:p>
        </p:txBody>
      </p:sp>
    </p:spTree>
    <p:extLst>
      <p:ext uri="{BB962C8B-B14F-4D97-AF65-F5344CB8AC3E}">
        <p14:creationId xmlns:p14="http://schemas.microsoft.com/office/powerpoint/2010/main" val="290232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Autofit/>
          </a:bodyPr>
          <a:lstStyle/>
          <a:p>
            <a:pPr algn="ctr"/>
            <a:r>
              <a:rPr lang="en-GB" sz="2800" dirty="0"/>
              <a:t>Copenhagen City Heart Study (</a:t>
            </a:r>
            <a:r>
              <a:rPr lang="en-GB" sz="2800" dirty="0" err="1"/>
              <a:t>Mikkelsen</a:t>
            </a:r>
            <a:r>
              <a:rPr lang="en-GB" sz="2800" dirty="0"/>
              <a:t> et al, 2010). </a:t>
            </a:r>
          </a:p>
        </p:txBody>
      </p:sp>
      <p:sp>
        <p:nvSpPr>
          <p:cNvPr id="3" name="Content Placeholder 2"/>
          <p:cNvSpPr>
            <a:spLocks noGrp="1"/>
          </p:cNvSpPr>
          <p:nvPr>
            <p:ph idx="1"/>
          </p:nvPr>
        </p:nvSpPr>
        <p:spPr>
          <a:xfrm>
            <a:off x="1365194" y="1138425"/>
            <a:ext cx="7321605" cy="5314911"/>
          </a:xfrm>
        </p:spPr>
        <p:txBody>
          <a:bodyPr>
            <a:normAutofit fontScale="92500" lnSpcReduction="20000"/>
          </a:bodyPr>
          <a:lstStyle/>
          <a:p>
            <a:r>
              <a:rPr lang="en-GB" dirty="0"/>
              <a:t>18, 146 residents of Copenhagen</a:t>
            </a:r>
          </a:p>
          <a:p>
            <a:endParaRPr lang="en-GB" dirty="0"/>
          </a:p>
          <a:p>
            <a:r>
              <a:rPr lang="en-GB" dirty="0"/>
              <a:t>Leisure Activity and other variables measured at three different points. </a:t>
            </a:r>
          </a:p>
          <a:p>
            <a:pPr lvl="1"/>
            <a:r>
              <a:rPr lang="en-GB" dirty="0"/>
              <a:t>1976-1978, 1981-183, 1991-1994. </a:t>
            </a:r>
          </a:p>
          <a:p>
            <a:endParaRPr lang="en-GB" dirty="0"/>
          </a:p>
          <a:p>
            <a:r>
              <a:rPr lang="en-GB" dirty="0"/>
              <a:t>Depression risk at each of the follow up assessments was PREDICTED by physical activity levels.</a:t>
            </a:r>
          </a:p>
          <a:p>
            <a:pPr lvl="1"/>
            <a:r>
              <a:rPr lang="en-GB" dirty="0"/>
              <a:t>Compared to high physical activity level, women with a moderate level of physical activity had a 7% increased risk of depression. </a:t>
            </a:r>
          </a:p>
          <a:p>
            <a:pPr lvl="2"/>
            <a:r>
              <a:rPr lang="en-GB" dirty="0"/>
              <a:t>Women with low level physical activity – 80% risk. </a:t>
            </a:r>
          </a:p>
          <a:p>
            <a:pPr lvl="3"/>
            <a:r>
              <a:rPr lang="en-GB" dirty="0"/>
              <a:t>Not quite a strong but similar for men.  </a:t>
            </a:r>
          </a:p>
        </p:txBody>
      </p:sp>
    </p:spTree>
    <p:extLst>
      <p:ext uri="{BB962C8B-B14F-4D97-AF65-F5344CB8AC3E}">
        <p14:creationId xmlns:p14="http://schemas.microsoft.com/office/powerpoint/2010/main" val="598414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74900"/>
            <a:ext cx="8229600" cy="458115"/>
          </a:xfrm>
        </p:spPr>
        <p:txBody>
          <a:bodyPr>
            <a:noAutofit/>
          </a:bodyPr>
          <a:lstStyle/>
          <a:p>
            <a:pPr algn="ctr"/>
            <a:r>
              <a:rPr lang="en-GB" sz="2800" dirty="0"/>
              <a:t>Copenhagen City Heart Study (</a:t>
            </a:r>
            <a:r>
              <a:rPr lang="en-GB" sz="2800" dirty="0" err="1"/>
              <a:t>Mikkelsen</a:t>
            </a:r>
            <a:r>
              <a:rPr lang="en-GB" sz="2800" dirty="0"/>
              <a:t> et al, 2010, cited in </a:t>
            </a:r>
            <a:r>
              <a:rPr lang="en-GB" sz="2800" dirty="0" err="1"/>
              <a:t>Buckworth</a:t>
            </a:r>
            <a:r>
              <a:rPr lang="en-GB" sz="2800" dirty="0"/>
              <a:t> et al, 2012). </a:t>
            </a: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605" y="1332240"/>
            <a:ext cx="6871725" cy="545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1570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374900"/>
            <a:ext cx="7329840" cy="763525"/>
          </a:xfrm>
        </p:spPr>
        <p:txBody>
          <a:bodyPr>
            <a:normAutofit fontScale="90000"/>
          </a:bodyPr>
          <a:lstStyle/>
          <a:p>
            <a:pPr algn="ctr"/>
            <a:r>
              <a:rPr lang="en-GB" sz="3100" dirty="0"/>
              <a:t>Issues with Longitudinal Survey Based Approaches</a:t>
            </a:r>
            <a:r>
              <a:rPr lang="en-GB" dirty="0"/>
              <a:t>. </a:t>
            </a:r>
          </a:p>
        </p:txBody>
      </p:sp>
      <p:sp>
        <p:nvSpPr>
          <p:cNvPr id="3" name="Content Placeholder 2"/>
          <p:cNvSpPr>
            <a:spLocks noGrp="1"/>
          </p:cNvSpPr>
          <p:nvPr>
            <p:ph idx="1"/>
          </p:nvPr>
        </p:nvSpPr>
        <p:spPr>
          <a:xfrm>
            <a:off x="1365195" y="1749245"/>
            <a:ext cx="7313370" cy="4428445"/>
          </a:xfrm>
        </p:spPr>
        <p:txBody>
          <a:bodyPr>
            <a:normAutofit fontScale="92500" lnSpcReduction="20000"/>
          </a:bodyPr>
          <a:lstStyle/>
          <a:p>
            <a:r>
              <a:rPr lang="en-GB" dirty="0"/>
              <a:t>Measures of physical activity exposure limited.</a:t>
            </a:r>
          </a:p>
          <a:p>
            <a:pPr lvl="1"/>
            <a:r>
              <a:rPr lang="en-GB" dirty="0"/>
              <a:t>Type of physical activity reported can be limited. </a:t>
            </a:r>
          </a:p>
          <a:p>
            <a:pPr lvl="2"/>
            <a:r>
              <a:rPr lang="en-GB" dirty="0"/>
              <a:t>What about the difference between Aerobic and Anaerobic exercise, what about Weight Training vs Swimming. </a:t>
            </a:r>
          </a:p>
          <a:p>
            <a:pPr lvl="3"/>
            <a:r>
              <a:rPr lang="en-GB" dirty="0"/>
              <a:t>Training alone or playing a team game. </a:t>
            </a:r>
          </a:p>
          <a:p>
            <a:pPr lvl="1"/>
            <a:r>
              <a:rPr lang="en-GB" dirty="0"/>
              <a:t>Measured at a set time, what about previously. </a:t>
            </a:r>
          </a:p>
          <a:p>
            <a:pPr lvl="2"/>
            <a:r>
              <a:rPr lang="en-GB" dirty="0"/>
              <a:t>E.g. Participant might not have been exercising a great deal for last 6 months, but for previous 4 years may have been a fitness fantastic.  </a:t>
            </a:r>
          </a:p>
          <a:p>
            <a:pPr marL="0" indent="0">
              <a:buNone/>
            </a:pPr>
            <a:endParaRPr lang="en-GB" dirty="0"/>
          </a:p>
          <a:p>
            <a:r>
              <a:rPr lang="en-GB" dirty="0"/>
              <a:t>Self-Report Measures. </a:t>
            </a:r>
          </a:p>
        </p:txBody>
      </p:sp>
    </p:spTree>
    <p:extLst>
      <p:ext uri="{BB962C8B-B14F-4D97-AF65-F5344CB8AC3E}">
        <p14:creationId xmlns:p14="http://schemas.microsoft.com/office/powerpoint/2010/main" val="4293890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547" y="374900"/>
            <a:ext cx="8229600" cy="610820"/>
          </a:xfrm>
        </p:spPr>
        <p:txBody>
          <a:bodyPr>
            <a:normAutofit fontScale="90000"/>
          </a:bodyPr>
          <a:lstStyle/>
          <a:p>
            <a:pPr algn="ctr"/>
            <a:r>
              <a:rPr lang="en-GB" dirty="0"/>
              <a:t>Treating Depression – Experimental Studies. </a:t>
            </a:r>
          </a:p>
        </p:txBody>
      </p:sp>
      <p:sp>
        <p:nvSpPr>
          <p:cNvPr id="3" name="Content Placeholder 2"/>
          <p:cNvSpPr>
            <a:spLocks noGrp="1"/>
          </p:cNvSpPr>
          <p:nvPr>
            <p:ph idx="1"/>
          </p:nvPr>
        </p:nvSpPr>
        <p:spPr>
          <a:xfrm>
            <a:off x="1365194" y="1138425"/>
            <a:ext cx="7321605" cy="5314911"/>
          </a:xfrm>
        </p:spPr>
        <p:txBody>
          <a:bodyPr>
            <a:normAutofit fontScale="85000" lnSpcReduction="10000"/>
          </a:bodyPr>
          <a:lstStyle/>
          <a:p>
            <a:r>
              <a:rPr lang="en-GB" dirty="0"/>
              <a:t>Mead et al (2009) – Meta Analysis of Existing Material. </a:t>
            </a:r>
          </a:p>
          <a:p>
            <a:r>
              <a:rPr lang="en-GB" dirty="0"/>
              <a:t>23 studies (a total 907 adult patients) – all patients diagnosed with depression but avoiding post-natal depression. </a:t>
            </a:r>
          </a:p>
          <a:p>
            <a:endParaRPr lang="en-GB" dirty="0"/>
          </a:p>
          <a:p>
            <a:r>
              <a:rPr lang="en-GB" dirty="0"/>
              <a:t>Found a strong relationship between exercise as a treatment for reducing studies. </a:t>
            </a:r>
          </a:p>
          <a:p>
            <a:pPr lvl="1"/>
            <a:r>
              <a:rPr lang="en-GB" dirty="0"/>
              <a:t>However, some caution as relationship was not nearly as strong for studies in which participants were given alternative treatments (e.g. double blind randomised control studies) or not aware of positive impact of exercise on depression beforehand. </a:t>
            </a:r>
          </a:p>
          <a:p>
            <a:pPr lvl="2"/>
            <a:r>
              <a:rPr lang="en-GB" dirty="0"/>
              <a:t>Also, what about drop out rate – effect size not so great if they are included as part of the analysis. </a:t>
            </a:r>
          </a:p>
        </p:txBody>
      </p:sp>
    </p:spTree>
    <p:extLst>
      <p:ext uri="{BB962C8B-B14F-4D97-AF65-F5344CB8AC3E}">
        <p14:creationId xmlns:p14="http://schemas.microsoft.com/office/powerpoint/2010/main" val="3735610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763525"/>
          </a:xfrm>
        </p:spPr>
        <p:txBody>
          <a:bodyPr>
            <a:normAutofit/>
          </a:bodyPr>
          <a:lstStyle/>
          <a:p>
            <a:pPr algn="ctr"/>
            <a:r>
              <a:rPr lang="en-GB" dirty="0" err="1"/>
              <a:t>Rethorst</a:t>
            </a:r>
            <a:r>
              <a:rPr lang="en-GB" dirty="0"/>
              <a:t> et al (2009) – Meta Analysis. </a:t>
            </a:r>
          </a:p>
        </p:txBody>
      </p:sp>
      <p:sp>
        <p:nvSpPr>
          <p:cNvPr id="3" name="Content Placeholder 2"/>
          <p:cNvSpPr>
            <a:spLocks noGrp="1"/>
          </p:cNvSpPr>
          <p:nvPr>
            <p:ph idx="1"/>
          </p:nvPr>
        </p:nvSpPr>
        <p:spPr>
          <a:xfrm>
            <a:off x="1365195" y="1749245"/>
            <a:ext cx="7313370" cy="4428445"/>
          </a:xfrm>
        </p:spPr>
        <p:txBody>
          <a:bodyPr>
            <a:normAutofit fontScale="92500"/>
          </a:bodyPr>
          <a:lstStyle/>
          <a:p>
            <a:r>
              <a:rPr lang="en-GB" dirty="0"/>
              <a:t>17 studies, 574 participants with clinical depression diagnoses. </a:t>
            </a:r>
          </a:p>
          <a:p>
            <a:endParaRPr lang="en-GB" dirty="0"/>
          </a:p>
          <a:p>
            <a:r>
              <a:rPr lang="en-GB" dirty="0"/>
              <a:t>Studies which had a control condition – clinical depressed participants in exercise treatment had lower depression scores (BDI score change of 10). </a:t>
            </a:r>
          </a:p>
          <a:p>
            <a:endParaRPr lang="en-GB" dirty="0"/>
          </a:p>
          <a:p>
            <a:r>
              <a:rPr lang="en-GB" dirty="0"/>
              <a:t>Training programme length – largest effect size = those last 10-16 weeks, better than 4-9 weeks and also +16 weeks. </a:t>
            </a:r>
          </a:p>
        </p:txBody>
      </p:sp>
    </p:spTree>
    <p:extLst>
      <p:ext uri="{BB962C8B-B14F-4D97-AF65-F5344CB8AC3E}">
        <p14:creationId xmlns:p14="http://schemas.microsoft.com/office/powerpoint/2010/main" val="2362248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916230"/>
          </a:xfrm>
        </p:spPr>
        <p:txBody>
          <a:bodyPr>
            <a:normAutofit/>
          </a:bodyPr>
          <a:lstStyle/>
          <a:p>
            <a:pPr algn="ctr"/>
            <a:r>
              <a:rPr lang="en-GB" dirty="0"/>
              <a:t>Issues with such Meta Analysis</a:t>
            </a:r>
          </a:p>
        </p:txBody>
      </p:sp>
      <p:sp>
        <p:nvSpPr>
          <p:cNvPr id="3" name="Content Placeholder 2"/>
          <p:cNvSpPr>
            <a:spLocks noGrp="1"/>
          </p:cNvSpPr>
          <p:nvPr>
            <p:ph idx="1"/>
          </p:nvPr>
        </p:nvSpPr>
        <p:spPr>
          <a:xfrm>
            <a:off x="1517899" y="1749245"/>
            <a:ext cx="7160665" cy="4275740"/>
          </a:xfrm>
        </p:spPr>
        <p:txBody>
          <a:bodyPr>
            <a:normAutofit/>
          </a:bodyPr>
          <a:lstStyle/>
          <a:p>
            <a:r>
              <a:rPr lang="en-GB" dirty="0"/>
              <a:t>Whilst such meta analysis of existing studies are an EXCELLENT method of exploring the impact of exercise on a large population, still some aspects need clarity….</a:t>
            </a:r>
          </a:p>
          <a:p>
            <a:endParaRPr lang="en-GB" dirty="0"/>
          </a:p>
          <a:p>
            <a:r>
              <a:rPr lang="en-GB" dirty="0"/>
              <a:t>For example, did the meta analysis break down the type of exercise and also the exercise environment (which might be pivotal to the impact of exercise on depression). </a:t>
            </a:r>
          </a:p>
        </p:txBody>
      </p:sp>
    </p:spTree>
    <p:extLst>
      <p:ext uri="{BB962C8B-B14F-4D97-AF65-F5344CB8AC3E}">
        <p14:creationId xmlns:p14="http://schemas.microsoft.com/office/powerpoint/2010/main" val="2015379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5" y="374900"/>
            <a:ext cx="7924190" cy="916230"/>
          </a:xfrm>
        </p:spPr>
        <p:txBody>
          <a:bodyPr>
            <a:noAutofit/>
          </a:bodyPr>
          <a:lstStyle/>
          <a:p>
            <a:pPr algn="ctr"/>
            <a:r>
              <a:rPr lang="en-GB" sz="2800" dirty="0"/>
              <a:t>Treating Depression – Individual Experimental Studies. </a:t>
            </a:r>
          </a:p>
        </p:txBody>
      </p:sp>
      <p:sp>
        <p:nvSpPr>
          <p:cNvPr id="3" name="Content Placeholder 2"/>
          <p:cNvSpPr>
            <a:spLocks noGrp="1"/>
          </p:cNvSpPr>
          <p:nvPr>
            <p:ph idx="1"/>
          </p:nvPr>
        </p:nvSpPr>
        <p:spPr>
          <a:xfrm>
            <a:off x="1365195" y="1749245"/>
            <a:ext cx="7313370" cy="4428445"/>
          </a:xfrm>
        </p:spPr>
        <p:txBody>
          <a:bodyPr>
            <a:normAutofit lnSpcReduction="10000"/>
          </a:bodyPr>
          <a:lstStyle/>
          <a:p>
            <a:r>
              <a:rPr lang="en-GB" dirty="0"/>
              <a:t>School of thought that Aerobic exercise would have a greater impact of reducing depression than Anaerobic / Weight based training. </a:t>
            </a:r>
          </a:p>
          <a:p>
            <a:endParaRPr lang="en-GB" dirty="0"/>
          </a:p>
          <a:p>
            <a:r>
              <a:rPr lang="en-GB" dirty="0"/>
              <a:t>Greater increase in Oxygen Uptake (VO2 max)</a:t>
            </a:r>
          </a:p>
          <a:p>
            <a:endParaRPr lang="en-GB" dirty="0"/>
          </a:p>
          <a:p>
            <a:r>
              <a:rPr lang="en-GB" dirty="0"/>
              <a:t>Studies that looked at Exercise and Cognition (see Lecture 2) reported that Aerobic Exercise was more beneficial in relation to cognitive functioning. </a:t>
            </a:r>
          </a:p>
        </p:txBody>
      </p:sp>
    </p:spTree>
    <p:extLst>
      <p:ext uri="{BB962C8B-B14F-4D97-AF65-F5344CB8AC3E}">
        <p14:creationId xmlns:p14="http://schemas.microsoft.com/office/powerpoint/2010/main" val="720789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222195"/>
            <a:ext cx="7618780" cy="1068935"/>
          </a:xfrm>
        </p:spPr>
        <p:txBody>
          <a:bodyPr>
            <a:normAutofit fontScale="90000"/>
          </a:bodyPr>
          <a:lstStyle/>
          <a:p>
            <a:pPr algn="ctr"/>
            <a:r>
              <a:rPr lang="en-GB" sz="3100" dirty="0"/>
              <a:t>Treating Depression – Individual Experimental Studies</a:t>
            </a:r>
            <a:r>
              <a:rPr lang="en-GB" dirty="0"/>
              <a:t>. </a:t>
            </a:r>
          </a:p>
        </p:txBody>
      </p:sp>
      <p:sp>
        <p:nvSpPr>
          <p:cNvPr id="3" name="Content Placeholder 2"/>
          <p:cNvSpPr>
            <a:spLocks noGrp="1"/>
          </p:cNvSpPr>
          <p:nvPr>
            <p:ph idx="1"/>
          </p:nvPr>
        </p:nvSpPr>
        <p:spPr>
          <a:xfrm>
            <a:off x="1517899" y="1749245"/>
            <a:ext cx="7160665" cy="4428445"/>
          </a:xfrm>
        </p:spPr>
        <p:txBody>
          <a:bodyPr>
            <a:normAutofit fontScale="92500"/>
          </a:bodyPr>
          <a:lstStyle/>
          <a:p>
            <a:r>
              <a:rPr lang="en-GB" dirty="0" err="1"/>
              <a:t>Martinsen</a:t>
            </a:r>
            <a:r>
              <a:rPr lang="en-GB" dirty="0"/>
              <a:t> et al (1985 + 1989 follow up). </a:t>
            </a:r>
          </a:p>
          <a:p>
            <a:endParaRPr lang="en-GB" dirty="0"/>
          </a:p>
          <a:p>
            <a:r>
              <a:rPr lang="en-GB" dirty="0"/>
              <a:t>Study 1 (1985)</a:t>
            </a:r>
          </a:p>
          <a:p>
            <a:r>
              <a:rPr lang="en-GB" dirty="0"/>
              <a:t>Effects of exercise programme on hospitalised psychiatric patients diagnosed with depression. </a:t>
            </a:r>
          </a:p>
          <a:p>
            <a:pPr lvl="1"/>
            <a:r>
              <a:rPr lang="en-GB" dirty="0"/>
              <a:t>Randomised Control Study of 43 patients 1) Exercise Group 2) Occupational Therapy group. </a:t>
            </a:r>
          </a:p>
          <a:p>
            <a:pPr lvl="2"/>
            <a:r>
              <a:rPr lang="en-GB" dirty="0"/>
              <a:t>Group 1 – Significant larger reduction in self-reported symptoms compared to group 2. </a:t>
            </a:r>
          </a:p>
        </p:txBody>
      </p:sp>
    </p:spTree>
    <p:extLst>
      <p:ext uri="{BB962C8B-B14F-4D97-AF65-F5344CB8AC3E}">
        <p14:creationId xmlns:p14="http://schemas.microsoft.com/office/powerpoint/2010/main" val="3002286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916230"/>
          </a:xfrm>
        </p:spPr>
        <p:txBody>
          <a:bodyPr>
            <a:normAutofit/>
          </a:bodyPr>
          <a:lstStyle/>
          <a:p>
            <a:pPr algn="ctr"/>
            <a:r>
              <a:rPr lang="en-GB" dirty="0" err="1"/>
              <a:t>Martinsen</a:t>
            </a:r>
            <a:r>
              <a:rPr lang="en-GB" dirty="0"/>
              <a:t> et al (1989)</a:t>
            </a:r>
          </a:p>
        </p:txBody>
      </p:sp>
      <p:sp>
        <p:nvSpPr>
          <p:cNvPr id="3" name="Content Placeholder 2"/>
          <p:cNvSpPr>
            <a:spLocks noGrp="1"/>
          </p:cNvSpPr>
          <p:nvPr>
            <p:ph idx="1"/>
          </p:nvPr>
        </p:nvSpPr>
        <p:spPr>
          <a:xfrm>
            <a:off x="1212490" y="1138425"/>
            <a:ext cx="7474310" cy="5314911"/>
          </a:xfrm>
        </p:spPr>
        <p:txBody>
          <a:bodyPr>
            <a:normAutofit fontScale="92500" lnSpcReduction="20000"/>
          </a:bodyPr>
          <a:lstStyle/>
          <a:p>
            <a:r>
              <a:rPr lang="en-GB" dirty="0" err="1"/>
              <a:t>Martinsen</a:t>
            </a:r>
            <a:r>
              <a:rPr lang="en-GB" dirty="0"/>
              <a:t> et al (1989) – Follow up. </a:t>
            </a:r>
          </a:p>
          <a:p>
            <a:endParaRPr lang="en-GB" dirty="0"/>
          </a:p>
          <a:p>
            <a:r>
              <a:rPr lang="en-GB" dirty="0"/>
              <a:t>99 inpatients diagnosed with unipolar depressive disorders. </a:t>
            </a:r>
          </a:p>
          <a:p>
            <a:pPr lvl="1"/>
            <a:r>
              <a:rPr lang="en-GB" dirty="0"/>
              <a:t>Major depression, chronic depression and atypical depression. </a:t>
            </a:r>
          </a:p>
          <a:p>
            <a:endParaRPr lang="en-GB" dirty="0"/>
          </a:p>
          <a:p>
            <a:r>
              <a:rPr lang="en-GB" dirty="0"/>
              <a:t>Randomised Controlled Study – Group 1) = Aerobic Exercise 2) Non-Aerobic Exercise. </a:t>
            </a:r>
          </a:p>
          <a:p>
            <a:pPr lvl="1"/>
            <a:r>
              <a:rPr lang="en-GB" dirty="0"/>
              <a:t>8 Weeks of Training – BOTH groups = Reduction in Depressive Symptoms Scores. </a:t>
            </a:r>
          </a:p>
          <a:p>
            <a:pPr lvl="2"/>
            <a:r>
              <a:rPr lang="en-GB" dirty="0"/>
              <a:t>NO significant differences BETWEEN the groups. </a:t>
            </a:r>
          </a:p>
          <a:p>
            <a:pPr lvl="3"/>
            <a:r>
              <a:rPr lang="en-GB" dirty="0"/>
              <a:t>Although differences in VO2 max scores – Aerobic group improved more. </a:t>
            </a:r>
          </a:p>
        </p:txBody>
      </p:sp>
    </p:spTree>
    <p:extLst>
      <p:ext uri="{BB962C8B-B14F-4D97-AF65-F5344CB8AC3E}">
        <p14:creationId xmlns:p14="http://schemas.microsoft.com/office/powerpoint/2010/main" val="2236839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763525"/>
          </a:xfrm>
        </p:spPr>
        <p:txBody>
          <a:bodyPr>
            <a:normAutofit/>
          </a:bodyPr>
          <a:lstStyle/>
          <a:p>
            <a:pPr algn="ctr"/>
            <a:r>
              <a:rPr lang="en-GB" dirty="0" err="1"/>
              <a:t>Doyne</a:t>
            </a:r>
            <a:r>
              <a:rPr lang="en-GB" dirty="0"/>
              <a:t> et al (1987)</a:t>
            </a:r>
          </a:p>
        </p:txBody>
      </p:sp>
      <p:sp>
        <p:nvSpPr>
          <p:cNvPr id="3" name="Content Placeholder 2"/>
          <p:cNvSpPr>
            <a:spLocks noGrp="1"/>
          </p:cNvSpPr>
          <p:nvPr>
            <p:ph idx="1"/>
          </p:nvPr>
        </p:nvSpPr>
        <p:spPr>
          <a:xfrm>
            <a:off x="1517899" y="1749245"/>
            <a:ext cx="7160665" cy="4581150"/>
          </a:xfrm>
        </p:spPr>
        <p:txBody>
          <a:bodyPr>
            <a:normAutofit fontScale="92500" lnSpcReduction="10000"/>
          </a:bodyPr>
          <a:lstStyle/>
          <a:p>
            <a:r>
              <a:rPr lang="en-GB" dirty="0"/>
              <a:t>Compared effectiveness of two types of exercise in 40 females (age range 18-35) diagnosed with depression. </a:t>
            </a:r>
          </a:p>
          <a:p>
            <a:pPr lvl="1"/>
            <a:r>
              <a:rPr lang="en-GB" dirty="0"/>
              <a:t>Aerobic exercise (e.g. Running on Treadmill)</a:t>
            </a:r>
          </a:p>
          <a:p>
            <a:pPr lvl="1"/>
            <a:r>
              <a:rPr lang="en-GB" dirty="0"/>
              <a:t>Resistance exercise (e.g. Weights). </a:t>
            </a:r>
          </a:p>
          <a:p>
            <a:endParaRPr lang="en-GB" dirty="0"/>
          </a:p>
          <a:p>
            <a:r>
              <a:rPr lang="en-GB" dirty="0"/>
              <a:t>8 weeks of exercise in both conditions. </a:t>
            </a:r>
          </a:p>
          <a:p>
            <a:endParaRPr lang="en-GB" dirty="0"/>
          </a:p>
          <a:p>
            <a:r>
              <a:rPr lang="en-GB" dirty="0"/>
              <a:t>Both groups = reduction in depression scored compared to a waiting list control. </a:t>
            </a:r>
          </a:p>
          <a:p>
            <a:pPr lvl="1"/>
            <a:r>
              <a:rPr lang="en-GB" dirty="0"/>
              <a:t>Results similar for both groups. </a:t>
            </a:r>
          </a:p>
        </p:txBody>
      </p:sp>
    </p:spTree>
    <p:extLst>
      <p:ext uri="{BB962C8B-B14F-4D97-AF65-F5344CB8AC3E}">
        <p14:creationId xmlns:p14="http://schemas.microsoft.com/office/powerpoint/2010/main" val="2028149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916230"/>
          </a:xfrm>
        </p:spPr>
        <p:txBody>
          <a:bodyPr>
            <a:normAutofit/>
          </a:bodyPr>
          <a:lstStyle/>
          <a:p>
            <a:pPr algn="ctr"/>
            <a:r>
              <a:rPr lang="en-GB" dirty="0"/>
              <a:t>Singh et al (1997)</a:t>
            </a:r>
          </a:p>
        </p:txBody>
      </p:sp>
      <p:sp>
        <p:nvSpPr>
          <p:cNvPr id="3" name="Content Placeholder 2"/>
          <p:cNvSpPr>
            <a:spLocks noGrp="1"/>
          </p:cNvSpPr>
          <p:nvPr>
            <p:ph idx="1"/>
          </p:nvPr>
        </p:nvSpPr>
        <p:spPr>
          <a:xfrm>
            <a:off x="1517899" y="1749245"/>
            <a:ext cx="7160665" cy="4428445"/>
          </a:xfrm>
        </p:spPr>
        <p:txBody>
          <a:bodyPr>
            <a:normAutofit fontScale="92500"/>
          </a:bodyPr>
          <a:lstStyle/>
          <a:p>
            <a:r>
              <a:rPr lang="en-GB" dirty="0"/>
              <a:t>10 week progressive resistance exercise training among elderly participants diagnosed with major depression or chronic depression. </a:t>
            </a:r>
          </a:p>
          <a:p>
            <a:endParaRPr lang="en-GB" dirty="0"/>
          </a:p>
          <a:p>
            <a:r>
              <a:rPr lang="en-GB" dirty="0"/>
              <a:t>Compared to a control group who were given a health education intervention. </a:t>
            </a:r>
          </a:p>
          <a:p>
            <a:endParaRPr lang="en-GB" dirty="0"/>
          </a:p>
          <a:p>
            <a:r>
              <a:rPr lang="en-GB" dirty="0"/>
              <a:t>Exercisers had less depressive symptoms on Beck Depression Inventory and Interview feedback post programme than control group. </a:t>
            </a:r>
          </a:p>
        </p:txBody>
      </p:sp>
    </p:spTree>
    <p:extLst>
      <p:ext uri="{BB962C8B-B14F-4D97-AF65-F5344CB8AC3E}">
        <p14:creationId xmlns:p14="http://schemas.microsoft.com/office/powerpoint/2010/main" val="2178100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916230"/>
          </a:xfrm>
        </p:spPr>
        <p:txBody>
          <a:bodyPr>
            <a:normAutofit/>
          </a:bodyPr>
          <a:lstStyle/>
          <a:p>
            <a:pPr algn="ctr"/>
            <a:r>
              <a:rPr lang="en-GB" dirty="0"/>
              <a:t>Fremont and </a:t>
            </a:r>
            <a:r>
              <a:rPr lang="en-GB" dirty="0" err="1"/>
              <a:t>Craighead</a:t>
            </a:r>
            <a:r>
              <a:rPr lang="en-GB" dirty="0"/>
              <a:t> (1987)</a:t>
            </a:r>
          </a:p>
        </p:txBody>
      </p:sp>
      <p:sp>
        <p:nvSpPr>
          <p:cNvPr id="3" name="Content Placeholder 2"/>
          <p:cNvSpPr>
            <a:spLocks noGrp="1"/>
          </p:cNvSpPr>
          <p:nvPr>
            <p:ph idx="1"/>
          </p:nvPr>
        </p:nvSpPr>
        <p:spPr>
          <a:xfrm>
            <a:off x="1365195" y="1749245"/>
            <a:ext cx="7313370" cy="4428445"/>
          </a:xfrm>
        </p:spPr>
        <p:txBody>
          <a:bodyPr>
            <a:normAutofit fontScale="92500" lnSpcReduction="10000"/>
          </a:bodyPr>
          <a:lstStyle/>
          <a:p>
            <a:r>
              <a:rPr lang="en-GB" dirty="0"/>
              <a:t>Compared exercise to traditional psychotherapy treatment. </a:t>
            </a:r>
          </a:p>
          <a:p>
            <a:endParaRPr lang="en-GB" dirty="0"/>
          </a:p>
          <a:p>
            <a:r>
              <a:rPr lang="en-GB" dirty="0"/>
              <a:t>49 participants all reporting mild to moderate depression (19-62 years age range). </a:t>
            </a:r>
          </a:p>
          <a:p>
            <a:endParaRPr lang="en-GB" dirty="0"/>
          </a:p>
          <a:p>
            <a:r>
              <a:rPr lang="en-GB" dirty="0"/>
              <a:t>3 groups (randomly assigned). </a:t>
            </a:r>
          </a:p>
          <a:p>
            <a:pPr lvl="1"/>
            <a:r>
              <a:rPr lang="en-GB" dirty="0"/>
              <a:t>Supervised Running Group. </a:t>
            </a:r>
          </a:p>
          <a:p>
            <a:pPr lvl="1"/>
            <a:r>
              <a:rPr lang="en-GB" dirty="0"/>
              <a:t>Psychotherapy group</a:t>
            </a:r>
          </a:p>
          <a:p>
            <a:pPr lvl="1"/>
            <a:r>
              <a:rPr lang="en-GB" dirty="0"/>
              <a:t>Combined Running and Psychotherapy group. </a:t>
            </a:r>
          </a:p>
          <a:p>
            <a:pPr lvl="1"/>
            <a:endParaRPr lang="en-GB" dirty="0"/>
          </a:p>
        </p:txBody>
      </p:sp>
    </p:spTree>
    <p:extLst>
      <p:ext uri="{BB962C8B-B14F-4D97-AF65-F5344CB8AC3E}">
        <p14:creationId xmlns:p14="http://schemas.microsoft.com/office/powerpoint/2010/main" val="4262421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a:bodyPr>
          <a:lstStyle/>
          <a:p>
            <a:pPr algn="ctr"/>
            <a:r>
              <a:rPr lang="en-GB" dirty="0"/>
              <a:t>Fremont and </a:t>
            </a:r>
            <a:r>
              <a:rPr lang="en-GB" dirty="0" err="1"/>
              <a:t>Craighead</a:t>
            </a:r>
            <a:r>
              <a:rPr lang="en-GB" dirty="0"/>
              <a:t> (1987)</a:t>
            </a:r>
          </a:p>
        </p:txBody>
      </p:sp>
      <p:sp>
        <p:nvSpPr>
          <p:cNvPr id="3" name="Content Placeholder 2"/>
          <p:cNvSpPr>
            <a:spLocks noGrp="1"/>
          </p:cNvSpPr>
          <p:nvPr>
            <p:ph idx="1"/>
          </p:nvPr>
        </p:nvSpPr>
        <p:spPr>
          <a:xfrm>
            <a:off x="1365195" y="1138425"/>
            <a:ext cx="7313370" cy="5039265"/>
          </a:xfrm>
        </p:spPr>
        <p:txBody>
          <a:bodyPr>
            <a:normAutofit fontScale="77500" lnSpcReduction="20000"/>
          </a:bodyPr>
          <a:lstStyle/>
          <a:p>
            <a:r>
              <a:rPr lang="en-GB" dirty="0"/>
              <a:t>Findings</a:t>
            </a:r>
          </a:p>
          <a:p>
            <a:endParaRPr lang="en-GB" dirty="0"/>
          </a:p>
          <a:p>
            <a:r>
              <a:rPr lang="en-GB" dirty="0"/>
              <a:t>10 Weeks of Treatment. </a:t>
            </a:r>
          </a:p>
          <a:p>
            <a:pPr lvl="1"/>
            <a:r>
              <a:rPr lang="en-GB" dirty="0"/>
              <a:t>Both Exercise and Psychotherapy group exhibited significant reductions in depression scores. </a:t>
            </a:r>
          </a:p>
          <a:p>
            <a:pPr lvl="1"/>
            <a:endParaRPr lang="en-GB" dirty="0"/>
          </a:p>
          <a:p>
            <a:pPr lvl="1"/>
            <a:r>
              <a:rPr lang="en-GB" dirty="0"/>
              <a:t>No significant difference between these two groups. </a:t>
            </a:r>
          </a:p>
          <a:p>
            <a:pPr lvl="2"/>
            <a:r>
              <a:rPr lang="en-GB" dirty="0"/>
              <a:t>Conclusion Exercise as an effective treatment as psychotherapy.</a:t>
            </a:r>
          </a:p>
          <a:p>
            <a:pPr lvl="3"/>
            <a:r>
              <a:rPr lang="en-GB" dirty="0"/>
              <a:t>In fact although not significant – Exercise group faired better in terms of reduced symptoms after 10 weeks and 8 weeks post treatment.  </a:t>
            </a:r>
          </a:p>
          <a:p>
            <a:pPr lvl="1"/>
            <a:endParaRPr lang="en-GB" dirty="0"/>
          </a:p>
          <a:p>
            <a:pPr lvl="1"/>
            <a:r>
              <a:rPr lang="en-GB" dirty="0"/>
              <a:t>However, an addition benefit for group 3 – the exercise AND psychotherapy group. </a:t>
            </a:r>
          </a:p>
        </p:txBody>
      </p:sp>
    </p:spTree>
    <p:extLst>
      <p:ext uri="{BB962C8B-B14F-4D97-AF65-F5344CB8AC3E}">
        <p14:creationId xmlns:p14="http://schemas.microsoft.com/office/powerpoint/2010/main" val="41101505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458115"/>
          </a:xfrm>
        </p:spPr>
        <p:txBody>
          <a:bodyPr>
            <a:normAutofit fontScale="90000"/>
          </a:bodyPr>
          <a:lstStyle/>
          <a:p>
            <a:pPr algn="ctr"/>
            <a:r>
              <a:rPr lang="en-GB" dirty="0"/>
              <a:t>Fremont and </a:t>
            </a:r>
            <a:r>
              <a:rPr lang="en-GB" dirty="0" err="1"/>
              <a:t>Craighead</a:t>
            </a:r>
            <a:r>
              <a:rPr lang="en-GB" dirty="0"/>
              <a:t> (1987, cited in </a:t>
            </a:r>
            <a:r>
              <a:rPr lang="en-GB" dirty="0" err="1"/>
              <a:t>Buckworth</a:t>
            </a:r>
            <a:r>
              <a:rPr lang="en-GB" dirty="0"/>
              <a:t> et al, 2012)</a:t>
            </a:r>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901" y="1291130"/>
            <a:ext cx="6871724" cy="5306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4960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a:bodyPr>
          <a:lstStyle/>
          <a:p>
            <a:pPr algn="ctr"/>
            <a:r>
              <a:rPr lang="en-GB" dirty="0"/>
              <a:t>Blumenthal et al (1999)</a:t>
            </a:r>
          </a:p>
        </p:txBody>
      </p:sp>
      <p:sp>
        <p:nvSpPr>
          <p:cNvPr id="3" name="Content Placeholder 2"/>
          <p:cNvSpPr>
            <a:spLocks noGrp="1"/>
          </p:cNvSpPr>
          <p:nvPr>
            <p:ph idx="1"/>
          </p:nvPr>
        </p:nvSpPr>
        <p:spPr>
          <a:xfrm>
            <a:off x="1365195" y="1749245"/>
            <a:ext cx="7313370" cy="4581150"/>
          </a:xfrm>
        </p:spPr>
        <p:txBody>
          <a:bodyPr>
            <a:normAutofit fontScale="92500" lnSpcReduction="10000"/>
          </a:bodyPr>
          <a:lstStyle/>
          <a:p>
            <a:r>
              <a:rPr lang="en-GB" dirty="0"/>
              <a:t>Compared Aerobic exercise and medication (antidepressants). </a:t>
            </a:r>
          </a:p>
          <a:p>
            <a:endParaRPr lang="en-GB" dirty="0"/>
          </a:p>
          <a:p>
            <a:r>
              <a:rPr lang="en-GB" dirty="0"/>
              <a:t>156 older patients diagnosed with major depressive disorder. </a:t>
            </a:r>
          </a:p>
          <a:p>
            <a:endParaRPr lang="en-GB" dirty="0"/>
          </a:p>
          <a:p>
            <a:r>
              <a:rPr lang="en-GB" dirty="0"/>
              <a:t>Randomised assigned to one of 3 groups. </a:t>
            </a:r>
          </a:p>
          <a:p>
            <a:pPr lvl="1"/>
            <a:r>
              <a:rPr lang="en-GB" dirty="0"/>
              <a:t>Aerobic exercise group</a:t>
            </a:r>
          </a:p>
          <a:p>
            <a:pPr lvl="1"/>
            <a:r>
              <a:rPr lang="en-GB" dirty="0"/>
              <a:t>Antidepressants groups</a:t>
            </a:r>
          </a:p>
          <a:p>
            <a:pPr lvl="1"/>
            <a:r>
              <a:rPr lang="en-GB" dirty="0"/>
              <a:t>Combined exercise and antidepressants group. </a:t>
            </a:r>
          </a:p>
        </p:txBody>
      </p:sp>
    </p:spTree>
    <p:extLst>
      <p:ext uri="{BB962C8B-B14F-4D97-AF65-F5344CB8AC3E}">
        <p14:creationId xmlns:p14="http://schemas.microsoft.com/office/powerpoint/2010/main" val="3801307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763525"/>
          </a:xfrm>
        </p:spPr>
        <p:txBody>
          <a:bodyPr>
            <a:normAutofit/>
          </a:bodyPr>
          <a:lstStyle/>
          <a:p>
            <a:pPr algn="ctr"/>
            <a:r>
              <a:rPr lang="en-GB" dirty="0"/>
              <a:t>Blumenthal et al (1999)</a:t>
            </a:r>
          </a:p>
        </p:txBody>
      </p:sp>
      <p:sp>
        <p:nvSpPr>
          <p:cNvPr id="3" name="Content Placeholder 2"/>
          <p:cNvSpPr>
            <a:spLocks noGrp="1"/>
          </p:cNvSpPr>
          <p:nvPr>
            <p:ph idx="1"/>
          </p:nvPr>
        </p:nvSpPr>
        <p:spPr>
          <a:xfrm>
            <a:off x="1517900" y="985720"/>
            <a:ext cx="7168900" cy="5395608"/>
          </a:xfrm>
        </p:spPr>
        <p:txBody>
          <a:bodyPr>
            <a:normAutofit fontScale="92500" lnSpcReduction="20000"/>
          </a:bodyPr>
          <a:lstStyle/>
          <a:p>
            <a:r>
              <a:rPr lang="en-GB" dirty="0"/>
              <a:t>16 week program. </a:t>
            </a:r>
          </a:p>
          <a:p>
            <a:endParaRPr lang="en-GB" dirty="0"/>
          </a:p>
          <a:p>
            <a:r>
              <a:rPr lang="en-GB" dirty="0"/>
              <a:t>All three demonstrated similar decreases in depression scores – statistically and clinically significant.</a:t>
            </a:r>
          </a:p>
          <a:p>
            <a:endParaRPr lang="en-GB" dirty="0"/>
          </a:p>
          <a:p>
            <a:r>
              <a:rPr lang="en-GB" dirty="0"/>
              <a:t>Medication only – fastest initial response. </a:t>
            </a:r>
          </a:p>
          <a:p>
            <a:endParaRPr lang="en-GB" dirty="0"/>
          </a:p>
          <a:p>
            <a:r>
              <a:rPr lang="en-GB" dirty="0"/>
              <a:t>By end of the programme, very little difference between each group (next slide). </a:t>
            </a:r>
          </a:p>
          <a:p>
            <a:endParaRPr lang="en-GB" dirty="0"/>
          </a:p>
          <a:p>
            <a:r>
              <a:rPr lang="en-GB" dirty="0"/>
              <a:t>However, follow up (</a:t>
            </a:r>
            <a:r>
              <a:rPr lang="en-GB" dirty="0" err="1"/>
              <a:t>Babyak</a:t>
            </a:r>
            <a:r>
              <a:rPr lang="en-GB" dirty="0"/>
              <a:t> et al 2000) exercise group less likely to relapse into depression than EITHER group with drug treatment involved.  </a:t>
            </a:r>
          </a:p>
        </p:txBody>
      </p:sp>
    </p:spTree>
    <p:extLst>
      <p:ext uri="{BB962C8B-B14F-4D97-AF65-F5344CB8AC3E}">
        <p14:creationId xmlns:p14="http://schemas.microsoft.com/office/powerpoint/2010/main" val="3230618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fontScale="90000"/>
          </a:bodyPr>
          <a:lstStyle/>
          <a:p>
            <a:pPr algn="ctr"/>
            <a:r>
              <a:rPr lang="en-GB" dirty="0"/>
              <a:t>Blumenthal et al (1999, cited in </a:t>
            </a:r>
            <a:r>
              <a:rPr lang="en-GB" dirty="0" err="1"/>
              <a:t>Buckworth</a:t>
            </a:r>
            <a:r>
              <a:rPr lang="en-GB" dirty="0"/>
              <a:t> et al 2012)</a:t>
            </a:r>
          </a:p>
        </p:txBody>
      </p:sp>
      <p:sp>
        <p:nvSpPr>
          <p:cNvPr id="3" name="Content Placeholder 2"/>
          <p:cNvSpPr>
            <a:spLocks noGrp="1"/>
          </p:cNvSpPr>
          <p:nvPr>
            <p:ph idx="1"/>
          </p:nvPr>
        </p:nvSpPr>
        <p:spPr/>
        <p:txBody>
          <a:bodyPr/>
          <a:lstStyle/>
          <a:p>
            <a:r>
              <a:rPr lang="en-GB" dirty="0"/>
              <a:t>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899" y="1141046"/>
            <a:ext cx="6871725" cy="5310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93977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rmAutofit fontScale="90000"/>
          </a:bodyPr>
          <a:lstStyle/>
          <a:p>
            <a:pPr algn="ctr"/>
            <a:r>
              <a:rPr lang="en-GB" dirty="0"/>
              <a:t>Treating Depression – Experimental Studies. </a:t>
            </a:r>
          </a:p>
        </p:txBody>
      </p:sp>
      <p:sp>
        <p:nvSpPr>
          <p:cNvPr id="3" name="Content Placeholder 2"/>
          <p:cNvSpPr>
            <a:spLocks noGrp="1"/>
          </p:cNvSpPr>
          <p:nvPr>
            <p:ph idx="1"/>
          </p:nvPr>
        </p:nvSpPr>
        <p:spPr>
          <a:xfrm>
            <a:off x="1365195" y="1138425"/>
            <a:ext cx="7321605" cy="5497380"/>
          </a:xfrm>
        </p:spPr>
        <p:txBody>
          <a:bodyPr>
            <a:noAutofit/>
          </a:bodyPr>
          <a:lstStyle/>
          <a:p>
            <a:r>
              <a:rPr lang="en-GB" sz="1900" dirty="0" err="1"/>
              <a:t>Dimeo</a:t>
            </a:r>
            <a:r>
              <a:rPr lang="en-GB" sz="1900" dirty="0"/>
              <a:t> et al (2001) – Exploring short term effects on Aerobic Training Programmes. </a:t>
            </a:r>
          </a:p>
          <a:p>
            <a:endParaRPr lang="en-GB" sz="1900" dirty="0"/>
          </a:p>
          <a:p>
            <a:r>
              <a:rPr lang="en-GB" sz="1900" dirty="0"/>
              <a:t>Sample – 12 Adults – 5 male, 7 female diagnosed with a major depressive disorder (DSM IV) </a:t>
            </a:r>
          </a:p>
          <a:p>
            <a:endParaRPr lang="en-GB" sz="1900" dirty="0"/>
          </a:p>
          <a:p>
            <a:r>
              <a:rPr lang="en-GB" sz="1900" dirty="0"/>
              <a:t>Procedure – Training Programme - Walking on a treadmill following an interval training pattern - 30 minutes a day for 10 days.</a:t>
            </a:r>
          </a:p>
          <a:p>
            <a:r>
              <a:rPr lang="en-GB" sz="1900" dirty="0"/>
              <a:t>Results—Statistically significant reduction in self-reported depression scores (using Hamilton rating scale) after training programme, in addition to intensity of depression bouts. </a:t>
            </a:r>
          </a:p>
          <a:p>
            <a:endParaRPr lang="en-GB" sz="1900" dirty="0"/>
          </a:p>
          <a:p>
            <a:r>
              <a:rPr lang="en-GB" sz="1900" dirty="0"/>
              <a:t>Subjective (attitudes) and objective – results of the scale view on depression reduction correlated significantly.  Led authors to conclude the a short term Aerobic training programme can produce significant improvements in mood in patients diagnosed with major depressive disorders. </a:t>
            </a:r>
          </a:p>
        </p:txBody>
      </p:sp>
    </p:spTree>
    <p:extLst>
      <p:ext uri="{BB962C8B-B14F-4D97-AF65-F5344CB8AC3E}">
        <p14:creationId xmlns:p14="http://schemas.microsoft.com/office/powerpoint/2010/main" val="3993040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763525"/>
          </a:xfrm>
        </p:spPr>
        <p:txBody>
          <a:bodyPr>
            <a:normAutofit/>
          </a:bodyPr>
          <a:lstStyle/>
          <a:p>
            <a:pPr algn="ctr"/>
            <a:r>
              <a:rPr lang="en-GB" dirty="0"/>
              <a:t>How much is enough. </a:t>
            </a:r>
          </a:p>
        </p:txBody>
      </p:sp>
      <p:sp>
        <p:nvSpPr>
          <p:cNvPr id="3" name="Content Placeholder 2"/>
          <p:cNvSpPr>
            <a:spLocks noGrp="1"/>
          </p:cNvSpPr>
          <p:nvPr>
            <p:ph idx="1"/>
          </p:nvPr>
        </p:nvSpPr>
        <p:spPr>
          <a:xfrm>
            <a:off x="1517899" y="1291130"/>
            <a:ext cx="7160665" cy="5039265"/>
          </a:xfrm>
        </p:spPr>
        <p:txBody>
          <a:bodyPr>
            <a:normAutofit lnSpcReduction="10000"/>
          </a:bodyPr>
          <a:lstStyle/>
          <a:p>
            <a:r>
              <a:rPr lang="en-GB" dirty="0"/>
              <a:t>Canada Fitness Survey (Stephens, 1988)</a:t>
            </a:r>
          </a:p>
          <a:p>
            <a:endParaRPr lang="en-GB" dirty="0"/>
          </a:p>
          <a:p>
            <a:r>
              <a:rPr lang="en-GB" dirty="0"/>
              <a:t>People protected from symptoms of depression from a low level of daily activity (e.g. equivalent of 20 minutes of walking). </a:t>
            </a:r>
          </a:p>
          <a:p>
            <a:endParaRPr lang="en-GB" dirty="0"/>
          </a:p>
          <a:p>
            <a:r>
              <a:rPr lang="en-GB" dirty="0" err="1"/>
              <a:t>Havard</a:t>
            </a:r>
            <a:r>
              <a:rPr lang="en-GB" dirty="0"/>
              <a:t> Alumni Study (</a:t>
            </a:r>
            <a:r>
              <a:rPr lang="en-GB" dirty="0" err="1"/>
              <a:t>Paffenbarger</a:t>
            </a:r>
            <a:r>
              <a:rPr lang="en-GB" dirty="0"/>
              <a:t> et al, 1994). </a:t>
            </a:r>
          </a:p>
          <a:p>
            <a:pPr lvl="1"/>
            <a:r>
              <a:rPr lang="en-GB" dirty="0"/>
              <a:t>Dose Dependent Reduction….</a:t>
            </a:r>
          </a:p>
          <a:p>
            <a:pPr lvl="2"/>
            <a:r>
              <a:rPr lang="en-GB" dirty="0"/>
              <a:t>Decreased risk of depression the more the person exercised. </a:t>
            </a:r>
          </a:p>
        </p:txBody>
      </p:sp>
    </p:spTree>
    <p:extLst>
      <p:ext uri="{BB962C8B-B14F-4D97-AF65-F5344CB8AC3E}">
        <p14:creationId xmlns:p14="http://schemas.microsoft.com/office/powerpoint/2010/main" val="36158806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490" y="680310"/>
            <a:ext cx="7466075" cy="458115"/>
          </a:xfrm>
        </p:spPr>
        <p:txBody>
          <a:bodyPr>
            <a:normAutofit fontScale="90000"/>
          </a:bodyPr>
          <a:lstStyle/>
          <a:p>
            <a:pPr algn="ctr"/>
            <a:r>
              <a:rPr lang="en-GB" dirty="0" err="1"/>
              <a:t>Paffenbarger</a:t>
            </a:r>
            <a:r>
              <a:rPr lang="en-GB" dirty="0"/>
              <a:t> et al, 1994, cited in </a:t>
            </a:r>
            <a:r>
              <a:rPr lang="en-GB" dirty="0" err="1"/>
              <a:t>Buckworth</a:t>
            </a:r>
            <a:r>
              <a:rPr lang="en-GB" dirty="0"/>
              <a:t> et al, 2012). </a:t>
            </a:r>
            <a:br>
              <a:rPr lang="en-GB" dirty="0"/>
            </a:br>
            <a:endParaRPr lang="en-GB" dirty="0"/>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900" y="1443835"/>
            <a:ext cx="7177135" cy="503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864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a:t>However….</a:t>
            </a:r>
          </a:p>
        </p:txBody>
      </p:sp>
      <p:sp>
        <p:nvSpPr>
          <p:cNvPr id="3" name="Content Placeholder 2"/>
          <p:cNvSpPr>
            <a:spLocks noGrp="1"/>
          </p:cNvSpPr>
          <p:nvPr>
            <p:ph idx="1"/>
          </p:nvPr>
        </p:nvSpPr>
        <p:spPr>
          <a:xfrm>
            <a:off x="1365195" y="1443835"/>
            <a:ext cx="7313370" cy="4886560"/>
          </a:xfrm>
        </p:spPr>
        <p:txBody>
          <a:bodyPr/>
          <a:lstStyle/>
          <a:p>
            <a:r>
              <a:rPr lang="en-GB" dirty="0"/>
              <a:t>Whilst these findings were from a very strong study, there is one major issue…..</a:t>
            </a:r>
          </a:p>
          <a:p>
            <a:endParaRPr lang="en-GB" dirty="0"/>
          </a:p>
          <a:p>
            <a:r>
              <a:rPr lang="en-GB" dirty="0"/>
              <a:t>Fewer than 1 in 10 adults in the US expend this much energy in leisure-time physical activity (</a:t>
            </a:r>
            <a:r>
              <a:rPr lang="en-GB" dirty="0" err="1"/>
              <a:t>Buckworth</a:t>
            </a:r>
            <a:r>
              <a:rPr lang="en-GB" dirty="0"/>
              <a:t> et al, 2012). </a:t>
            </a:r>
          </a:p>
          <a:p>
            <a:endParaRPr lang="en-GB" dirty="0"/>
          </a:p>
        </p:txBody>
      </p:sp>
    </p:spTree>
    <p:extLst>
      <p:ext uri="{BB962C8B-B14F-4D97-AF65-F5344CB8AC3E}">
        <p14:creationId xmlns:p14="http://schemas.microsoft.com/office/powerpoint/2010/main" val="6279695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err="1"/>
              <a:t>Buckworth</a:t>
            </a:r>
            <a:r>
              <a:rPr lang="en-GB" dirty="0"/>
              <a:t> et al (2012) – Review. </a:t>
            </a:r>
          </a:p>
        </p:txBody>
      </p:sp>
      <p:sp>
        <p:nvSpPr>
          <p:cNvPr id="3" name="Content Placeholder 2"/>
          <p:cNvSpPr>
            <a:spLocks noGrp="1"/>
          </p:cNvSpPr>
          <p:nvPr>
            <p:ph idx="1"/>
          </p:nvPr>
        </p:nvSpPr>
        <p:spPr>
          <a:xfrm>
            <a:off x="1517899" y="1749245"/>
            <a:ext cx="7160665" cy="4581150"/>
          </a:xfrm>
        </p:spPr>
        <p:txBody>
          <a:bodyPr>
            <a:normAutofit fontScale="92500" lnSpcReduction="20000"/>
          </a:bodyPr>
          <a:lstStyle/>
          <a:p>
            <a:r>
              <a:rPr lang="en-GB" dirty="0"/>
              <a:t>Although the authors concede that there is inconsistency in the research and still more research is needed in relation to the type and location of the exercise. Their extensive review provided the following exercise recommendations to treat depression.  </a:t>
            </a:r>
          </a:p>
          <a:p>
            <a:endParaRPr lang="en-GB" dirty="0"/>
          </a:p>
          <a:p>
            <a:r>
              <a:rPr lang="en-GB" dirty="0"/>
              <a:t>3 to 5 days a week</a:t>
            </a:r>
          </a:p>
          <a:p>
            <a:r>
              <a:rPr lang="en-GB" dirty="0"/>
              <a:t>20-60 minutes each session</a:t>
            </a:r>
          </a:p>
          <a:p>
            <a:r>
              <a:rPr lang="en-GB" dirty="0"/>
              <a:t>55%-90% of maximal heart rate. </a:t>
            </a:r>
          </a:p>
          <a:p>
            <a:pPr lvl="1"/>
            <a:r>
              <a:rPr lang="en-GB" dirty="0"/>
              <a:t>Appropriate for a reduction of symptoms for people diagnosed with depression. </a:t>
            </a:r>
          </a:p>
        </p:txBody>
      </p:sp>
    </p:spTree>
    <p:extLst>
      <p:ext uri="{BB962C8B-B14F-4D97-AF65-F5344CB8AC3E}">
        <p14:creationId xmlns:p14="http://schemas.microsoft.com/office/powerpoint/2010/main" val="1938712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403</TotalTime>
  <Words>2445</Words>
  <Application>Microsoft Office PowerPoint</Application>
  <PresentationFormat>On-screen Show (4:3)</PresentationFormat>
  <Paragraphs>253</Paragraphs>
  <Slides>38</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38</vt:i4>
      </vt:variant>
    </vt:vector>
  </HeadingPairs>
  <TitlesOfParts>
    <vt:vector size="42" baseType="lpstr">
      <vt:lpstr>Arial</vt:lpstr>
      <vt:lpstr>Calibri</vt:lpstr>
      <vt:lpstr>Office Theme</vt:lpstr>
      <vt:lpstr>1_Office Theme</vt:lpstr>
      <vt:lpstr>Exercise and Mental Health (Depression)</vt:lpstr>
      <vt:lpstr>Aims of the Lecture</vt:lpstr>
      <vt:lpstr>Depression Prevalence Rates</vt:lpstr>
      <vt:lpstr>Greenberg et al (2003)</vt:lpstr>
      <vt:lpstr>What about free treatments…</vt:lpstr>
      <vt:lpstr>Early Thoughts and Research</vt:lpstr>
      <vt:lpstr>Cross Sectional Studies (Depression and Exercise)</vt:lpstr>
      <vt:lpstr>Goodwin (2003)</vt:lpstr>
      <vt:lpstr>Goodwin (2003; cited in Buckworth et al, 2012)</vt:lpstr>
      <vt:lpstr>Medical Expenditure Panel Survey</vt:lpstr>
      <vt:lpstr>Medical Expenditure Panel Survey</vt:lpstr>
      <vt:lpstr>2006 – Behavioural Risk Factor Surveillance Survey (Strine et al, 2008).</vt:lpstr>
      <vt:lpstr>2006 – Behavioural Risk Factor Surveillance Survey (Strine et al, 2008).</vt:lpstr>
      <vt:lpstr>Netherlands Twin Registry (De Moor et al, 2006). </vt:lpstr>
      <vt:lpstr>Netherlands Twin Registry (De Moor et al, 2006). </vt:lpstr>
      <vt:lpstr>Prospective longitudinal studies. </vt:lpstr>
      <vt:lpstr>Copenhagen City Heart Study (Mikkelsen et al, 2010). </vt:lpstr>
      <vt:lpstr>Copenhagen City Heart Study (Mikkelsen et al, 2010, cited in Buckworth et al, 2012). </vt:lpstr>
      <vt:lpstr>Issues with Longitudinal Survey Based Approaches. </vt:lpstr>
      <vt:lpstr>Treating Depression – Experimental Studies. </vt:lpstr>
      <vt:lpstr>Rethorst et al (2009) – Meta Analysis. </vt:lpstr>
      <vt:lpstr>Issues with such Meta Analysis</vt:lpstr>
      <vt:lpstr>Treating Depression – Individual Experimental Studies. </vt:lpstr>
      <vt:lpstr>Treating Depression – Individual Experimental Studies. </vt:lpstr>
      <vt:lpstr>Martinsen et al (1989)</vt:lpstr>
      <vt:lpstr>Doyne et al (1987)</vt:lpstr>
      <vt:lpstr>Singh et al (1997)</vt:lpstr>
      <vt:lpstr>Fremont and Craighead (1987)</vt:lpstr>
      <vt:lpstr>Fremont and Craighead (1987)</vt:lpstr>
      <vt:lpstr>Fremont and Craighead (1987, cited in Buckworth et al, 2012)</vt:lpstr>
      <vt:lpstr>Blumenthal et al (1999)</vt:lpstr>
      <vt:lpstr>Blumenthal et al (1999)</vt:lpstr>
      <vt:lpstr>Blumenthal et al (1999, cited in Buckworth et al 2012)</vt:lpstr>
      <vt:lpstr>Treating Depression – Experimental Studies. </vt:lpstr>
      <vt:lpstr>How much is enough. </vt:lpstr>
      <vt:lpstr>Paffenbarger et al, 1994, cited in Buckworth et al, 2012).  </vt:lpstr>
      <vt:lpstr>However….</vt:lpstr>
      <vt:lpstr>Buckworth et al (2012) – Review.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Stuart Jones</cp:lastModifiedBy>
  <cp:revision>49</cp:revision>
  <dcterms:created xsi:type="dcterms:W3CDTF">2013-08-21T19:17:07Z</dcterms:created>
  <dcterms:modified xsi:type="dcterms:W3CDTF">2022-03-05T10:13:38Z</dcterms:modified>
</cp:coreProperties>
</file>