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47F65F-3C0A-97D8-B980-0A5B5A7A2A2C}"/>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104946F4-C031-FC15-6118-B11C996266D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4DB3ACBD-2E46-051D-167C-D0DD59A06E26}"/>
              </a:ext>
            </a:extLst>
          </p:cNvPr>
          <p:cNvSpPr>
            <a:spLocks noGrp="1"/>
          </p:cNvSpPr>
          <p:nvPr>
            <p:ph type="dt" sz="half" idx="10"/>
          </p:nvPr>
        </p:nvSpPr>
        <p:spPr/>
        <p:txBody>
          <a:bodyPr/>
          <a:lstStyle/>
          <a:p>
            <a:fld id="{E0E67EE2-560C-1447-A4DE-2DB34B398E1F}" type="datetimeFigureOut">
              <a:rPr lang="en-US" smtClean="0"/>
              <a:t>6/25/26</a:t>
            </a:fld>
            <a:endParaRPr lang="en-US"/>
          </a:p>
        </p:txBody>
      </p:sp>
      <p:sp>
        <p:nvSpPr>
          <p:cNvPr id="5" name="Footer Placeholder 4">
            <a:extLst>
              <a:ext uri="{FF2B5EF4-FFF2-40B4-BE49-F238E27FC236}">
                <a16:creationId xmlns:a16="http://schemas.microsoft.com/office/drawing/2014/main" id="{952E9AF3-9ED1-BF95-C304-9D31EED40EC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26D987F-E3FE-6D2E-C55B-C3F3FEDB9A1B}"/>
              </a:ext>
            </a:extLst>
          </p:cNvPr>
          <p:cNvSpPr>
            <a:spLocks noGrp="1"/>
          </p:cNvSpPr>
          <p:nvPr>
            <p:ph type="sldNum" sz="quarter" idx="12"/>
          </p:nvPr>
        </p:nvSpPr>
        <p:spPr/>
        <p:txBody>
          <a:bodyPr/>
          <a:lstStyle/>
          <a:p>
            <a:fld id="{001AE3A8-64E6-5B41-B7A7-C31809516D55}" type="slidenum">
              <a:rPr lang="en-US" smtClean="0"/>
              <a:t>‹#›</a:t>
            </a:fld>
            <a:endParaRPr lang="en-US"/>
          </a:p>
        </p:txBody>
      </p:sp>
    </p:spTree>
    <p:extLst>
      <p:ext uri="{BB962C8B-B14F-4D97-AF65-F5344CB8AC3E}">
        <p14:creationId xmlns:p14="http://schemas.microsoft.com/office/powerpoint/2010/main" val="21967045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CCEDC8-382D-FFAA-90D9-FBB0B5605EC4}"/>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502AB35D-E43B-AC38-56F5-6BF28B5FC8D8}"/>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E6720AA4-2CDD-CD26-405C-7024B2A13F25}"/>
              </a:ext>
            </a:extLst>
          </p:cNvPr>
          <p:cNvSpPr>
            <a:spLocks noGrp="1"/>
          </p:cNvSpPr>
          <p:nvPr>
            <p:ph type="dt" sz="half" idx="10"/>
          </p:nvPr>
        </p:nvSpPr>
        <p:spPr/>
        <p:txBody>
          <a:bodyPr/>
          <a:lstStyle/>
          <a:p>
            <a:fld id="{E0E67EE2-560C-1447-A4DE-2DB34B398E1F}" type="datetimeFigureOut">
              <a:rPr lang="en-US" smtClean="0"/>
              <a:t>6/25/26</a:t>
            </a:fld>
            <a:endParaRPr lang="en-US"/>
          </a:p>
        </p:txBody>
      </p:sp>
      <p:sp>
        <p:nvSpPr>
          <p:cNvPr id="5" name="Footer Placeholder 4">
            <a:extLst>
              <a:ext uri="{FF2B5EF4-FFF2-40B4-BE49-F238E27FC236}">
                <a16:creationId xmlns:a16="http://schemas.microsoft.com/office/drawing/2014/main" id="{0F2D9629-A711-A4A7-DEE5-EF6DF55AF76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2B8F198-573D-9382-AF75-6391EE561402}"/>
              </a:ext>
            </a:extLst>
          </p:cNvPr>
          <p:cNvSpPr>
            <a:spLocks noGrp="1"/>
          </p:cNvSpPr>
          <p:nvPr>
            <p:ph type="sldNum" sz="quarter" idx="12"/>
          </p:nvPr>
        </p:nvSpPr>
        <p:spPr/>
        <p:txBody>
          <a:bodyPr/>
          <a:lstStyle/>
          <a:p>
            <a:fld id="{001AE3A8-64E6-5B41-B7A7-C31809516D55}" type="slidenum">
              <a:rPr lang="en-US" smtClean="0"/>
              <a:t>‹#›</a:t>
            </a:fld>
            <a:endParaRPr lang="en-US"/>
          </a:p>
        </p:txBody>
      </p:sp>
    </p:spTree>
    <p:extLst>
      <p:ext uri="{BB962C8B-B14F-4D97-AF65-F5344CB8AC3E}">
        <p14:creationId xmlns:p14="http://schemas.microsoft.com/office/powerpoint/2010/main" val="23908609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90992A-F3CC-EF41-2FEC-47922F2064EE}"/>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C4618154-ACFF-2B67-FAA4-BBE088873739}"/>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532C393F-B532-24B9-9779-B89EDA38B3F9}"/>
              </a:ext>
            </a:extLst>
          </p:cNvPr>
          <p:cNvSpPr>
            <a:spLocks noGrp="1"/>
          </p:cNvSpPr>
          <p:nvPr>
            <p:ph type="dt" sz="half" idx="10"/>
          </p:nvPr>
        </p:nvSpPr>
        <p:spPr/>
        <p:txBody>
          <a:bodyPr/>
          <a:lstStyle/>
          <a:p>
            <a:fld id="{E0E67EE2-560C-1447-A4DE-2DB34B398E1F}" type="datetimeFigureOut">
              <a:rPr lang="en-US" smtClean="0"/>
              <a:t>6/25/26</a:t>
            </a:fld>
            <a:endParaRPr lang="en-US"/>
          </a:p>
        </p:txBody>
      </p:sp>
      <p:sp>
        <p:nvSpPr>
          <p:cNvPr id="5" name="Footer Placeholder 4">
            <a:extLst>
              <a:ext uri="{FF2B5EF4-FFF2-40B4-BE49-F238E27FC236}">
                <a16:creationId xmlns:a16="http://schemas.microsoft.com/office/drawing/2014/main" id="{71F83955-49D6-B33E-35E3-4328A092CB1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DBFCAEB-166C-98FA-EDA8-3D3B9E8F0494}"/>
              </a:ext>
            </a:extLst>
          </p:cNvPr>
          <p:cNvSpPr>
            <a:spLocks noGrp="1"/>
          </p:cNvSpPr>
          <p:nvPr>
            <p:ph type="sldNum" sz="quarter" idx="12"/>
          </p:nvPr>
        </p:nvSpPr>
        <p:spPr/>
        <p:txBody>
          <a:bodyPr/>
          <a:lstStyle/>
          <a:p>
            <a:fld id="{001AE3A8-64E6-5B41-B7A7-C31809516D55}" type="slidenum">
              <a:rPr lang="en-US" smtClean="0"/>
              <a:t>‹#›</a:t>
            </a:fld>
            <a:endParaRPr lang="en-US"/>
          </a:p>
        </p:txBody>
      </p:sp>
    </p:spTree>
    <p:extLst>
      <p:ext uri="{BB962C8B-B14F-4D97-AF65-F5344CB8AC3E}">
        <p14:creationId xmlns:p14="http://schemas.microsoft.com/office/powerpoint/2010/main" val="262410670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B2DE23-C3C9-A6C3-3A29-EE16A972825D}"/>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268B6F59-7D00-E9B1-32E6-6833C2FD7974}"/>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6B4164C7-7471-EC10-8D70-566CC01C528A}"/>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6B85B8F9-0CF9-7971-AAFE-3893CC381C40}"/>
              </a:ext>
            </a:extLst>
          </p:cNvPr>
          <p:cNvSpPr>
            <a:spLocks noGrp="1"/>
          </p:cNvSpPr>
          <p:nvPr>
            <p:ph type="dt" sz="half" idx="10"/>
          </p:nvPr>
        </p:nvSpPr>
        <p:spPr/>
        <p:txBody>
          <a:bodyPr/>
          <a:lstStyle/>
          <a:p>
            <a:fld id="{E0E67EE2-560C-1447-A4DE-2DB34B398E1F}" type="datetimeFigureOut">
              <a:rPr lang="en-US" smtClean="0"/>
              <a:t>6/25/26</a:t>
            </a:fld>
            <a:endParaRPr lang="en-US"/>
          </a:p>
        </p:txBody>
      </p:sp>
      <p:sp>
        <p:nvSpPr>
          <p:cNvPr id="6" name="Footer Placeholder 5">
            <a:extLst>
              <a:ext uri="{FF2B5EF4-FFF2-40B4-BE49-F238E27FC236}">
                <a16:creationId xmlns:a16="http://schemas.microsoft.com/office/drawing/2014/main" id="{C5C7CE5B-E486-71C1-E30C-259A8F0BB8C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EAD632F-DD7F-41DD-5B30-95935649F146}"/>
              </a:ext>
            </a:extLst>
          </p:cNvPr>
          <p:cNvSpPr>
            <a:spLocks noGrp="1"/>
          </p:cNvSpPr>
          <p:nvPr>
            <p:ph type="sldNum" sz="quarter" idx="12"/>
          </p:nvPr>
        </p:nvSpPr>
        <p:spPr/>
        <p:txBody>
          <a:bodyPr/>
          <a:lstStyle/>
          <a:p>
            <a:fld id="{001AE3A8-64E6-5B41-B7A7-C31809516D55}" type="slidenum">
              <a:rPr lang="en-US" smtClean="0"/>
              <a:t>‹#›</a:t>
            </a:fld>
            <a:endParaRPr lang="en-US"/>
          </a:p>
        </p:txBody>
      </p:sp>
    </p:spTree>
    <p:extLst>
      <p:ext uri="{BB962C8B-B14F-4D97-AF65-F5344CB8AC3E}">
        <p14:creationId xmlns:p14="http://schemas.microsoft.com/office/powerpoint/2010/main" val="269809033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07D36B-C8D2-6E4F-8CB8-203B61E70B19}"/>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B5D2CD06-D94A-1CCF-8EF2-EBD6BA6C784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7F3F7066-8C65-8341-D3EC-CD28A0DF96EA}"/>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3F3AD803-8E8B-060A-8B32-639D2D3BB30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D93C1165-F2F7-A0DB-C1E6-31D620AAD72E}"/>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35DB7255-3282-384E-3547-E9B7E9EAA5C8}"/>
              </a:ext>
            </a:extLst>
          </p:cNvPr>
          <p:cNvSpPr>
            <a:spLocks noGrp="1"/>
          </p:cNvSpPr>
          <p:nvPr>
            <p:ph type="dt" sz="half" idx="10"/>
          </p:nvPr>
        </p:nvSpPr>
        <p:spPr/>
        <p:txBody>
          <a:bodyPr/>
          <a:lstStyle/>
          <a:p>
            <a:fld id="{E0E67EE2-560C-1447-A4DE-2DB34B398E1F}" type="datetimeFigureOut">
              <a:rPr lang="en-US" smtClean="0"/>
              <a:t>6/25/26</a:t>
            </a:fld>
            <a:endParaRPr lang="en-US"/>
          </a:p>
        </p:txBody>
      </p:sp>
      <p:sp>
        <p:nvSpPr>
          <p:cNvPr id="8" name="Footer Placeholder 7">
            <a:extLst>
              <a:ext uri="{FF2B5EF4-FFF2-40B4-BE49-F238E27FC236}">
                <a16:creationId xmlns:a16="http://schemas.microsoft.com/office/drawing/2014/main" id="{B8E1AFCF-7D43-C5E3-8665-1FFB75D28866}"/>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606FCA0D-C62E-D055-5F89-C9DDDAD5A2D3}"/>
              </a:ext>
            </a:extLst>
          </p:cNvPr>
          <p:cNvSpPr>
            <a:spLocks noGrp="1"/>
          </p:cNvSpPr>
          <p:nvPr>
            <p:ph type="sldNum" sz="quarter" idx="12"/>
          </p:nvPr>
        </p:nvSpPr>
        <p:spPr/>
        <p:txBody>
          <a:bodyPr/>
          <a:lstStyle/>
          <a:p>
            <a:fld id="{001AE3A8-64E6-5B41-B7A7-C31809516D55}" type="slidenum">
              <a:rPr lang="en-US" smtClean="0"/>
              <a:t>‹#›</a:t>
            </a:fld>
            <a:endParaRPr lang="en-US"/>
          </a:p>
        </p:txBody>
      </p:sp>
    </p:spTree>
    <p:extLst>
      <p:ext uri="{BB962C8B-B14F-4D97-AF65-F5344CB8AC3E}">
        <p14:creationId xmlns:p14="http://schemas.microsoft.com/office/powerpoint/2010/main" val="25382692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FC61AD-C54C-D685-2E60-8EA274F5419C}"/>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9EF6D61D-A93F-02B2-21B6-17003E4BC867}"/>
              </a:ext>
            </a:extLst>
          </p:cNvPr>
          <p:cNvSpPr>
            <a:spLocks noGrp="1"/>
          </p:cNvSpPr>
          <p:nvPr>
            <p:ph type="dt" sz="half" idx="10"/>
          </p:nvPr>
        </p:nvSpPr>
        <p:spPr/>
        <p:txBody>
          <a:bodyPr/>
          <a:lstStyle/>
          <a:p>
            <a:fld id="{E0E67EE2-560C-1447-A4DE-2DB34B398E1F}" type="datetimeFigureOut">
              <a:rPr lang="en-US" smtClean="0"/>
              <a:t>6/25/26</a:t>
            </a:fld>
            <a:endParaRPr lang="en-US"/>
          </a:p>
        </p:txBody>
      </p:sp>
      <p:sp>
        <p:nvSpPr>
          <p:cNvPr id="4" name="Footer Placeholder 3">
            <a:extLst>
              <a:ext uri="{FF2B5EF4-FFF2-40B4-BE49-F238E27FC236}">
                <a16:creationId xmlns:a16="http://schemas.microsoft.com/office/drawing/2014/main" id="{E74A3F92-71DC-FE61-9BE3-47B52D1E2A60}"/>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75ACE2FD-9E78-D579-57F0-2B1B0EDFB0F6}"/>
              </a:ext>
            </a:extLst>
          </p:cNvPr>
          <p:cNvSpPr>
            <a:spLocks noGrp="1"/>
          </p:cNvSpPr>
          <p:nvPr>
            <p:ph type="sldNum" sz="quarter" idx="12"/>
          </p:nvPr>
        </p:nvSpPr>
        <p:spPr/>
        <p:txBody>
          <a:bodyPr/>
          <a:lstStyle/>
          <a:p>
            <a:fld id="{001AE3A8-64E6-5B41-B7A7-C31809516D55}" type="slidenum">
              <a:rPr lang="en-US" smtClean="0"/>
              <a:t>‹#›</a:t>
            </a:fld>
            <a:endParaRPr lang="en-US"/>
          </a:p>
        </p:txBody>
      </p:sp>
    </p:spTree>
    <p:extLst>
      <p:ext uri="{BB962C8B-B14F-4D97-AF65-F5344CB8AC3E}">
        <p14:creationId xmlns:p14="http://schemas.microsoft.com/office/powerpoint/2010/main" val="15262044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E4F2C46-EC5E-1D56-E218-4D051CCA2312}"/>
              </a:ext>
            </a:extLst>
          </p:cNvPr>
          <p:cNvSpPr>
            <a:spLocks noGrp="1"/>
          </p:cNvSpPr>
          <p:nvPr>
            <p:ph type="dt" sz="half" idx="10"/>
          </p:nvPr>
        </p:nvSpPr>
        <p:spPr/>
        <p:txBody>
          <a:bodyPr/>
          <a:lstStyle/>
          <a:p>
            <a:fld id="{E0E67EE2-560C-1447-A4DE-2DB34B398E1F}" type="datetimeFigureOut">
              <a:rPr lang="en-US" smtClean="0"/>
              <a:t>6/25/26</a:t>
            </a:fld>
            <a:endParaRPr lang="en-US"/>
          </a:p>
        </p:txBody>
      </p:sp>
      <p:sp>
        <p:nvSpPr>
          <p:cNvPr id="3" name="Footer Placeholder 2">
            <a:extLst>
              <a:ext uri="{FF2B5EF4-FFF2-40B4-BE49-F238E27FC236}">
                <a16:creationId xmlns:a16="http://schemas.microsoft.com/office/drawing/2014/main" id="{3E3A62B1-7C55-717D-3D73-61DF6D0A9787}"/>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D0B5391B-086C-72DE-8580-83FEE838B5F7}"/>
              </a:ext>
            </a:extLst>
          </p:cNvPr>
          <p:cNvSpPr>
            <a:spLocks noGrp="1"/>
          </p:cNvSpPr>
          <p:nvPr>
            <p:ph type="sldNum" sz="quarter" idx="12"/>
          </p:nvPr>
        </p:nvSpPr>
        <p:spPr/>
        <p:txBody>
          <a:bodyPr/>
          <a:lstStyle/>
          <a:p>
            <a:fld id="{001AE3A8-64E6-5B41-B7A7-C31809516D55}" type="slidenum">
              <a:rPr lang="en-US" smtClean="0"/>
              <a:t>‹#›</a:t>
            </a:fld>
            <a:endParaRPr lang="en-US"/>
          </a:p>
        </p:txBody>
      </p:sp>
    </p:spTree>
    <p:extLst>
      <p:ext uri="{BB962C8B-B14F-4D97-AF65-F5344CB8AC3E}">
        <p14:creationId xmlns:p14="http://schemas.microsoft.com/office/powerpoint/2010/main" val="37664160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13BC84-3A6C-141B-ACC3-E0AEB871BDF8}"/>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F99214C7-A202-1055-9681-90E2D592585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30C2C064-5E10-F9FE-7E75-D1B5EE48761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4AAE65BE-0B94-D1C0-FC98-469AA1EADCAB}"/>
              </a:ext>
            </a:extLst>
          </p:cNvPr>
          <p:cNvSpPr>
            <a:spLocks noGrp="1"/>
          </p:cNvSpPr>
          <p:nvPr>
            <p:ph type="dt" sz="half" idx="10"/>
          </p:nvPr>
        </p:nvSpPr>
        <p:spPr/>
        <p:txBody>
          <a:bodyPr/>
          <a:lstStyle/>
          <a:p>
            <a:fld id="{E0E67EE2-560C-1447-A4DE-2DB34B398E1F}" type="datetimeFigureOut">
              <a:rPr lang="en-US" smtClean="0"/>
              <a:t>6/25/26</a:t>
            </a:fld>
            <a:endParaRPr lang="en-US"/>
          </a:p>
        </p:txBody>
      </p:sp>
      <p:sp>
        <p:nvSpPr>
          <p:cNvPr id="6" name="Footer Placeholder 5">
            <a:extLst>
              <a:ext uri="{FF2B5EF4-FFF2-40B4-BE49-F238E27FC236}">
                <a16:creationId xmlns:a16="http://schemas.microsoft.com/office/drawing/2014/main" id="{26EE2675-25DD-EC21-4FED-326FF28D896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AF2D314-20A3-4B4F-3F87-11B1625B6140}"/>
              </a:ext>
            </a:extLst>
          </p:cNvPr>
          <p:cNvSpPr>
            <a:spLocks noGrp="1"/>
          </p:cNvSpPr>
          <p:nvPr>
            <p:ph type="sldNum" sz="quarter" idx="12"/>
          </p:nvPr>
        </p:nvSpPr>
        <p:spPr/>
        <p:txBody>
          <a:bodyPr/>
          <a:lstStyle/>
          <a:p>
            <a:fld id="{001AE3A8-64E6-5B41-B7A7-C31809516D55}" type="slidenum">
              <a:rPr lang="en-US" smtClean="0"/>
              <a:t>‹#›</a:t>
            </a:fld>
            <a:endParaRPr lang="en-US"/>
          </a:p>
        </p:txBody>
      </p:sp>
    </p:spTree>
    <p:extLst>
      <p:ext uri="{BB962C8B-B14F-4D97-AF65-F5344CB8AC3E}">
        <p14:creationId xmlns:p14="http://schemas.microsoft.com/office/powerpoint/2010/main" val="30273977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DFA9AB-AB22-6871-6DE6-E384ECABFA92}"/>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A5623DA2-199D-2355-E1FA-06740F139E3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32C3A9C-A6B6-1889-8BFE-2571230989E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5037491A-E8DD-B468-49CC-2650E4915013}"/>
              </a:ext>
            </a:extLst>
          </p:cNvPr>
          <p:cNvSpPr>
            <a:spLocks noGrp="1"/>
          </p:cNvSpPr>
          <p:nvPr>
            <p:ph type="dt" sz="half" idx="10"/>
          </p:nvPr>
        </p:nvSpPr>
        <p:spPr/>
        <p:txBody>
          <a:bodyPr/>
          <a:lstStyle/>
          <a:p>
            <a:fld id="{E0E67EE2-560C-1447-A4DE-2DB34B398E1F}" type="datetimeFigureOut">
              <a:rPr lang="en-US" smtClean="0"/>
              <a:t>6/25/26</a:t>
            </a:fld>
            <a:endParaRPr lang="en-US"/>
          </a:p>
        </p:txBody>
      </p:sp>
      <p:sp>
        <p:nvSpPr>
          <p:cNvPr id="6" name="Footer Placeholder 5">
            <a:extLst>
              <a:ext uri="{FF2B5EF4-FFF2-40B4-BE49-F238E27FC236}">
                <a16:creationId xmlns:a16="http://schemas.microsoft.com/office/drawing/2014/main" id="{3ABAB960-8BC0-A040-6F7A-3E184EAF464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3B9A935-C6BB-78A1-4B6B-12F25EC216A1}"/>
              </a:ext>
            </a:extLst>
          </p:cNvPr>
          <p:cNvSpPr>
            <a:spLocks noGrp="1"/>
          </p:cNvSpPr>
          <p:nvPr>
            <p:ph type="sldNum" sz="quarter" idx="12"/>
          </p:nvPr>
        </p:nvSpPr>
        <p:spPr/>
        <p:txBody>
          <a:bodyPr/>
          <a:lstStyle/>
          <a:p>
            <a:fld id="{001AE3A8-64E6-5B41-B7A7-C31809516D55}" type="slidenum">
              <a:rPr lang="en-US" smtClean="0"/>
              <a:t>‹#›</a:t>
            </a:fld>
            <a:endParaRPr lang="en-US"/>
          </a:p>
        </p:txBody>
      </p:sp>
    </p:spTree>
    <p:extLst>
      <p:ext uri="{BB962C8B-B14F-4D97-AF65-F5344CB8AC3E}">
        <p14:creationId xmlns:p14="http://schemas.microsoft.com/office/powerpoint/2010/main" val="5870475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7107C7-B151-F7EA-ADBF-BBD7B44AE2F4}"/>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39F7BD2C-A735-F5B8-6A65-9EC0A2F13E55}"/>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13221ED8-67CA-E52C-BAB1-797ABFBA8393}"/>
              </a:ext>
            </a:extLst>
          </p:cNvPr>
          <p:cNvSpPr>
            <a:spLocks noGrp="1"/>
          </p:cNvSpPr>
          <p:nvPr>
            <p:ph type="dt" sz="half" idx="10"/>
          </p:nvPr>
        </p:nvSpPr>
        <p:spPr/>
        <p:txBody>
          <a:bodyPr/>
          <a:lstStyle/>
          <a:p>
            <a:fld id="{E0E67EE2-560C-1447-A4DE-2DB34B398E1F}" type="datetimeFigureOut">
              <a:rPr lang="en-US" smtClean="0"/>
              <a:t>6/25/26</a:t>
            </a:fld>
            <a:endParaRPr lang="en-US"/>
          </a:p>
        </p:txBody>
      </p:sp>
      <p:sp>
        <p:nvSpPr>
          <p:cNvPr id="5" name="Footer Placeholder 4">
            <a:extLst>
              <a:ext uri="{FF2B5EF4-FFF2-40B4-BE49-F238E27FC236}">
                <a16:creationId xmlns:a16="http://schemas.microsoft.com/office/drawing/2014/main" id="{5F32ED4C-17E9-DCB1-DF78-BC4FE7F4796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9B1C80C-F36C-1653-F95B-346CFBBB3ABB}"/>
              </a:ext>
            </a:extLst>
          </p:cNvPr>
          <p:cNvSpPr>
            <a:spLocks noGrp="1"/>
          </p:cNvSpPr>
          <p:nvPr>
            <p:ph type="sldNum" sz="quarter" idx="12"/>
          </p:nvPr>
        </p:nvSpPr>
        <p:spPr/>
        <p:txBody>
          <a:bodyPr/>
          <a:lstStyle/>
          <a:p>
            <a:fld id="{001AE3A8-64E6-5B41-B7A7-C31809516D55}" type="slidenum">
              <a:rPr lang="en-US" smtClean="0"/>
              <a:t>‹#›</a:t>
            </a:fld>
            <a:endParaRPr lang="en-US"/>
          </a:p>
        </p:txBody>
      </p:sp>
    </p:spTree>
    <p:extLst>
      <p:ext uri="{BB962C8B-B14F-4D97-AF65-F5344CB8AC3E}">
        <p14:creationId xmlns:p14="http://schemas.microsoft.com/office/powerpoint/2010/main" val="219537026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E1D8988-E765-F168-666D-F09F1A01AE6E}"/>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2FD03BCE-D470-936B-93C0-5A71AC9216A9}"/>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27019384-1B12-EFE6-F0D2-3BDE2285EA90}"/>
              </a:ext>
            </a:extLst>
          </p:cNvPr>
          <p:cNvSpPr>
            <a:spLocks noGrp="1"/>
          </p:cNvSpPr>
          <p:nvPr>
            <p:ph type="dt" sz="half" idx="10"/>
          </p:nvPr>
        </p:nvSpPr>
        <p:spPr/>
        <p:txBody>
          <a:bodyPr/>
          <a:lstStyle/>
          <a:p>
            <a:fld id="{E0E67EE2-560C-1447-A4DE-2DB34B398E1F}" type="datetimeFigureOut">
              <a:rPr lang="en-US" smtClean="0"/>
              <a:t>6/25/26</a:t>
            </a:fld>
            <a:endParaRPr lang="en-US"/>
          </a:p>
        </p:txBody>
      </p:sp>
      <p:sp>
        <p:nvSpPr>
          <p:cNvPr id="5" name="Footer Placeholder 4">
            <a:extLst>
              <a:ext uri="{FF2B5EF4-FFF2-40B4-BE49-F238E27FC236}">
                <a16:creationId xmlns:a16="http://schemas.microsoft.com/office/drawing/2014/main" id="{80763521-E969-A6D8-8FC9-2935451553E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86EFDA6-ECA0-71DA-C236-15022EAF51ED}"/>
              </a:ext>
            </a:extLst>
          </p:cNvPr>
          <p:cNvSpPr>
            <a:spLocks noGrp="1"/>
          </p:cNvSpPr>
          <p:nvPr>
            <p:ph type="sldNum" sz="quarter" idx="12"/>
          </p:nvPr>
        </p:nvSpPr>
        <p:spPr/>
        <p:txBody>
          <a:bodyPr/>
          <a:lstStyle/>
          <a:p>
            <a:fld id="{001AE3A8-64E6-5B41-B7A7-C31809516D55}" type="slidenum">
              <a:rPr lang="en-US" smtClean="0"/>
              <a:t>‹#›</a:t>
            </a:fld>
            <a:endParaRPr lang="en-US"/>
          </a:p>
        </p:txBody>
      </p:sp>
    </p:spTree>
    <p:extLst>
      <p:ext uri="{BB962C8B-B14F-4D97-AF65-F5344CB8AC3E}">
        <p14:creationId xmlns:p14="http://schemas.microsoft.com/office/powerpoint/2010/main" val="42437475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BB74D73-C61C-D505-B626-3736EB63CB6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06C3CF55-C798-D113-AF7B-B9604310A1F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A5A1AB3A-0DFF-08B6-7B37-5310D5D3D96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E0E67EE2-560C-1447-A4DE-2DB34B398E1F}" type="datetimeFigureOut">
              <a:rPr lang="en-US" smtClean="0"/>
              <a:t>6/25/26</a:t>
            </a:fld>
            <a:endParaRPr lang="en-US"/>
          </a:p>
        </p:txBody>
      </p:sp>
      <p:sp>
        <p:nvSpPr>
          <p:cNvPr id="5" name="Footer Placeholder 4">
            <a:extLst>
              <a:ext uri="{FF2B5EF4-FFF2-40B4-BE49-F238E27FC236}">
                <a16:creationId xmlns:a16="http://schemas.microsoft.com/office/drawing/2014/main" id="{1B5FADD5-EE58-6367-6083-BE6341ABF31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89E0474D-4A4A-C6F6-96CF-618660E6611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001AE3A8-64E6-5B41-B7A7-C31809516D55}" type="slidenum">
              <a:rPr lang="en-US" smtClean="0"/>
              <a:t>‹#›</a:t>
            </a:fld>
            <a:endParaRPr lang="en-US"/>
          </a:p>
        </p:txBody>
      </p:sp>
    </p:spTree>
    <p:extLst>
      <p:ext uri="{BB962C8B-B14F-4D97-AF65-F5344CB8AC3E}">
        <p14:creationId xmlns:p14="http://schemas.microsoft.com/office/powerpoint/2010/main" val="357432381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hyperlink" Target="https://ingeus.co.uk/resources/blogs/what-are-communication-skills-and-why-are-they-important" TargetMode="External"/><Relationship Id="rId2" Type="http://schemas.openxmlformats.org/officeDocument/2006/relationships/hyperlink" Target="https://www.oxfordlearnersdictionaries.com/definition/american_english/communication#google_vignette"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F02BEB-24CB-F66C-0C40-E6EE9710C30D}"/>
              </a:ext>
            </a:extLst>
          </p:cNvPr>
          <p:cNvSpPr>
            <a:spLocks noGrp="1"/>
          </p:cNvSpPr>
          <p:nvPr>
            <p:ph type="ctrTitle"/>
          </p:nvPr>
        </p:nvSpPr>
        <p:spPr/>
        <p:txBody>
          <a:bodyPr/>
          <a:lstStyle/>
          <a:p>
            <a:r>
              <a:rPr lang="en-GB" sz="1800" b="0" i="0" dirty="0">
                <a:effectLst/>
                <a:latin typeface="Helvetica" pitchFamily="2" charset="0"/>
              </a:rPr>
              <a:t>Communication in Health and Social Care</a:t>
            </a:r>
            <a:br>
              <a:rPr lang="en-GB" sz="1800" b="0" i="0" dirty="0">
                <a:latin typeface="Helvetica" pitchFamily="2" charset="0"/>
              </a:rPr>
            </a:br>
            <a:endParaRPr lang="en-US" dirty="0"/>
          </a:p>
        </p:txBody>
      </p:sp>
      <p:sp>
        <p:nvSpPr>
          <p:cNvPr id="3" name="Subtitle 2">
            <a:extLst>
              <a:ext uri="{FF2B5EF4-FFF2-40B4-BE49-F238E27FC236}">
                <a16:creationId xmlns:a16="http://schemas.microsoft.com/office/drawing/2014/main" id="{EC38C980-B2FA-CDF6-6315-D7F958B859B5}"/>
              </a:ext>
            </a:extLst>
          </p:cNvPr>
          <p:cNvSpPr>
            <a:spLocks noGrp="1"/>
          </p:cNvSpPr>
          <p:nvPr>
            <p:ph type="subTitle" idx="1"/>
          </p:nvPr>
        </p:nvSpPr>
        <p:spPr/>
        <p:txBody>
          <a:bodyPr/>
          <a:lstStyle/>
          <a:p>
            <a:r>
              <a:rPr lang="en-GB" dirty="0"/>
              <a:t>Omaima saeed </a:t>
            </a:r>
          </a:p>
          <a:p>
            <a:endParaRPr lang="en-US" dirty="0"/>
          </a:p>
        </p:txBody>
      </p:sp>
    </p:spTree>
    <p:extLst>
      <p:ext uri="{BB962C8B-B14F-4D97-AF65-F5344CB8AC3E}">
        <p14:creationId xmlns:p14="http://schemas.microsoft.com/office/powerpoint/2010/main" val="291248712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5625C2-F126-1CDB-F115-D20E3871AF56}"/>
              </a:ext>
            </a:extLst>
          </p:cNvPr>
          <p:cNvSpPr>
            <a:spLocks noGrp="1"/>
          </p:cNvSpPr>
          <p:nvPr>
            <p:ph type="title"/>
          </p:nvPr>
        </p:nvSpPr>
        <p:spPr/>
        <p:txBody>
          <a:bodyPr/>
          <a:lstStyle/>
          <a:p>
            <a:r>
              <a:rPr lang="en-GB" sz="1800" b="1" i="0" u="sng" dirty="0">
                <a:effectLst/>
                <a:latin typeface="Helvetica" pitchFamily="2" charset="0"/>
              </a:rPr>
              <a:t>What is Communication?</a:t>
            </a:r>
            <a:br>
              <a:rPr lang="en-GB" sz="1800" dirty="0">
                <a:effectLst/>
                <a:latin typeface="Helvetica" pitchFamily="2" charset="0"/>
              </a:rPr>
            </a:br>
            <a:endParaRPr lang="en-US" dirty="0"/>
          </a:p>
        </p:txBody>
      </p:sp>
      <p:sp>
        <p:nvSpPr>
          <p:cNvPr id="3" name="Content Placeholder 2">
            <a:extLst>
              <a:ext uri="{FF2B5EF4-FFF2-40B4-BE49-F238E27FC236}">
                <a16:creationId xmlns:a16="http://schemas.microsoft.com/office/drawing/2014/main" id="{FF6082B3-24C7-AA38-B841-66CEA69E3A97}"/>
              </a:ext>
            </a:extLst>
          </p:cNvPr>
          <p:cNvSpPr>
            <a:spLocks noGrp="1"/>
          </p:cNvSpPr>
          <p:nvPr>
            <p:ph idx="1"/>
          </p:nvPr>
        </p:nvSpPr>
        <p:spPr/>
        <p:txBody>
          <a:bodyPr>
            <a:normAutofit/>
          </a:bodyPr>
          <a:lstStyle/>
          <a:p>
            <a:r>
              <a:rPr lang="en-GB" dirty="0"/>
              <a:t> </a:t>
            </a:r>
            <a:r>
              <a:rPr lang="en-GB" sz="1800" dirty="0">
                <a:latin typeface="+mj-lt"/>
              </a:rPr>
              <a:t>Communication is defined as the imparting or exchanging of information through speaking, writing, or other mediums. It also cover the process of expressing ideas and feelings.(</a:t>
            </a:r>
            <a:r>
              <a:rPr lang="en-GB" sz="1800" b="0" i="0" dirty="0">
                <a:solidFill>
                  <a:srgbClr val="000000"/>
                </a:solidFill>
                <a:effectLst/>
                <a:latin typeface="+mj-lt"/>
              </a:rPr>
              <a:t>Oxfordlearnersdictionaries.com. (2025).</a:t>
            </a:r>
            <a:r>
              <a:rPr lang="en-GB" sz="1800" b="0" i="0" dirty="0">
                <a:effectLst/>
                <a:latin typeface="+mj-lt"/>
              </a:rPr>
              <a:t>In health and social care, communication just talking or sharing facts. It means actively checking that the person has fully understood what is being said, making sure they feel respected and valued as an individual, and giving them the time and space to feel truly heard. Effective communication here builds trust, reduces confusion, and ensures care is tailored to their specific needs and preferences.</a:t>
            </a:r>
          </a:p>
          <a:p>
            <a:r>
              <a:rPr lang="en-GB" sz="1900" dirty="0">
                <a:latin typeface="+mj-lt"/>
              </a:rPr>
              <a:t>According to </a:t>
            </a:r>
            <a:r>
              <a:rPr lang="en-US" sz="1900" dirty="0">
                <a:latin typeface="+mj-lt"/>
              </a:rPr>
              <a:t>the NHS, good communication connects everyone involved in care. It helps doctors, nurses, and support workers share important details clearly, so there are no gaps in treatment. It also means giving people the right help to understand, such as using simple words, pictures, or translators when needed. When people feel listened to, they are more likely to follow advice and feel confident in their care, which leads to better health results for everyone.</a:t>
            </a:r>
          </a:p>
        </p:txBody>
      </p:sp>
    </p:spTree>
    <p:extLst>
      <p:ext uri="{BB962C8B-B14F-4D97-AF65-F5344CB8AC3E}">
        <p14:creationId xmlns:p14="http://schemas.microsoft.com/office/powerpoint/2010/main" val="93743629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BC9D9B-1C85-2CC3-574D-5C2202EF07B9}"/>
              </a:ext>
            </a:extLst>
          </p:cNvPr>
          <p:cNvSpPr>
            <a:spLocks noGrp="1"/>
          </p:cNvSpPr>
          <p:nvPr>
            <p:ph type="title"/>
          </p:nvPr>
        </p:nvSpPr>
        <p:spPr/>
        <p:txBody>
          <a:bodyPr/>
          <a:lstStyle/>
          <a:p>
            <a:r>
              <a:rPr lang="en-GB" b="1" u="sng" dirty="0"/>
              <a:t>Why communication is important</a:t>
            </a:r>
            <a:endParaRPr lang="en-US" b="1" u="sng" dirty="0"/>
          </a:p>
        </p:txBody>
      </p:sp>
      <p:sp>
        <p:nvSpPr>
          <p:cNvPr id="3" name="Content Placeholder 2">
            <a:extLst>
              <a:ext uri="{FF2B5EF4-FFF2-40B4-BE49-F238E27FC236}">
                <a16:creationId xmlns:a16="http://schemas.microsoft.com/office/drawing/2014/main" id="{6E1DAFB8-8ED6-7A88-0C29-717F41A9768E}"/>
              </a:ext>
            </a:extLst>
          </p:cNvPr>
          <p:cNvSpPr>
            <a:spLocks noGrp="1"/>
          </p:cNvSpPr>
          <p:nvPr>
            <p:ph idx="1"/>
          </p:nvPr>
        </p:nvSpPr>
        <p:spPr/>
        <p:txBody>
          <a:bodyPr>
            <a:normAutofit/>
          </a:bodyPr>
          <a:lstStyle/>
          <a:p>
            <a:r>
              <a:rPr lang="en-US" sz="1800" dirty="0">
                <a:latin typeface="+mj-lt"/>
              </a:rPr>
              <a:t>Communication is important for connecting our minds, ideas, and emotions. It helps us express what we need, build strong relationships, share important information, and work through conflicts. This process keeps social and professional interactions smooth, promoting understanding between everyone.</a:t>
            </a:r>
            <a:r>
              <a:rPr lang="en-GB" sz="1800" dirty="0">
                <a:latin typeface="+mj-lt"/>
              </a:rPr>
              <a:t>(</a:t>
            </a:r>
            <a:r>
              <a:rPr lang="en-GB" sz="1800" b="0" i="0" dirty="0" err="1">
                <a:solidFill>
                  <a:srgbClr val="000000"/>
                </a:solidFill>
                <a:effectLst/>
                <a:latin typeface="+mj-lt"/>
              </a:rPr>
              <a:t>ingeus</a:t>
            </a:r>
            <a:r>
              <a:rPr lang="en-GB" sz="1800" b="0" i="0" dirty="0">
                <a:solidFill>
                  <a:srgbClr val="000000"/>
                </a:solidFill>
                <a:effectLst/>
                <a:latin typeface="+mj-lt"/>
              </a:rPr>
              <a:t> (2024).(</a:t>
            </a:r>
            <a:r>
              <a:rPr lang="en-GB" sz="1800" b="0" i="0" dirty="0" err="1">
                <a:solidFill>
                  <a:srgbClr val="000000"/>
                </a:solidFill>
                <a:effectLst/>
                <a:latin typeface="+mj-lt"/>
              </a:rPr>
              <a:t>nd</a:t>
            </a:r>
            <a:r>
              <a:rPr lang="en-GB" sz="1800" b="0" i="0" dirty="0">
                <a:solidFill>
                  <a:srgbClr val="000000"/>
                </a:solidFill>
                <a:effectLst/>
                <a:latin typeface="+mj-lt"/>
              </a:rPr>
              <a:t>) </a:t>
            </a:r>
            <a:endParaRPr lang="en-GB" sz="1800" dirty="0">
              <a:effectLst/>
              <a:latin typeface="+mj-lt"/>
            </a:endParaRPr>
          </a:p>
          <a:p>
            <a:r>
              <a:rPr lang="en-GB" sz="1800" b="0" i="0" dirty="0">
                <a:effectLst/>
                <a:latin typeface="+mj-lt"/>
              </a:rPr>
              <a:t>NHS Constitution; a part of the NHS  it reduces mistakes, ensures treatment and care plans are followed accurately, and keeps patients and service users safe.</a:t>
            </a:r>
            <a:endParaRPr lang="en-GB" sz="1800" b="0" i="0" dirty="0">
              <a:solidFill>
                <a:srgbClr val="000000"/>
              </a:solidFill>
              <a:effectLst/>
              <a:latin typeface="+mj-lt"/>
            </a:endParaRPr>
          </a:p>
          <a:p>
            <a:r>
              <a:rPr lang="en-GB" sz="1800" b="0" i="0" dirty="0">
                <a:effectLst/>
                <a:latin typeface="+mj-lt"/>
              </a:rPr>
              <a:t>Builds Trust &amp; Rapport:Follows NHS values of respect and compassion ,helping people feel secure, valued, and more willing to share important health details and concerns.</a:t>
            </a:r>
          </a:p>
          <a:p>
            <a:r>
              <a:rPr lang="en-GB" sz="1800" b="0" i="0" dirty="0">
                <a:effectLst/>
                <a:latin typeface="+mj-lt"/>
              </a:rPr>
              <a:t>Supports Rights &amp; Dignity</a:t>
            </a:r>
            <a:endParaRPr lang="en-GB" sz="1800" dirty="0">
              <a:effectLst/>
              <a:latin typeface="+mj-lt"/>
            </a:endParaRPr>
          </a:p>
          <a:p>
            <a:r>
              <a:rPr lang="en-GB" sz="1800" b="0" i="0" dirty="0">
                <a:effectLst/>
                <a:latin typeface="+mj-lt"/>
              </a:rPr>
              <a:t>Follows the NHS way of putting people first. It lets individuals understand their care and give their agreement freely. It also makes sure their personal choices, needs, and what matters to them are always listened to and respected.</a:t>
            </a:r>
            <a:endParaRPr lang="en-GB" sz="1800" dirty="0">
              <a:effectLst/>
              <a:latin typeface="+mj-lt"/>
            </a:endParaRPr>
          </a:p>
          <a:p>
            <a:endParaRPr lang="en-GB" sz="1800" b="0" i="0" dirty="0">
              <a:effectLst/>
              <a:latin typeface="Helvetica" pitchFamily="2" charset="0"/>
            </a:endParaRPr>
          </a:p>
          <a:p>
            <a:endParaRPr lang="en-GB" sz="1800" dirty="0">
              <a:effectLst/>
              <a:latin typeface="Helvetica" pitchFamily="2" charset="0"/>
            </a:endParaRPr>
          </a:p>
          <a:p>
            <a:endParaRPr lang="en-GB" b="0" i="0" dirty="0">
              <a:solidFill>
                <a:srgbClr val="000000"/>
              </a:solidFill>
              <a:effectLst/>
              <a:latin typeface="Calibri" panose="020F0502020204030204" pitchFamily="34" charset="0"/>
            </a:endParaRPr>
          </a:p>
        </p:txBody>
      </p:sp>
    </p:spTree>
    <p:extLst>
      <p:ext uri="{BB962C8B-B14F-4D97-AF65-F5344CB8AC3E}">
        <p14:creationId xmlns:p14="http://schemas.microsoft.com/office/powerpoint/2010/main" val="46600689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0D4F62-CB22-755E-AE97-1EC87FC85EC7}"/>
              </a:ext>
            </a:extLst>
          </p:cNvPr>
          <p:cNvSpPr>
            <a:spLocks noGrp="1"/>
          </p:cNvSpPr>
          <p:nvPr>
            <p:ph type="title"/>
          </p:nvPr>
        </p:nvSpPr>
        <p:spPr/>
        <p:txBody>
          <a:bodyPr/>
          <a:lstStyle/>
          <a:p>
            <a:r>
              <a:rPr lang="en-GB" sz="1800" b="1" i="0" u="sng" dirty="0">
                <a:effectLst/>
                <a:latin typeface="Helvetica" pitchFamily="2" charset="0"/>
              </a:rPr>
              <a:t>Practical Example</a:t>
            </a:r>
            <a:br>
              <a:rPr lang="en-GB" sz="1800" dirty="0">
                <a:effectLst/>
                <a:latin typeface="Helvetica" pitchFamily="2" charset="0"/>
              </a:rPr>
            </a:br>
            <a:endParaRPr lang="en-US" dirty="0"/>
          </a:p>
        </p:txBody>
      </p:sp>
      <p:sp>
        <p:nvSpPr>
          <p:cNvPr id="3" name="Content Placeholder 2">
            <a:extLst>
              <a:ext uri="{FF2B5EF4-FFF2-40B4-BE49-F238E27FC236}">
                <a16:creationId xmlns:a16="http://schemas.microsoft.com/office/drawing/2014/main" id="{E5A4BCA9-DC19-F283-D8D9-4B9D58A93380}"/>
              </a:ext>
            </a:extLst>
          </p:cNvPr>
          <p:cNvSpPr>
            <a:spLocks noGrp="1"/>
          </p:cNvSpPr>
          <p:nvPr>
            <p:ph idx="1"/>
          </p:nvPr>
        </p:nvSpPr>
        <p:spPr/>
        <p:txBody>
          <a:bodyPr>
            <a:normAutofit/>
          </a:bodyPr>
          <a:lstStyle/>
          <a:p>
            <a:r>
              <a:rPr lang="en-GB" sz="1800" b="0" i="0" dirty="0">
                <a:effectLst/>
                <a:latin typeface="+mj-lt"/>
              </a:rPr>
              <a:t>Setting : A community care home supporting an older adult with mild dementia and hearing loss, working in line with NHS guidelines and person-centred care values.</a:t>
            </a:r>
            <a:endParaRPr lang="en-GB" sz="1800" dirty="0">
              <a:effectLst/>
              <a:latin typeface="+mj-lt"/>
            </a:endParaRPr>
          </a:p>
          <a:p>
            <a:r>
              <a:rPr lang="en-GB" sz="1800" b="0" i="0" dirty="0">
                <a:effectLst/>
                <a:latin typeface="+mj-lt"/>
              </a:rPr>
              <a:t>Application: </a:t>
            </a:r>
          </a:p>
          <a:p>
            <a:r>
              <a:rPr lang="en-GB" sz="1800" b="0" i="0" dirty="0">
                <a:effectLst/>
                <a:latin typeface="+mj-lt"/>
              </a:rPr>
              <a:t>Speak clearly, at a moderate pace, face-to-face, and make gentle eye contact - this follows NHS advice for communicating with people who have hearing or memory difficulties</a:t>
            </a:r>
            <a:endParaRPr lang="en-GB" sz="1800" dirty="0">
              <a:effectLst/>
              <a:latin typeface="+mj-lt"/>
            </a:endParaRPr>
          </a:p>
          <a:p>
            <a:r>
              <a:rPr lang="en-GB" sz="1800" b="0" i="0" dirty="0">
                <a:effectLst/>
                <a:latin typeface="+mj-lt"/>
              </a:rPr>
              <a:t>﻿﻿Use simple, short sentences and check understanding by asking them to repeat back key points - this helps make sure information is clear, as recommended in NHS good practice</a:t>
            </a:r>
            <a:endParaRPr lang="en-GB" sz="1800" dirty="0">
              <a:effectLst/>
              <a:latin typeface="+mj-lt"/>
            </a:endParaRPr>
          </a:p>
          <a:p>
            <a:r>
              <a:rPr lang="en-GB" sz="1800" b="0" i="0" dirty="0">
                <a:effectLst/>
                <a:latin typeface="+mj-lt"/>
              </a:rPr>
              <a:t>﻿﻿Use non-verbal cues: gestures, facial expressions, and visual aids - the NHS suggests these tools to support understanding when words alone are not enough.</a:t>
            </a:r>
          </a:p>
          <a:p>
            <a:r>
              <a:rPr lang="en-GB" sz="1800" b="0" i="0" dirty="0">
                <a:effectLst/>
                <a:latin typeface="+mj-lt"/>
              </a:rPr>
              <a:t>Allow extra time for them to process and respond - this respects their needs and matches the NHS commitment to treating everyone with patience and  respect</a:t>
            </a:r>
          </a:p>
          <a:p>
            <a:r>
              <a:rPr lang="en-GB" sz="1800" b="0" i="0" dirty="0">
                <a:effectLst/>
                <a:latin typeface="+mj-lt"/>
              </a:rPr>
              <a:t>Write down key information for them to keep — this follows NHS standards, giving them a clear record to refer back to whenever they need it.</a:t>
            </a:r>
            <a:r>
              <a:rPr lang="en-GB" sz="1800" dirty="0">
                <a:effectLst/>
                <a:latin typeface="+mj-lt"/>
              </a:rPr>
              <a:t> </a:t>
            </a:r>
          </a:p>
          <a:p>
            <a:endParaRPr lang="en-GB" sz="1800" dirty="0">
              <a:latin typeface="+mj-lt"/>
            </a:endParaRPr>
          </a:p>
          <a:p>
            <a:endParaRPr lang="en-GB" sz="1800" dirty="0">
              <a:effectLst/>
              <a:latin typeface="Helvetica" pitchFamily="2" charset="0"/>
            </a:endParaRPr>
          </a:p>
          <a:p>
            <a:endParaRPr lang="en-GB" sz="1800" dirty="0">
              <a:effectLst/>
              <a:latin typeface="Helvetica" pitchFamily="2" charset="0"/>
            </a:endParaRPr>
          </a:p>
          <a:p>
            <a:endParaRPr lang="en-US" dirty="0"/>
          </a:p>
        </p:txBody>
      </p:sp>
    </p:spTree>
    <p:extLst>
      <p:ext uri="{BB962C8B-B14F-4D97-AF65-F5344CB8AC3E}">
        <p14:creationId xmlns:p14="http://schemas.microsoft.com/office/powerpoint/2010/main" val="419682751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FD2368-0CDA-11EA-6331-DF90EB1C2ABB}"/>
              </a:ext>
            </a:extLst>
          </p:cNvPr>
          <p:cNvSpPr>
            <a:spLocks noGrp="1"/>
          </p:cNvSpPr>
          <p:nvPr>
            <p:ph type="title"/>
          </p:nvPr>
        </p:nvSpPr>
        <p:spPr/>
        <p:txBody>
          <a:bodyPr/>
          <a:lstStyle/>
          <a:p>
            <a:r>
              <a:rPr lang="en-GB" b="1" u="sng" dirty="0"/>
              <a:t>Evidence and best practice</a:t>
            </a:r>
            <a:endParaRPr lang="en-US" b="1" u="sng" dirty="0"/>
          </a:p>
        </p:txBody>
      </p:sp>
      <p:sp>
        <p:nvSpPr>
          <p:cNvPr id="3" name="Content Placeholder 2">
            <a:extLst>
              <a:ext uri="{FF2B5EF4-FFF2-40B4-BE49-F238E27FC236}">
                <a16:creationId xmlns:a16="http://schemas.microsoft.com/office/drawing/2014/main" id="{C4F8A707-EEAA-816F-01B5-1384A0856CE2}"/>
              </a:ext>
            </a:extLst>
          </p:cNvPr>
          <p:cNvSpPr>
            <a:spLocks noGrp="1"/>
          </p:cNvSpPr>
          <p:nvPr>
            <p:ph idx="1"/>
          </p:nvPr>
        </p:nvSpPr>
        <p:spPr/>
        <p:txBody>
          <a:bodyPr/>
          <a:lstStyle/>
          <a:p>
            <a:r>
              <a:rPr lang="en-GB" sz="1800" b="0" i="0" dirty="0">
                <a:effectLst/>
                <a:latin typeface="+mj-lt"/>
              </a:rPr>
              <a:t>Good communication leads to better health results, safer care, and far fewer complaints. This fits directly with the NHS aim to provide safe, caring, and person-centred support.</a:t>
            </a:r>
            <a:endParaRPr lang="en-GB" dirty="0">
              <a:latin typeface="+mj-lt"/>
            </a:endParaRPr>
          </a:p>
          <a:p>
            <a:r>
              <a:rPr lang="en-GB" sz="1800" b="0" i="0" dirty="0">
                <a:effectLst/>
                <a:latin typeface="+mj-lt"/>
              </a:rPr>
              <a:t>Key points</a:t>
            </a:r>
            <a:endParaRPr lang="en-GB" sz="1800" dirty="0">
              <a:effectLst/>
              <a:latin typeface="+mj-lt"/>
            </a:endParaRPr>
          </a:p>
          <a:p>
            <a:r>
              <a:rPr lang="en-GB" sz="1800" b="0" i="0" dirty="0">
                <a:effectLst/>
                <a:latin typeface="+mj-lt"/>
              </a:rPr>
              <a:t>• Listening-is just as important as speaking :The NHS states that listening carefully shows respect. It helps you understand exactly what the person wants and needs, so care meets their real wishes.</a:t>
            </a:r>
            <a:endParaRPr lang="en-GB" sz="1800" dirty="0">
              <a:effectLst/>
              <a:latin typeface="+mj-lt"/>
            </a:endParaRPr>
          </a:p>
          <a:p>
            <a:endParaRPr lang="en-GB" sz="1800" b="0" i="0" dirty="0">
              <a:effectLst/>
              <a:latin typeface="+mj-lt"/>
            </a:endParaRPr>
          </a:p>
          <a:p>
            <a:r>
              <a:rPr lang="en-GB" sz="1800" b="0" i="0" dirty="0">
                <a:effectLst/>
                <a:latin typeface="+mj-lt"/>
              </a:rPr>
              <a:t>Adapt your style to the individual's needs : This follows the NHS principle of treating people as individuals. Adjust how you speak, use support tools, or change your pace to suit their age, health condition, language, or ability.</a:t>
            </a:r>
            <a:endParaRPr lang="en-GB" sz="1800" dirty="0">
              <a:effectLst/>
              <a:latin typeface="+mj-lt"/>
            </a:endParaRPr>
          </a:p>
          <a:p>
            <a:r>
              <a:rPr lang="en-GB" sz="1800" b="0" i="0" dirty="0">
                <a:effectLst/>
                <a:latin typeface="+mj-lt"/>
              </a:rPr>
              <a:t>﻿﻿Good communication reduces incidents and improves quality of life –This follow  by NHS standards, clear communication prevents mistakes, lowers risks, and helps people feel more confident, calm, and in control of their own care.</a:t>
            </a:r>
            <a:endParaRPr lang="en-GB" sz="1800" dirty="0">
              <a:effectLst/>
              <a:latin typeface="+mj-lt"/>
            </a:endParaRPr>
          </a:p>
          <a:p>
            <a:endParaRPr lang="en-GB" sz="1800" b="0" i="0" dirty="0">
              <a:effectLst/>
              <a:latin typeface="Helvetica" pitchFamily="2" charset="0"/>
            </a:endParaRPr>
          </a:p>
          <a:p>
            <a:endParaRPr lang="en-GB" sz="1800" dirty="0">
              <a:effectLst/>
              <a:latin typeface="Helvetica" pitchFamily="2" charset="0"/>
            </a:endParaRPr>
          </a:p>
          <a:p>
            <a:endParaRPr lang="en-US" dirty="0"/>
          </a:p>
        </p:txBody>
      </p:sp>
    </p:spTree>
    <p:extLst>
      <p:ext uri="{BB962C8B-B14F-4D97-AF65-F5344CB8AC3E}">
        <p14:creationId xmlns:p14="http://schemas.microsoft.com/office/powerpoint/2010/main" val="338785514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83D679-7AC1-97E0-F1C3-2E18127CEB62}"/>
              </a:ext>
            </a:extLst>
          </p:cNvPr>
          <p:cNvSpPr>
            <a:spLocks noGrp="1"/>
          </p:cNvSpPr>
          <p:nvPr>
            <p:ph type="title"/>
          </p:nvPr>
        </p:nvSpPr>
        <p:spPr/>
        <p:txBody>
          <a:bodyPr/>
          <a:lstStyle/>
          <a:p>
            <a:r>
              <a:rPr lang="en-GB" sz="1800" b="1" i="0" u="sng" dirty="0">
                <a:effectLst/>
                <a:latin typeface="Helvetica" pitchFamily="2" charset="0"/>
              </a:rPr>
              <a:t>Conclusion</a:t>
            </a:r>
            <a:br>
              <a:rPr lang="en-GB" sz="1800" dirty="0">
                <a:effectLst/>
                <a:latin typeface="Helvetica" pitchFamily="2" charset="0"/>
              </a:rPr>
            </a:br>
            <a:endParaRPr lang="en-US" dirty="0"/>
          </a:p>
        </p:txBody>
      </p:sp>
      <p:sp>
        <p:nvSpPr>
          <p:cNvPr id="3" name="Content Placeholder 2">
            <a:extLst>
              <a:ext uri="{FF2B5EF4-FFF2-40B4-BE49-F238E27FC236}">
                <a16:creationId xmlns:a16="http://schemas.microsoft.com/office/drawing/2014/main" id="{2C723EE6-892B-6026-EF91-972919184505}"/>
              </a:ext>
            </a:extLst>
          </p:cNvPr>
          <p:cNvSpPr>
            <a:spLocks noGrp="1"/>
          </p:cNvSpPr>
          <p:nvPr>
            <p:ph idx="1"/>
          </p:nvPr>
        </p:nvSpPr>
        <p:spPr>
          <a:xfrm>
            <a:off x="838200" y="2055886"/>
            <a:ext cx="10515600" cy="4351338"/>
          </a:xfrm>
        </p:spPr>
        <p:txBody>
          <a:bodyPr/>
          <a:lstStyle/>
          <a:p>
            <a:r>
              <a:rPr lang="en-GB" sz="1800" dirty="0">
                <a:effectLst/>
                <a:latin typeface="+mj-lt"/>
              </a:rPr>
              <a:t>communication is the foundation of all health and social care. It's how we ensure people stay safe, protect their rights, and build solid relationships between staff, patients, and families. Without that clear connection, care won't be truly focused on the individual or achieve its goals. </a:t>
            </a:r>
            <a:r>
              <a:rPr lang="en-GB" sz="1800" b="0" i="0" dirty="0">
                <a:effectLst/>
                <a:latin typeface="+mj-lt"/>
              </a:rPr>
              <a:t>the NHS, this means accurate sharing of medical details, treatment plans and updates across GPs, hospitals, community services and social care teams to prevent mistakes and reduce risks; it also ensures patients fully understand their options, can give informed consent, and receive support such as interpreters or accessible information where needed,</a:t>
            </a:r>
            <a:endParaRPr lang="en-GB" sz="1800" dirty="0">
              <a:effectLst/>
              <a:latin typeface="+mj-lt"/>
            </a:endParaRPr>
          </a:p>
          <a:p>
            <a:endParaRPr lang="en-GB" sz="1800" dirty="0">
              <a:effectLst/>
              <a:latin typeface="Helvetica" pitchFamily="2" charset="0"/>
            </a:endParaRPr>
          </a:p>
        </p:txBody>
      </p:sp>
    </p:spTree>
    <p:extLst>
      <p:ext uri="{BB962C8B-B14F-4D97-AF65-F5344CB8AC3E}">
        <p14:creationId xmlns:p14="http://schemas.microsoft.com/office/powerpoint/2010/main" val="241229671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4F1DB6-0608-393C-2C12-B85F2F5ABA17}"/>
              </a:ext>
            </a:extLst>
          </p:cNvPr>
          <p:cNvSpPr>
            <a:spLocks noGrp="1"/>
          </p:cNvSpPr>
          <p:nvPr>
            <p:ph type="title"/>
          </p:nvPr>
        </p:nvSpPr>
        <p:spPr/>
        <p:txBody>
          <a:bodyPr/>
          <a:lstStyle/>
          <a:p>
            <a:r>
              <a:rPr lang="en-GB" dirty="0"/>
              <a:t>Referencing </a:t>
            </a:r>
            <a:endParaRPr lang="en-US" dirty="0"/>
          </a:p>
        </p:txBody>
      </p:sp>
      <p:sp>
        <p:nvSpPr>
          <p:cNvPr id="3" name="Content Placeholder 2">
            <a:extLst>
              <a:ext uri="{FF2B5EF4-FFF2-40B4-BE49-F238E27FC236}">
                <a16:creationId xmlns:a16="http://schemas.microsoft.com/office/drawing/2014/main" id="{5563C89C-DC8D-E48C-43BC-93BDAB7A2D7F}"/>
              </a:ext>
            </a:extLst>
          </p:cNvPr>
          <p:cNvSpPr>
            <a:spLocks noGrp="1"/>
          </p:cNvSpPr>
          <p:nvPr>
            <p:ph idx="1"/>
          </p:nvPr>
        </p:nvSpPr>
        <p:spPr/>
        <p:txBody>
          <a:bodyPr>
            <a:normAutofit lnSpcReduction="10000"/>
          </a:bodyPr>
          <a:lstStyle/>
          <a:p>
            <a:r>
              <a:rPr lang="en-GB" sz="2800" b="0" i="0" dirty="0">
                <a:solidFill>
                  <a:srgbClr val="000000"/>
                </a:solidFill>
                <a:effectLst/>
                <a:latin typeface="Calibri" panose="020F0502020204030204" pitchFamily="34" charset="0"/>
              </a:rPr>
              <a:t>Oxfordlearnersdictionaries.com. (2025). </a:t>
            </a:r>
            <a:r>
              <a:rPr lang="en-GB" sz="2800" b="0" i="1" dirty="0">
                <a:solidFill>
                  <a:srgbClr val="000000"/>
                </a:solidFill>
                <a:effectLst/>
                <a:latin typeface="Calibri" panose="020F0502020204030204" pitchFamily="34" charset="0"/>
              </a:rPr>
              <a:t>communication noun - Definition, pictures, pronunciation and usage notes | Oxford Advanced American Dictionary at OxfordLearnersDictionaries.com</a:t>
            </a:r>
            <a:r>
              <a:rPr lang="en-GB" sz="2800" b="0" i="0" dirty="0">
                <a:solidFill>
                  <a:srgbClr val="000000"/>
                </a:solidFill>
                <a:effectLst/>
                <a:latin typeface="Calibri" panose="020F0502020204030204" pitchFamily="34" charset="0"/>
              </a:rPr>
              <a:t>. [online] Available at: </a:t>
            </a:r>
            <a:r>
              <a:rPr lang="en-GB" sz="2800" b="0" i="0" dirty="0">
                <a:solidFill>
                  <a:srgbClr val="000000"/>
                </a:solidFill>
                <a:effectLst/>
                <a:latin typeface="Calibri" panose="020F0502020204030204" pitchFamily="34" charset="0"/>
                <a:hlinkClick r:id="rId2"/>
              </a:rPr>
              <a:t>https://www.oxfordlearnersdictionaries.com/definition/</a:t>
            </a:r>
            <a:r>
              <a:rPr lang="en-GB" sz="2800" b="0" i="0" dirty="0" err="1">
                <a:solidFill>
                  <a:srgbClr val="000000"/>
                </a:solidFill>
                <a:effectLst/>
                <a:latin typeface="Calibri" panose="020F0502020204030204" pitchFamily="34" charset="0"/>
                <a:hlinkClick r:id="rId2"/>
              </a:rPr>
              <a:t>american_english</a:t>
            </a:r>
            <a:r>
              <a:rPr lang="en-GB" sz="2800" b="0" i="0" dirty="0">
                <a:solidFill>
                  <a:srgbClr val="000000"/>
                </a:solidFill>
                <a:effectLst/>
                <a:latin typeface="Calibri" panose="020F0502020204030204" pitchFamily="34" charset="0"/>
                <a:hlinkClick r:id="rId2"/>
              </a:rPr>
              <a:t>/communication#google_vignette</a:t>
            </a:r>
            <a:r>
              <a:rPr lang="en-GB" sz="2800" b="0" i="0" dirty="0">
                <a:solidFill>
                  <a:srgbClr val="000000"/>
                </a:solidFill>
                <a:effectLst/>
                <a:latin typeface="Calibri" panose="020F0502020204030204" pitchFamily="34" charset="0"/>
              </a:rPr>
              <a:t>.</a:t>
            </a:r>
          </a:p>
          <a:p>
            <a:endParaRPr lang="en-GB" sz="2800" b="0" i="0" dirty="0">
              <a:solidFill>
                <a:srgbClr val="000000"/>
              </a:solidFill>
              <a:effectLst/>
              <a:latin typeface="Calibri" panose="020F0502020204030204" pitchFamily="34" charset="0"/>
            </a:endParaRPr>
          </a:p>
          <a:p>
            <a:r>
              <a:rPr lang="en-GB" sz="1800" b="0" i="0" dirty="0">
                <a:solidFill>
                  <a:srgbClr val="000000"/>
                </a:solidFill>
                <a:effectLst/>
                <a:latin typeface="Calibri" panose="020F0502020204030204" pitchFamily="34" charset="0"/>
              </a:rPr>
              <a:t>‌</a:t>
            </a:r>
            <a:r>
              <a:rPr lang="en-US" dirty="0"/>
              <a:t> </a:t>
            </a:r>
            <a:r>
              <a:rPr lang="en-GB" sz="2800" b="0" i="0" dirty="0" err="1">
                <a:solidFill>
                  <a:srgbClr val="000000"/>
                </a:solidFill>
                <a:effectLst/>
                <a:latin typeface="Calibri" panose="020F0502020204030204" pitchFamily="34" charset="0"/>
              </a:rPr>
              <a:t>ingeus</a:t>
            </a:r>
            <a:r>
              <a:rPr lang="en-GB" sz="2800" b="0" i="0" dirty="0">
                <a:solidFill>
                  <a:srgbClr val="000000"/>
                </a:solidFill>
                <a:effectLst/>
                <a:latin typeface="Calibri" panose="020F0502020204030204" pitchFamily="34" charset="0"/>
              </a:rPr>
              <a:t> (2024). </a:t>
            </a:r>
            <a:r>
              <a:rPr lang="en-GB" sz="2800" b="0" i="1" dirty="0">
                <a:solidFill>
                  <a:srgbClr val="000000"/>
                </a:solidFill>
                <a:effectLst/>
                <a:latin typeface="Calibri" panose="020F0502020204030204" pitchFamily="34" charset="0"/>
              </a:rPr>
              <a:t>What Are Communication Skills And Their Importance? | </a:t>
            </a:r>
            <a:r>
              <a:rPr lang="en-GB" sz="2800" b="0" i="1" dirty="0" err="1">
                <a:solidFill>
                  <a:srgbClr val="000000"/>
                </a:solidFill>
                <a:effectLst/>
                <a:latin typeface="Calibri" panose="020F0502020204030204" pitchFamily="34" charset="0"/>
              </a:rPr>
              <a:t>Ingeus</a:t>
            </a:r>
            <a:r>
              <a:rPr lang="en-GB" sz="2800" b="0" i="0" dirty="0">
                <a:solidFill>
                  <a:srgbClr val="000000"/>
                </a:solidFill>
                <a:effectLst/>
                <a:latin typeface="Calibri" panose="020F0502020204030204" pitchFamily="34" charset="0"/>
              </a:rPr>
              <a:t>. [online] </a:t>
            </a:r>
            <a:r>
              <a:rPr lang="en-GB" sz="2800" b="0" i="0" dirty="0" err="1">
                <a:solidFill>
                  <a:srgbClr val="000000"/>
                </a:solidFill>
                <a:effectLst/>
                <a:latin typeface="Calibri" panose="020F0502020204030204" pitchFamily="34" charset="0"/>
              </a:rPr>
              <a:t>Ingeus.co.uk</a:t>
            </a:r>
            <a:r>
              <a:rPr lang="en-GB" sz="2800" b="0" i="0" dirty="0">
                <a:solidFill>
                  <a:srgbClr val="000000"/>
                </a:solidFill>
                <a:effectLst/>
                <a:latin typeface="Calibri" panose="020F0502020204030204" pitchFamily="34" charset="0"/>
              </a:rPr>
              <a:t>. Available at: </a:t>
            </a:r>
            <a:r>
              <a:rPr lang="en-GB" sz="2800" b="0" i="0" dirty="0">
                <a:solidFill>
                  <a:srgbClr val="000000"/>
                </a:solidFill>
                <a:effectLst/>
                <a:latin typeface="Calibri" panose="020F0502020204030204" pitchFamily="34" charset="0"/>
                <a:hlinkClick r:id="rId3"/>
              </a:rPr>
              <a:t>https://</a:t>
            </a:r>
            <a:r>
              <a:rPr lang="en-GB" sz="2800" b="0" i="0" dirty="0" err="1">
                <a:solidFill>
                  <a:srgbClr val="000000"/>
                </a:solidFill>
                <a:effectLst/>
                <a:latin typeface="Calibri" panose="020F0502020204030204" pitchFamily="34" charset="0"/>
                <a:hlinkClick r:id="rId3"/>
              </a:rPr>
              <a:t>ingeus.co.uk</a:t>
            </a:r>
            <a:r>
              <a:rPr lang="en-GB" sz="2800" b="0" i="0" dirty="0">
                <a:solidFill>
                  <a:srgbClr val="000000"/>
                </a:solidFill>
                <a:effectLst/>
                <a:latin typeface="Calibri" panose="020F0502020204030204" pitchFamily="34" charset="0"/>
                <a:hlinkClick r:id="rId3"/>
              </a:rPr>
              <a:t>/resources/blogs/what-are-communication-skills-and-why-are-they-important</a:t>
            </a:r>
            <a:r>
              <a:rPr lang="en-GB" sz="2800" b="0" i="0" dirty="0">
                <a:solidFill>
                  <a:srgbClr val="000000"/>
                </a:solidFill>
                <a:effectLst/>
                <a:latin typeface="Calibri" panose="020F0502020204030204" pitchFamily="34" charset="0"/>
              </a:rPr>
              <a:t>.</a:t>
            </a:r>
          </a:p>
          <a:p>
            <a:endParaRPr lang="en-GB" sz="2800" b="0" i="0" dirty="0">
              <a:solidFill>
                <a:srgbClr val="000000"/>
              </a:solidFill>
              <a:effectLst/>
              <a:latin typeface="Calibri" panose="020F0502020204030204" pitchFamily="34" charset="0"/>
            </a:endParaRPr>
          </a:p>
          <a:p>
            <a:endParaRPr lang="en-US" dirty="0"/>
          </a:p>
        </p:txBody>
      </p:sp>
    </p:spTree>
    <p:extLst>
      <p:ext uri="{BB962C8B-B14F-4D97-AF65-F5344CB8AC3E}">
        <p14:creationId xmlns:p14="http://schemas.microsoft.com/office/powerpoint/2010/main" val="388945634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Application>Microsoft Office PowerPoint</Application>
  <PresentationFormat>Widescreen</PresentationFormat>
  <Slides>7</Slides>
  <Notes>0</Notes>
  <HiddenSlides>0</HiddenSlides>
  <ScaleCrop>false</ScaleCrop>
  <HeadingPairs>
    <vt:vector size="4" baseType="variant">
      <vt:variant>
        <vt:lpstr>Theme</vt:lpstr>
      </vt:variant>
      <vt:variant>
        <vt:i4>1</vt:i4>
      </vt:variant>
      <vt:variant>
        <vt:lpstr>Slide Titles</vt:lpstr>
      </vt:variant>
      <vt:variant>
        <vt:i4>7</vt:i4>
      </vt:variant>
    </vt:vector>
  </HeadingPairs>
  <TitlesOfParts>
    <vt:vector size="8" baseType="lpstr">
      <vt:lpstr>Office Theme</vt:lpstr>
      <vt:lpstr>Communication in Health and Social Care </vt:lpstr>
      <vt:lpstr>What is Communication? </vt:lpstr>
      <vt:lpstr>Why communication is important</vt:lpstr>
      <vt:lpstr>Practical Example </vt:lpstr>
      <vt:lpstr>Evidence and best practice</vt:lpstr>
      <vt:lpstr>Conclusion </vt:lpstr>
      <vt:lpstr>Referencing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Communication in Health and Social Care </dc:title>
  <dc:creator>Omaima Mohamed Abdulgawad Saeed (2504114)</dc:creator>
  <cp:lastModifiedBy>Omaima Mohamed Abdulgawad Saeed (2504114)</cp:lastModifiedBy>
  <cp:revision>5</cp:revision>
  <dcterms:created xsi:type="dcterms:W3CDTF">2026-06-18T13:41:13Z</dcterms:created>
  <dcterms:modified xsi:type="dcterms:W3CDTF">2026-06-25T08:40:29Z</dcterms:modified>
</cp:coreProperties>
</file>