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83" r:id="rId1"/>
  </p:sldMasterIdLst>
  <p:notesMasterIdLst>
    <p:notesMasterId r:id="rId28"/>
  </p:notesMasterIdLst>
  <p:sldIdLst>
    <p:sldId id="256" r:id="rId2"/>
    <p:sldId id="257" r:id="rId3"/>
    <p:sldId id="258" r:id="rId4"/>
    <p:sldId id="259" r:id="rId5"/>
    <p:sldId id="276" r:id="rId6"/>
    <p:sldId id="266" r:id="rId7"/>
    <p:sldId id="260" r:id="rId8"/>
    <p:sldId id="261" r:id="rId9"/>
    <p:sldId id="287" r:id="rId10"/>
    <p:sldId id="262" r:id="rId11"/>
    <p:sldId id="267" r:id="rId12"/>
    <p:sldId id="264" r:id="rId13"/>
    <p:sldId id="281" r:id="rId14"/>
    <p:sldId id="289" r:id="rId15"/>
    <p:sldId id="265" r:id="rId16"/>
    <p:sldId id="278" r:id="rId17"/>
    <p:sldId id="271" r:id="rId18"/>
    <p:sldId id="269" r:id="rId19"/>
    <p:sldId id="277" r:id="rId20"/>
    <p:sldId id="280" r:id="rId21"/>
    <p:sldId id="274" r:id="rId22"/>
    <p:sldId id="290" r:id="rId23"/>
    <p:sldId id="273" r:id="rId24"/>
    <p:sldId id="272" r:id="rId25"/>
    <p:sldId id="270" r:id="rId26"/>
    <p:sldId id="29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901"/>
    <p:restoredTop sz="68320"/>
  </p:normalViewPr>
  <p:slideViewPr>
    <p:cSldViewPr snapToGrid="0" snapToObjects="1">
      <p:cViewPr varScale="1">
        <p:scale>
          <a:sx n="71" d="100"/>
          <a:sy n="71" d="100"/>
        </p:scale>
        <p:origin x="2280" y="176"/>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51B196-A0BA-4FC3-8082-FF5A2386625A}" type="doc">
      <dgm:prSet loTypeId="urn:microsoft.com/office/officeart/2016/7/layout/VerticalSolidActionList" loCatId="List" qsTypeId="urn:microsoft.com/office/officeart/2005/8/quickstyle/simple5" qsCatId="simple" csTypeId="urn:microsoft.com/office/officeart/2005/8/colors/accent1_2" csCatId="accent1" phldr="1"/>
      <dgm:spPr/>
      <dgm:t>
        <a:bodyPr/>
        <a:lstStyle/>
        <a:p>
          <a:endParaRPr lang="en-US"/>
        </a:p>
      </dgm:t>
    </dgm:pt>
    <dgm:pt modelId="{19242D5D-72B2-4AC5-A2E4-F08BF13433B3}">
      <dgm:prSet/>
      <dgm:spPr/>
      <dgm:t>
        <a:bodyPr/>
        <a:lstStyle/>
        <a:p>
          <a:r>
            <a:rPr lang="en-US"/>
            <a:t>Introduce</a:t>
          </a:r>
        </a:p>
      </dgm:t>
    </dgm:pt>
    <dgm:pt modelId="{ED30FCB3-369E-4B45-A3C2-6080B69DB351}" type="parTrans" cxnId="{1039DAF9-259C-47A1-B4F3-4839CF7AF3D1}">
      <dgm:prSet/>
      <dgm:spPr/>
      <dgm:t>
        <a:bodyPr/>
        <a:lstStyle/>
        <a:p>
          <a:endParaRPr lang="en-US"/>
        </a:p>
      </dgm:t>
    </dgm:pt>
    <dgm:pt modelId="{233C1277-D79B-4D55-A84C-B25F1747EE1E}" type="sibTrans" cxnId="{1039DAF9-259C-47A1-B4F3-4839CF7AF3D1}">
      <dgm:prSet/>
      <dgm:spPr/>
      <dgm:t>
        <a:bodyPr/>
        <a:lstStyle/>
        <a:p>
          <a:endParaRPr lang="en-US"/>
        </a:p>
      </dgm:t>
    </dgm:pt>
    <dgm:pt modelId="{12EBD932-E2C7-4644-AB67-8CEF6B786EF1}">
      <dgm:prSet custT="1"/>
      <dgm:spPr/>
      <dgm:t>
        <a:bodyPr/>
        <a:lstStyle/>
        <a:p>
          <a:r>
            <a:rPr lang="en-US" sz="1800" dirty="0"/>
            <a:t>the Islamic States origins, ideology, motives and goals.</a:t>
          </a:r>
        </a:p>
      </dgm:t>
    </dgm:pt>
    <dgm:pt modelId="{538C7B54-8C82-435D-A9D1-9616D8337E8C}" type="parTrans" cxnId="{8F7D8D46-BDAB-440A-8DAF-1C08B6EC3F2B}">
      <dgm:prSet/>
      <dgm:spPr/>
      <dgm:t>
        <a:bodyPr/>
        <a:lstStyle/>
        <a:p>
          <a:endParaRPr lang="en-US"/>
        </a:p>
      </dgm:t>
    </dgm:pt>
    <dgm:pt modelId="{405D6E0D-44FB-4B3D-A117-5B62E6AE8A89}" type="sibTrans" cxnId="{8F7D8D46-BDAB-440A-8DAF-1C08B6EC3F2B}">
      <dgm:prSet/>
      <dgm:spPr/>
      <dgm:t>
        <a:bodyPr/>
        <a:lstStyle/>
        <a:p>
          <a:endParaRPr lang="en-US"/>
        </a:p>
      </dgm:t>
    </dgm:pt>
    <dgm:pt modelId="{1F37C638-0E2C-4554-826D-36B5E9BC1392}">
      <dgm:prSet/>
      <dgm:spPr/>
      <dgm:t>
        <a:bodyPr/>
        <a:lstStyle/>
        <a:p>
          <a:r>
            <a:rPr lang="en-US"/>
            <a:t>Look</a:t>
          </a:r>
        </a:p>
      </dgm:t>
    </dgm:pt>
    <dgm:pt modelId="{74B06CBA-4E0C-48E2-9069-C84F960C0887}" type="parTrans" cxnId="{34C79D14-EA8A-4DCB-9BF2-18E680A36BF4}">
      <dgm:prSet/>
      <dgm:spPr/>
      <dgm:t>
        <a:bodyPr/>
        <a:lstStyle/>
        <a:p>
          <a:endParaRPr lang="en-US"/>
        </a:p>
      </dgm:t>
    </dgm:pt>
    <dgm:pt modelId="{C745F663-18B7-4327-955B-79DC1B27E6CA}" type="sibTrans" cxnId="{34C79D14-EA8A-4DCB-9BF2-18E680A36BF4}">
      <dgm:prSet/>
      <dgm:spPr/>
      <dgm:t>
        <a:bodyPr/>
        <a:lstStyle/>
        <a:p>
          <a:endParaRPr lang="en-US"/>
        </a:p>
      </dgm:t>
    </dgm:pt>
    <dgm:pt modelId="{83FAC78A-8BF0-4DCF-A1AA-F55B25DD0DB9}">
      <dgm:prSet custT="1"/>
      <dgm:spPr/>
      <dgm:t>
        <a:bodyPr/>
        <a:lstStyle/>
        <a:p>
          <a:r>
            <a:rPr lang="en-US" sz="1800" dirty="0"/>
            <a:t>at how the Islamic states uses the internet to their advantage and how this aids in lone attacks and foreign support.</a:t>
          </a:r>
        </a:p>
      </dgm:t>
    </dgm:pt>
    <dgm:pt modelId="{80AFF8BD-C361-46A6-9ED6-9343958A1E36}" type="parTrans" cxnId="{24034E0D-4CB8-4612-BBEC-8839F4E3F346}">
      <dgm:prSet/>
      <dgm:spPr/>
      <dgm:t>
        <a:bodyPr/>
        <a:lstStyle/>
        <a:p>
          <a:endParaRPr lang="en-US"/>
        </a:p>
      </dgm:t>
    </dgm:pt>
    <dgm:pt modelId="{2E78ED97-56B3-4A84-991B-17BBCAE4F318}" type="sibTrans" cxnId="{24034E0D-4CB8-4612-BBEC-8839F4E3F346}">
      <dgm:prSet/>
      <dgm:spPr/>
      <dgm:t>
        <a:bodyPr/>
        <a:lstStyle/>
        <a:p>
          <a:endParaRPr lang="en-US"/>
        </a:p>
      </dgm:t>
    </dgm:pt>
    <dgm:pt modelId="{D85FD364-4F0A-4914-94E5-2A8DF56E72AD}">
      <dgm:prSet/>
      <dgm:spPr/>
      <dgm:t>
        <a:bodyPr/>
        <a:lstStyle/>
        <a:p>
          <a:r>
            <a:rPr lang="en-US"/>
            <a:t>Enquire</a:t>
          </a:r>
        </a:p>
      </dgm:t>
    </dgm:pt>
    <dgm:pt modelId="{3A774F78-B660-4440-85B8-75551823866E}" type="parTrans" cxnId="{7DA71A00-6F6F-42C0-87B5-ECDF32090C06}">
      <dgm:prSet/>
      <dgm:spPr/>
      <dgm:t>
        <a:bodyPr/>
        <a:lstStyle/>
        <a:p>
          <a:endParaRPr lang="en-US"/>
        </a:p>
      </dgm:t>
    </dgm:pt>
    <dgm:pt modelId="{777C5135-9400-4914-B0EB-1962DA8D1342}" type="sibTrans" cxnId="{7DA71A00-6F6F-42C0-87B5-ECDF32090C06}">
      <dgm:prSet/>
      <dgm:spPr/>
      <dgm:t>
        <a:bodyPr/>
        <a:lstStyle/>
        <a:p>
          <a:endParaRPr lang="en-US"/>
        </a:p>
      </dgm:t>
    </dgm:pt>
    <dgm:pt modelId="{E185F5BE-D310-433F-95E6-E7ACC1861666}">
      <dgm:prSet custT="1"/>
      <dgm:spPr/>
      <dgm:t>
        <a:bodyPr/>
        <a:lstStyle/>
        <a:p>
          <a:r>
            <a:rPr lang="en-US" sz="1800" dirty="0"/>
            <a:t>governmental response – globally and in the UK</a:t>
          </a:r>
        </a:p>
      </dgm:t>
    </dgm:pt>
    <dgm:pt modelId="{CE98A84B-0A80-4FE2-A7A2-E1822DA48F91}" type="parTrans" cxnId="{CB4BC7C7-4E89-4FD5-B89B-1D81B25AF577}">
      <dgm:prSet/>
      <dgm:spPr/>
      <dgm:t>
        <a:bodyPr/>
        <a:lstStyle/>
        <a:p>
          <a:endParaRPr lang="en-US"/>
        </a:p>
      </dgm:t>
    </dgm:pt>
    <dgm:pt modelId="{31055BF4-44E2-47DE-81D9-16DD3050B188}" type="sibTrans" cxnId="{CB4BC7C7-4E89-4FD5-B89B-1D81B25AF577}">
      <dgm:prSet/>
      <dgm:spPr/>
      <dgm:t>
        <a:bodyPr/>
        <a:lstStyle/>
        <a:p>
          <a:endParaRPr lang="en-US"/>
        </a:p>
      </dgm:t>
    </dgm:pt>
    <dgm:pt modelId="{E466EC9E-7240-4E49-BDA8-47B8ACF8941F}">
      <dgm:prSet/>
      <dgm:spPr/>
      <dgm:t>
        <a:bodyPr/>
        <a:lstStyle/>
        <a:p>
          <a:r>
            <a:rPr lang="en-US"/>
            <a:t>Consider</a:t>
          </a:r>
        </a:p>
      </dgm:t>
    </dgm:pt>
    <dgm:pt modelId="{577D866E-0144-4418-A35D-55E0CBBBAE51}" type="parTrans" cxnId="{A21F02A7-A4E6-4D41-93C5-E80F6FB07152}">
      <dgm:prSet/>
      <dgm:spPr/>
      <dgm:t>
        <a:bodyPr/>
        <a:lstStyle/>
        <a:p>
          <a:endParaRPr lang="en-US"/>
        </a:p>
      </dgm:t>
    </dgm:pt>
    <dgm:pt modelId="{CB7C7065-6863-41C0-B369-BB246177E72F}" type="sibTrans" cxnId="{A21F02A7-A4E6-4D41-93C5-E80F6FB07152}">
      <dgm:prSet/>
      <dgm:spPr/>
      <dgm:t>
        <a:bodyPr/>
        <a:lstStyle/>
        <a:p>
          <a:endParaRPr lang="en-US"/>
        </a:p>
      </dgm:t>
    </dgm:pt>
    <dgm:pt modelId="{D0732066-2C59-48AE-AB36-427A7CEEB324}">
      <dgm:prSet custT="1"/>
      <dgm:spPr/>
      <dgm:t>
        <a:bodyPr/>
        <a:lstStyle/>
        <a:p>
          <a:r>
            <a:rPr lang="en-US" sz="1800" dirty="0"/>
            <a:t>media portrayals of the Islamic State</a:t>
          </a:r>
          <a:r>
            <a:rPr lang="en-US" sz="1300" dirty="0"/>
            <a:t>.</a:t>
          </a:r>
        </a:p>
      </dgm:t>
    </dgm:pt>
    <dgm:pt modelId="{0B30FE3F-3514-4BDD-8DF6-2A0912469348}" type="parTrans" cxnId="{A262C663-8D61-4F43-A979-3309E71D245D}">
      <dgm:prSet/>
      <dgm:spPr/>
      <dgm:t>
        <a:bodyPr/>
        <a:lstStyle/>
        <a:p>
          <a:endParaRPr lang="en-US"/>
        </a:p>
      </dgm:t>
    </dgm:pt>
    <dgm:pt modelId="{D9ECCE78-14BB-439F-8316-CBE9A5179A3F}" type="sibTrans" cxnId="{A262C663-8D61-4F43-A979-3309E71D245D}">
      <dgm:prSet/>
      <dgm:spPr/>
      <dgm:t>
        <a:bodyPr/>
        <a:lstStyle/>
        <a:p>
          <a:endParaRPr lang="en-US"/>
        </a:p>
      </dgm:t>
    </dgm:pt>
    <dgm:pt modelId="{FE2FEB74-02D6-0D4E-930F-D706AC162B86}" type="pres">
      <dgm:prSet presAssocID="{8951B196-A0BA-4FC3-8082-FF5A2386625A}" presName="Name0" presStyleCnt="0">
        <dgm:presLayoutVars>
          <dgm:dir/>
          <dgm:animLvl val="lvl"/>
          <dgm:resizeHandles val="exact"/>
        </dgm:presLayoutVars>
      </dgm:prSet>
      <dgm:spPr/>
    </dgm:pt>
    <dgm:pt modelId="{D1D76C27-0646-C34F-962E-B7376A433A57}" type="pres">
      <dgm:prSet presAssocID="{19242D5D-72B2-4AC5-A2E4-F08BF13433B3}" presName="linNode" presStyleCnt="0"/>
      <dgm:spPr/>
    </dgm:pt>
    <dgm:pt modelId="{68FBDE3E-09E7-A64C-BB1D-15649591D8E9}" type="pres">
      <dgm:prSet presAssocID="{19242D5D-72B2-4AC5-A2E4-F08BF13433B3}" presName="parentText" presStyleLbl="alignNode1" presStyleIdx="0" presStyleCnt="4">
        <dgm:presLayoutVars>
          <dgm:chMax val="1"/>
          <dgm:bulletEnabled/>
        </dgm:presLayoutVars>
      </dgm:prSet>
      <dgm:spPr/>
    </dgm:pt>
    <dgm:pt modelId="{330823EA-BD71-5C49-B255-77C5069F722E}" type="pres">
      <dgm:prSet presAssocID="{19242D5D-72B2-4AC5-A2E4-F08BF13433B3}" presName="descendantText" presStyleLbl="alignAccFollowNode1" presStyleIdx="0" presStyleCnt="4">
        <dgm:presLayoutVars>
          <dgm:bulletEnabled/>
        </dgm:presLayoutVars>
      </dgm:prSet>
      <dgm:spPr/>
    </dgm:pt>
    <dgm:pt modelId="{478258AC-9439-8540-9A20-AFF1D228585D}" type="pres">
      <dgm:prSet presAssocID="{233C1277-D79B-4D55-A84C-B25F1747EE1E}" presName="sp" presStyleCnt="0"/>
      <dgm:spPr/>
    </dgm:pt>
    <dgm:pt modelId="{2F785DF9-C7FC-AA43-B5D3-9661293A7DBA}" type="pres">
      <dgm:prSet presAssocID="{1F37C638-0E2C-4554-826D-36B5E9BC1392}" presName="linNode" presStyleCnt="0"/>
      <dgm:spPr/>
    </dgm:pt>
    <dgm:pt modelId="{845002DB-9C78-EF41-BEE9-A55D0F59CE71}" type="pres">
      <dgm:prSet presAssocID="{1F37C638-0E2C-4554-826D-36B5E9BC1392}" presName="parentText" presStyleLbl="alignNode1" presStyleIdx="1" presStyleCnt="4">
        <dgm:presLayoutVars>
          <dgm:chMax val="1"/>
          <dgm:bulletEnabled/>
        </dgm:presLayoutVars>
      </dgm:prSet>
      <dgm:spPr/>
    </dgm:pt>
    <dgm:pt modelId="{AFCC7878-CB90-544D-BC6F-12C408255525}" type="pres">
      <dgm:prSet presAssocID="{1F37C638-0E2C-4554-826D-36B5E9BC1392}" presName="descendantText" presStyleLbl="alignAccFollowNode1" presStyleIdx="1" presStyleCnt="4">
        <dgm:presLayoutVars>
          <dgm:bulletEnabled/>
        </dgm:presLayoutVars>
      </dgm:prSet>
      <dgm:spPr/>
    </dgm:pt>
    <dgm:pt modelId="{1A55C7F5-CBEF-1D45-B822-33B0A4377E81}" type="pres">
      <dgm:prSet presAssocID="{C745F663-18B7-4327-955B-79DC1B27E6CA}" presName="sp" presStyleCnt="0"/>
      <dgm:spPr/>
    </dgm:pt>
    <dgm:pt modelId="{59F8F9B0-C1CE-444D-9578-A682EB33A7CE}" type="pres">
      <dgm:prSet presAssocID="{D85FD364-4F0A-4914-94E5-2A8DF56E72AD}" presName="linNode" presStyleCnt="0"/>
      <dgm:spPr/>
    </dgm:pt>
    <dgm:pt modelId="{3CCE84F2-5363-3540-BCFB-BD7AFFCBCF51}" type="pres">
      <dgm:prSet presAssocID="{D85FD364-4F0A-4914-94E5-2A8DF56E72AD}" presName="parentText" presStyleLbl="alignNode1" presStyleIdx="2" presStyleCnt="4">
        <dgm:presLayoutVars>
          <dgm:chMax val="1"/>
          <dgm:bulletEnabled/>
        </dgm:presLayoutVars>
      </dgm:prSet>
      <dgm:spPr/>
    </dgm:pt>
    <dgm:pt modelId="{B1E42A96-E8DD-BC42-A26B-7851D3E3BCCC}" type="pres">
      <dgm:prSet presAssocID="{D85FD364-4F0A-4914-94E5-2A8DF56E72AD}" presName="descendantText" presStyleLbl="alignAccFollowNode1" presStyleIdx="2" presStyleCnt="4">
        <dgm:presLayoutVars>
          <dgm:bulletEnabled/>
        </dgm:presLayoutVars>
      </dgm:prSet>
      <dgm:spPr/>
    </dgm:pt>
    <dgm:pt modelId="{BCAB0853-39AB-1347-AD79-F50A69DA95C0}" type="pres">
      <dgm:prSet presAssocID="{777C5135-9400-4914-B0EB-1962DA8D1342}" presName="sp" presStyleCnt="0"/>
      <dgm:spPr/>
    </dgm:pt>
    <dgm:pt modelId="{F1DC6DD1-B43D-E243-995B-716A1E30DA18}" type="pres">
      <dgm:prSet presAssocID="{E466EC9E-7240-4E49-BDA8-47B8ACF8941F}" presName="linNode" presStyleCnt="0"/>
      <dgm:spPr/>
    </dgm:pt>
    <dgm:pt modelId="{D5FE32A1-2FBF-F44F-B926-C8F82DFE7226}" type="pres">
      <dgm:prSet presAssocID="{E466EC9E-7240-4E49-BDA8-47B8ACF8941F}" presName="parentText" presStyleLbl="alignNode1" presStyleIdx="3" presStyleCnt="4">
        <dgm:presLayoutVars>
          <dgm:chMax val="1"/>
          <dgm:bulletEnabled/>
        </dgm:presLayoutVars>
      </dgm:prSet>
      <dgm:spPr/>
    </dgm:pt>
    <dgm:pt modelId="{C48FF23A-4D31-2541-A8F8-DFE538D01AF4}" type="pres">
      <dgm:prSet presAssocID="{E466EC9E-7240-4E49-BDA8-47B8ACF8941F}" presName="descendantText" presStyleLbl="alignAccFollowNode1" presStyleIdx="3" presStyleCnt="4">
        <dgm:presLayoutVars>
          <dgm:bulletEnabled/>
        </dgm:presLayoutVars>
      </dgm:prSet>
      <dgm:spPr/>
    </dgm:pt>
  </dgm:ptLst>
  <dgm:cxnLst>
    <dgm:cxn modelId="{7DA71A00-6F6F-42C0-87B5-ECDF32090C06}" srcId="{8951B196-A0BA-4FC3-8082-FF5A2386625A}" destId="{D85FD364-4F0A-4914-94E5-2A8DF56E72AD}" srcOrd="2" destOrd="0" parTransId="{3A774F78-B660-4440-85B8-75551823866E}" sibTransId="{777C5135-9400-4914-B0EB-1962DA8D1342}"/>
    <dgm:cxn modelId="{24034E0D-4CB8-4612-BBEC-8839F4E3F346}" srcId="{1F37C638-0E2C-4554-826D-36B5E9BC1392}" destId="{83FAC78A-8BF0-4DCF-A1AA-F55B25DD0DB9}" srcOrd="0" destOrd="0" parTransId="{80AFF8BD-C361-46A6-9ED6-9343958A1E36}" sibTransId="{2E78ED97-56B3-4A84-991B-17BBCAE4F318}"/>
    <dgm:cxn modelId="{34C79D14-EA8A-4DCB-9BF2-18E680A36BF4}" srcId="{8951B196-A0BA-4FC3-8082-FF5A2386625A}" destId="{1F37C638-0E2C-4554-826D-36B5E9BC1392}" srcOrd="1" destOrd="0" parTransId="{74B06CBA-4E0C-48E2-9069-C84F960C0887}" sibTransId="{C745F663-18B7-4327-955B-79DC1B27E6CA}"/>
    <dgm:cxn modelId="{26D0CF1B-6351-F54C-9E35-4C461700837F}" type="presOf" srcId="{19242D5D-72B2-4AC5-A2E4-F08BF13433B3}" destId="{68FBDE3E-09E7-A64C-BB1D-15649591D8E9}" srcOrd="0" destOrd="0" presId="urn:microsoft.com/office/officeart/2016/7/layout/VerticalSolidActionList"/>
    <dgm:cxn modelId="{90C10E45-041E-4A40-8C3A-7660CD002A1C}" type="presOf" srcId="{E466EC9E-7240-4E49-BDA8-47B8ACF8941F}" destId="{D5FE32A1-2FBF-F44F-B926-C8F82DFE7226}" srcOrd="0" destOrd="0" presId="urn:microsoft.com/office/officeart/2016/7/layout/VerticalSolidActionList"/>
    <dgm:cxn modelId="{8F7D8D46-BDAB-440A-8DAF-1C08B6EC3F2B}" srcId="{19242D5D-72B2-4AC5-A2E4-F08BF13433B3}" destId="{12EBD932-E2C7-4644-AB67-8CEF6B786EF1}" srcOrd="0" destOrd="0" parTransId="{538C7B54-8C82-435D-A9D1-9616D8337E8C}" sibTransId="{405D6E0D-44FB-4B3D-A117-5B62E6AE8A89}"/>
    <dgm:cxn modelId="{A262C663-8D61-4F43-A979-3309E71D245D}" srcId="{E466EC9E-7240-4E49-BDA8-47B8ACF8941F}" destId="{D0732066-2C59-48AE-AB36-427A7CEEB324}" srcOrd="0" destOrd="0" parTransId="{0B30FE3F-3514-4BDD-8DF6-2A0912469348}" sibTransId="{D9ECCE78-14BB-439F-8316-CBE9A5179A3F}"/>
    <dgm:cxn modelId="{7A83576A-2C46-124C-9810-08267F7C1F6A}" type="presOf" srcId="{D0732066-2C59-48AE-AB36-427A7CEEB324}" destId="{C48FF23A-4D31-2541-A8F8-DFE538D01AF4}" srcOrd="0" destOrd="0" presId="urn:microsoft.com/office/officeart/2016/7/layout/VerticalSolidActionList"/>
    <dgm:cxn modelId="{792A019B-18BD-AA44-A192-63DB2CD15048}" type="presOf" srcId="{83FAC78A-8BF0-4DCF-A1AA-F55B25DD0DB9}" destId="{AFCC7878-CB90-544D-BC6F-12C408255525}" srcOrd="0" destOrd="0" presId="urn:microsoft.com/office/officeart/2016/7/layout/VerticalSolidActionList"/>
    <dgm:cxn modelId="{A21F02A7-A4E6-4D41-93C5-E80F6FB07152}" srcId="{8951B196-A0BA-4FC3-8082-FF5A2386625A}" destId="{E466EC9E-7240-4E49-BDA8-47B8ACF8941F}" srcOrd="3" destOrd="0" parTransId="{577D866E-0144-4418-A35D-55E0CBBBAE51}" sibTransId="{CB7C7065-6863-41C0-B369-BB246177E72F}"/>
    <dgm:cxn modelId="{8804D9B0-C338-EA40-B109-BFCA9B053D04}" type="presOf" srcId="{12EBD932-E2C7-4644-AB67-8CEF6B786EF1}" destId="{330823EA-BD71-5C49-B255-77C5069F722E}" srcOrd="0" destOrd="0" presId="urn:microsoft.com/office/officeart/2016/7/layout/VerticalSolidActionList"/>
    <dgm:cxn modelId="{7C8711BC-26A7-7341-9497-9EBF4B8667E2}" type="presOf" srcId="{E185F5BE-D310-433F-95E6-E7ACC1861666}" destId="{B1E42A96-E8DD-BC42-A26B-7851D3E3BCCC}" srcOrd="0" destOrd="0" presId="urn:microsoft.com/office/officeart/2016/7/layout/VerticalSolidActionList"/>
    <dgm:cxn modelId="{CB4BC7C7-4E89-4FD5-B89B-1D81B25AF577}" srcId="{D85FD364-4F0A-4914-94E5-2A8DF56E72AD}" destId="{E185F5BE-D310-433F-95E6-E7ACC1861666}" srcOrd="0" destOrd="0" parTransId="{CE98A84B-0A80-4FE2-A7A2-E1822DA48F91}" sibTransId="{31055BF4-44E2-47DE-81D9-16DD3050B188}"/>
    <dgm:cxn modelId="{9EC8F7F7-DDE5-0745-8C0B-FA730D241DD3}" type="presOf" srcId="{D85FD364-4F0A-4914-94E5-2A8DF56E72AD}" destId="{3CCE84F2-5363-3540-BCFB-BD7AFFCBCF51}" srcOrd="0" destOrd="0" presId="urn:microsoft.com/office/officeart/2016/7/layout/VerticalSolidActionList"/>
    <dgm:cxn modelId="{1039DAF9-259C-47A1-B4F3-4839CF7AF3D1}" srcId="{8951B196-A0BA-4FC3-8082-FF5A2386625A}" destId="{19242D5D-72B2-4AC5-A2E4-F08BF13433B3}" srcOrd="0" destOrd="0" parTransId="{ED30FCB3-369E-4B45-A3C2-6080B69DB351}" sibTransId="{233C1277-D79B-4D55-A84C-B25F1747EE1E}"/>
    <dgm:cxn modelId="{BD41BBFA-3E6F-334C-A407-6C9AB4AC9A7C}" type="presOf" srcId="{8951B196-A0BA-4FC3-8082-FF5A2386625A}" destId="{FE2FEB74-02D6-0D4E-930F-D706AC162B86}" srcOrd="0" destOrd="0" presId="urn:microsoft.com/office/officeart/2016/7/layout/VerticalSolidActionList"/>
    <dgm:cxn modelId="{558919FC-8C3B-1343-A0E3-37800CC0FB72}" type="presOf" srcId="{1F37C638-0E2C-4554-826D-36B5E9BC1392}" destId="{845002DB-9C78-EF41-BEE9-A55D0F59CE71}" srcOrd="0" destOrd="0" presId="urn:microsoft.com/office/officeart/2016/7/layout/VerticalSolidActionList"/>
    <dgm:cxn modelId="{0933AAED-F7B5-7545-B458-1D1882BEF18A}" type="presParOf" srcId="{FE2FEB74-02D6-0D4E-930F-D706AC162B86}" destId="{D1D76C27-0646-C34F-962E-B7376A433A57}" srcOrd="0" destOrd="0" presId="urn:microsoft.com/office/officeart/2016/7/layout/VerticalSolidActionList"/>
    <dgm:cxn modelId="{56BA0754-7F70-E14B-8DFF-835E3B28CF67}" type="presParOf" srcId="{D1D76C27-0646-C34F-962E-B7376A433A57}" destId="{68FBDE3E-09E7-A64C-BB1D-15649591D8E9}" srcOrd="0" destOrd="0" presId="urn:microsoft.com/office/officeart/2016/7/layout/VerticalSolidActionList"/>
    <dgm:cxn modelId="{9A5AA28D-128A-F54F-8515-6541B83B62F6}" type="presParOf" srcId="{D1D76C27-0646-C34F-962E-B7376A433A57}" destId="{330823EA-BD71-5C49-B255-77C5069F722E}" srcOrd="1" destOrd="0" presId="urn:microsoft.com/office/officeart/2016/7/layout/VerticalSolidActionList"/>
    <dgm:cxn modelId="{5F88B92B-A15F-F844-922E-B9A16AC633B0}" type="presParOf" srcId="{FE2FEB74-02D6-0D4E-930F-D706AC162B86}" destId="{478258AC-9439-8540-9A20-AFF1D228585D}" srcOrd="1" destOrd="0" presId="urn:microsoft.com/office/officeart/2016/7/layout/VerticalSolidActionList"/>
    <dgm:cxn modelId="{3427A468-3819-5C4D-A985-378245FA87F4}" type="presParOf" srcId="{FE2FEB74-02D6-0D4E-930F-D706AC162B86}" destId="{2F785DF9-C7FC-AA43-B5D3-9661293A7DBA}" srcOrd="2" destOrd="0" presId="urn:microsoft.com/office/officeart/2016/7/layout/VerticalSolidActionList"/>
    <dgm:cxn modelId="{E2E3D5B0-5542-CD45-B80D-942F41F7CDE1}" type="presParOf" srcId="{2F785DF9-C7FC-AA43-B5D3-9661293A7DBA}" destId="{845002DB-9C78-EF41-BEE9-A55D0F59CE71}" srcOrd="0" destOrd="0" presId="urn:microsoft.com/office/officeart/2016/7/layout/VerticalSolidActionList"/>
    <dgm:cxn modelId="{B911DD9A-78DB-CD46-BEDD-789BC68E4E93}" type="presParOf" srcId="{2F785DF9-C7FC-AA43-B5D3-9661293A7DBA}" destId="{AFCC7878-CB90-544D-BC6F-12C408255525}" srcOrd="1" destOrd="0" presId="urn:microsoft.com/office/officeart/2016/7/layout/VerticalSolidActionList"/>
    <dgm:cxn modelId="{D18E585F-B703-7E43-B96D-A5FB150EB7F1}" type="presParOf" srcId="{FE2FEB74-02D6-0D4E-930F-D706AC162B86}" destId="{1A55C7F5-CBEF-1D45-B822-33B0A4377E81}" srcOrd="3" destOrd="0" presId="urn:microsoft.com/office/officeart/2016/7/layout/VerticalSolidActionList"/>
    <dgm:cxn modelId="{E77B816E-A1D8-B040-AB29-A12C595CCD81}" type="presParOf" srcId="{FE2FEB74-02D6-0D4E-930F-D706AC162B86}" destId="{59F8F9B0-C1CE-444D-9578-A682EB33A7CE}" srcOrd="4" destOrd="0" presId="urn:microsoft.com/office/officeart/2016/7/layout/VerticalSolidActionList"/>
    <dgm:cxn modelId="{1AB78B0E-6EC1-2D47-9EDE-EE98176C98F2}" type="presParOf" srcId="{59F8F9B0-C1CE-444D-9578-A682EB33A7CE}" destId="{3CCE84F2-5363-3540-BCFB-BD7AFFCBCF51}" srcOrd="0" destOrd="0" presId="urn:microsoft.com/office/officeart/2016/7/layout/VerticalSolidActionList"/>
    <dgm:cxn modelId="{C469FAF9-0236-7845-8E85-5E7203EFFEC9}" type="presParOf" srcId="{59F8F9B0-C1CE-444D-9578-A682EB33A7CE}" destId="{B1E42A96-E8DD-BC42-A26B-7851D3E3BCCC}" srcOrd="1" destOrd="0" presId="urn:microsoft.com/office/officeart/2016/7/layout/VerticalSolidActionList"/>
    <dgm:cxn modelId="{345158C2-26EC-FE4A-96A0-82D9EE7FDFA5}" type="presParOf" srcId="{FE2FEB74-02D6-0D4E-930F-D706AC162B86}" destId="{BCAB0853-39AB-1347-AD79-F50A69DA95C0}" srcOrd="5" destOrd="0" presId="urn:microsoft.com/office/officeart/2016/7/layout/VerticalSolidActionList"/>
    <dgm:cxn modelId="{E13680A4-6A59-7C48-98E6-167E53193802}" type="presParOf" srcId="{FE2FEB74-02D6-0D4E-930F-D706AC162B86}" destId="{F1DC6DD1-B43D-E243-995B-716A1E30DA18}" srcOrd="6" destOrd="0" presId="urn:microsoft.com/office/officeart/2016/7/layout/VerticalSolidActionList"/>
    <dgm:cxn modelId="{5257939D-BBD7-8649-9364-F0BC48D9AD56}" type="presParOf" srcId="{F1DC6DD1-B43D-E243-995B-716A1E30DA18}" destId="{D5FE32A1-2FBF-F44F-B926-C8F82DFE7226}" srcOrd="0" destOrd="0" presId="urn:microsoft.com/office/officeart/2016/7/layout/VerticalSolidActionList"/>
    <dgm:cxn modelId="{22F7002B-81E2-9548-84E8-950E0F141F39}" type="presParOf" srcId="{F1DC6DD1-B43D-E243-995B-716A1E30DA18}" destId="{C48FF23A-4D31-2541-A8F8-DFE538D01AF4}" srcOrd="1" destOrd="0" presId="urn:microsoft.com/office/officeart/2016/7/layout/VerticalSolidAction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4F8B5B-2EFB-4F27-BE1F-B0507667542E}"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96659456-194A-46F7-AF2D-5E8B17D4EB41}">
      <dgm:prSet/>
      <dgm:spPr/>
      <dgm:t>
        <a:bodyPr/>
        <a:lstStyle/>
        <a:p>
          <a:r>
            <a:rPr lang="en-GB" dirty="0"/>
            <a:t>1. To identify the origins, ideology, motives and goals of the Islamic State.</a:t>
          </a:r>
          <a:endParaRPr lang="en-US" dirty="0"/>
        </a:p>
      </dgm:t>
    </dgm:pt>
    <dgm:pt modelId="{378AF5B9-E4B1-42F6-BF1F-BDFC1F42FB50}" type="parTrans" cxnId="{38286B7A-32D5-45F4-86DA-ED8D80B2426C}">
      <dgm:prSet/>
      <dgm:spPr/>
      <dgm:t>
        <a:bodyPr/>
        <a:lstStyle/>
        <a:p>
          <a:endParaRPr lang="en-US"/>
        </a:p>
      </dgm:t>
    </dgm:pt>
    <dgm:pt modelId="{2719D92E-254F-4F4C-B407-41B0275CE90E}" type="sibTrans" cxnId="{38286B7A-32D5-45F4-86DA-ED8D80B2426C}">
      <dgm:prSet/>
      <dgm:spPr/>
      <dgm:t>
        <a:bodyPr/>
        <a:lstStyle/>
        <a:p>
          <a:endParaRPr lang="en-US"/>
        </a:p>
      </dgm:t>
    </dgm:pt>
    <dgm:pt modelId="{3662B03A-75E7-40F1-98A4-BAC4DB6405DC}">
      <dgm:prSet/>
      <dgm:spPr/>
      <dgm:t>
        <a:bodyPr/>
        <a:lstStyle/>
        <a:p>
          <a:r>
            <a:rPr lang="en-GB" dirty="0"/>
            <a:t>2. To outline the rise in the electronic jihad and explore IS’s use of the internet.</a:t>
          </a:r>
          <a:endParaRPr lang="en-US" dirty="0"/>
        </a:p>
      </dgm:t>
    </dgm:pt>
    <dgm:pt modelId="{C222FDC2-3CE4-49F5-896A-EFAF57ECA19A}" type="parTrans" cxnId="{3E8A53F8-35DB-4BE8-B6D0-0EE304F623D8}">
      <dgm:prSet/>
      <dgm:spPr/>
      <dgm:t>
        <a:bodyPr/>
        <a:lstStyle/>
        <a:p>
          <a:endParaRPr lang="en-US"/>
        </a:p>
      </dgm:t>
    </dgm:pt>
    <dgm:pt modelId="{15B1A4D0-0D7D-451B-A70A-7EAA1A5A0F13}" type="sibTrans" cxnId="{3E8A53F8-35DB-4BE8-B6D0-0EE304F623D8}">
      <dgm:prSet/>
      <dgm:spPr/>
      <dgm:t>
        <a:bodyPr/>
        <a:lstStyle/>
        <a:p>
          <a:endParaRPr lang="en-US"/>
        </a:p>
      </dgm:t>
    </dgm:pt>
    <dgm:pt modelId="{D796972B-22E1-42E7-A146-A0DF8D604240}">
      <dgm:prSet/>
      <dgm:spPr/>
      <dgm:t>
        <a:bodyPr/>
        <a:lstStyle/>
        <a:p>
          <a:r>
            <a:rPr lang="en-GB" dirty="0"/>
            <a:t>3. To summarise the rise in foreign fighters/supporters of the IS and enquire into lone wolf attacks.</a:t>
          </a:r>
          <a:endParaRPr lang="en-US" dirty="0"/>
        </a:p>
      </dgm:t>
    </dgm:pt>
    <dgm:pt modelId="{243B3AC3-4363-485F-9666-47284D0D0B56}" type="parTrans" cxnId="{CE798C19-93C5-4442-A14E-9A27C1698D16}">
      <dgm:prSet/>
      <dgm:spPr/>
      <dgm:t>
        <a:bodyPr/>
        <a:lstStyle/>
        <a:p>
          <a:endParaRPr lang="en-US"/>
        </a:p>
      </dgm:t>
    </dgm:pt>
    <dgm:pt modelId="{D6A1FE3E-E273-430C-946D-70C35F1C28D7}" type="sibTrans" cxnId="{CE798C19-93C5-4442-A14E-9A27C1698D16}">
      <dgm:prSet/>
      <dgm:spPr/>
      <dgm:t>
        <a:bodyPr/>
        <a:lstStyle/>
        <a:p>
          <a:endParaRPr lang="en-US"/>
        </a:p>
      </dgm:t>
    </dgm:pt>
    <dgm:pt modelId="{18841A0E-F048-402A-98B2-A04A5A77E328}">
      <dgm:prSet/>
      <dgm:spPr/>
      <dgm:t>
        <a:bodyPr/>
        <a:lstStyle/>
        <a:p>
          <a:r>
            <a:rPr lang="en-GB" dirty="0"/>
            <a:t>4. To examine governmental responses – globally and within the UK. </a:t>
          </a:r>
          <a:endParaRPr lang="en-US" dirty="0"/>
        </a:p>
      </dgm:t>
    </dgm:pt>
    <dgm:pt modelId="{2E826126-1607-49C0-B0B4-35E5A55AF64E}" type="parTrans" cxnId="{D646E2E9-E7F6-4F87-962C-4F77F8042DED}">
      <dgm:prSet/>
      <dgm:spPr/>
      <dgm:t>
        <a:bodyPr/>
        <a:lstStyle/>
        <a:p>
          <a:endParaRPr lang="en-US"/>
        </a:p>
      </dgm:t>
    </dgm:pt>
    <dgm:pt modelId="{0E0DEA94-DF77-497F-A1AA-07A9CC9DC7FB}" type="sibTrans" cxnId="{D646E2E9-E7F6-4F87-962C-4F77F8042DED}">
      <dgm:prSet/>
      <dgm:spPr/>
      <dgm:t>
        <a:bodyPr/>
        <a:lstStyle/>
        <a:p>
          <a:endParaRPr lang="en-US"/>
        </a:p>
      </dgm:t>
    </dgm:pt>
    <dgm:pt modelId="{825FE89C-D0B6-49B3-A054-5BC005D960BD}">
      <dgm:prSet/>
      <dgm:spPr/>
      <dgm:t>
        <a:bodyPr/>
        <a:lstStyle/>
        <a:p>
          <a:r>
            <a:rPr lang="en-GB" dirty="0"/>
            <a:t>5. To analyse the media portrayals of IS and consider the consequences.</a:t>
          </a:r>
          <a:endParaRPr lang="en-US" dirty="0"/>
        </a:p>
      </dgm:t>
    </dgm:pt>
    <dgm:pt modelId="{61EB06AD-44E5-4F5A-B41C-CF3A6A5FC2B2}" type="parTrans" cxnId="{A20A300F-6358-4DDC-9EF7-DB3FA6594ADA}">
      <dgm:prSet/>
      <dgm:spPr/>
      <dgm:t>
        <a:bodyPr/>
        <a:lstStyle/>
        <a:p>
          <a:endParaRPr lang="en-US"/>
        </a:p>
      </dgm:t>
    </dgm:pt>
    <dgm:pt modelId="{54C0B1C2-4FDA-4C45-AFF0-F3ABFA42DD8E}" type="sibTrans" cxnId="{A20A300F-6358-4DDC-9EF7-DB3FA6594ADA}">
      <dgm:prSet/>
      <dgm:spPr/>
      <dgm:t>
        <a:bodyPr/>
        <a:lstStyle/>
        <a:p>
          <a:endParaRPr lang="en-US"/>
        </a:p>
      </dgm:t>
    </dgm:pt>
    <dgm:pt modelId="{199D61D3-39CB-9C40-98D5-6DC5208586DA}" type="pres">
      <dgm:prSet presAssocID="{B14F8B5B-2EFB-4F27-BE1F-B0507667542E}" presName="linear" presStyleCnt="0">
        <dgm:presLayoutVars>
          <dgm:animLvl val="lvl"/>
          <dgm:resizeHandles val="exact"/>
        </dgm:presLayoutVars>
      </dgm:prSet>
      <dgm:spPr/>
    </dgm:pt>
    <dgm:pt modelId="{968099E6-5A87-494B-A1C0-D96D420FF903}" type="pres">
      <dgm:prSet presAssocID="{96659456-194A-46F7-AF2D-5E8B17D4EB41}" presName="parentText" presStyleLbl="node1" presStyleIdx="0" presStyleCnt="5">
        <dgm:presLayoutVars>
          <dgm:chMax val="0"/>
          <dgm:bulletEnabled val="1"/>
        </dgm:presLayoutVars>
      </dgm:prSet>
      <dgm:spPr/>
    </dgm:pt>
    <dgm:pt modelId="{BBCD5664-9974-AB40-BB56-9242DAC642FB}" type="pres">
      <dgm:prSet presAssocID="{2719D92E-254F-4F4C-B407-41B0275CE90E}" presName="spacer" presStyleCnt="0"/>
      <dgm:spPr/>
    </dgm:pt>
    <dgm:pt modelId="{2678A05F-1EB8-E346-B7CD-9DE628B7CB6F}" type="pres">
      <dgm:prSet presAssocID="{3662B03A-75E7-40F1-98A4-BAC4DB6405DC}" presName="parentText" presStyleLbl="node1" presStyleIdx="1" presStyleCnt="5">
        <dgm:presLayoutVars>
          <dgm:chMax val="0"/>
          <dgm:bulletEnabled val="1"/>
        </dgm:presLayoutVars>
      </dgm:prSet>
      <dgm:spPr/>
    </dgm:pt>
    <dgm:pt modelId="{3FA73A4D-A37F-9443-B00D-32FE2211F67C}" type="pres">
      <dgm:prSet presAssocID="{15B1A4D0-0D7D-451B-A70A-7EAA1A5A0F13}" presName="spacer" presStyleCnt="0"/>
      <dgm:spPr/>
    </dgm:pt>
    <dgm:pt modelId="{CA2FE1E0-455E-564F-9797-EA273BA0C08A}" type="pres">
      <dgm:prSet presAssocID="{D796972B-22E1-42E7-A146-A0DF8D604240}" presName="parentText" presStyleLbl="node1" presStyleIdx="2" presStyleCnt="5">
        <dgm:presLayoutVars>
          <dgm:chMax val="0"/>
          <dgm:bulletEnabled val="1"/>
        </dgm:presLayoutVars>
      </dgm:prSet>
      <dgm:spPr/>
    </dgm:pt>
    <dgm:pt modelId="{556767B8-CEB8-DC46-85DD-100DD99ADC04}" type="pres">
      <dgm:prSet presAssocID="{D6A1FE3E-E273-430C-946D-70C35F1C28D7}" presName="spacer" presStyleCnt="0"/>
      <dgm:spPr/>
    </dgm:pt>
    <dgm:pt modelId="{F7EC2A57-F452-CC46-9B7C-06F59739BDDF}" type="pres">
      <dgm:prSet presAssocID="{18841A0E-F048-402A-98B2-A04A5A77E328}" presName="parentText" presStyleLbl="node1" presStyleIdx="3" presStyleCnt="5">
        <dgm:presLayoutVars>
          <dgm:chMax val="0"/>
          <dgm:bulletEnabled val="1"/>
        </dgm:presLayoutVars>
      </dgm:prSet>
      <dgm:spPr/>
    </dgm:pt>
    <dgm:pt modelId="{A5295B6F-64BA-2F40-87B8-E2A0C56B5781}" type="pres">
      <dgm:prSet presAssocID="{0E0DEA94-DF77-497F-A1AA-07A9CC9DC7FB}" presName="spacer" presStyleCnt="0"/>
      <dgm:spPr/>
    </dgm:pt>
    <dgm:pt modelId="{3386618C-8BA7-0848-A1E6-76516A7B65F7}" type="pres">
      <dgm:prSet presAssocID="{825FE89C-D0B6-49B3-A054-5BC005D960BD}" presName="parentText" presStyleLbl="node1" presStyleIdx="4" presStyleCnt="5">
        <dgm:presLayoutVars>
          <dgm:chMax val="0"/>
          <dgm:bulletEnabled val="1"/>
        </dgm:presLayoutVars>
      </dgm:prSet>
      <dgm:spPr/>
    </dgm:pt>
  </dgm:ptLst>
  <dgm:cxnLst>
    <dgm:cxn modelId="{A20A300F-6358-4DDC-9EF7-DB3FA6594ADA}" srcId="{B14F8B5B-2EFB-4F27-BE1F-B0507667542E}" destId="{825FE89C-D0B6-49B3-A054-5BC005D960BD}" srcOrd="4" destOrd="0" parTransId="{61EB06AD-44E5-4F5A-B41C-CF3A6A5FC2B2}" sibTransId="{54C0B1C2-4FDA-4C45-AFF0-F3ABFA42DD8E}"/>
    <dgm:cxn modelId="{CE798C19-93C5-4442-A14E-9A27C1698D16}" srcId="{B14F8B5B-2EFB-4F27-BE1F-B0507667542E}" destId="{D796972B-22E1-42E7-A146-A0DF8D604240}" srcOrd="2" destOrd="0" parTransId="{243B3AC3-4363-485F-9666-47284D0D0B56}" sibTransId="{D6A1FE3E-E273-430C-946D-70C35F1C28D7}"/>
    <dgm:cxn modelId="{C4C0443E-C4C8-4B44-8AA3-D943EFC614EF}" type="presOf" srcId="{D796972B-22E1-42E7-A146-A0DF8D604240}" destId="{CA2FE1E0-455E-564F-9797-EA273BA0C08A}" srcOrd="0" destOrd="0" presId="urn:microsoft.com/office/officeart/2005/8/layout/vList2"/>
    <dgm:cxn modelId="{CE97D554-87D0-7443-B92F-ACB884A0D948}" type="presOf" srcId="{18841A0E-F048-402A-98B2-A04A5A77E328}" destId="{F7EC2A57-F452-CC46-9B7C-06F59739BDDF}" srcOrd="0" destOrd="0" presId="urn:microsoft.com/office/officeart/2005/8/layout/vList2"/>
    <dgm:cxn modelId="{94B9D375-BF1F-5748-AA17-28D1C3A873A1}" type="presOf" srcId="{B14F8B5B-2EFB-4F27-BE1F-B0507667542E}" destId="{199D61D3-39CB-9C40-98D5-6DC5208586DA}" srcOrd="0" destOrd="0" presId="urn:microsoft.com/office/officeart/2005/8/layout/vList2"/>
    <dgm:cxn modelId="{38286B7A-32D5-45F4-86DA-ED8D80B2426C}" srcId="{B14F8B5B-2EFB-4F27-BE1F-B0507667542E}" destId="{96659456-194A-46F7-AF2D-5E8B17D4EB41}" srcOrd="0" destOrd="0" parTransId="{378AF5B9-E4B1-42F6-BF1F-BDFC1F42FB50}" sibTransId="{2719D92E-254F-4F4C-B407-41B0275CE90E}"/>
    <dgm:cxn modelId="{C9B8D080-EE26-7541-8A45-0DCA58E2F7AE}" type="presOf" srcId="{3662B03A-75E7-40F1-98A4-BAC4DB6405DC}" destId="{2678A05F-1EB8-E346-B7CD-9DE628B7CB6F}" srcOrd="0" destOrd="0" presId="urn:microsoft.com/office/officeart/2005/8/layout/vList2"/>
    <dgm:cxn modelId="{462AA98E-2C95-194E-AF56-A77359AAD793}" type="presOf" srcId="{825FE89C-D0B6-49B3-A054-5BC005D960BD}" destId="{3386618C-8BA7-0848-A1E6-76516A7B65F7}" srcOrd="0" destOrd="0" presId="urn:microsoft.com/office/officeart/2005/8/layout/vList2"/>
    <dgm:cxn modelId="{37AAF8BB-F083-C94A-AA9E-85972CE2FD98}" type="presOf" srcId="{96659456-194A-46F7-AF2D-5E8B17D4EB41}" destId="{968099E6-5A87-494B-A1C0-D96D420FF903}" srcOrd="0" destOrd="0" presId="urn:microsoft.com/office/officeart/2005/8/layout/vList2"/>
    <dgm:cxn modelId="{D646E2E9-E7F6-4F87-962C-4F77F8042DED}" srcId="{B14F8B5B-2EFB-4F27-BE1F-B0507667542E}" destId="{18841A0E-F048-402A-98B2-A04A5A77E328}" srcOrd="3" destOrd="0" parTransId="{2E826126-1607-49C0-B0B4-35E5A55AF64E}" sibTransId="{0E0DEA94-DF77-497F-A1AA-07A9CC9DC7FB}"/>
    <dgm:cxn modelId="{3E8A53F8-35DB-4BE8-B6D0-0EE304F623D8}" srcId="{B14F8B5B-2EFB-4F27-BE1F-B0507667542E}" destId="{3662B03A-75E7-40F1-98A4-BAC4DB6405DC}" srcOrd="1" destOrd="0" parTransId="{C222FDC2-3CE4-49F5-896A-EFAF57ECA19A}" sibTransId="{15B1A4D0-0D7D-451B-A70A-7EAA1A5A0F13}"/>
    <dgm:cxn modelId="{B8968DC8-757F-534C-A79C-F62CF8B5DC19}" type="presParOf" srcId="{199D61D3-39CB-9C40-98D5-6DC5208586DA}" destId="{968099E6-5A87-494B-A1C0-D96D420FF903}" srcOrd="0" destOrd="0" presId="urn:microsoft.com/office/officeart/2005/8/layout/vList2"/>
    <dgm:cxn modelId="{64767D13-19D2-9146-9521-402E15B6A8A1}" type="presParOf" srcId="{199D61D3-39CB-9C40-98D5-6DC5208586DA}" destId="{BBCD5664-9974-AB40-BB56-9242DAC642FB}" srcOrd="1" destOrd="0" presId="urn:microsoft.com/office/officeart/2005/8/layout/vList2"/>
    <dgm:cxn modelId="{C1CD5490-7217-6742-B29E-9B745D50C069}" type="presParOf" srcId="{199D61D3-39CB-9C40-98D5-6DC5208586DA}" destId="{2678A05F-1EB8-E346-B7CD-9DE628B7CB6F}" srcOrd="2" destOrd="0" presId="urn:microsoft.com/office/officeart/2005/8/layout/vList2"/>
    <dgm:cxn modelId="{0CA38F49-E57E-204E-A5A2-3DEF62A8C542}" type="presParOf" srcId="{199D61D3-39CB-9C40-98D5-6DC5208586DA}" destId="{3FA73A4D-A37F-9443-B00D-32FE2211F67C}" srcOrd="3" destOrd="0" presId="urn:microsoft.com/office/officeart/2005/8/layout/vList2"/>
    <dgm:cxn modelId="{EA82EAF8-5460-1242-BD6C-B9D06AE93B5F}" type="presParOf" srcId="{199D61D3-39CB-9C40-98D5-6DC5208586DA}" destId="{CA2FE1E0-455E-564F-9797-EA273BA0C08A}" srcOrd="4" destOrd="0" presId="urn:microsoft.com/office/officeart/2005/8/layout/vList2"/>
    <dgm:cxn modelId="{10523E6F-BF7B-9143-BAC0-DADD1CC0C807}" type="presParOf" srcId="{199D61D3-39CB-9C40-98D5-6DC5208586DA}" destId="{556767B8-CEB8-DC46-85DD-100DD99ADC04}" srcOrd="5" destOrd="0" presId="urn:microsoft.com/office/officeart/2005/8/layout/vList2"/>
    <dgm:cxn modelId="{5B5DC51B-5B8B-764E-829A-622909644391}" type="presParOf" srcId="{199D61D3-39CB-9C40-98D5-6DC5208586DA}" destId="{F7EC2A57-F452-CC46-9B7C-06F59739BDDF}" srcOrd="6" destOrd="0" presId="urn:microsoft.com/office/officeart/2005/8/layout/vList2"/>
    <dgm:cxn modelId="{A3A34A11-DAD2-7247-B680-6BBAE2874179}" type="presParOf" srcId="{199D61D3-39CB-9C40-98D5-6DC5208586DA}" destId="{A5295B6F-64BA-2F40-87B8-E2A0C56B5781}" srcOrd="7" destOrd="0" presId="urn:microsoft.com/office/officeart/2005/8/layout/vList2"/>
    <dgm:cxn modelId="{CA84AD75-0E6D-FE44-944C-4EFFB704798D}" type="presParOf" srcId="{199D61D3-39CB-9C40-98D5-6DC5208586DA}" destId="{3386618C-8BA7-0848-A1E6-76516A7B65F7}" srcOrd="8"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F74C31-33F0-4BEC-8146-A8025BF0BFA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4B0FBCB-1B76-4F6C-9F85-71E030644DDF}">
      <dgm:prSet custT="1"/>
      <dgm:spPr/>
      <dgm:t>
        <a:bodyPr/>
        <a:lstStyle/>
        <a:p>
          <a:r>
            <a:rPr lang="en-GB" sz="1800"/>
            <a:t>A group of many names – The Islamic State (IS), Islamic State of Iraq and Syria (ISIS), Islamic State in Iraq and the Levant (ISIL) and Daesh.</a:t>
          </a:r>
          <a:br>
            <a:rPr lang="en-GB" sz="1800"/>
          </a:br>
          <a:endParaRPr lang="en-US" sz="1800"/>
        </a:p>
      </dgm:t>
    </dgm:pt>
    <dgm:pt modelId="{583C90B3-6A26-4334-ABE0-520A8E6D37A0}" type="parTrans" cxnId="{8BA8EDFE-047B-4137-A589-B07075669E29}">
      <dgm:prSet/>
      <dgm:spPr/>
      <dgm:t>
        <a:bodyPr/>
        <a:lstStyle/>
        <a:p>
          <a:endParaRPr lang="en-US" sz="1800"/>
        </a:p>
      </dgm:t>
    </dgm:pt>
    <dgm:pt modelId="{1E1D19CB-3EDD-41D7-A77C-2256F747BC09}" type="sibTrans" cxnId="{8BA8EDFE-047B-4137-A589-B07075669E29}">
      <dgm:prSet/>
      <dgm:spPr/>
      <dgm:t>
        <a:bodyPr/>
        <a:lstStyle/>
        <a:p>
          <a:endParaRPr lang="en-US" sz="1800"/>
        </a:p>
      </dgm:t>
    </dgm:pt>
    <dgm:pt modelId="{BF9E2502-AD92-4DA2-BC92-2D8F6C52F81C}">
      <dgm:prSet custT="1"/>
      <dgm:spPr/>
      <dgm:t>
        <a:bodyPr/>
        <a:lstStyle/>
        <a:p>
          <a:r>
            <a:rPr lang="en-GB" sz="1800" dirty="0"/>
            <a:t>IS’s journey traced back to American invasion of Iraq in 2003.</a:t>
          </a:r>
          <a:br>
            <a:rPr lang="en-GB" sz="1800" dirty="0"/>
          </a:br>
          <a:endParaRPr lang="en-US" sz="1800" dirty="0"/>
        </a:p>
      </dgm:t>
    </dgm:pt>
    <dgm:pt modelId="{6931746F-E901-4725-BCF2-6B47A390D99F}" type="parTrans" cxnId="{D6F3102B-BA84-4B69-A73F-2D06183CC5E5}">
      <dgm:prSet/>
      <dgm:spPr/>
      <dgm:t>
        <a:bodyPr/>
        <a:lstStyle/>
        <a:p>
          <a:endParaRPr lang="en-US" sz="1800"/>
        </a:p>
      </dgm:t>
    </dgm:pt>
    <dgm:pt modelId="{64C12703-C3D5-4A71-ADF7-B32250CC2BF1}" type="sibTrans" cxnId="{D6F3102B-BA84-4B69-A73F-2D06183CC5E5}">
      <dgm:prSet/>
      <dgm:spPr/>
      <dgm:t>
        <a:bodyPr/>
        <a:lstStyle/>
        <a:p>
          <a:endParaRPr lang="en-US" sz="1800"/>
        </a:p>
      </dgm:t>
    </dgm:pt>
    <dgm:pt modelId="{C14CEA1A-E945-4BC8-AB9D-C3439C0A748D}">
      <dgm:prSet custT="1"/>
      <dgm:spPr/>
      <dgm:t>
        <a:bodyPr/>
        <a:lstStyle/>
        <a:p>
          <a:r>
            <a:rPr lang="en-GB" sz="1800"/>
            <a:t>When the organisation known as ‘Al Qaeda in Iraq’ - founded by Abu Musab al Zarqawi.</a:t>
          </a:r>
          <a:br>
            <a:rPr lang="en-GB" sz="1800"/>
          </a:br>
          <a:endParaRPr lang="en-US" sz="1800"/>
        </a:p>
      </dgm:t>
    </dgm:pt>
    <dgm:pt modelId="{C7360D60-5798-43A0-B8A2-480366087E40}" type="parTrans" cxnId="{0256F938-0D07-48DE-82F4-820C02452332}">
      <dgm:prSet/>
      <dgm:spPr/>
      <dgm:t>
        <a:bodyPr/>
        <a:lstStyle/>
        <a:p>
          <a:endParaRPr lang="en-US" sz="1800"/>
        </a:p>
      </dgm:t>
    </dgm:pt>
    <dgm:pt modelId="{BC4BF69C-9973-4497-BA8A-BBA9A1BEE456}" type="sibTrans" cxnId="{0256F938-0D07-48DE-82F4-820C02452332}">
      <dgm:prSet/>
      <dgm:spPr/>
      <dgm:t>
        <a:bodyPr/>
        <a:lstStyle/>
        <a:p>
          <a:endParaRPr lang="en-US" sz="1800"/>
        </a:p>
      </dgm:t>
    </dgm:pt>
    <dgm:pt modelId="{0603465F-490E-45A9-980B-25D71F18BC7B}">
      <dgm:prSet custT="1"/>
      <dgm:spPr/>
      <dgm:t>
        <a:bodyPr/>
        <a:lstStyle/>
        <a:p>
          <a:r>
            <a:rPr lang="en-GB" sz="1800"/>
            <a:t>When Zarqawi was killed during U.S airstrike in 2006 and Abu Ayyub al-Masri became the new leader renaming it ‘ISI’ = Islamic State of Iraq.</a:t>
          </a:r>
          <a:br>
            <a:rPr lang="en-GB" sz="1800"/>
          </a:br>
          <a:endParaRPr lang="en-US" sz="1800"/>
        </a:p>
      </dgm:t>
    </dgm:pt>
    <dgm:pt modelId="{64AD6566-7149-4BED-AE08-0ED32095D97F}" type="parTrans" cxnId="{829FE92F-8619-4514-B777-C6834DF4FC05}">
      <dgm:prSet/>
      <dgm:spPr/>
      <dgm:t>
        <a:bodyPr/>
        <a:lstStyle/>
        <a:p>
          <a:endParaRPr lang="en-US" sz="1800"/>
        </a:p>
      </dgm:t>
    </dgm:pt>
    <dgm:pt modelId="{5F2BB150-1246-49C1-80B7-5000985EC6B2}" type="sibTrans" cxnId="{829FE92F-8619-4514-B777-C6834DF4FC05}">
      <dgm:prSet/>
      <dgm:spPr/>
      <dgm:t>
        <a:bodyPr/>
        <a:lstStyle/>
        <a:p>
          <a:endParaRPr lang="en-US" sz="1800"/>
        </a:p>
      </dgm:t>
    </dgm:pt>
    <dgm:pt modelId="{335D719B-DC54-4CD5-A0D8-0FFE9590068E}">
      <dgm:prSet custT="1"/>
      <dgm:spPr/>
      <dgm:t>
        <a:bodyPr/>
        <a:lstStyle/>
        <a:p>
          <a:r>
            <a:rPr lang="en-GB" sz="1800"/>
            <a:t>In 2010, Masri died in a US-Iraqi operation and Abu Bakr al-Baghdadi took power.</a:t>
          </a:r>
          <a:br>
            <a:rPr lang="en-GB" sz="1800"/>
          </a:br>
          <a:endParaRPr lang="en-US" sz="1800"/>
        </a:p>
      </dgm:t>
    </dgm:pt>
    <dgm:pt modelId="{8A54E38E-DF97-426D-A034-7EF81EBF03FC}" type="parTrans" cxnId="{F4DA350D-F6DB-468E-903E-9FC23E27CB13}">
      <dgm:prSet/>
      <dgm:spPr/>
      <dgm:t>
        <a:bodyPr/>
        <a:lstStyle/>
        <a:p>
          <a:endParaRPr lang="en-US" sz="1800"/>
        </a:p>
      </dgm:t>
    </dgm:pt>
    <dgm:pt modelId="{005978CB-3510-4625-A591-8CAE0D157925}" type="sibTrans" cxnId="{F4DA350D-F6DB-468E-903E-9FC23E27CB13}">
      <dgm:prSet/>
      <dgm:spPr/>
      <dgm:t>
        <a:bodyPr/>
        <a:lstStyle/>
        <a:p>
          <a:endParaRPr lang="en-US" sz="1800"/>
        </a:p>
      </dgm:t>
    </dgm:pt>
    <dgm:pt modelId="{9C92CBC4-F2FB-4434-8B86-34738A431887}">
      <dgm:prSet custT="1"/>
      <dgm:spPr/>
      <dgm:t>
        <a:bodyPr/>
        <a:lstStyle/>
        <a:p>
          <a:r>
            <a:rPr lang="en-GB" sz="1800"/>
            <a:t>In 2014 declaration of a Caliphate.</a:t>
          </a:r>
          <a:endParaRPr lang="en-US" sz="1800"/>
        </a:p>
      </dgm:t>
    </dgm:pt>
    <dgm:pt modelId="{D112C22F-819C-4F2D-9A74-09F41FF07755}" type="parTrans" cxnId="{87077903-555E-4BCD-B30A-075AC409D54F}">
      <dgm:prSet/>
      <dgm:spPr/>
      <dgm:t>
        <a:bodyPr/>
        <a:lstStyle/>
        <a:p>
          <a:endParaRPr lang="en-US" sz="1800"/>
        </a:p>
      </dgm:t>
    </dgm:pt>
    <dgm:pt modelId="{8BD216DC-9487-439C-949C-162B384BE3A4}" type="sibTrans" cxnId="{87077903-555E-4BCD-B30A-075AC409D54F}">
      <dgm:prSet/>
      <dgm:spPr/>
      <dgm:t>
        <a:bodyPr/>
        <a:lstStyle/>
        <a:p>
          <a:endParaRPr lang="en-US" sz="1800"/>
        </a:p>
      </dgm:t>
    </dgm:pt>
    <dgm:pt modelId="{DD363C24-9BF3-2C4F-B2FD-A710C7C6A90E}" type="pres">
      <dgm:prSet presAssocID="{6FF74C31-33F0-4BEC-8146-A8025BF0BFAD}" presName="vert0" presStyleCnt="0">
        <dgm:presLayoutVars>
          <dgm:dir/>
          <dgm:animOne val="branch"/>
          <dgm:animLvl val="lvl"/>
        </dgm:presLayoutVars>
      </dgm:prSet>
      <dgm:spPr/>
    </dgm:pt>
    <dgm:pt modelId="{112BA2F0-9002-5B45-A0B9-3553CB1AED1D}" type="pres">
      <dgm:prSet presAssocID="{F4B0FBCB-1B76-4F6C-9F85-71E030644DDF}" presName="thickLine" presStyleLbl="alignNode1" presStyleIdx="0" presStyleCnt="6"/>
      <dgm:spPr/>
    </dgm:pt>
    <dgm:pt modelId="{54111364-703C-DB49-A9F4-083CD06D1F65}" type="pres">
      <dgm:prSet presAssocID="{F4B0FBCB-1B76-4F6C-9F85-71E030644DDF}" presName="horz1" presStyleCnt="0"/>
      <dgm:spPr/>
    </dgm:pt>
    <dgm:pt modelId="{F8F2B29E-3DA5-0C4D-B4E8-49AB41E3047A}" type="pres">
      <dgm:prSet presAssocID="{F4B0FBCB-1B76-4F6C-9F85-71E030644DDF}" presName="tx1" presStyleLbl="revTx" presStyleIdx="0" presStyleCnt="6"/>
      <dgm:spPr/>
    </dgm:pt>
    <dgm:pt modelId="{709626CE-49F7-5D49-AC24-DFD7CA9708D3}" type="pres">
      <dgm:prSet presAssocID="{F4B0FBCB-1B76-4F6C-9F85-71E030644DDF}" presName="vert1" presStyleCnt="0"/>
      <dgm:spPr/>
    </dgm:pt>
    <dgm:pt modelId="{7DCDAD2B-5685-9D46-A413-11E976AEE384}" type="pres">
      <dgm:prSet presAssocID="{BF9E2502-AD92-4DA2-BC92-2D8F6C52F81C}" presName="thickLine" presStyleLbl="alignNode1" presStyleIdx="1" presStyleCnt="6"/>
      <dgm:spPr/>
    </dgm:pt>
    <dgm:pt modelId="{D4457B6D-4B80-8941-ADE7-8C5A6337D7A3}" type="pres">
      <dgm:prSet presAssocID="{BF9E2502-AD92-4DA2-BC92-2D8F6C52F81C}" presName="horz1" presStyleCnt="0"/>
      <dgm:spPr/>
    </dgm:pt>
    <dgm:pt modelId="{19173F87-E0D3-4745-A46E-0B505CBDFD6A}" type="pres">
      <dgm:prSet presAssocID="{BF9E2502-AD92-4DA2-BC92-2D8F6C52F81C}" presName="tx1" presStyleLbl="revTx" presStyleIdx="1" presStyleCnt="6"/>
      <dgm:spPr/>
    </dgm:pt>
    <dgm:pt modelId="{5727D934-CE6F-1141-ADC0-4FD49CF676EB}" type="pres">
      <dgm:prSet presAssocID="{BF9E2502-AD92-4DA2-BC92-2D8F6C52F81C}" presName="vert1" presStyleCnt="0"/>
      <dgm:spPr/>
    </dgm:pt>
    <dgm:pt modelId="{DF017E77-5F77-8644-A8C0-80C1A1FE6618}" type="pres">
      <dgm:prSet presAssocID="{C14CEA1A-E945-4BC8-AB9D-C3439C0A748D}" presName="thickLine" presStyleLbl="alignNode1" presStyleIdx="2" presStyleCnt="6"/>
      <dgm:spPr/>
    </dgm:pt>
    <dgm:pt modelId="{DB2E306C-B40D-D144-AD38-C09C2081A347}" type="pres">
      <dgm:prSet presAssocID="{C14CEA1A-E945-4BC8-AB9D-C3439C0A748D}" presName="horz1" presStyleCnt="0"/>
      <dgm:spPr/>
    </dgm:pt>
    <dgm:pt modelId="{05401CCE-334E-C548-89D9-51156F4786AF}" type="pres">
      <dgm:prSet presAssocID="{C14CEA1A-E945-4BC8-AB9D-C3439C0A748D}" presName="tx1" presStyleLbl="revTx" presStyleIdx="2" presStyleCnt="6"/>
      <dgm:spPr/>
    </dgm:pt>
    <dgm:pt modelId="{226E6CA1-D1B2-9240-BFBD-AB40CDA09F53}" type="pres">
      <dgm:prSet presAssocID="{C14CEA1A-E945-4BC8-AB9D-C3439C0A748D}" presName="vert1" presStyleCnt="0"/>
      <dgm:spPr/>
    </dgm:pt>
    <dgm:pt modelId="{10258D42-F2AB-3F47-B192-CF1C4A689AE6}" type="pres">
      <dgm:prSet presAssocID="{0603465F-490E-45A9-980B-25D71F18BC7B}" presName="thickLine" presStyleLbl="alignNode1" presStyleIdx="3" presStyleCnt="6"/>
      <dgm:spPr/>
    </dgm:pt>
    <dgm:pt modelId="{121638F9-6054-EF4A-B492-F9B0C5E3B8A5}" type="pres">
      <dgm:prSet presAssocID="{0603465F-490E-45A9-980B-25D71F18BC7B}" presName="horz1" presStyleCnt="0"/>
      <dgm:spPr/>
    </dgm:pt>
    <dgm:pt modelId="{739503BF-34D7-434A-AF69-90556F47A843}" type="pres">
      <dgm:prSet presAssocID="{0603465F-490E-45A9-980B-25D71F18BC7B}" presName="tx1" presStyleLbl="revTx" presStyleIdx="3" presStyleCnt="6"/>
      <dgm:spPr/>
    </dgm:pt>
    <dgm:pt modelId="{79502FEE-DF93-9B4F-846B-3C453D46BE56}" type="pres">
      <dgm:prSet presAssocID="{0603465F-490E-45A9-980B-25D71F18BC7B}" presName="vert1" presStyleCnt="0"/>
      <dgm:spPr/>
    </dgm:pt>
    <dgm:pt modelId="{BAB25FBB-BCFF-3444-BC59-7BB30BB4E161}" type="pres">
      <dgm:prSet presAssocID="{335D719B-DC54-4CD5-A0D8-0FFE9590068E}" presName="thickLine" presStyleLbl="alignNode1" presStyleIdx="4" presStyleCnt="6"/>
      <dgm:spPr/>
    </dgm:pt>
    <dgm:pt modelId="{B92473BA-C1D7-954A-B837-8AF4037C427E}" type="pres">
      <dgm:prSet presAssocID="{335D719B-DC54-4CD5-A0D8-0FFE9590068E}" presName="horz1" presStyleCnt="0"/>
      <dgm:spPr/>
    </dgm:pt>
    <dgm:pt modelId="{485857D6-DCC4-5942-820D-B52DECC80C26}" type="pres">
      <dgm:prSet presAssocID="{335D719B-DC54-4CD5-A0D8-0FFE9590068E}" presName="tx1" presStyleLbl="revTx" presStyleIdx="4" presStyleCnt="6"/>
      <dgm:spPr/>
    </dgm:pt>
    <dgm:pt modelId="{61BAECD0-B5ED-9643-98D6-CB5736B41E67}" type="pres">
      <dgm:prSet presAssocID="{335D719B-DC54-4CD5-A0D8-0FFE9590068E}" presName="vert1" presStyleCnt="0"/>
      <dgm:spPr/>
    </dgm:pt>
    <dgm:pt modelId="{D8DFF653-D57A-CD42-919D-C4A7CD1D9498}" type="pres">
      <dgm:prSet presAssocID="{9C92CBC4-F2FB-4434-8B86-34738A431887}" presName="thickLine" presStyleLbl="alignNode1" presStyleIdx="5" presStyleCnt="6"/>
      <dgm:spPr/>
    </dgm:pt>
    <dgm:pt modelId="{49C15A15-59C8-FF45-8701-C48A5584CC38}" type="pres">
      <dgm:prSet presAssocID="{9C92CBC4-F2FB-4434-8B86-34738A431887}" presName="horz1" presStyleCnt="0"/>
      <dgm:spPr/>
    </dgm:pt>
    <dgm:pt modelId="{F6A504AA-F93C-5647-ACE1-030249556DE5}" type="pres">
      <dgm:prSet presAssocID="{9C92CBC4-F2FB-4434-8B86-34738A431887}" presName="tx1" presStyleLbl="revTx" presStyleIdx="5" presStyleCnt="6"/>
      <dgm:spPr/>
    </dgm:pt>
    <dgm:pt modelId="{951EFD1C-CB96-804C-9178-1D432D08173D}" type="pres">
      <dgm:prSet presAssocID="{9C92CBC4-F2FB-4434-8B86-34738A431887}" presName="vert1" presStyleCnt="0"/>
      <dgm:spPr/>
    </dgm:pt>
  </dgm:ptLst>
  <dgm:cxnLst>
    <dgm:cxn modelId="{BD620701-A261-A644-9EEF-3E580BEBCB9C}" type="presOf" srcId="{F4B0FBCB-1B76-4F6C-9F85-71E030644DDF}" destId="{F8F2B29E-3DA5-0C4D-B4E8-49AB41E3047A}" srcOrd="0" destOrd="0" presId="urn:microsoft.com/office/officeart/2008/layout/LinedList"/>
    <dgm:cxn modelId="{87077903-555E-4BCD-B30A-075AC409D54F}" srcId="{6FF74C31-33F0-4BEC-8146-A8025BF0BFAD}" destId="{9C92CBC4-F2FB-4434-8B86-34738A431887}" srcOrd="5" destOrd="0" parTransId="{D112C22F-819C-4F2D-9A74-09F41FF07755}" sibTransId="{8BD216DC-9487-439C-949C-162B384BE3A4}"/>
    <dgm:cxn modelId="{F4DA350D-F6DB-468E-903E-9FC23E27CB13}" srcId="{6FF74C31-33F0-4BEC-8146-A8025BF0BFAD}" destId="{335D719B-DC54-4CD5-A0D8-0FFE9590068E}" srcOrd="4" destOrd="0" parTransId="{8A54E38E-DF97-426D-A034-7EF81EBF03FC}" sibTransId="{005978CB-3510-4625-A591-8CAE0D157925}"/>
    <dgm:cxn modelId="{D6F3102B-BA84-4B69-A73F-2D06183CC5E5}" srcId="{6FF74C31-33F0-4BEC-8146-A8025BF0BFAD}" destId="{BF9E2502-AD92-4DA2-BC92-2D8F6C52F81C}" srcOrd="1" destOrd="0" parTransId="{6931746F-E901-4725-BCF2-6B47A390D99F}" sibTransId="{64C12703-C3D5-4A71-ADF7-B32250CC2BF1}"/>
    <dgm:cxn modelId="{829FE92F-8619-4514-B777-C6834DF4FC05}" srcId="{6FF74C31-33F0-4BEC-8146-A8025BF0BFAD}" destId="{0603465F-490E-45A9-980B-25D71F18BC7B}" srcOrd="3" destOrd="0" parTransId="{64AD6566-7149-4BED-AE08-0ED32095D97F}" sibTransId="{5F2BB150-1246-49C1-80B7-5000985EC6B2}"/>
    <dgm:cxn modelId="{0256F938-0D07-48DE-82F4-820C02452332}" srcId="{6FF74C31-33F0-4BEC-8146-A8025BF0BFAD}" destId="{C14CEA1A-E945-4BC8-AB9D-C3439C0A748D}" srcOrd="2" destOrd="0" parTransId="{C7360D60-5798-43A0-B8A2-480366087E40}" sibTransId="{BC4BF69C-9973-4497-BA8A-BBA9A1BEE456}"/>
    <dgm:cxn modelId="{983F823D-B15F-614A-854E-710D6B2367DE}" type="presOf" srcId="{C14CEA1A-E945-4BC8-AB9D-C3439C0A748D}" destId="{05401CCE-334E-C548-89D9-51156F4786AF}" srcOrd="0" destOrd="0" presId="urn:microsoft.com/office/officeart/2008/layout/LinedList"/>
    <dgm:cxn modelId="{0E0A4B77-4987-344E-B05B-9A6909DEB96A}" type="presOf" srcId="{9C92CBC4-F2FB-4434-8B86-34738A431887}" destId="{F6A504AA-F93C-5647-ACE1-030249556DE5}" srcOrd="0" destOrd="0" presId="urn:microsoft.com/office/officeart/2008/layout/LinedList"/>
    <dgm:cxn modelId="{F821A990-7B69-304A-B077-8D476FD0218E}" type="presOf" srcId="{6FF74C31-33F0-4BEC-8146-A8025BF0BFAD}" destId="{DD363C24-9BF3-2C4F-B2FD-A710C7C6A90E}" srcOrd="0" destOrd="0" presId="urn:microsoft.com/office/officeart/2008/layout/LinedList"/>
    <dgm:cxn modelId="{B3E59B9A-8EE3-6B4B-9646-FDA4DD100A31}" type="presOf" srcId="{335D719B-DC54-4CD5-A0D8-0FFE9590068E}" destId="{485857D6-DCC4-5942-820D-B52DECC80C26}" srcOrd="0" destOrd="0" presId="urn:microsoft.com/office/officeart/2008/layout/LinedList"/>
    <dgm:cxn modelId="{AF622EBC-2B8D-F948-B01A-3FA58FC2FF77}" type="presOf" srcId="{BF9E2502-AD92-4DA2-BC92-2D8F6C52F81C}" destId="{19173F87-E0D3-4745-A46E-0B505CBDFD6A}" srcOrd="0" destOrd="0" presId="urn:microsoft.com/office/officeart/2008/layout/LinedList"/>
    <dgm:cxn modelId="{65DDC7BD-2AC4-814A-ADA0-6022F60BA56A}" type="presOf" srcId="{0603465F-490E-45A9-980B-25D71F18BC7B}" destId="{739503BF-34D7-434A-AF69-90556F47A843}" srcOrd="0" destOrd="0" presId="urn:microsoft.com/office/officeart/2008/layout/LinedList"/>
    <dgm:cxn modelId="{8BA8EDFE-047B-4137-A589-B07075669E29}" srcId="{6FF74C31-33F0-4BEC-8146-A8025BF0BFAD}" destId="{F4B0FBCB-1B76-4F6C-9F85-71E030644DDF}" srcOrd="0" destOrd="0" parTransId="{583C90B3-6A26-4334-ABE0-520A8E6D37A0}" sibTransId="{1E1D19CB-3EDD-41D7-A77C-2256F747BC09}"/>
    <dgm:cxn modelId="{8899DDB7-5B28-0043-9FA5-BEE13966718E}" type="presParOf" srcId="{DD363C24-9BF3-2C4F-B2FD-A710C7C6A90E}" destId="{112BA2F0-9002-5B45-A0B9-3553CB1AED1D}" srcOrd="0" destOrd="0" presId="urn:microsoft.com/office/officeart/2008/layout/LinedList"/>
    <dgm:cxn modelId="{50405FC9-2BEE-8246-BAA3-07AB67DE7B2A}" type="presParOf" srcId="{DD363C24-9BF3-2C4F-B2FD-A710C7C6A90E}" destId="{54111364-703C-DB49-A9F4-083CD06D1F65}" srcOrd="1" destOrd="0" presId="urn:microsoft.com/office/officeart/2008/layout/LinedList"/>
    <dgm:cxn modelId="{DB638A6F-85C7-9449-9F5B-B6C03C11070B}" type="presParOf" srcId="{54111364-703C-DB49-A9F4-083CD06D1F65}" destId="{F8F2B29E-3DA5-0C4D-B4E8-49AB41E3047A}" srcOrd="0" destOrd="0" presId="urn:microsoft.com/office/officeart/2008/layout/LinedList"/>
    <dgm:cxn modelId="{03094D72-1AB1-224D-9875-B288E62033E4}" type="presParOf" srcId="{54111364-703C-DB49-A9F4-083CD06D1F65}" destId="{709626CE-49F7-5D49-AC24-DFD7CA9708D3}" srcOrd="1" destOrd="0" presId="urn:microsoft.com/office/officeart/2008/layout/LinedList"/>
    <dgm:cxn modelId="{D99641DF-2B6C-F74D-8362-641CD6CF0BD9}" type="presParOf" srcId="{DD363C24-9BF3-2C4F-B2FD-A710C7C6A90E}" destId="{7DCDAD2B-5685-9D46-A413-11E976AEE384}" srcOrd="2" destOrd="0" presId="urn:microsoft.com/office/officeart/2008/layout/LinedList"/>
    <dgm:cxn modelId="{82300810-393C-1C45-9E0D-6D7A0961ECA2}" type="presParOf" srcId="{DD363C24-9BF3-2C4F-B2FD-A710C7C6A90E}" destId="{D4457B6D-4B80-8941-ADE7-8C5A6337D7A3}" srcOrd="3" destOrd="0" presId="urn:microsoft.com/office/officeart/2008/layout/LinedList"/>
    <dgm:cxn modelId="{66C9A88F-ADB2-DD4E-B505-5E4BD704B971}" type="presParOf" srcId="{D4457B6D-4B80-8941-ADE7-8C5A6337D7A3}" destId="{19173F87-E0D3-4745-A46E-0B505CBDFD6A}" srcOrd="0" destOrd="0" presId="urn:microsoft.com/office/officeart/2008/layout/LinedList"/>
    <dgm:cxn modelId="{057DEDE7-D507-B349-A7D9-B330D0E12263}" type="presParOf" srcId="{D4457B6D-4B80-8941-ADE7-8C5A6337D7A3}" destId="{5727D934-CE6F-1141-ADC0-4FD49CF676EB}" srcOrd="1" destOrd="0" presId="urn:microsoft.com/office/officeart/2008/layout/LinedList"/>
    <dgm:cxn modelId="{ECD58DE2-CFA0-3B41-BF36-2B4D11AA0A7A}" type="presParOf" srcId="{DD363C24-9BF3-2C4F-B2FD-A710C7C6A90E}" destId="{DF017E77-5F77-8644-A8C0-80C1A1FE6618}" srcOrd="4" destOrd="0" presId="urn:microsoft.com/office/officeart/2008/layout/LinedList"/>
    <dgm:cxn modelId="{A81239C3-CD98-EA4E-B1BE-6828D8287B46}" type="presParOf" srcId="{DD363C24-9BF3-2C4F-B2FD-A710C7C6A90E}" destId="{DB2E306C-B40D-D144-AD38-C09C2081A347}" srcOrd="5" destOrd="0" presId="urn:microsoft.com/office/officeart/2008/layout/LinedList"/>
    <dgm:cxn modelId="{AA5E0A06-B8A0-DF40-83AF-E109B6E98E42}" type="presParOf" srcId="{DB2E306C-B40D-D144-AD38-C09C2081A347}" destId="{05401CCE-334E-C548-89D9-51156F4786AF}" srcOrd="0" destOrd="0" presId="urn:microsoft.com/office/officeart/2008/layout/LinedList"/>
    <dgm:cxn modelId="{EE0EE8B0-5F04-2941-BA06-05379B20D391}" type="presParOf" srcId="{DB2E306C-B40D-D144-AD38-C09C2081A347}" destId="{226E6CA1-D1B2-9240-BFBD-AB40CDA09F53}" srcOrd="1" destOrd="0" presId="urn:microsoft.com/office/officeart/2008/layout/LinedList"/>
    <dgm:cxn modelId="{25229575-8F28-F240-B308-6A906F6860F2}" type="presParOf" srcId="{DD363C24-9BF3-2C4F-B2FD-A710C7C6A90E}" destId="{10258D42-F2AB-3F47-B192-CF1C4A689AE6}" srcOrd="6" destOrd="0" presId="urn:microsoft.com/office/officeart/2008/layout/LinedList"/>
    <dgm:cxn modelId="{238A6814-06DA-6A4F-8BD9-92B2647B7AA9}" type="presParOf" srcId="{DD363C24-9BF3-2C4F-B2FD-A710C7C6A90E}" destId="{121638F9-6054-EF4A-B492-F9B0C5E3B8A5}" srcOrd="7" destOrd="0" presId="urn:microsoft.com/office/officeart/2008/layout/LinedList"/>
    <dgm:cxn modelId="{E31A8DF6-3FD6-084B-85FD-B60831A17A42}" type="presParOf" srcId="{121638F9-6054-EF4A-B492-F9B0C5E3B8A5}" destId="{739503BF-34D7-434A-AF69-90556F47A843}" srcOrd="0" destOrd="0" presId="urn:microsoft.com/office/officeart/2008/layout/LinedList"/>
    <dgm:cxn modelId="{ABD7143C-7C32-6142-BCEA-B92C68B97318}" type="presParOf" srcId="{121638F9-6054-EF4A-B492-F9B0C5E3B8A5}" destId="{79502FEE-DF93-9B4F-846B-3C453D46BE56}" srcOrd="1" destOrd="0" presId="urn:microsoft.com/office/officeart/2008/layout/LinedList"/>
    <dgm:cxn modelId="{5CCB0D4F-F7F7-7C4E-BC0C-3949FA25B803}" type="presParOf" srcId="{DD363C24-9BF3-2C4F-B2FD-A710C7C6A90E}" destId="{BAB25FBB-BCFF-3444-BC59-7BB30BB4E161}" srcOrd="8" destOrd="0" presId="urn:microsoft.com/office/officeart/2008/layout/LinedList"/>
    <dgm:cxn modelId="{7294941E-24BA-E543-B33A-3808374AA648}" type="presParOf" srcId="{DD363C24-9BF3-2C4F-B2FD-A710C7C6A90E}" destId="{B92473BA-C1D7-954A-B837-8AF4037C427E}" srcOrd="9" destOrd="0" presId="urn:microsoft.com/office/officeart/2008/layout/LinedList"/>
    <dgm:cxn modelId="{0CF41586-2963-EE4D-9314-015A1EB9360D}" type="presParOf" srcId="{B92473BA-C1D7-954A-B837-8AF4037C427E}" destId="{485857D6-DCC4-5942-820D-B52DECC80C26}" srcOrd="0" destOrd="0" presId="urn:microsoft.com/office/officeart/2008/layout/LinedList"/>
    <dgm:cxn modelId="{A6D38667-7EFC-2A45-9926-5ED07BB036AF}" type="presParOf" srcId="{B92473BA-C1D7-954A-B837-8AF4037C427E}" destId="{61BAECD0-B5ED-9643-98D6-CB5736B41E67}" srcOrd="1" destOrd="0" presId="urn:microsoft.com/office/officeart/2008/layout/LinedList"/>
    <dgm:cxn modelId="{95F2ECFB-D96D-1440-86FD-20F4059EC8BE}" type="presParOf" srcId="{DD363C24-9BF3-2C4F-B2FD-A710C7C6A90E}" destId="{D8DFF653-D57A-CD42-919D-C4A7CD1D9498}" srcOrd="10" destOrd="0" presId="urn:microsoft.com/office/officeart/2008/layout/LinedList"/>
    <dgm:cxn modelId="{76AC9D4C-FEBF-3D44-A5DC-C8EDD0B9542D}" type="presParOf" srcId="{DD363C24-9BF3-2C4F-B2FD-A710C7C6A90E}" destId="{49C15A15-59C8-FF45-8701-C48A5584CC38}" srcOrd="11" destOrd="0" presId="urn:microsoft.com/office/officeart/2008/layout/LinedList"/>
    <dgm:cxn modelId="{A0E1CA29-D675-4E4F-A26E-77BC50F52D6D}" type="presParOf" srcId="{49C15A15-59C8-FF45-8701-C48A5584CC38}" destId="{F6A504AA-F93C-5647-ACE1-030249556DE5}" srcOrd="0" destOrd="0" presId="urn:microsoft.com/office/officeart/2008/layout/LinedList"/>
    <dgm:cxn modelId="{9C0D91AD-6D7B-6445-A859-4E066C1478CA}" type="presParOf" srcId="{49C15A15-59C8-FF45-8701-C48A5584CC38}" destId="{951EFD1C-CB96-804C-9178-1D432D08173D}" srcOrd="1" destOrd="0" presId="urn:microsoft.com/office/officeart/2008/layout/Line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9B6EC8D-99ED-463C-B442-AF11D1379C4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1270FDE-C294-4179-923B-51B117ADDEB6}">
      <dgm:prSet custT="1"/>
      <dgm:spPr/>
      <dgm:t>
        <a:bodyPr/>
        <a:lstStyle/>
        <a:p>
          <a:r>
            <a:rPr lang="en-GB" sz="1900"/>
            <a:t>In 2013 – Baghdadi moved into Syria and rapidly seized territory. </a:t>
          </a:r>
          <a:endParaRPr lang="en-US" sz="1900"/>
        </a:p>
      </dgm:t>
    </dgm:pt>
    <dgm:pt modelId="{D6C766C3-2C5B-41C2-850A-E1E7FA84D386}" type="parTrans" cxnId="{A8F74694-803D-49BE-BC96-F6E259675E53}">
      <dgm:prSet/>
      <dgm:spPr/>
      <dgm:t>
        <a:bodyPr/>
        <a:lstStyle/>
        <a:p>
          <a:endParaRPr lang="en-US" sz="1900"/>
        </a:p>
      </dgm:t>
    </dgm:pt>
    <dgm:pt modelId="{03BBB488-D9A5-4854-BE22-333B91ABB329}" type="sibTrans" cxnId="{A8F74694-803D-49BE-BC96-F6E259675E53}">
      <dgm:prSet/>
      <dgm:spPr/>
      <dgm:t>
        <a:bodyPr/>
        <a:lstStyle/>
        <a:p>
          <a:endParaRPr lang="en-US" sz="1900"/>
        </a:p>
      </dgm:t>
    </dgm:pt>
    <dgm:pt modelId="{62B3A313-0C4E-463F-9A36-C235121A5608}">
      <dgm:prSet custT="1"/>
      <dgm:spPr/>
      <dgm:t>
        <a:bodyPr/>
        <a:lstStyle/>
        <a:p>
          <a:r>
            <a:rPr lang="en-GB" sz="1900"/>
            <a:t>Carried out military offences in Syria and Iraq – fighting against the governments, tribal groups, militias in Iraq, the Kurdish peshmerga and various rebel groups in Syria. </a:t>
          </a:r>
          <a:endParaRPr lang="en-US" sz="1900"/>
        </a:p>
      </dgm:t>
    </dgm:pt>
    <dgm:pt modelId="{31D1B037-D3DF-4F37-AB49-5D1990BBD00F}" type="parTrans" cxnId="{CE90C72E-605C-4299-86D2-7AD204B8CFE3}">
      <dgm:prSet/>
      <dgm:spPr/>
      <dgm:t>
        <a:bodyPr/>
        <a:lstStyle/>
        <a:p>
          <a:endParaRPr lang="en-US" sz="1900"/>
        </a:p>
      </dgm:t>
    </dgm:pt>
    <dgm:pt modelId="{AD221A74-E0DE-47B2-AD8F-AA9F63CB0B36}" type="sibTrans" cxnId="{CE90C72E-605C-4299-86D2-7AD204B8CFE3}">
      <dgm:prSet/>
      <dgm:spPr/>
      <dgm:t>
        <a:bodyPr/>
        <a:lstStyle/>
        <a:p>
          <a:endParaRPr lang="en-US" sz="1900"/>
        </a:p>
      </dgm:t>
    </dgm:pt>
    <dgm:pt modelId="{BCEF4460-B3BC-4488-A6D7-0A2E994C9DC3}">
      <dgm:prSet custT="1"/>
      <dgm:spPr/>
      <dgm:t>
        <a:bodyPr/>
        <a:lstStyle/>
        <a:p>
          <a:r>
            <a:rPr lang="en-GB" sz="1900"/>
            <a:t>In the first half of 2014, ISIS made large territorial gains in Iraq – seizing Fallujah in January captured Mosul, Tikrit and Tal Afar in June.</a:t>
          </a:r>
          <a:endParaRPr lang="en-US" sz="1900"/>
        </a:p>
      </dgm:t>
    </dgm:pt>
    <dgm:pt modelId="{5505DFE9-2387-4270-9424-EF629EC6423F}" type="parTrans" cxnId="{2B5498CC-AA5C-4470-BCC8-E7421A728D9A}">
      <dgm:prSet/>
      <dgm:spPr/>
      <dgm:t>
        <a:bodyPr/>
        <a:lstStyle/>
        <a:p>
          <a:endParaRPr lang="en-US" sz="1900"/>
        </a:p>
      </dgm:t>
    </dgm:pt>
    <dgm:pt modelId="{C6900358-0906-43AA-87E3-82EF2249AE63}" type="sibTrans" cxnId="{2B5498CC-AA5C-4470-BCC8-E7421A728D9A}">
      <dgm:prSet/>
      <dgm:spPr/>
      <dgm:t>
        <a:bodyPr/>
        <a:lstStyle/>
        <a:p>
          <a:endParaRPr lang="en-US" sz="1900"/>
        </a:p>
      </dgm:t>
    </dgm:pt>
    <dgm:pt modelId="{2265DF9B-5361-4EC2-85B6-8D6B8765B2D5}">
      <dgm:prSet custT="1"/>
      <dgm:spPr/>
      <dgm:t>
        <a:bodyPr/>
        <a:lstStyle/>
        <a:p>
          <a:r>
            <a:rPr lang="en-GB" sz="1900"/>
            <a:t>Following the name change to IS on June 29</a:t>
          </a:r>
          <a:r>
            <a:rPr lang="en-GB" sz="1900" baseline="30000"/>
            <a:t>th</a:t>
          </a:r>
          <a:r>
            <a:rPr lang="en-GB" sz="1900"/>
            <a:t> 2014 – IS also declared a caliphate with its capital in Raqqa, Syria.</a:t>
          </a:r>
          <a:endParaRPr lang="en-US" sz="1900"/>
        </a:p>
      </dgm:t>
    </dgm:pt>
    <dgm:pt modelId="{880A6B20-B3E1-4704-82EB-C3FFDC6B22D5}" type="parTrans" cxnId="{37834AC2-C799-45B5-99B1-A9439A51C545}">
      <dgm:prSet/>
      <dgm:spPr/>
      <dgm:t>
        <a:bodyPr/>
        <a:lstStyle/>
        <a:p>
          <a:endParaRPr lang="en-US" sz="1900"/>
        </a:p>
      </dgm:t>
    </dgm:pt>
    <dgm:pt modelId="{421A935E-8228-4893-BDE2-BAEADD1B8F58}" type="sibTrans" cxnId="{37834AC2-C799-45B5-99B1-A9439A51C545}">
      <dgm:prSet/>
      <dgm:spPr/>
      <dgm:t>
        <a:bodyPr/>
        <a:lstStyle/>
        <a:p>
          <a:endParaRPr lang="en-US" sz="1900"/>
        </a:p>
      </dgm:t>
    </dgm:pt>
    <dgm:pt modelId="{F7912CB4-DE61-2044-B30B-A215600D3215}" type="pres">
      <dgm:prSet presAssocID="{C9B6EC8D-99ED-463C-B442-AF11D1379C4C}" presName="vert0" presStyleCnt="0">
        <dgm:presLayoutVars>
          <dgm:dir/>
          <dgm:animOne val="branch"/>
          <dgm:animLvl val="lvl"/>
        </dgm:presLayoutVars>
      </dgm:prSet>
      <dgm:spPr/>
    </dgm:pt>
    <dgm:pt modelId="{027E0214-B455-A54B-B2DD-FAE7098360CE}" type="pres">
      <dgm:prSet presAssocID="{41270FDE-C294-4179-923B-51B117ADDEB6}" presName="thickLine" presStyleLbl="alignNode1" presStyleIdx="0" presStyleCnt="4"/>
      <dgm:spPr/>
    </dgm:pt>
    <dgm:pt modelId="{62538402-1B87-C948-BA99-F1DFD1ED6726}" type="pres">
      <dgm:prSet presAssocID="{41270FDE-C294-4179-923B-51B117ADDEB6}" presName="horz1" presStyleCnt="0"/>
      <dgm:spPr/>
    </dgm:pt>
    <dgm:pt modelId="{582909C9-F4F4-0140-BB91-5EA83A4A8DA1}" type="pres">
      <dgm:prSet presAssocID="{41270FDE-C294-4179-923B-51B117ADDEB6}" presName="tx1" presStyleLbl="revTx" presStyleIdx="0" presStyleCnt="4"/>
      <dgm:spPr/>
    </dgm:pt>
    <dgm:pt modelId="{46BE145B-FFF7-9B42-9F2D-86D21031DE5A}" type="pres">
      <dgm:prSet presAssocID="{41270FDE-C294-4179-923B-51B117ADDEB6}" presName="vert1" presStyleCnt="0"/>
      <dgm:spPr/>
    </dgm:pt>
    <dgm:pt modelId="{6E7B9BFC-50D3-F841-AFDB-4DBA2078D7EC}" type="pres">
      <dgm:prSet presAssocID="{62B3A313-0C4E-463F-9A36-C235121A5608}" presName="thickLine" presStyleLbl="alignNode1" presStyleIdx="1" presStyleCnt="4"/>
      <dgm:spPr/>
    </dgm:pt>
    <dgm:pt modelId="{3B023BFC-9D1D-3248-B094-3211B4148378}" type="pres">
      <dgm:prSet presAssocID="{62B3A313-0C4E-463F-9A36-C235121A5608}" presName="horz1" presStyleCnt="0"/>
      <dgm:spPr/>
    </dgm:pt>
    <dgm:pt modelId="{A7FAA53E-71DE-D648-A885-9E0DD1A76B5E}" type="pres">
      <dgm:prSet presAssocID="{62B3A313-0C4E-463F-9A36-C235121A5608}" presName="tx1" presStyleLbl="revTx" presStyleIdx="1" presStyleCnt="4"/>
      <dgm:spPr/>
    </dgm:pt>
    <dgm:pt modelId="{0CED4396-533B-3D46-9DC0-FF2F6F51C033}" type="pres">
      <dgm:prSet presAssocID="{62B3A313-0C4E-463F-9A36-C235121A5608}" presName="vert1" presStyleCnt="0"/>
      <dgm:spPr/>
    </dgm:pt>
    <dgm:pt modelId="{A383BDAE-FD44-DB4A-B2EC-D769934143BA}" type="pres">
      <dgm:prSet presAssocID="{BCEF4460-B3BC-4488-A6D7-0A2E994C9DC3}" presName="thickLine" presStyleLbl="alignNode1" presStyleIdx="2" presStyleCnt="4"/>
      <dgm:spPr/>
    </dgm:pt>
    <dgm:pt modelId="{DA8E16BA-4BB5-7044-AF99-29EFFB250060}" type="pres">
      <dgm:prSet presAssocID="{BCEF4460-B3BC-4488-A6D7-0A2E994C9DC3}" presName="horz1" presStyleCnt="0"/>
      <dgm:spPr/>
    </dgm:pt>
    <dgm:pt modelId="{7A4D272D-CF16-4C47-8F40-5B8D0B76F873}" type="pres">
      <dgm:prSet presAssocID="{BCEF4460-B3BC-4488-A6D7-0A2E994C9DC3}" presName="tx1" presStyleLbl="revTx" presStyleIdx="2" presStyleCnt="4"/>
      <dgm:spPr/>
    </dgm:pt>
    <dgm:pt modelId="{225EC688-87D7-AE48-9ED0-F4324D1C6A52}" type="pres">
      <dgm:prSet presAssocID="{BCEF4460-B3BC-4488-A6D7-0A2E994C9DC3}" presName="vert1" presStyleCnt="0"/>
      <dgm:spPr/>
    </dgm:pt>
    <dgm:pt modelId="{5194100E-EE12-2C4F-BCA4-D9EC8AB19E52}" type="pres">
      <dgm:prSet presAssocID="{2265DF9B-5361-4EC2-85B6-8D6B8765B2D5}" presName="thickLine" presStyleLbl="alignNode1" presStyleIdx="3" presStyleCnt="4"/>
      <dgm:spPr/>
    </dgm:pt>
    <dgm:pt modelId="{6C91B6CD-840A-474B-B3C5-DAE214A350FD}" type="pres">
      <dgm:prSet presAssocID="{2265DF9B-5361-4EC2-85B6-8D6B8765B2D5}" presName="horz1" presStyleCnt="0"/>
      <dgm:spPr/>
    </dgm:pt>
    <dgm:pt modelId="{26511B5D-8098-AE42-914F-61F9A0FFD134}" type="pres">
      <dgm:prSet presAssocID="{2265DF9B-5361-4EC2-85B6-8D6B8765B2D5}" presName="tx1" presStyleLbl="revTx" presStyleIdx="3" presStyleCnt="4"/>
      <dgm:spPr/>
    </dgm:pt>
    <dgm:pt modelId="{A0ED5DC2-B795-6D4B-975D-6E740A0C7D0D}" type="pres">
      <dgm:prSet presAssocID="{2265DF9B-5361-4EC2-85B6-8D6B8765B2D5}" presName="vert1" presStyleCnt="0"/>
      <dgm:spPr/>
    </dgm:pt>
  </dgm:ptLst>
  <dgm:cxnLst>
    <dgm:cxn modelId="{CE90C72E-605C-4299-86D2-7AD204B8CFE3}" srcId="{C9B6EC8D-99ED-463C-B442-AF11D1379C4C}" destId="{62B3A313-0C4E-463F-9A36-C235121A5608}" srcOrd="1" destOrd="0" parTransId="{31D1B037-D3DF-4F37-AB49-5D1990BBD00F}" sibTransId="{AD221A74-E0DE-47B2-AD8F-AA9F63CB0B36}"/>
    <dgm:cxn modelId="{03073D39-15CA-3F4B-8F3C-88CCBC2E6E2A}" type="presOf" srcId="{C9B6EC8D-99ED-463C-B442-AF11D1379C4C}" destId="{F7912CB4-DE61-2044-B30B-A215600D3215}" srcOrd="0" destOrd="0" presId="urn:microsoft.com/office/officeart/2008/layout/LinedList"/>
    <dgm:cxn modelId="{1B917869-3F81-4345-8DF6-5BE9F5DCB59C}" type="presOf" srcId="{62B3A313-0C4E-463F-9A36-C235121A5608}" destId="{A7FAA53E-71DE-D648-A885-9E0DD1A76B5E}" srcOrd="0" destOrd="0" presId="urn:microsoft.com/office/officeart/2008/layout/LinedList"/>
    <dgm:cxn modelId="{A8F74694-803D-49BE-BC96-F6E259675E53}" srcId="{C9B6EC8D-99ED-463C-B442-AF11D1379C4C}" destId="{41270FDE-C294-4179-923B-51B117ADDEB6}" srcOrd="0" destOrd="0" parTransId="{D6C766C3-2C5B-41C2-850A-E1E7FA84D386}" sibTransId="{03BBB488-D9A5-4854-BE22-333B91ABB329}"/>
    <dgm:cxn modelId="{2575FDC1-3112-2C41-AEB7-C3F9B660F06D}" type="presOf" srcId="{2265DF9B-5361-4EC2-85B6-8D6B8765B2D5}" destId="{26511B5D-8098-AE42-914F-61F9A0FFD134}" srcOrd="0" destOrd="0" presId="urn:microsoft.com/office/officeart/2008/layout/LinedList"/>
    <dgm:cxn modelId="{37834AC2-C799-45B5-99B1-A9439A51C545}" srcId="{C9B6EC8D-99ED-463C-B442-AF11D1379C4C}" destId="{2265DF9B-5361-4EC2-85B6-8D6B8765B2D5}" srcOrd="3" destOrd="0" parTransId="{880A6B20-B3E1-4704-82EB-C3FFDC6B22D5}" sibTransId="{421A935E-8228-4893-BDE2-BAEADD1B8F58}"/>
    <dgm:cxn modelId="{2B5498CC-AA5C-4470-BCC8-E7421A728D9A}" srcId="{C9B6EC8D-99ED-463C-B442-AF11D1379C4C}" destId="{BCEF4460-B3BC-4488-A6D7-0A2E994C9DC3}" srcOrd="2" destOrd="0" parTransId="{5505DFE9-2387-4270-9424-EF629EC6423F}" sibTransId="{C6900358-0906-43AA-87E3-82EF2249AE63}"/>
    <dgm:cxn modelId="{F6EEA4DA-B0B7-4A47-B202-F4CBA07C6922}" type="presOf" srcId="{BCEF4460-B3BC-4488-A6D7-0A2E994C9DC3}" destId="{7A4D272D-CF16-4C47-8F40-5B8D0B76F873}" srcOrd="0" destOrd="0" presId="urn:microsoft.com/office/officeart/2008/layout/LinedList"/>
    <dgm:cxn modelId="{D19159EC-6539-6C4E-B7CA-8105068570E0}" type="presOf" srcId="{41270FDE-C294-4179-923B-51B117ADDEB6}" destId="{582909C9-F4F4-0140-BB91-5EA83A4A8DA1}" srcOrd="0" destOrd="0" presId="urn:microsoft.com/office/officeart/2008/layout/LinedList"/>
    <dgm:cxn modelId="{008A3E31-E514-BE47-8D16-99852596F380}" type="presParOf" srcId="{F7912CB4-DE61-2044-B30B-A215600D3215}" destId="{027E0214-B455-A54B-B2DD-FAE7098360CE}" srcOrd="0" destOrd="0" presId="urn:microsoft.com/office/officeart/2008/layout/LinedList"/>
    <dgm:cxn modelId="{310DE893-82D6-5948-BB7A-F7F6570267DD}" type="presParOf" srcId="{F7912CB4-DE61-2044-B30B-A215600D3215}" destId="{62538402-1B87-C948-BA99-F1DFD1ED6726}" srcOrd="1" destOrd="0" presId="urn:microsoft.com/office/officeart/2008/layout/LinedList"/>
    <dgm:cxn modelId="{01D2B3C0-578A-B842-AC4B-712894A7FEAF}" type="presParOf" srcId="{62538402-1B87-C948-BA99-F1DFD1ED6726}" destId="{582909C9-F4F4-0140-BB91-5EA83A4A8DA1}" srcOrd="0" destOrd="0" presId="urn:microsoft.com/office/officeart/2008/layout/LinedList"/>
    <dgm:cxn modelId="{AF5AE505-6D8E-8341-BE76-C785F19F6565}" type="presParOf" srcId="{62538402-1B87-C948-BA99-F1DFD1ED6726}" destId="{46BE145B-FFF7-9B42-9F2D-86D21031DE5A}" srcOrd="1" destOrd="0" presId="urn:microsoft.com/office/officeart/2008/layout/LinedList"/>
    <dgm:cxn modelId="{F375F053-A498-F444-85BA-01F1A9102594}" type="presParOf" srcId="{F7912CB4-DE61-2044-B30B-A215600D3215}" destId="{6E7B9BFC-50D3-F841-AFDB-4DBA2078D7EC}" srcOrd="2" destOrd="0" presId="urn:microsoft.com/office/officeart/2008/layout/LinedList"/>
    <dgm:cxn modelId="{E4434F3E-ADCC-7C49-B5C7-0F7287A0C781}" type="presParOf" srcId="{F7912CB4-DE61-2044-B30B-A215600D3215}" destId="{3B023BFC-9D1D-3248-B094-3211B4148378}" srcOrd="3" destOrd="0" presId="urn:microsoft.com/office/officeart/2008/layout/LinedList"/>
    <dgm:cxn modelId="{D7709886-DCC9-7B40-8A0A-E39D880172A4}" type="presParOf" srcId="{3B023BFC-9D1D-3248-B094-3211B4148378}" destId="{A7FAA53E-71DE-D648-A885-9E0DD1A76B5E}" srcOrd="0" destOrd="0" presId="urn:microsoft.com/office/officeart/2008/layout/LinedList"/>
    <dgm:cxn modelId="{B54E5F2B-D854-1F4A-992E-B4F982A29971}" type="presParOf" srcId="{3B023BFC-9D1D-3248-B094-3211B4148378}" destId="{0CED4396-533B-3D46-9DC0-FF2F6F51C033}" srcOrd="1" destOrd="0" presId="urn:microsoft.com/office/officeart/2008/layout/LinedList"/>
    <dgm:cxn modelId="{DD6D622F-7A92-9B4A-A1E2-9034716999F0}" type="presParOf" srcId="{F7912CB4-DE61-2044-B30B-A215600D3215}" destId="{A383BDAE-FD44-DB4A-B2EC-D769934143BA}" srcOrd="4" destOrd="0" presId="urn:microsoft.com/office/officeart/2008/layout/LinedList"/>
    <dgm:cxn modelId="{2BB9745C-E6A0-7541-A8B9-10935B68AD41}" type="presParOf" srcId="{F7912CB4-DE61-2044-B30B-A215600D3215}" destId="{DA8E16BA-4BB5-7044-AF99-29EFFB250060}" srcOrd="5" destOrd="0" presId="urn:microsoft.com/office/officeart/2008/layout/LinedList"/>
    <dgm:cxn modelId="{A7880A8A-36FB-FE4D-ACDD-FC4814138805}" type="presParOf" srcId="{DA8E16BA-4BB5-7044-AF99-29EFFB250060}" destId="{7A4D272D-CF16-4C47-8F40-5B8D0B76F873}" srcOrd="0" destOrd="0" presId="urn:microsoft.com/office/officeart/2008/layout/LinedList"/>
    <dgm:cxn modelId="{30B9E230-6BFA-5044-A91C-5BF6F270A377}" type="presParOf" srcId="{DA8E16BA-4BB5-7044-AF99-29EFFB250060}" destId="{225EC688-87D7-AE48-9ED0-F4324D1C6A52}" srcOrd="1" destOrd="0" presId="urn:microsoft.com/office/officeart/2008/layout/LinedList"/>
    <dgm:cxn modelId="{AE8BB76B-4F6C-9242-B88F-64ED2AA084E8}" type="presParOf" srcId="{F7912CB4-DE61-2044-B30B-A215600D3215}" destId="{5194100E-EE12-2C4F-BCA4-D9EC8AB19E52}" srcOrd="6" destOrd="0" presId="urn:microsoft.com/office/officeart/2008/layout/LinedList"/>
    <dgm:cxn modelId="{217EEC5F-96DB-684A-A55A-5008F27B0F4D}" type="presParOf" srcId="{F7912CB4-DE61-2044-B30B-A215600D3215}" destId="{6C91B6CD-840A-474B-B3C5-DAE214A350FD}" srcOrd="7" destOrd="0" presId="urn:microsoft.com/office/officeart/2008/layout/LinedList"/>
    <dgm:cxn modelId="{D20E2DA3-4C11-F747-8D36-AACB9BE9F641}" type="presParOf" srcId="{6C91B6CD-840A-474B-B3C5-DAE214A350FD}" destId="{26511B5D-8098-AE42-914F-61F9A0FFD134}" srcOrd="0" destOrd="0" presId="urn:microsoft.com/office/officeart/2008/layout/LinedList"/>
    <dgm:cxn modelId="{240D14F5-10C9-2B48-8492-BE9A0F79FE6B}" type="presParOf" srcId="{6C91B6CD-840A-474B-B3C5-DAE214A350FD}" destId="{A0ED5DC2-B795-6D4B-975D-6E740A0C7D0D}" srcOrd="1" destOrd="0" presId="urn:microsoft.com/office/officeart/2008/layout/Line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BE35251-D59F-43EE-A30D-027795565C7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6367CCD-99F6-42F2-A69D-99C9B60AC17C}">
      <dgm:prSet custT="1"/>
      <dgm:spPr/>
      <dgm:t>
        <a:bodyPr/>
        <a:lstStyle/>
        <a:p>
          <a:br>
            <a:rPr lang="en-GB" sz="1900" dirty="0"/>
          </a:br>
          <a:br>
            <a:rPr lang="en-GB" sz="1900" dirty="0"/>
          </a:br>
          <a:r>
            <a:rPr lang="en-GB" sz="1900" dirty="0"/>
            <a:t>No single IS ideology</a:t>
          </a:r>
          <a:endParaRPr lang="en-US" sz="1900" dirty="0"/>
        </a:p>
      </dgm:t>
    </dgm:pt>
    <dgm:pt modelId="{196048A7-D0E1-4ABB-8A9B-06A840FB463B}" type="parTrans" cxnId="{0CFCAC95-7D95-4F10-B8B9-C7BDBB9DAE0E}">
      <dgm:prSet/>
      <dgm:spPr/>
      <dgm:t>
        <a:bodyPr/>
        <a:lstStyle/>
        <a:p>
          <a:endParaRPr lang="en-US" sz="1900"/>
        </a:p>
      </dgm:t>
    </dgm:pt>
    <dgm:pt modelId="{7EA46951-0184-44AA-A4C8-C866D9CF7C87}" type="sibTrans" cxnId="{0CFCAC95-7D95-4F10-B8B9-C7BDBB9DAE0E}">
      <dgm:prSet/>
      <dgm:spPr/>
      <dgm:t>
        <a:bodyPr/>
        <a:lstStyle/>
        <a:p>
          <a:endParaRPr lang="en-US" sz="1900"/>
        </a:p>
      </dgm:t>
    </dgm:pt>
    <dgm:pt modelId="{A367EC35-F806-4945-B3C8-6E78A4CB11EF}">
      <dgm:prSet custT="1"/>
      <dgm:spPr/>
      <dgm:t>
        <a:bodyPr/>
        <a:lstStyle/>
        <a:p>
          <a:r>
            <a:rPr lang="en-GB" sz="1900" dirty="0"/>
            <a:t>‘’Individual members of the Islamic State are of course driven by numerous factors; not all members are motivated by—or even aware of—the ideology of the group that they support.’’ (</a:t>
          </a:r>
          <a:r>
            <a:rPr lang="en-GB" sz="1900" dirty="0" err="1"/>
            <a:t>Bunzel</a:t>
          </a:r>
          <a:r>
            <a:rPr lang="en-GB" sz="1900" dirty="0"/>
            <a:t>, 2015, p. 7)</a:t>
          </a:r>
          <a:endParaRPr lang="en-US" sz="1900" dirty="0"/>
        </a:p>
      </dgm:t>
    </dgm:pt>
    <dgm:pt modelId="{B0B91D40-044D-4CFF-AC18-5FFAD0342192}" type="parTrans" cxnId="{C9127119-0449-43CD-9604-8B5636185CC8}">
      <dgm:prSet/>
      <dgm:spPr/>
      <dgm:t>
        <a:bodyPr/>
        <a:lstStyle/>
        <a:p>
          <a:endParaRPr lang="en-US" sz="1900"/>
        </a:p>
      </dgm:t>
    </dgm:pt>
    <dgm:pt modelId="{CFA35A7A-3E7E-4998-8C91-30D2A9CCBDD9}" type="sibTrans" cxnId="{C9127119-0449-43CD-9604-8B5636185CC8}">
      <dgm:prSet/>
      <dgm:spPr/>
      <dgm:t>
        <a:bodyPr/>
        <a:lstStyle/>
        <a:p>
          <a:endParaRPr lang="en-US" sz="1900"/>
        </a:p>
      </dgm:t>
    </dgm:pt>
    <dgm:pt modelId="{F0063F89-5F5D-454F-BE5C-5637E5BE723E}">
      <dgm:prSet custT="1"/>
      <dgm:spPr/>
      <dgm:t>
        <a:bodyPr/>
        <a:lstStyle/>
        <a:p>
          <a:r>
            <a:rPr lang="en-GB" sz="1900"/>
            <a:t>Rooted in Salafism – fundamental movement in Jihadism – modern interpretation of the Islamic struggle.</a:t>
          </a:r>
          <a:endParaRPr lang="en-US" sz="1900"/>
        </a:p>
      </dgm:t>
    </dgm:pt>
    <dgm:pt modelId="{D80B2B0B-3E37-4881-9C0C-1D7E7E7E2CCF}" type="parTrans" cxnId="{9944B47B-1746-4290-8498-18CF98556385}">
      <dgm:prSet/>
      <dgm:spPr/>
      <dgm:t>
        <a:bodyPr/>
        <a:lstStyle/>
        <a:p>
          <a:endParaRPr lang="en-US" sz="1900"/>
        </a:p>
      </dgm:t>
    </dgm:pt>
    <dgm:pt modelId="{D89702E1-B65D-4762-B7EB-A7A27921F509}" type="sibTrans" cxnId="{9944B47B-1746-4290-8498-18CF98556385}">
      <dgm:prSet/>
      <dgm:spPr/>
      <dgm:t>
        <a:bodyPr/>
        <a:lstStyle/>
        <a:p>
          <a:endParaRPr lang="en-US" sz="1900"/>
        </a:p>
      </dgm:t>
    </dgm:pt>
    <dgm:pt modelId="{902DB6BE-589E-4454-B509-E56CC2CB4E88}">
      <dgm:prSet custT="1"/>
      <dgm:spPr/>
      <dgm:t>
        <a:bodyPr/>
        <a:lstStyle/>
        <a:p>
          <a:r>
            <a:rPr lang="en-GB" sz="1900" dirty="0"/>
            <a:t>Comparable to al Qaeda – concerned with purifying faith.</a:t>
          </a:r>
          <a:endParaRPr lang="en-US" sz="1900" dirty="0"/>
        </a:p>
      </dgm:t>
    </dgm:pt>
    <dgm:pt modelId="{CE133F4A-746E-40DD-A08D-B4523A3CAA6C}" type="parTrans" cxnId="{9E97B358-D5E3-477E-AF7F-85831F20ADB1}">
      <dgm:prSet/>
      <dgm:spPr/>
      <dgm:t>
        <a:bodyPr/>
        <a:lstStyle/>
        <a:p>
          <a:endParaRPr lang="en-US" sz="1900"/>
        </a:p>
      </dgm:t>
    </dgm:pt>
    <dgm:pt modelId="{BAA5CEB7-D4C1-4113-939D-5DA1B3EA4352}" type="sibTrans" cxnId="{9E97B358-D5E3-477E-AF7F-85831F20ADB1}">
      <dgm:prSet/>
      <dgm:spPr/>
      <dgm:t>
        <a:bodyPr/>
        <a:lstStyle/>
        <a:p>
          <a:endParaRPr lang="en-US" sz="1900"/>
        </a:p>
      </dgm:t>
    </dgm:pt>
    <dgm:pt modelId="{D5A78385-CB94-564F-B778-9D679D0D888A}" type="pres">
      <dgm:prSet presAssocID="{8BE35251-D59F-43EE-A30D-027795565C7A}" presName="vert0" presStyleCnt="0">
        <dgm:presLayoutVars>
          <dgm:dir/>
          <dgm:animOne val="branch"/>
          <dgm:animLvl val="lvl"/>
        </dgm:presLayoutVars>
      </dgm:prSet>
      <dgm:spPr/>
    </dgm:pt>
    <dgm:pt modelId="{56CA9DDE-8E4E-3D4B-9EE3-F53759D59879}" type="pres">
      <dgm:prSet presAssocID="{96367CCD-99F6-42F2-A69D-99C9B60AC17C}" presName="thickLine" presStyleLbl="alignNode1" presStyleIdx="0" presStyleCnt="4"/>
      <dgm:spPr/>
    </dgm:pt>
    <dgm:pt modelId="{0AF1333D-041F-8D43-B7BE-91E012FF1260}" type="pres">
      <dgm:prSet presAssocID="{96367CCD-99F6-42F2-A69D-99C9B60AC17C}" presName="horz1" presStyleCnt="0"/>
      <dgm:spPr/>
    </dgm:pt>
    <dgm:pt modelId="{0EA3EC94-5792-EC4E-8376-D038E7E8B333}" type="pres">
      <dgm:prSet presAssocID="{96367CCD-99F6-42F2-A69D-99C9B60AC17C}" presName="tx1" presStyleLbl="revTx" presStyleIdx="0" presStyleCnt="4"/>
      <dgm:spPr/>
    </dgm:pt>
    <dgm:pt modelId="{CD58B5A7-AA12-1240-B291-27B7B5C06C30}" type="pres">
      <dgm:prSet presAssocID="{96367CCD-99F6-42F2-A69D-99C9B60AC17C}" presName="vert1" presStyleCnt="0"/>
      <dgm:spPr/>
    </dgm:pt>
    <dgm:pt modelId="{A7C437BC-76E5-9847-AF80-15538DA2B45E}" type="pres">
      <dgm:prSet presAssocID="{A367EC35-F806-4945-B3C8-6E78A4CB11EF}" presName="thickLine" presStyleLbl="alignNode1" presStyleIdx="1" presStyleCnt="4"/>
      <dgm:spPr/>
    </dgm:pt>
    <dgm:pt modelId="{1DD70F73-A6E0-BB47-9E4B-FBD3C38FF24A}" type="pres">
      <dgm:prSet presAssocID="{A367EC35-F806-4945-B3C8-6E78A4CB11EF}" presName="horz1" presStyleCnt="0"/>
      <dgm:spPr/>
    </dgm:pt>
    <dgm:pt modelId="{A5AF5729-6D87-7B4F-B388-F89A6F797E5D}" type="pres">
      <dgm:prSet presAssocID="{A367EC35-F806-4945-B3C8-6E78A4CB11EF}" presName="tx1" presStyleLbl="revTx" presStyleIdx="1" presStyleCnt="4"/>
      <dgm:spPr/>
    </dgm:pt>
    <dgm:pt modelId="{3F62733D-15EB-204F-A9A6-C869E6669522}" type="pres">
      <dgm:prSet presAssocID="{A367EC35-F806-4945-B3C8-6E78A4CB11EF}" presName="vert1" presStyleCnt="0"/>
      <dgm:spPr/>
    </dgm:pt>
    <dgm:pt modelId="{FF4D224F-E4A5-A54A-AD50-C01E5643918E}" type="pres">
      <dgm:prSet presAssocID="{F0063F89-5F5D-454F-BE5C-5637E5BE723E}" presName="thickLine" presStyleLbl="alignNode1" presStyleIdx="2" presStyleCnt="4"/>
      <dgm:spPr/>
    </dgm:pt>
    <dgm:pt modelId="{AAF73EBB-EF7D-154A-ACBF-CB795335B633}" type="pres">
      <dgm:prSet presAssocID="{F0063F89-5F5D-454F-BE5C-5637E5BE723E}" presName="horz1" presStyleCnt="0"/>
      <dgm:spPr/>
    </dgm:pt>
    <dgm:pt modelId="{FD2B54B2-C05B-184D-9650-BA21D1602886}" type="pres">
      <dgm:prSet presAssocID="{F0063F89-5F5D-454F-BE5C-5637E5BE723E}" presName="tx1" presStyleLbl="revTx" presStyleIdx="2" presStyleCnt="4"/>
      <dgm:spPr/>
    </dgm:pt>
    <dgm:pt modelId="{853CC54F-9695-7F4E-AFDB-6FF564E814A0}" type="pres">
      <dgm:prSet presAssocID="{F0063F89-5F5D-454F-BE5C-5637E5BE723E}" presName="vert1" presStyleCnt="0"/>
      <dgm:spPr/>
    </dgm:pt>
    <dgm:pt modelId="{1EA54563-E2BE-874A-94D3-0BD9C238FCBF}" type="pres">
      <dgm:prSet presAssocID="{902DB6BE-589E-4454-B509-E56CC2CB4E88}" presName="thickLine" presStyleLbl="alignNode1" presStyleIdx="3" presStyleCnt="4"/>
      <dgm:spPr/>
    </dgm:pt>
    <dgm:pt modelId="{0D041A83-6BFF-5C45-945F-533BB53E6DEC}" type="pres">
      <dgm:prSet presAssocID="{902DB6BE-589E-4454-B509-E56CC2CB4E88}" presName="horz1" presStyleCnt="0"/>
      <dgm:spPr/>
    </dgm:pt>
    <dgm:pt modelId="{7DD6D2C9-3720-9649-944E-39887D552436}" type="pres">
      <dgm:prSet presAssocID="{902DB6BE-589E-4454-B509-E56CC2CB4E88}" presName="tx1" presStyleLbl="revTx" presStyleIdx="3" presStyleCnt="4"/>
      <dgm:spPr/>
    </dgm:pt>
    <dgm:pt modelId="{F4038F17-D9FF-5649-BE8A-ADBC34E49C4B}" type="pres">
      <dgm:prSet presAssocID="{902DB6BE-589E-4454-B509-E56CC2CB4E88}" presName="vert1" presStyleCnt="0"/>
      <dgm:spPr/>
    </dgm:pt>
  </dgm:ptLst>
  <dgm:cxnLst>
    <dgm:cxn modelId="{5F208B0A-2012-CA43-97D7-31662A697323}" type="presOf" srcId="{F0063F89-5F5D-454F-BE5C-5637E5BE723E}" destId="{FD2B54B2-C05B-184D-9650-BA21D1602886}" srcOrd="0" destOrd="0" presId="urn:microsoft.com/office/officeart/2008/layout/LinedList"/>
    <dgm:cxn modelId="{C9127119-0449-43CD-9604-8B5636185CC8}" srcId="{8BE35251-D59F-43EE-A30D-027795565C7A}" destId="{A367EC35-F806-4945-B3C8-6E78A4CB11EF}" srcOrd="1" destOrd="0" parTransId="{B0B91D40-044D-4CFF-AC18-5FFAD0342192}" sibTransId="{CFA35A7A-3E7E-4998-8C91-30D2A9CCBDD9}"/>
    <dgm:cxn modelId="{9E97B358-D5E3-477E-AF7F-85831F20ADB1}" srcId="{8BE35251-D59F-43EE-A30D-027795565C7A}" destId="{902DB6BE-589E-4454-B509-E56CC2CB4E88}" srcOrd="3" destOrd="0" parTransId="{CE133F4A-746E-40DD-A08D-B4523A3CAA6C}" sibTransId="{BAA5CEB7-D4C1-4113-939D-5DA1B3EA4352}"/>
    <dgm:cxn modelId="{9944B47B-1746-4290-8498-18CF98556385}" srcId="{8BE35251-D59F-43EE-A30D-027795565C7A}" destId="{F0063F89-5F5D-454F-BE5C-5637E5BE723E}" srcOrd="2" destOrd="0" parTransId="{D80B2B0B-3E37-4881-9C0C-1D7E7E7E2CCF}" sibTransId="{D89702E1-B65D-4762-B7EB-A7A27921F509}"/>
    <dgm:cxn modelId="{32F76D7D-F329-EC47-A901-CB14DC68410A}" type="presOf" srcId="{96367CCD-99F6-42F2-A69D-99C9B60AC17C}" destId="{0EA3EC94-5792-EC4E-8376-D038E7E8B333}" srcOrd="0" destOrd="0" presId="urn:microsoft.com/office/officeart/2008/layout/LinedList"/>
    <dgm:cxn modelId="{0CFCAC95-7D95-4F10-B8B9-C7BDBB9DAE0E}" srcId="{8BE35251-D59F-43EE-A30D-027795565C7A}" destId="{96367CCD-99F6-42F2-A69D-99C9B60AC17C}" srcOrd="0" destOrd="0" parTransId="{196048A7-D0E1-4ABB-8A9B-06A840FB463B}" sibTransId="{7EA46951-0184-44AA-A4C8-C866D9CF7C87}"/>
    <dgm:cxn modelId="{FDF3EEB9-8CFA-0C48-B1B6-45AE6AD7A478}" type="presOf" srcId="{A367EC35-F806-4945-B3C8-6E78A4CB11EF}" destId="{A5AF5729-6D87-7B4F-B388-F89A6F797E5D}" srcOrd="0" destOrd="0" presId="urn:microsoft.com/office/officeart/2008/layout/LinedList"/>
    <dgm:cxn modelId="{C35F4DCC-8E37-854B-9565-13B55DACA6CD}" type="presOf" srcId="{902DB6BE-589E-4454-B509-E56CC2CB4E88}" destId="{7DD6D2C9-3720-9649-944E-39887D552436}" srcOrd="0" destOrd="0" presId="urn:microsoft.com/office/officeart/2008/layout/LinedList"/>
    <dgm:cxn modelId="{5009D4D2-E2C2-AA41-BAB4-D651D12FC5A4}" type="presOf" srcId="{8BE35251-D59F-43EE-A30D-027795565C7A}" destId="{D5A78385-CB94-564F-B778-9D679D0D888A}" srcOrd="0" destOrd="0" presId="urn:microsoft.com/office/officeart/2008/layout/LinedList"/>
    <dgm:cxn modelId="{3EBC70E6-0CDC-6E4D-A9A8-BBF90C388E6B}" type="presParOf" srcId="{D5A78385-CB94-564F-B778-9D679D0D888A}" destId="{56CA9DDE-8E4E-3D4B-9EE3-F53759D59879}" srcOrd="0" destOrd="0" presId="urn:microsoft.com/office/officeart/2008/layout/LinedList"/>
    <dgm:cxn modelId="{5E30AB6F-CC02-7244-9082-6795E85CAC31}" type="presParOf" srcId="{D5A78385-CB94-564F-B778-9D679D0D888A}" destId="{0AF1333D-041F-8D43-B7BE-91E012FF1260}" srcOrd="1" destOrd="0" presId="urn:microsoft.com/office/officeart/2008/layout/LinedList"/>
    <dgm:cxn modelId="{DBE2BC38-A9C4-3741-8BA8-6AA9503DD2A4}" type="presParOf" srcId="{0AF1333D-041F-8D43-B7BE-91E012FF1260}" destId="{0EA3EC94-5792-EC4E-8376-D038E7E8B333}" srcOrd="0" destOrd="0" presId="urn:microsoft.com/office/officeart/2008/layout/LinedList"/>
    <dgm:cxn modelId="{064BA70C-C08B-9349-BBAD-FC3DE2DD99BF}" type="presParOf" srcId="{0AF1333D-041F-8D43-B7BE-91E012FF1260}" destId="{CD58B5A7-AA12-1240-B291-27B7B5C06C30}" srcOrd="1" destOrd="0" presId="urn:microsoft.com/office/officeart/2008/layout/LinedList"/>
    <dgm:cxn modelId="{941C9F01-BD58-E643-A834-F1B12B5DBD38}" type="presParOf" srcId="{D5A78385-CB94-564F-B778-9D679D0D888A}" destId="{A7C437BC-76E5-9847-AF80-15538DA2B45E}" srcOrd="2" destOrd="0" presId="urn:microsoft.com/office/officeart/2008/layout/LinedList"/>
    <dgm:cxn modelId="{2067C3F7-FB98-E84F-AF78-069493DC744A}" type="presParOf" srcId="{D5A78385-CB94-564F-B778-9D679D0D888A}" destId="{1DD70F73-A6E0-BB47-9E4B-FBD3C38FF24A}" srcOrd="3" destOrd="0" presId="urn:microsoft.com/office/officeart/2008/layout/LinedList"/>
    <dgm:cxn modelId="{83FD4FE0-72D6-3F4F-8144-696A169629A2}" type="presParOf" srcId="{1DD70F73-A6E0-BB47-9E4B-FBD3C38FF24A}" destId="{A5AF5729-6D87-7B4F-B388-F89A6F797E5D}" srcOrd="0" destOrd="0" presId="urn:microsoft.com/office/officeart/2008/layout/LinedList"/>
    <dgm:cxn modelId="{3EA25885-C930-A24E-9E6A-185198906DD7}" type="presParOf" srcId="{1DD70F73-A6E0-BB47-9E4B-FBD3C38FF24A}" destId="{3F62733D-15EB-204F-A9A6-C869E6669522}" srcOrd="1" destOrd="0" presId="urn:microsoft.com/office/officeart/2008/layout/LinedList"/>
    <dgm:cxn modelId="{072EF539-2CE3-7649-A89C-58A111B3AF6A}" type="presParOf" srcId="{D5A78385-CB94-564F-B778-9D679D0D888A}" destId="{FF4D224F-E4A5-A54A-AD50-C01E5643918E}" srcOrd="4" destOrd="0" presId="urn:microsoft.com/office/officeart/2008/layout/LinedList"/>
    <dgm:cxn modelId="{344D67E6-A885-5E41-84EA-075B349A8CB1}" type="presParOf" srcId="{D5A78385-CB94-564F-B778-9D679D0D888A}" destId="{AAF73EBB-EF7D-154A-ACBF-CB795335B633}" srcOrd="5" destOrd="0" presId="urn:microsoft.com/office/officeart/2008/layout/LinedList"/>
    <dgm:cxn modelId="{7636EDFF-F3EF-4040-A77E-38DE67325C96}" type="presParOf" srcId="{AAF73EBB-EF7D-154A-ACBF-CB795335B633}" destId="{FD2B54B2-C05B-184D-9650-BA21D1602886}" srcOrd="0" destOrd="0" presId="urn:microsoft.com/office/officeart/2008/layout/LinedList"/>
    <dgm:cxn modelId="{8373BD4F-79B2-FD49-904C-01F6FE5087E8}" type="presParOf" srcId="{AAF73EBB-EF7D-154A-ACBF-CB795335B633}" destId="{853CC54F-9695-7F4E-AFDB-6FF564E814A0}" srcOrd="1" destOrd="0" presId="urn:microsoft.com/office/officeart/2008/layout/LinedList"/>
    <dgm:cxn modelId="{E2F22633-336E-5C43-8F35-3F71F62AD579}" type="presParOf" srcId="{D5A78385-CB94-564F-B778-9D679D0D888A}" destId="{1EA54563-E2BE-874A-94D3-0BD9C238FCBF}" srcOrd="6" destOrd="0" presId="urn:microsoft.com/office/officeart/2008/layout/LinedList"/>
    <dgm:cxn modelId="{7FB7E480-982D-7C4B-B620-E280919E1938}" type="presParOf" srcId="{D5A78385-CB94-564F-B778-9D679D0D888A}" destId="{0D041A83-6BFF-5C45-945F-533BB53E6DEC}" srcOrd="7" destOrd="0" presId="urn:microsoft.com/office/officeart/2008/layout/LinedList"/>
    <dgm:cxn modelId="{E9D4B92E-A201-264D-8D70-22F75D00B0C8}" type="presParOf" srcId="{0D041A83-6BFF-5C45-945F-533BB53E6DEC}" destId="{7DD6D2C9-3720-9649-944E-39887D552436}" srcOrd="0" destOrd="0" presId="urn:microsoft.com/office/officeart/2008/layout/LinedList"/>
    <dgm:cxn modelId="{31A3F73F-4A44-CE43-9E49-D60134EA39FA}" type="presParOf" srcId="{0D041A83-6BFF-5C45-945F-533BB53E6DEC}" destId="{F4038F17-D9FF-5649-BE8A-ADBC34E49C4B}" srcOrd="1" destOrd="0" presId="urn:microsoft.com/office/officeart/2008/layout/Line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4077771-6058-4BD1-9A64-DAE1FD1B90FD}"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019BEC91-6977-4C3A-ADF6-0A5D161FA9C5}">
      <dgm:prSet/>
      <dgm:spPr/>
      <dgm:t>
        <a:bodyPr/>
        <a:lstStyle/>
        <a:p>
          <a:r>
            <a:rPr lang="en-GB" dirty="0"/>
            <a:t>Capturing and governing territory.</a:t>
          </a:r>
          <a:endParaRPr lang="en-US" dirty="0"/>
        </a:p>
      </dgm:t>
    </dgm:pt>
    <dgm:pt modelId="{1B76D9B3-2842-46DD-AADB-2A7DDB64BB86}" type="parTrans" cxnId="{11B5EB1B-AF83-4F53-9AE4-3D23672378BA}">
      <dgm:prSet/>
      <dgm:spPr/>
      <dgm:t>
        <a:bodyPr/>
        <a:lstStyle/>
        <a:p>
          <a:endParaRPr lang="en-US"/>
        </a:p>
      </dgm:t>
    </dgm:pt>
    <dgm:pt modelId="{6E656280-BA69-4683-B39E-EDC6898C256E}" type="sibTrans" cxnId="{11B5EB1B-AF83-4F53-9AE4-3D23672378BA}">
      <dgm:prSet/>
      <dgm:spPr/>
      <dgm:t>
        <a:bodyPr/>
        <a:lstStyle/>
        <a:p>
          <a:endParaRPr lang="en-US"/>
        </a:p>
      </dgm:t>
    </dgm:pt>
    <dgm:pt modelId="{73F82B90-B0C9-477D-8E67-6B7B44CBEA84}">
      <dgm:prSet/>
      <dgm:spPr/>
      <dgm:t>
        <a:bodyPr/>
        <a:lstStyle/>
        <a:p>
          <a:r>
            <a:rPr lang="en-GB" dirty="0"/>
            <a:t>Carrying out attacks in the West – to destabilise and undermine governments in Europe and the US.</a:t>
          </a:r>
          <a:endParaRPr lang="en-US" dirty="0"/>
        </a:p>
      </dgm:t>
    </dgm:pt>
    <dgm:pt modelId="{1594CB48-6296-46D3-B428-77E71118296A}" type="parTrans" cxnId="{54209BF7-0041-410F-853E-3701EC5A943F}">
      <dgm:prSet/>
      <dgm:spPr/>
      <dgm:t>
        <a:bodyPr/>
        <a:lstStyle/>
        <a:p>
          <a:endParaRPr lang="en-US"/>
        </a:p>
      </dgm:t>
    </dgm:pt>
    <dgm:pt modelId="{E0DAE2C6-A100-40F0-86FD-5221A0517277}" type="sibTrans" cxnId="{54209BF7-0041-410F-853E-3701EC5A943F}">
      <dgm:prSet/>
      <dgm:spPr/>
      <dgm:t>
        <a:bodyPr/>
        <a:lstStyle/>
        <a:p>
          <a:endParaRPr lang="en-US"/>
        </a:p>
      </dgm:t>
    </dgm:pt>
    <dgm:pt modelId="{2046F5C2-C894-45E5-8D82-0DE9FE7BE5D7}">
      <dgm:prSet/>
      <dgm:spPr/>
      <dgm:t>
        <a:bodyPr/>
        <a:lstStyle/>
        <a:p>
          <a:r>
            <a:rPr lang="en-GB"/>
            <a:t>Expanding the Caliphate</a:t>
          </a:r>
          <a:endParaRPr lang="en-US"/>
        </a:p>
      </dgm:t>
    </dgm:pt>
    <dgm:pt modelId="{0F15D3C4-402D-4649-A7B7-3D30A6CA2F2E}" type="parTrans" cxnId="{051683D1-47B8-4E40-AAE0-138A68838413}">
      <dgm:prSet/>
      <dgm:spPr/>
      <dgm:t>
        <a:bodyPr/>
        <a:lstStyle/>
        <a:p>
          <a:endParaRPr lang="en-US"/>
        </a:p>
      </dgm:t>
    </dgm:pt>
    <dgm:pt modelId="{7A78B755-86E4-4D7E-B49A-414C542FD2B2}" type="sibTrans" cxnId="{051683D1-47B8-4E40-AAE0-138A68838413}">
      <dgm:prSet/>
      <dgm:spPr/>
      <dgm:t>
        <a:bodyPr/>
        <a:lstStyle/>
        <a:p>
          <a:endParaRPr lang="en-US"/>
        </a:p>
      </dgm:t>
    </dgm:pt>
    <dgm:pt modelId="{8D7EBC0C-CFAC-45E2-A6C6-65999A8D1260}">
      <dgm:prSet/>
      <dgm:spPr/>
      <dgm:t>
        <a:bodyPr/>
        <a:lstStyle/>
        <a:p>
          <a:r>
            <a:rPr lang="en-GB"/>
            <a:t>Recreate the power and glory of Islam</a:t>
          </a:r>
          <a:endParaRPr lang="en-US"/>
        </a:p>
      </dgm:t>
    </dgm:pt>
    <dgm:pt modelId="{D8D07AAB-1D0A-477A-88B6-233460E6F644}" type="parTrans" cxnId="{7C927430-5C66-4E2D-AE80-DE6AA14EE3B0}">
      <dgm:prSet/>
      <dgm:spPr/>
      <dgm:t>
        <a:bodyPr/>
        <a:lstStyle/>
        <a:p>
          <a:endParaRPr lang="en-US"/>
        </a:p>
      </dgm:t>
    </dgm:pt>
    <dgm:pt modelId="{B0DDFC76-0CC0-4228-8407-18938B05216E}" type="sibTrans" cxnId="{7C927430-5C66-4E2D-AE80-DE6AA14EE3B0}">
      <dgm:prSet/>
      <dgm:spPr/>
      <dgm:t>
        <a:bodyPr/>
        <a:lstStyle/>
        <a:p>
          <a:endParaRPr lang="en-US"/>
        </a:p>
      </dgm:t>
    </dgm:pt>
    <dgm:pt modelId="{AA01771C-586E-4867-B727-D5ABE870CFBB}">
      <dgm:prSet/>
      <dgm:spPr/>
      <dgm:t>
        <a:bodyPr/>
        <a:lstStyle/>
        <a:p>
          <a:r>
            <a:rPr lang="en-GB"/>
            <a:t>Expand Islam and Sharia worldwide</a:t>
          </a:r>
          <a:endParaRPr lang="en-US"/>
        </a:p>
      </dgm:t>
    </dgm:pt>
    <dgm:pt modelId="{159291AD-5A77-4F98-9625-294706553336}" type="parTrans" cxnId="{6FF7952B-ABC1-46D8-AF55-132080570218}">
      <dgm:prSet/>
      <dgm:spPr/>
      <dgm:t>
        <a:bodyPr/>
        <a:lstStyle/>
        <a:p>
          <a:endParaRPr lang="en-US"/>
        </a:p>
      </dgm:t>
    </dgm:pt>
    <dgm:pt modelId="{AF1CE16F-53E8-47F0-AEC1-8D3600734B61}" type="sibTrans" cxnId="{6FF7952B-ABC1-46D8-AF55-132080570218}">
      <dgm:prSet/>
      <dgm:spPr/>
      <dgm:t>
        <a:bodyPr/>
        <a:lstStyle/>
        <a:p>
          <a:endParaRPr lang="en-US"/>
        </a:p>
      </dgm:t>
    </dgm:pt>
    <dgm:pt modelId="{315C2E5F-53B9-E143-A8DB-32AD89EC8B81}" type="pres">
      <dgm:prSet presAssocID="{14077771-6058-4BD1-9A64-DAE1FD1B90FD}" presName="linear" presStyleCnt="0">
        <dgm:presLayoutVars>
          <dgm:animLvl val="lvl"/>
          <dgm:resizeHandles val="exact"/>
        </dgm:presLayoutVars>
      </dgm:prSet>
      <dgm:spPr/>
    </dgm:pt>
    <dgm:pt modelId="{6E3B32B7-F61A-AC43-9C75-FA9D6427DD16}" type="pres">
      <dgm:prSet presAssocID="{019BEC91-6977-4C3A-ADF6-0A5D161FA9C5}" presName="parentText" presStyleLbl="node1" presStyleIdx="0" presStyleCnt="5">
        <dgm:presLayoutVars>
          <dgm:chMax val="0"/>
          <dgm:bulletEnabled val="1"/>
        </dgm:presLayoutVars>
      </dgm:prSet>
      <dgm:spPr/>
    </dgm:pt>
    <dgm:pt modelId="{A52711C0-0FE0-EB41-8C4F-233016399856}" type="pres">
      <dgm:prSet presAssocID="{6E656280-BA69-4683-B39E-EDC6898C256E}" presName="spacer" presStyleCnt="0"/>
      <dgm:spPr/>
    </dgm:pt>
    <dgm:pt modelId="{41F79531-D8BE-DC45-9CAF-322A87196305}" type="pres">
      <dgm:prSet presAssocID="{73F82B90-B0C9-477D-8E67-6B7B44CBEA84}" presName="parentText" presStyleLbl="node1" presStyleIdx="1" presStyleCnt="5">
        <dgm:presLayoutVars>
          <dgm:chMax val="0"/>
          <dgm:bulletEnabled val="1"/>
        </dgm:presLayoutVars>
      </dgm:prSet>
      <dgm:spPr/>
    </dgm:pt>
    <dgm:pt modelId="{52FB24DE-BEE0-9E4B-868D-3AF8F9953757}" type="pres">
      <dgm:prSet presAssocID="{E0DAE2C6-A100-40F0-86FD-5221A0517277}" presName="spacer" presStyleCnt="0"/>
      <dgm:spPr/>
    </dgm:pt>
    <dgm:pt modelId="{06ED21D5-AC4B-F74D-A3F8-A3EA7769E71A}" type="pres">
      <dgm:prSet presAssocID="{2046F5C2-C894-45E5-8D82-0DE9FE7BE5D7}" presName="parentText" presStyleLbl="node1" presStyleIdx="2" presStyleCnt="5">
        <dgm:presLayoutVars>
          <dgm:chMax val="0"/>
          <dgm:bulletEnabled val="1"/>
        </dgm:presLayoutVars>
      </dgm:prSet>
      <dgm:spPr/>
    </dgm:pt>
    <dgm:pt modelId="{1AB1F2E0-94E3-4B4B-B35B-B5B0B4E6F1F6}" type="pres">
      <dgm:prSet presAssocID="{7A78B755-86E4-4D7E-B49A-414C542FD2B2}" presName="spacer" presStyleCnt="0"/>
      <dgm:spPr/>
    </dgm:pt>
    <dgm:pt modelId="{DA30E294-A045-E845-B846-187424C9B900}" type="pres">
      <dgm:prSet presAssocID="{8D7EBC0C-CFAC-45E2-A6C6-65999A8D1260}" presName="parentText" presStyleLbl="node1" presStyleIdx="3" presStyleCnt="5">
        <dgm:presLayoutVars>
          <dgm:chMax val="0"/>
          <dgm:bulletEnabled val="1"/>
        </dgm:presLayoutVars>
      </dgm:prSet>
      <dgm:spPr/>
    </dgm:pt>
    <dgm:pt modelId="{9FEEDB13-9B0D-6A4F-B6DE-33FFFD0F4C77}" type="pres">
      <dgm:prSet presAssocID="{B0DDFC76-0CC0-4228-8407-18938B05216E}" presName="spacer" presStyleCnt="0"/>
      <dgm:spPr/>
    </dgm:pt>
    <dgm:pt modelId="{A71C3F1B-540D-4148-888F-A2859AF57068}" type="pres">
      <dgm:prSet presAssocID="{AA01771C-586E-4867-B727-D5ABE870CFBB}" presName="parentText" presStyleLbl="node1" presStyleIdx="4" presStyleCnt="5">
        <dgm:presLayoutVars>
          <dgm:chMax val="0"/>
          <dgm:bulletEnabled val="1"/>
        </dgm:presLayoutVars>
      </dgm:prSet>
      <dgm:spPr/>
    </dgm:pt>
  </dgm:ptLst>
  <dgm:cxnLst>
    <dgm:cxn modelId="{11B5EB1B-AF83-4F53-9AE4-3D23672378BA}" srcId="{14077771-6058-4BD1-9A64-DAE1FD1B90FD}" destId="{019BEC91-6977-4C3A-ADF6-0A5D161FA9C5}" srcOrd="0" destOrd="0" parTransId="{1B76D9B3-2842-46DD-AADB-2A7DDB64BB86}" sibTransId="{6E656280-BA69-4683-B39E-EDC6898C256E}"/>
    <dgm:cxn modelId="{6FF7952B-ABC1-46D8-AF55-132080570218}" srcId="{14077771-6058-4BD1-9A64-DAE1FD1B90FD}" destId="{AA01771C-586E-4867-B727-D5ABE870CFBB}" srcOrd="4" destOrd="0" parTransId="{159291AD-5A77-4F98-9625-294706553336}" sibTransId="{AF1CE16F-53E8-47F0-AEC1-8D3600734B61}"/>
    <dgm:cxn modelId="{7C927430-5C66-4E2D-AE80-DE6AA14EE3B0}" srcId="{14077771-6058-4BD1-9A64-DAE1FD1B90FD}" destId="{8D7EBC0C-CFAC-45E2-A6C6-65999A8D1260}" srcOrd="3" destOrd="0" parTransId="{D8D07AAB-1D0A-477A-88B6-233460E6F644}" sibTransId="{B0DDFC76-0CC0-4228-8407-18938B05216E}"/>
    <dgm:cxn modelId="{2C20DA34-2F99-C043-9B96-1BA4627AFE6C}" type="presOf" srcId="{019BEC91-6977-4C3A-ADF6-0A5D161FA9C5}" destId="{6E3B32B7-F61A-AC43-9C75-FA9D6427DD16}" srcOrd="0" destOrd="0" presId="urn:microsoft.com/office/officeart/2005/8/layout/vList2"/>
    <dgm:cxn modelId="{57FFAB78-948E-F54B-88D9-4FF4C498F4CB}" type="presOf" srcId="{14077771-6058-4BD1-9A64-DAE1FD1B90FD}" destId="{315C2E5F-53B9-E143-A8DB-32AD89EC8B81}" srcOrd="0" destOrd="0" presId="urn:microsoft.com/office/officeart/2005/8/layout/vList2"/>
    <dgm:cxn modelId="{96ADD595-15CF-9C43-B231-51A0A0347FBE}" type="presOf" srcId="{8D7EBC0C-CFAC-45E2-A6C6-65999A8D1260}" destId="{DA30E294-A045-E845-B846-187424C9B900}" srcOrd="0" destOrd="0" presId="urn:microsoft.com/office/officeart/2005/8/layout/vList2"/>
    <dgm:cxn modelId="{F361FAB1-17C4-5A43-B00B-935DD22B42E6}" type="presOf" srcId="{73F82B90-B0C9-477D-8E67-6B7B44CBEA84}" destId="{41F79531-D8BE-DC45-9CAF-322A87196305}" srcOrd="0" destOrd="0" presId="urn:microsoft.com/office/officeart/2005/8/layout/vList2"/>
    <dgm:cxn modelId="{560EF7B8-DB25-5648-9074-1CA981C0DD6B}" type="presOf" srcId="{2046F5C2-C894-45E5-8D82-0DE9FE7BE5D7}" destId="{06ED21D5-AC4B-F74D-A3F8-A3EA7769E71A}" srcOrd="0" destOrd="0" presId="urn:microsoft.com/office/officeart/2005/8/layout/vList2"/>
    <dgm:cxn modelId="{051683D1-47B8-4E40-AAE0-138A68838413}" srcId="{14077771-6058-4BD1-9A64-DAE1FD1B90FD}" destId="{2046F5C2-C894-45E5-8D82-0DE9FE7BE5D7}" srcOrd="2" destOrd="0" parTransId="{0F15D3C4-402D-4649-A7B7-3D30A6CA2F2E}" sibTransId="{7A78B755-86E4-4D7E-B49A-414C542FD2B2}"/>
    <dgm:cxn modelId="{54209BF7-0041-410F-853E-3701EC5A943F}" srcId="{14077771-6058-4BD1-9A64-DAE1FD1B90FD}" destId="{73F82B90-B0C9-477D-8E67-6B7B44CBEA84}" srcOrd="1" destOrd="0" parTransId="{1594CB48-6296-46D3-B428-77E71118296A}" sibTransId="{E0DAE2C6-A100-40F0-86FD-5221A0517277}"/>
    <dgm:cxn modelId="{11BC8FF9-B66F-794E-8E04-32280E5164FB}" type="presOf" srcId="{AA01771C-586E-4867-B727-D5ABE870CFBB}" destId="{A71C3F1B-540D-4148-888F-A2859AF57068}" srcOrd="0" destOrd="0" presId="urn:microsoft.com/office/officeart/2005/8/layout/vList2"/>
    <dgm:cxn modelId="{159A7A6D-AD5A-9144-BD6B-758D20E35299}" type="presParOf" srcId="{315C2E5F-53B9-E143-A8DB-32AD89EC8B81}" destId="{6E3B32B7-F61A-AC43-9C75-FA9D6427DD16}" srcOrd="0" destOrd="0" presId="urn:microsoft.com/office/officeart/2005/8/layout/vList2"/>
    <dgm:cxn modelId="{86E04280-880C-0C4D-A934-9875E9CAE9AE}" type="presParOf" srcId="{315C2E5F-53B9-E143-A8DB-32AD89EC8B81}" destId="{A52711C0-0FE0-EB41-8C4F-233016399856}" srcOrd="1" destOrd="0" presId="urn:microsoft.com/office/officeart/2005/8/layout/vList2"/>
    <dgm:cxn modelId="{DF5B211E-D2E4-8E43-9752-96675CC72D33}" type="presParOf" srcId="{315C2E5F-53B9-E143-A8DB-32AD89EC8B81}" destId="{41F79531-D8BE-DC45-9CAF-322A87196305}" srcOrd="2" destOrd="0" presId="urn:microsoft.com/office/officeart/2005/8/layout/vList2"/>
    <dgm:cxn modelId="{F8C06917-82F2-5044-ABE9-578400C861EF}" type="presParOf" srcId="{315C2E5F-53B9-E143-A8DB-32AD89EC8B81}" destId="{52FB24DE-BEE0-9E4B-868D-3AF8F9953757}" srcOrd="3" destOrd="0" presId="urn:microsoft.com/office/officeart/2005/8/layout/vList2"/>
    <dgm:cxn modelId="{54F728CB-2F60-414C-A94A-EBED43093F36}" type="presParOf" srcId="{315C2E5F-53B9-E143-A8DB-32AD89EC8B81}" destId="{06ED21D5-AC4B-F74D-A3F8-A3EA7769E71A}" srcOrd="4" destOrd="0" presId="urn:microsoft.com/office/officeart/2005/8/layout/vList2"/>
    <dgm:cxn modelId="{F0521EA2-4FF5-BD47-8B8A-03AD2CF0E093}" type="presParOf" srcId="{315C2E5F-53B9-E143-A8DB-32AD89EC8B81}" destId="{1AB1F2E0-94E3-4B4B-B35B-B5B0B4E6F1F6}" srcOrd="5" destOrd="0" presId="urn:microsoft.com/office/officeart/2005/8/layout/vList2"/>
    <dgm:cxn modelId="{A39A3BBF-099B-BA44-974F-0B0FB4035855}" type="presParOf" srcId="{315C2E5F-53B9-E143-A8DB-32AD89EC8B81}" destId="{DA30E294-A045-E845-B846-187424C9B900}" srcOrd="6" destOrd="0" presId="urn:microsoft.com/office/officeart/2005/8/layout/vList2"/>
    <dgm:cxn modelId="{26E41123-20EB-6446-83BE-9056809D0946}" type="presParOf" srcId="{315C2E5F-53B9-E143-A8DB-32AD89EC8B81}" destId="{9FEEDB13-9B0D-6A4F-B6DE-33FFFD0F4C77}" srcOrd="7" destOrd="0" presId="urn:microsoft.com/office/officeart/2005/8/layout/vList2"/>
    <dgm:cxn modelId="{24B99C1B-649A-B844-86A1-20E0EAEF009E}" type="presParOf" srcId="{315C2E5F-53B9-E143-A8DB-32AD89EC8B81}" destId="{A71C3F1B-540D-4148-888F-A2859AF57068}" srcOrd="8"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15A910F-B3BC-41F5-98BC-AA56599F7D31}"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047ECF6F-C3FE-4D57-90A7-71F676D6A0FD}">
      <dgm:prSet/>
      <dgm:spPr/>
      <dgm:t>
        <a:bodyPr/>
        <a:lstStyle/>
        <a:p>
          <a:r>
            <a:rPr lang="en-GB" dirty="0"/>
            <a:t>Similarly, to Al Qaeda, IS takes advantage of the internet</a:t>
          </a:r>
          <a:endParaRPr lang="en-US" dirty="0"/>
        </a:p>
      </dgm:t>
    </dgm:pt>
    <dgm:pt modelId="{F237E1EE-AE27-4B52-B438-EF038EC91FA8}" type="parTrans" cxnId="{4EC18C5A-566F-4C32-B461-67A62A6962E9}">
      <dgm:prSet/>
      <dgm:spPr/>
      <dgm:t>
        <a:bodyPr/>
        <a:lstStyle/>
        <a:p>
          <a:endParaRPr lang="en-US"/>
        </a:p>
      </dgm:t>
    </dgm:pt>
    <dgm:pt modelId="{28A4F601-ECAA-453E-A103-4E3ABEC035E1}" type="sibTrans" cxnId="{4EC18C5A-566F-4C32-B461-67A62A6962E9}">
      <dgm:prSet/>
      <dgm:spPr/>
      <dgm:t>
        <a:bodyPr/>
        <a:lstStyle/>
        <a:p>
          <a:endParaRPr lang="en-US"/>
        </a:p>
      </dgm:t>
    </dgm:pt>
    <dgm:pt modelId="{B12B5BFD-F49D-4BB3-9DFC-CD55C8DD9715}">
      <dgm:prSet/>
      <dgm:spPr/>
      <dgm:t>
        <a:bodyPr/>
        <a:lstStyle/>
        <a:p>
          <a:r>
            <a:rPr lang="en-GB"/>
            <a:t>The IS has been one of the most active and media savvy terrorist organisations – exploiting social media for the purposes of propaganda, radicalisation and recruitment (Hossain, 2018).</a:t>
          </a:r>
          <a:endParaRPr lang="en-US"/>
        </a:p>
      </dgm:t>
    </dgm:pt>
    <dgm:pt modelId="{3BA368CA-A97E-4110-BB4D-F6680426E927}" type="parTrans" cxnId="{622A948C-FC71-45E7-88AD-E212241814F4}">
      <dgm:prSet/>
      <dgm:spPr/>
      <dgm:t>
        <a:bodyPr/>
        <a:lstStyle/>
        <a:p>
          <a:endParaRPr lang="en-US"/>
        </a:p>
      </dgm:t>
    </dgm:pt>
    <dgm:pt modelId="{3261A9A7-55DE-46D9-8A65-316AF6F380AB}" type="sibTrans" cxnId="{622A948C-FC71-45E7-88AD-E212241814F4}">
      <dgm:prSet/>
      <dgm:spPr/>
      <dgm:t>
        <a:bodyPr/>
        <a:lstStyle/>
        <a:p>
          <a:endParaRPr lang="en-US"/>
        </a:p>
      </dgm:t>
    </dgm:pt>
    <dgm:pt modelId="{88A479A7-1162-4826-B01F-A120ABDC41A7}">
      <dgm:prSet/>
      <dgm:spPr/>
      <dgm:t>
        <a:bodyPr/>
        <a:lstStyle/>
        <a:p>
          <a:r>
            <a:rPr lang="en-GB" dirty="0"/>
            <a:t>Awan (2017, p.138) states that the power of social media ‘’has led to a number of Britons’’ being radicalised and joining the IS due to the ‘’virtual playground’’ of the internet that terrorists exploit results in ‘’views being reinforced’ creating an ‘’echo chamber’’.</a:t>
          </a:r>
          <a:endParaRPr lang="en-US" dirty="0"/>
        </a:p>
      </dgm:t>
    </dgm:pt>
    <dgm:pt modelId="{A7EE0135-3230-4C75-8A97-B17CA9BF3F00}" type="parTrans" cxnId="{FB5A6F2B-BAD5-4380-AD36-3B9B2DF44773}">
      <dgm:prSet/>
      <dgm:spPr/>
      <dgm:t>
        <a:bodyPr/>
        <a:lstStyle/>
        <a:p>
          <a:endParaRPr lang="en-US"/>
        </a:p>
      </dgm:t>
    </dgm:pt>
    <dgm:pt modelId="{F7F18C96-5520-460B-9591-231E56A6EAE6}" type="sibTrans" cxnId="{FB5A6F2B-BAD5-4380-AD36-3B9B2DF44773}">
      <dgm:prSet/>
      <dgm:spPr/>
      <dgm:t>
        <a:bodyPr/>
        <a:lstStyle/>
        <a:p>
          <a:endParaRPr lang="en-US"/>
        </a:p>
      </dgm:t>
    </dgm:pt>
    <dgm:pt modelId="{31340B86-3F10-49AA-AC67-3FBA3DE87A92}">
      <dgm:prSet/>
      <dgm:spPr/>
      <dgm:t>
        <a:bodyPr/>
        <a:lstStyle/>
        <a:p>
          <a:r>
            <a:rPr lang="en-GB"/>
            <a:t>Encrypted messaging forums - communicative tool to spread ideological messages.</a:t>
          </a:r>
          <a:endParaRPr lang="en-US"/>
        </a:p>
      </dgm:t>
    </dgm:pt>
    <dgm:pt modelId="{6AEE03C8-A230-42B5-B127-0F8EE361A27C}" type="parTrans" cxnId="{8F934B7B-88BF-44A2-9F15-81CF2AF9AD6B}">
      <dgm:prSet/>
      <dgm:spPr/>
      <dgm:t>
        <a:bodyPr/>
        <a:lstStyle/>
        <a:p>
          <a:endParaRPr lang="en-US"/>
        </a:p>
      </dgm:t>
    </dgm:pt>
    <dgm:pt modelId="{3F367DB9-FB1D-468B-84F0-E9932CAE8CD6}" type="sibTrans" cxnId="{8F934B7B-88BF-44A2-9F15-81CF2AF9AD6B}">
      <dgm:prSet/>
      <dgm:spPr/>
      <dgm:t>
        <a:bodyPr/>
        <a:lstStyle/>
        <a:p>
          <a:endParaRPr lang="en-US"/>
        </a:p>
      </dgm:t>
    </dgm:pt>
    <dgm:pt modelId="{0178C031-F68F-3742-9686-B1FE6D7A42C8}" type="pres">
      <dgm:prSet presAssocID="{C15A910F-B3BC-41F5-98BC-AA56599F7D31}" presName="linear" presStyleCnt="0">
        <dgm:presLayoutVars>
          <dgm:animLvl val="lvl"/>
          <dgm:resizeHandles val="exact"/>
        </dgm:presLayoutVars>
      </dgm:prSet>
      <dgm:spPr/>
    </dgm:pt>
    <dgm:pt modelId="{A9D0DB0E-8437-CA41-B632-5A0BC0F61D8D}" type="pres">
      <dgm:prSet presAssocID="{047ECF6F-C3FE-4D57-90A7-71F676D6A0FD}" presName="parentText" presStyleLbl="node1" presStyleIdx="0" presStyleCnt="4">
        <dgm:presLayoutVars>
          <dgm:chMax val="0"/>
          <dgm:bulletEnabled val="1"/>
        </dgm:presLayoutVars>
      </dgm:prSet>
      <dgm:spPr/>
    </dgm:pt>
    <dgm:pt modelId="{E752C70D-B55B-FC44-B60A-713799F7962B}" type="pres">
      <dgm:prSet presAssocID="{28A4F601-ECAA-453E-A103-4E3ABEC035E1}" presName="spacer" presStyleCnt="0"/>
      <dgm:spPr/>
    </dgm:pt>
    <dgm:pt modelId="{FED66123-113E-0844-AED1-7600D451474E}" type="pres">
      <dgm:prSet presAssocID="{B12B5BFD-F49D-4BB3-9DFC-CD55C8DD9715}" presName="parentText" presStyleLbl="node1" presStyleIdx="1" presStyleCnt="4">
        <dgm:presLayoutVars>
          <dgm:chMax val="0"/>
          <dgm:bulletEnabled val="1"/>
        </dgm:presLayoutVars>
      </dgm:prSet>
      <dgm:spPr/>
    </dgm:pt>
    <dgm:pt modelId="{F140B4C4-2058-6E4B-9110-46E009375F71}" type="pres">
      <dgm:prSet presAssocID="{3261A9A7-55DE-46D9-8A65-316AF6F380AB}" presName="spacer" presStyleCnt="0"/>
      <dgm:spPr/>
    </dgm:pt>
    <dgm:pt modelId="{8BC2DEAF-2E33-9F4A-9D06-1C5C4C2C031D}" type="pres">
      <dgm:prSet presAssocID="{88A479A7-1162-4826-B01F-A120ABDC41A7}" presName="parentText" presStyleLbl="node1" presStyleIdx="2" presStyleCnt="4">
        <dgm:presLayoutVars>
          <dgm:chMax val="0"/>
          <dgm:bulletEnabled val="1"/>
        </dgm:presLayoutVars>
      </dgm:prSet>
      <dgm:spPr/>
    </dgm:pt>
    <dgm:pt modelId="{E5AA8224-FB14-3442-945D-B7E1F39D80C3}" type="pres">
      <dgm:prSet presAssocID="{F7F18C96-5520-460B-9591-231E56A6EAE6}" presName="spacer" presStyleCnt="0"/>
      <dgm:spPr/>
    </dgm:pt>
    <dgm:pt modelId="{9C64E5C7-D4E4-FF47-A945-A197C1B6C8CA}" type="pres">
      <dgm:prSet presAssocID="{31340B86-3F10-49AA-AC67-3FBA3DE87A92}" presName="parentText" presStyleLbl="node1" presStyleIdx="3" presStyleCnt="4">
        <dgm:presLayoutVars>
          <dgm:chMax val="0"/>
          <dgm:bulletEnabled val="1"/>
        </dgm:presLayoutVars>
      </dgm:prSet>
      <dgm:spPr/>
    </dgm:pt>
  </dgm:ptLst>
  <dgm:cxnLst>
    <dgm:cxn modelId="{499F2002-CEFC-134F-9725-0C955488A00F}" type="presOf" srcId="{C15A910F-B3BC-41F5-98BC-AA56599F7D31}" destId="{0178C031-F68F-3742-9686-B1FE6D7A42C8}" srcOrd="0" destOrd="0" presId="urn:microsoft.com/office/officeart/2005/8/layout/vList2"/>
    <dgm:cxn modelId="{FB5A6F2B-BAD5-4380-AD36-3B9B2DF44773}" srcId="{C15A910F-B3BC-41F5-98BC-AA56599F7D31}" destId="{88A479A7-1162-4826-B01F-A120ABDC41A7}" srcOrd="2" destOrd="0" parTransId="{A7EE0135-3230-4C75-8A97-B17CA9BF3F00}" sibTransId="{F7F18C96-5520-460B-9591-231E56A6EAE6}"/>
    <dgm:cxn modelId="{A905962E-1913-EC41-B508-A9C95F5641B9}" type="presOf" srcId="{B12B5BFD-F49D-4BB3-9DFC-CD55C8DD9715}" destId="{FED66123-113E-0844-AED1-7600D451474E}" srcOrd="0" destOrd="0" presId="urn:microsoft.com/office/officeart/2005/8/layout/vList2"/>
    <dgm:cxn modelId="{C8D67640-F353-9D43-B0ED-8A05A1CF707C}" type="presOf" srcId="{047ECF6F-C3FE-4D57-90A7-71F676D6A0FD}" destId="{A9D0DB0E-8437-CA41-B632-5A0BC0F61D8D}" srcOrd="0" destOrd="0" presId="urn:microsoft.com/office/officeart/2005/8/layout/vList2"/>
    <dgm:cxn modelId="{0B2B214D-C80C-C44A-8E69-6577CF315948}" type="presOf" srcId="{31340B86-3F10-49AA-AC67-3FBA3DE87A92}" destId="{9C64E5C7-D4E4-FF47-A945-A197C1B6C8CA}" srcOrd="0" destOrd="0" presId="urn:microsoft.com/office/officeart/2005/8/layout/vList2"/>
    <dgm:cxn modelId="{4EC18C5A-566F-4C32-B461-67A62A6962E9}" srcId="{C15A910F-B3BC-41F5-98BC-AA56599F7D31}" destId="{047ECF6F-C3FE-4D57-90A7-71F676D6A0FD}" srcOrd="0" destOrd="0" parTransId="{F237E1EE-AE27-4B52-B438-EF038EC91FA8}" sibTransId="{28A4F601-ECAA-453E-A103-4E3ABEC035E1}"/>
    <dgm:cxn modelId="{8F934B7B-88BF-44A2-9F15-81CF2AF9AD6B}" srcId="{C15A910F-B3BC-41F5-98BC-AA56599F7D31}" destId="{31340B86-3F10-49AA-AC67-3FBA3DE87A92}" srcOrd="3" destOrd="0" parTransId="{6AEE03C8-A230-42B5-B127-0F8EE361A27C}" sibTransId="{3F367DB9-FB1D-468B-84F0-E9932CAE8CD6}"/>
    <dgm:cxn modelId="{622A948C-FC71-45E7-88AD-E212241814F4}" srcId="{C15A910F-B3BC-41F5-98BC-AA56599F7D31}" destId="{B12B5BFD-F49D-4BB3-9DFC-CD55C8DD9715}" srcOrd="1" destOrd="0" parTransId="{3BA368CA-A97E-4110-BB4D-F6680426E927}" sibTransId="{3261A9A7-55DE-46D9-8A65-316AF6F380AB}"/>
    <dgm:cxn modelId="{19872CC7-5CFC-9B40-B689-E6EC30410F8D}" type="presOf" srcId="{88A479A7-1162-4826-B01F-A120ABDC41A7}" destId="{8BC2DEAF-2E33-9F4A-9D06-1C5C4C2C031D}" srcOrd="0" destOrd="0" presId="urn:microsoft.com/office/officeart/2005/8/layout/vList2"/>
    <dgm:cxn modelId="{3B7B18AD-AF06-4945-A290-EB024858C735}" type="presParOf" srcId="{0178C031-F68F-3742-9686-B1FE6D7A42C8}" destId="{A9D0DB0E-8437-CA41-B632-5A0BC0F61D8D}" srcOrd="0" destOrd="0" presId="urn:microsoft.com/office/officeart/2005/8/layout/vList2"/>
    <dgm:cxn modelId="{4570BDC9-401E-534B-AB68-35F62BAFD042}" type="presParOf" srcId="{0178C031-F68F-3742-9686-B1FE6D7A42C8}" destId="{E752C70D-B55B-FC44-B60A-713799F7962B}" srcOrd="1" destOrd="0" presId="urn:microsoft.com/office/officeart/2005/8/layout/vList2"/>
    <dgm:cxn modelId="{119CDE42-E5AA-864C-BEBD-DD45027BA7A9}" type="presParOf" srcId="{0178C031-F68F-3742-9686-B1FE6D7A42C8}" destId="{FED66123-113E-0844-AED1-7600D451474E}" srcOrd="2" destOrd="0" presId="urn:microsoft.com/office/officeart/2005/8/layout/vList2"/>
    <dgm:cxn modelId="{B23E8006-3647-2240-A609-96874D71A7F5}" type="presParOf" srcId="{0178C031-F68F-3742-9686-B1FE6D7A42C8}" destId="{F140B4C4-2058-6E4B-9110-46E009375F71}" srcOrd="3" destOrd="0" presId="urn:microsoft.com/office/officeart/2005/8/layout/vList2"/>
    <dgm:cxn modelId="{E31F5CCD-ACB7-2F4F-86BE-2C96E365EE26}" type="presParOf" srcId="{0178C031-F68F-3742-9686-B1FE6D7A42C8}" destId="{8BC2DEAF-2E33-9F4A-9D06-1C5C4C2C031D}" srcOrd="4" destOrd="0" presId="urn:microsoft.com/office/officeart/2005/8/layout/vList2"/>
    <dgm:cxn modelId="{8452F632-5516-1E4C-A6DC-F55A91603996}" type="presParOf" srcId="{0178C031-F68F-3742-9686-B1FE6D7A42C8}" destId="{E5AA8224-FB14-3442-945D-B7E1F39D80C3}" srcOrd="5" destOrd="0" presId="urn:microsoft.com/office/officeart/2005/8/layout/vList2"/>
    <dgm:cxn modelId="{9699F8E0-AEFE-0742-8F60-63B3850D24F3}" type="presParOf" srcId="{0178C031-F68F-3742-9686-B1FE6D7A42C8}" destId="{9C64E5C7-D4E4-FF47-A945-A197C1B6C8CA}" srcOrd="6"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C217237-DA2B-48FD-9D4B-B2AA89E4290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95C0DEE-40CE-4BB6-87AA-744DBAEF8C41}">
      <dgm:prSet custT="1"/>
      <dgm:spPr/>
      <dgm:t>
        <a:bodyPr/>
        <a:lstStyle/>
        <a:p>
          <a:r>
            <a:rPr lang="en-GB" sz="1800" dirty="0"/>
            <a:t>Twitter, Facebook and YouTube used to recruit new members – through violent online viral videos that target young, impressionable and vulnerable people.</a:t>
          </a:r>
          <a:endParaRPr lang="en-US" sz="1800" dirty="0"/>
        </a:p>
      </dgm:t>
    </dgm:pt>
    <dgm:pt modelId="{3C555634-88C3-49AE-86B3-5709C253BAC2}" type="parTrans" cxnId="{64CF1337-89FE-41D0-9272-1DC2F8ABC02D}">
      <dgm:prSet/>
      <dgm:spPr/>
      <dgm:t>
        <a:bodyPr/>
        <a:lstStyle/>
        <a:p>
          <a:endParaRPr lang="en-US" sz="1800"/>
        </a:p>
      </dgm:t>
    </dgm:pt>
    <dgm:pt modelId="{5D388E1D-69CF-423B-A238-C739AFFBA8C1}" type="sibTrans" cxnId="{64CF1337-89FE-41D0-9272-1DC2F8ABC02D}">
      <dgm:prSet/>
      <dgm:spPr/>
      <dgm:t>
        <a:bodyPr/>
        <a:lstStyle/>
        <a:p>
          <a:endParaRPr lang="en-US" sz="1800"/>
        </a:p>
      </dgm:t>
    </dgm:pt>
    <dgm:pt modelId="{CAB45870-C7FB-4AE7-9335-D528A20D9B40}">
      <dgm:prSet custT="1"/>
      <dgm:spPr/>
      <dgm:t>
        <a:bodyPr/>
        <a:lstStyle/>
        <a:p>
          <a:r>
            <a:rPr lang="en-GB" sz="1800"/>
            <a:t>The IS has developed many savvy social media techniques to ensure continuity of its message.</a:t>
          </a:r>
          <a:endParaRPr lang="en-US" sz="1800"/>
        </a:p>
      </dgm:t>
    </dgm:pt>
    <dgm:pt modelId="{13E9293B-9D2D-46E2-AFE2-051477258365}" type="parTrans" cxnId="{77AD0EB9-F71F-4E5B-AF1D-E41E5AFB9D7B}">
      <dgm:prSet/>
      <dgm:spPr/>
      <dgm:t>
        <a:bodyPr/>
        <a:lstStyle/>
        <a:p>
          <a:endParaRPr lang="en-US" sz="1800"/>
        </a:p>
      </dgm:t>
    </dgm:pt>
    <dgm:pt modelId="{8794C97C-D732-4ECC-8887-AE710C08D0A9}" type="sibTrans" cxnId="{77AD0EB9-F71F-4E5B-AF1D-E41E5AFB9D7B}">
      <dgm:prSet/>
      <dgm:spPr/>
      <dgm:t>
        <a:bodyPr/>
        <a:lstStyle/>
        <a:p>
          <a:endParaRPr lang="en-US" sz="1800"/>
        </a:p>
      </dgm:t>
    </dgm:pt>
    <dgm:pt modelId="{312CE80F-8026-426C-97CE-E1FBC9A65CE1}">
      <dgm:prSet custT="1"/>
      <dgm:spPr/>
      <dgm:t>
        <a:bodyPr/>
        <a:lstStyle/>
        <a:p>
          <a:r>
            <a:rPr lang="en-GB" sz="1800"/>
            <a:t>Social media enables the rapid transmission of information and disinformation - exploited by the IS.</a:t>
          </a:r>
          <a:endParaRPr lang="en-US" sz="1800"/>
        </a:p>
      </dgm:t>
    </dgm:pt>
    <dgm:pt modelId="{87BEB4F8-19B5-4ECA-B80E-7BF9DD1A6DC6}" type="parTrans" cxnId="{94AE8D04-363B-469A-8E4A-51009F59351A}">
      <dgm:prSet/>
      <dgm:spPr/>
      <dgm:t>
        <a:bodyPr/>
        <a:lstStyle/>
        <a:p>
          <a:endParaRPr lang="en-US" sz="1800"/>
        </a:p>
      </dgm:t>
    </dgm:pt>
    <dgm:pt modelId="{8EABF026-9D6C-4967-8783-396EA89D526E}" type="sibTrans" cxnId="{94AE8D04-363B-469A-8E4A-51009F59351A}">
      <dgm:prSet/>
      <dgm:spPr/>
      <dgm:t>
        <a:bodyPr/>
        <a:lstStyle/>
        <a:p>
          <a:endParaRPr lang="en-US" sz="1800"/>
        </a:p>
      </dgm:t>
    </dgm:pt>
    <dgm:pt modelId="{868CAE36-0F96-4D0D-942A-922DD3366C99}">
      <dgm:prSet custT="1"/>
      <dgm:spPr/>
      <dgm:t>
        <a:bodyPr/>
        <a:lstStyle/>
        <a:p>
          <a:r>
            <a:rPr lang="en-GB" sz="1800"/>
            <a:t>IS’s use of the internet and social media is at the centre of its information operations campaign – has been critical to its overall rise in power.</a:t>
          </a:r>
          <a:endParaRPr lang="en-US" sz="1800"/>
        </a:p>
      </dgm:t>
    </dgm:pt>
    <dgm:pt modelId="{F5035B35-B741-4CF9-90BA-66DCE002CFE0}" type="parTrans" cxnId="{08F45E64-9A8C-489C-92D2-45D7683AF2E0}">
      <dgm:prSet/>
      <dgm:spPr/>
      <dgm:t>
        <a:bodyPr/>
        <a:lstStyle/>
        <a:p>
          <a:endParaRPr lang="en-US" sz="1800"/>
        </a:p>
      </dgm:t>
    </dgm:pt>
    <dgm:pt modelId="{3072EC9B-F4BF-476C-82A0-285C768E5AB3}" type="sibTrans" cxnId="{08F45E64-9A8C-489C-92D2-45D7683AF2E0}">
      <dgm:prSet/>
      <dgm:spPr/>
      <dgm:t>
        <a:bodyPr/>
        <a:lstStyle/>
        <a:p>
          <a:endParaRPr lang="en-US" sz="1800"/>
        </a:p>
      </dgm:t>
    </dgm:pt>
    <dgm:pt modelId="{A9F0386E-C571-4A79-AB4D-44C4E9CEFF75}">
      <dgm:prSet custT="1"/>
      <dgm:spPr/>
      <dgm:t>
        <a:bodyPr/>
        <a:lstStyle/>
        <a:p>
          <a:r>
            <a:rPr lang="en-GB" sz="1800"/>
            <a:t>‘’As a result, what we are witnessing is Isis being able to tap into the minds of young and impressionable people who are more likely to be watching YouTube and using Facebook and Twitter’’ (Awan, 2017, p.139).</a:t>
          </a:r>
          <a:endParaRPr lang="en-US" sz="1800"/>
        </a:p>
      </dgm:t>
    </dgm:pt>
    <dgm:pt modelId="{143B37FB-89C7-46D7-BC70-BEA52EE2C1C7}" type="parTrans" cxnId="{E60EA4C8-AE17-45B7-96A5-BF8F6AC5E198}">
      <dgm:prSet/>
      <dgm:spPr/>
      <dgm:t>
        <a:bodyPr/>
        <a:lstStyle/>
        <a:p>
          <a:endParaRPr lang="en-US" sz="1800"/>
        </a:p>
      </dgm:t>
    </dgm:pt>
    <dgm:pt modelId="{7E0F2228-4B53-4796-8F4C-BBDAB0E6D4E8}" type="sibTrans" cxnId="{E60EA4C8-AE17-45B7-96A5-BF8F6AC5E198}">
      <dgm:prSet/>
      <dgm:spPr/>
      <dgm:t>
        <a:bodyPr/>
        <a:lstStyle/>
        <a:p>
          <a:endParaRPr lang="en-US" sz="1800"/>
        </a:p>
      </dgm:t>
    </dgm:pt>
    <dgm:pt modelId="{8AF30D71-308B-4EFD-A41E-C7FC8075849B}">
      <dgm:prSet custT="1"/>
      <dgm:spPr/>
      <dgm:t>
        <a:bodyPr/>
        <a:lstStyle/>
        <a:p>
          <a:r>
            <a:rPr lang="en-GB" sz="1800"/>
            <a:t>Social media – direct channel whereby they can adapt their radicalisation techniques matching individual grievance.</a:t>
          </a:r>
          <a:endParaRPr lang="en-US" sz="1800"/>
        </a:p>
      </dgm:t>
    </dgm:pt>
    <dgm:pt modelId="{FF7D0BDA-4771-4761-884C-3F92C7D10CEA}" type="parTrans" cxnId="{E9C524F0-40E1-45E8-9A40-0DAAD14F9523}">
      <dgm:prSet/>
      <dgm:spPr/>
      <dgm:t>
        <a:bodyPr/>
        <a:lstStyle/>
        <a:p>
          <a:endParaRPr lang="en-US" sz="1800"/>
        </a:p>
      </dgm:t>
    </dgm:pt>
    <dgm:pt modelId="{6DDD18E7-D52B-4F2D-A5CC-537B71BF9A3B}" type="sibTrans" cxnId="{E9C524F0-40E1-45E8-9A40-0DAAD14F9523}">
      <dgm:prSet/>
      <dgm:spPr/>
      <dgm:t>
        <a:bodyPr/>
        <a:lstStyle/>
        <a:p>
          <a:endParaRPr lang="en-US" sz="1800"/>
        </a:p>
      </dgm:t>
    </dgm:pt>
    <dgm:pt modelId="{AD721B74-E070-614C-9CD2-085286E369C4}" type="pres">
      <dgm:prSet presAssocID="{6C217237-DA2B-48FD-9D4B-B2AA89E42903}" presName="vert0" presStyleCnt="0">
        <dgm:presLayoutVars>
          <dgm:dir/>
          <dgm:animOne val="branch"/>
          <dgm:animLvl val="lvl"/>
        </dgm:presLayoutVars>
      </dgm:prSet>
      <dgm:spPr/>
    </dgm:pt>
    <dgm:pt modelId="{C59AE62F-C999-934E-8418-85CBD8B18118}" type="pres">
      <dgm:prSet presAssocID="{C95C0DEE-40CE-4BB6-87AA-744DBAEF8C41}" presName="thickLine" presStyleLbl="alignNode1" presStyleIdx="0" presStyleCnt="6"/>
      <dgm:spPr/>
    </dgm:pt>
    <dgm:pt modelId="{A7F5840B-BE0A-8647-B99E-B3ABE3B6C635}" type="pres">
      <dgm:prSet presAssocID="{C95C0DEE-40CE-4BB6-87AA-744DBAEF8C41}" presName="horz1" presStyleCnt="0"/>
      <dgm:spPr/>
    </dgm:pt>
    <dgm:pt modelId="{AC9842BC-DA2C-E942-A94A-3936D4C721F6}" type="pres">
      <dgm:prSet presAssocID="{C95C0DEE-40CE-4BB6-87AA-744DBAEF8C41}" presName="tx1" presStyleLbl="revTx" presStyleIdx="0" presStyleCnt="6"/>
      <dgm:spPr/>
    </dgm:pt>
    <dgm:pt modelId="{92632370-66E7-054E-A11E-9ADF28F37846}" type="pres">
      <dgm:prSet presAssocID="{C95C0DEE-40CE-4BB6-87AA-744DBAEF8C41}" presName="vert1" presStyleCnt="0"/>
      <dgm:spPr/>
    </dgm:pt>
    <dgm:pt modelId="{2E91915F-8DFD-5F4B-885D-E8CF92E41A9A}" type="pres">
      <dgm:prSet presAssocID="{CAB45870-C7FB-4AE7-9335-D528A20D9B40}" presName="thickLine" presStyleLbl="alignNode1" presStyleIdx="1" presStyleCnt="6"/>
      <dgm:spPr/>
    </dgm:pt>
    <dgm:pt modelId="{49F9D040-2571-634C-955D-849B57E708B1}" type="pres">
      <dgm:prSet presAssocID="{CAB45870-C7FB-4AE7-9335-D528A20D9B40}" presName="horz1" presStyleCnt="0"/>
      <dgm:spPr/>
    </dgm:pt>
    <dgm:pt modelId="{ABDB5A43-F8B8-FB4E-88F9-34F3B7B9C176}" type="pres">
      <dgm:prSet presAssocID="{CAB45870-C7FB-4AE7-9335-D528A20D9B40}" presName="tx1" presStyleLbl="revTx" presStyleIdx="1" presStyleCnt="6"/>
      <dgm:spPr/>
    </dgm:pt>
    <dgm:pt modelId="{FBB0457D-E90A-F94F-8715-E0E40D34C5EC}" type="pres">
      <dgm:prSet presAssocID="{CAB45870-C7FB-4AE7-9335-D528A20D9B40}" presName="vert1" presStyleCnt="0"/>
      <dgm:spPr/>
    </dgm:pt>
    <dgm:pt modelId="{07C752D8-CD78-6547-A618-04963D7B7599}" type="pres">
      <dgm:prSet presAssocID="{312CE80F-8026-426C-97CE-E1FBC9A65CE1}" presName="thickLine" presStyleLbl="alignNode1" presStyleIdx="2" presStyleCnt="6"/>
      <dgm:spPr/>
    </dgm:pt>
    <dgm:pt modelId="{441B08A0-1CCF-0C44-9CED-DB953B6CDE4D}" type="pres">
      <dgm:prSet presAssocID="{312CE80F-8026-426C-97CE-E1FBC9A65CE1}" presName="horz1" presStyleCnt="0"/>
      <dgm:spPr/>
    </dgm:pt>
    <dgm:pt modelId="{00689CC8-49ED-8648-B318-558123065216}" type="pres">
      <dgm:prSet presAssocID="{312CE80F-8026-426C-97CE-E1FBC9A65CE1}" presName="tx1" presStyleLbl="revTx" presStyleIdx="2" presStyleCnt="6"/>
      <dgm:spPr/>
    </dgm:pt>
    <dgm:pt modelId="{A44D4966-A22E-744E-A245-C40119E8DEE0}" type="pres">
      <dgm:prSet presAssocID="{312CE80F-8026-426C-97CE-E1FBC9A65CE1}" presName="vert1" presStyleCnt="0"/>
      <dgm:spPr/>
    </dgm:pt>
    <dgm:pt modelId="{A64F3EF9-6767-8F4A-B8C9-BD0AF42AB272}" type="pres">
      <dgm:prSet presAssocID="{868CAE36-0F96-4D0D-942A-922DD3366C99}" presName="thickLine" presStyleLbl="alignNode1" presStyleIdx="3" presStyleCnt="6"/>
      <dgm:spPr/>
    </dgm:pt>
    <dgm:pt modelId="{9AAE0DB1-F556-014C-8E20-3468CA8F1ED4}" type="pres">
      <dgm:prSet presAssocID="{868CAE36-0F96-4D0D-942A-922DD3366C99}" presName="horz1" presStyleCnt="0"/>
      <dgm:spPr/>
    </dgm:pt>
    <dgm:pt modelId="{6020DD00-4A24-8C45-9815-F4B6DEBAE7F6}" type="pres">
      <dgm:prSet presAssocID="{868CAE36-0F96-4D0D-942A-922DD3366C99}" presName="tx1" presStyleLbl="revTx" presStyleIdx="3" presStyleCnt="6"/>
      <dgm:spPr/>
    </dgm:pt>
    <dgm:pt modelId="{5FB19FE8-C507-CC40-A5F6-5E29AC9811E7}" type="pres">
      <dgm:prSet presAssocID="{868CAE36-0F96-4D0D-942A-922DD3366C99}" presName="vert1" presStyleCnt="0"/>
      <dgm:spPr/>
    </dgm:pt>
    <dgm:pt modelId="{F0865712-A876-3946-ADCF-695B56C5FAA9}" type="pres">
      <dgm:prSet presAssocID="{A9F0386E-C571-4A79-AB4D-44C4E9CEFF75}" presName="thickLine" presStyleLbl="alignNode1" presStyleIdx="4" presStyleCnt="6"/>
      <dgm:spPr/>
    </dgm:pt>
    <dgm:pt modelId="{463A1C8F-AD28-5940-AAC4-6E6B3A5B139E}" type="pres">
      <dgm:prSet presAssocID="{A9F0386E-C571-4A79-AB4D-44C4E9CEFF75}" presName="horz1" presStyleCnt="0"/>
      <dgm:spPr/>
    </dgm:pt>
    <dgm:pt modelId="{B4654C70-FEE8-E04B-8FFF-756DD21B4461}" type="pres">
      <dgm:prSet presAssocID="{A9F0386E-C571-4A79-AB4D-44C4E9CEFF75}" presName="tx1" presStyleLbl="revTx" presStyleIdx="4" presStyleCnt="6"/>
      <dgm:spPr/>
    </dgm:pt>
    <dgm:pt modelId="{E7B82369-2F3A-594C-A11F-F5B28EB09D7E}" type="pres">
      <dgm:prSet presAssocID="{A9F0386E-C571-4A79-AB4D-44C4E9CEFF75}" presName="vert1" presStyleCnt="0"/>
      <dgm:spPr/>
    </dgm:pt>
    <dgm:pt modelId="{738C30FD-A175-EB4A-A978-5FC3FC051751}" type="pres">
      <dgm:prSet presAssocID="{8AF30D71-308B-4EFD-A41E-C7FC8075849B}" presName="thickLine" presStyleLbl="alignNode1" presStyleIdx="5" presStyleCnt="6"/>
      <dgm:spPr/>
    </dgm:pt>
    <dgm:pt modelId="{02F22704-8A19-BA4B-88E2-129ABB8E43E2}" type="pres">
      <dgm:prSet presAssocID="{8AF30D71-308B-4EFD-A41E-C7FC8075849B}" presName="horz1" presStyleCnt="0"/>
      <dgm:spPr/>
    </dgm:pt>
    <dgm:pt modelId="{43BC3A6D-32DD-054B-B7D8-E83586326179}" type="pres">
      <dgm:prSet presAssocID="{8AF30D71-308B-4EFD-A41E-C7FC8075849B}" presName="tx1" presStyleLbl="revTx" presStyleIdx="5" presStyleCnt="6"/>
      <dgm:spPr/>
    </dgm:pt>
    <dgm:pt modelId="{AC91DB75-367C-D64B-ADD4-C290FAE42B72}" type="pres">
      <dgm:prSet presAssocID="{8AF30D71-308B-4EFD-A41E-C7FC8075849B}" presName="vert1" presStyleCnt="0"/>
      <dgm:spPr/>
    </dgm:pt>
  </dgm:ptLst>
  <dgm:cxnLst>
    <dgm:cxn modelId="{94AE8D04-363B-469A-8E4A-51009F59351A}" srcId="{6C217237-DA2B-48FD-9D4B-B2AA89E42903}" destId="{312CE80F-8026-426C-97CE-E1FBC9A65CE1}" srcOrd="2" destOrd="0" parTransId="{87BEB4F8-19B5-4ECA-B80E-7BF9DD1A6DC6}" sibTransId="{8EABF026-9D6C-4967-8783-396EA89D526E}"/>
    <dgm:cxn modelId="{1744002E-074D-FC40-A790-AF6C2F741FF9}" type="presOf" srcId="{312CE80F-8026-426C-97CE-E1FBC9A65CE1}" destId="{00689CC8-49ED-8648-B318-558123065216}" srcOrd="0" destOrd="0" presId="urn:microsoft.com/office/officeart/2008/layout/LinedList"/>
    <dgm:cxn modelId="{64CF1337-89FE-41D0-9272-1DC2F8ABC02D}" srcId="{6C217237-DA2B-48FD-9D4B-B2AA89E42903}" destId="{C95C0DEE-40CE-4BB6-87AA-744DBAEF8C41}" srcOrd="0" destOrd="0" parTransId="{3C555634-88C3-49AE-86B3-5709C253BAC2}" sibTransId="{5D388E1D-69CF-423B-A238-C739AFFBA8C1}"/>
    <dgm:cxn modelId="{08F45E64-9A8C-489C-92D2-45D7683AF2E0}" srcId="{6C217237-DA2B-48FD-9D4B-B2AA89E42903}" destId="{868CAE36-0F96-4D0D-942A-922DD3366C99}" srcOrd="3" destOrd="0" parTransId="{F5035B35-B741-4CF9-90BA-66DCE002CFE0}" sibTransId="{3072EC9B-F4BF-476C-82A0-285C768E5AB3}"/>
    <dgm:cxn modelId="{4485F892-512D-1146-B3F0-6863CAD1C17E}" type="presOf" srcId="{8AF30D71-308B-4EFD-A41E-C7FC8075849B}" destId="{43BC3A6D-32DD-054B-B7D8-E83586326179}" srcOrd="0" destOrd="0" presId="urn:microsoft.com/office/officeart/2008/layout/LinedList"/>
    <dgm:cxn modelId="{573A2B9C-2B13-2B44-A704-0D252D32F10F}" type="presOf" srcId="{A9F0386E-C571-4A79-AB4D-44C4E9CEFF75}" destId="{B4654C70-FEE8-E04B-8FFF-756DD21B4461}" srcOrd="0" destOrd="0" presId="urn:microsoft.com/office/officeart/2008/layout/LinedList"/>
    <dgm:cxn modelId="{07B558A6-5085-544F-9144-42D58F861BBF}" type="presOf" srcId="{CAB45870-C7FB-4AE7-9335-D528A20D9B40}" destId="{ABDB5A43-F8B8-FB4E-88F9-34F3B7B9C176}" srcOrd="0" destOrd="0" presId="urn:microsoft.com/office/officeart/2008/layout/LinedList"/>
    <dgm:cxn modelId="{01321FB8-EBB6-154E-8FC7-EDD7F6A3B2DF}" type="presOf" srcId="{6C217237-DA2B-48FD-9D4B-B2AA89E42903}" destId="{AD721B74-E070-614C-9CD2-085286E369C4}" srcOrd="0" destOrd="0" presId="urn:microsoft.com/office/officeart/2008/layout/LinedList"/>
    <dgm:cxn modelId="{77AD0EB9-F71F-4E5B-AF1D-E41E5AFB9D7B}" srcId="{6C217237-DA2B-48FD-9D4B-B2AA89E42903}" destId="{CAB45870-C7FB-4AE7-9335-D528A20D9B40}" srcOrd="1" destOrd="0" parTransId="{13E9293B-9D2D-46E2-AFE2-051477258365}" sibTransId="{8794C97C-D732-4ECC-8887-AE710C08D0A9}"/>
    <dgm:cxn modelId="{E60EA4C8-AE17-45B7-96A5-BF8F6AC5E198}" srcId="{6C217237-DA2B-48FD-9D4B-B2AA89E42903}" destId="{A9F0386E-C571-4A79-AB4D-44C4E9CEFF75}" srcOrd="4" destOrd="0" parTransId="{143B37FB-89C7-46D7-BC70-BEA52EE2C1C7}" sibTransId="{7E0F2228-4B53-4796-8F4C-BBDAB0E6D4E8}"/>
    <dgm:cxn modelId="{84004ECD-9A5A-3B4C-B8E9-36F382B97121}" type="presOf" srcId="{C95C0DEE-40CE-4BB6-87AA-744DBAEF8C41}" destId="{AC9842BC-DA2C-E942-A94A-3936D4C721F6}" srcOrd="0" destOrd="0" presId="urn:microsoft.com/office/officeart/2008/layout/LinedList"/>
    <dgm:cxn modelId="{E9C524F0-40E1-45E8-9A40-0DAAD14F9523}" srcId="{6C217237-DA2B-48FD-9D4B-B2AA89E42903}" destId="{8AF30D71-308B-4EFD-A41E-C7FC8075849B}" srcOrd="5" destOrd="0" parTransId="{FF7D0BDA-4771-4761-884C-3F92C7D10CEA}" sibTransId="{6DDD18E7-D52B-4F2D-A5CC-537B71BF9A3B}"/>
    <dgm:cxn modelId="{302FFCF7-C392-A046-9D64-1B1F858930A3}" type="presOf" srcId="{868CAE36-0F96-4D0D-942A-922DD3366C99}" destId="{6020DD00-4A24-8C45-9815-F4B6DEBAE7F6}" srcOrd="0" destOrd="0" presId="urn:microsoft.com/office/officeart/2008/layout/LinedList"/>
    <dgm:cxn modelId="{C3E86BFF-BEAE-8548-96C7-D6F7A6B80611}" type="presParOf" srcId="{AD721B74-E070-614C-9CD2-085286E369C4}" destId="{C59AE62F-C999-934E-8418-85CBD8B18118}" srcOrd="0" destOrd="0" presId="urn:microsoft.com/office/officeart/2008/layout/LinedList"/>
    <dgm:cxn modelId="{3DDE7FFB-F0DB-664A-B404-CE65E086CDFD}" type="presParOf" srcId="{AD721B74-E070-614C-9CD2-085286E369C4}" destId="{A7F5840B-BE0A-8647-B99E-B3ABE3B6C635}" srcOrd="1" destOrd="0" presId="urn:microsoft.com/office/officeart/2008/layout/LinedList"/>
    <dgm:cxn modelId="{6CD17CD7-7A3C-1042-815A-C0A3E79C93DF}" type="presParOf" srcId="{A7F5840B-BE0A-8647-B99E-B3ABE3B6C635}" destId="{AC9842BC-DA2C-E942-A94A-3936D4C721F6}" srcOrd="0" destOrd="0" presId="urn:microsoft.com/office/officeart/2008/layout/LinedList"/>
    <dgm:cxn modelId="{D0E943F2-A3DB-8E44-8547-44013A8DF213}" type="presParOf" srcId="{A7F5840B-BE0A-8647-B99E-B3ABE3B6C635}" destId="{92632370-66E7-054E-A11E-9ADF28F37846}" srcOrd="1" destOrd="0" presId="urn:microsoft.com/office/officeart/2008/layout/LinedList"/>
    <dgm:cxn modelId="{AE4C7665-6F5F-E24E-899A-C985B4D4F7AC}" type="presParOf" srcId="{AD721B74-E070-614C-9CD2-085286E369C4}" destId="{2E91915F-8DFD-5F4B-885D-E8CF92E41A9A}" srcOrd="2" destOrd="0" presId="urn:microsoft.com/office/officeart/2008/layout/LinedList"/>
    <dgm:cxn modelId="{CE32FA52-3DA3-3E4D-BC8C-406701BCB849}" type="presParOf" srcId="{AD721B74-E070-614C-9CD2-085286E369C4}" destId="{49F9D040-2571-634C-955D-849B57E708B1}" srcOrd="3" destOrd="0" presId="urn:microsoft.com/office/officeart/2008/layout/LinedList"/>
    <dgm:cxn modelId="{3616D791-2252-CB42-A2BD-8086BB6F0581}" type="presParOf" srcId="{49F9D040-2571-634C-955D-849B57E708B1}" destId="{ABDB5A43-F8B8-FB4E-88F9-34F3B7B9C176}" srcOrd="0" destOrd="0" presId="urn:microsoft.com/office/officeart/2008/layout/LinedList"/>
    <dgm:cxn modelId="{ADE19D16-0C44-A14A-B7AF-4B02E1D7561D}" type="presParOf" srcId="{49F9D040-2571-634C-955D-849B57E708B1}" destId="{FBB0457D-E90A-F94F-8715-E0E40D34C5EC}" srcOrd="1" destOrd="0" presId="urn:microsoft.com/office/officeart/2008/layout/LinedList"/>
    <dgm:cxn modelId="{30F0BEEA-645B-E546-A57D-A7D7DCC7B437}" type="presParOf" srcId="{AD721B74-E070-614C-9CD2-085286E369C4}" destId="{07C752D8-CD78-6547-A618-04963D7B7599}" srcOrd="4" destOrd="0" presId="urn:microsoft.com/office/officeart/2008/layout/LinedList"/>
    <dgm:cxn modelId="{A4EF9E7A-3EB3-D340-B9F1-37B20D65B4AA}" type="presParOf" srcId="{AD721B74-E070-614C-9CD2-085286E369C4}" destId="{441B08A0-1CCF-0C44-9CED-DB953B6CDE4D}" srcOrd="5" destOrd="0" presId="urn:microsoft.com/office/officeart/2008/layout/LinedList"/>
    <dgm:cxn modelId="{B84EE29E-F1CE-DE4B-9F4B-BC96477409B0}" type="presParOf" srcId="{441B08A0-1CCF-0C44-9CED-DB953B6CDE4D}" destId="{00689CC8-49ED-8648-B318-558123065216}" srcOrd="0" destOrd="0" presId="urn:microsoft.com/office/officeart/2008/layout/LinedList"/>
    <dgm:cxn modelId="{5AF6A61C-23A9-BC46-B6F9-DD44484CEB1E}" type="presParOf" srcId="{441B08A0-1CCF-0C44-9CED-DB953B6CDE4D}" destId="{A44D4966-A22E-744E-A245-C40119E8DEE0}" srcOrd="1" destOrd="0" presId="urn:microsoft.com/office/officeart/2008/layout/LinedList"/>
    <dgm:cxn modelId="{97B42DAF-958E-DB44-BCCE-42F579CB63DD}" type="presParOf" srcId="{AD721B74-E070-614C-9CD2-085286E369C4}" destId="{A64F3EF9-6767-8F4A-B8C9-BD0AF42AB272}" srcOrd="6" destOrd="0" presId="urn:microsoft.com/office/officeart/2008/layout/LinedList"/>
    <dgm:cxn modelId="{6C7859B1-7982-F044-A155-D2FAE0E3A277}" type="presParOf" srcId="{AD721B74-E070-614C-9CD2-085286E369C4}" destId="{9AAE0DB1-F556-014C-8E20-3468CA8F1ED4}" srcOrd="7" destOrd="0" presId="urn:microsoft.com/office/officeart/2008/layout/LinedList"/>
    <dgm:cxn modelId="{DAEE1CE7-33B3-404F-8098-B42EF1E51B96}" type="presParOf" srcId="{9AAE0DB1-F556-014C-8E20-3468CA8F1ED4}" destId="{6020DD00-4A24-8C45-9815-F4B6DEBAE7F6}" srcOrd="0" destOrd="0" presId="urn:microsoft.com/office/officeart/2008/layout/LinedList"/>
    <dgm:cxn modelId="{B802778C-A54C-4848-B2A6-8C8224B0D666}" type="presParOf" srcId="{9AAE0DB1-F556-014C-8E20-3468CA8F1ED4}" destId="{5FB19FE8-C507-CC40-A5F6-5E29AC9811E7}" srcOrd="1" destOrd="0" presId="urn:microsoft.com/office/officeart/2008/layout/LinedList"/>
    <dgm:cxn modelId="{DC70C06F-5C70-3245-B742-79E50EFDECC0}" type="presParOf" srcId="{AD721B74-E070-614C-9CD2-085286E369C4}" destId="{F0865712-A876-3946-ADCF-695B56C5FAA9}" srcOrd="8" destOrd="0" presId="urn:microsoft.com/office/officeart/2008/layout/LinedList"/>
    <dgm:cxn modelId="{5EE7BF8F-0375-3748-87FE-AF47EC74D644}" type="presParOf" srcId="{AD721B74-E070-614C-9CD2-085286E369C4}" destId="{463A1C8F-AD28-5940-AAC4-6E6B3A5B139E}" srcOrd="9" destOrd="0" presId="urn:microsoft.com/office/officeart/2008/layout/LinedList"/>
    <dgm:cxn modelId="{A4866FE5-C366-094D-83E7-F70B3979ABD0}" type="presParOf" srcId="{463A1C8F-AD28-5940-AAC4-6E6B3A5B139E}" destId="{B4654C70-FEE8-E04B-8FFF-756DD21B4461}" srcOrd="0" destOrd="0" presId="urn:microsoft.com/office/officeart/2008/layout/LinedList"/>
    <dgm:cxn modelId="{7A036CF5-2512-6645-A1B0-6AA2A2BA9F42}" type="presParOf" srcId="{463A1C8F-AD28-5940-AAC4-6E6B3A5B139E}" destId="{E7B82369-2F3A-594C-A11F-F5B28EB09D7E}" srcOrd="1" destOrd="0" presId="urn:microsoft.com/office/officeart/2008/layout/LinedList"/>
    <dgm:cxn modelId="{4E8C1DDE-10A0-B746-8E75-89FA5AB7463D}" type="presParOf" srcId="{AD721B74-E070-614C-9CD2-085286E369C4}" destId="{738C30FD-A175-EB4A-A978-5FC3FC051751}" srcOrd="10" destOrd="0" presId="urn:microsoft.com/office/officeart/2008/layout/LinedList"/>
    <dgm:cxn modelId="{135C7948-3BEA-D044-937D-217000C847E7}" type="presParOf" srcId="{AD721B74-E070-614C-9CD2-085286E369C4}" destId="{02F22704-8A19-BA4B-88E2-129ABB8E43E2}" srcOrd="11" destOrd="0" presId="urn:microsoft.com/office/officeart/2008/layout/LinedList"/>
    <dgm:cxn modelId="{5DA054E6-3D5E-0E42-ACC5-32D7B4B0916E}" type="presParOf" srcId="{02F22704-8A19-BA4B-88E2-129ABB8E43E2}" destId="{43BC3A6D-32DD-054B-B7D8-E83586326179}" srcOrd="0" destOrd="0" presId="urn:microsoft.com/office/officeart/2008/layout/LinedList"/>
    <dgm:cxn modelId="{225D6CD4-C198-E84F-916D-C2C9CD813DB2}" type="presParOf" srcId="{02F22704-8A19-BA4B-88E2-129ABB8E43E2}" destId="{AC91DB75-367C-D64B-ADD4-C290FAE42B72}" srcOrd="1" destOrd="0" presId="urn:microsoft.com/office/officeart/2008/layout/Line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0823EA-BD71-5C49-B255-77C5069F722E}">
      <dsp:nvSpPr>
        <dsp:cNvPr id="0" name=""/>
        <dsp:cNvSpPr/>
      </dsp:nvSpPr>
      <dsp:spPr>
        <a:xfrm>
          <a:off x="1028382" y="2494"/>
          <a:ext cx="4113529" cy="1292352"/>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ln>
        <a:effectLst>
          <a:softEdge rad="12700"/>
        </a:effectLst>
      </dsp:spPr>
      <dsp:style>
        <a:lnRef idx="1">
          <a:scrgbClr r="0" g="0" b="0"/>
        </a:lnRef>
        <a:fillRef idx="1">
          <a:scrgbClr r="0" g="0" b="0"/>
        </a:fillRef>
        <a:effectRef idx="2">
          <a:scrgbClr r="0" g="0" b="0"/>
        </a:effectRef>
        <a:fontRef idx="minor"/>
      </dsp:style>
      <dsp:txBody>
        <a:bodyPr spcFirstLastPara="0" vert="horz" wrap="square" lIns="79814" tIns="328258" rIns="79814" bIns="328258" numCol="1" spcCol="1270" anchor="ctr" anchorCtr="0">
          <a:noAutofit/>
        </a:bodyPr>
        <a:lstStyle/>
        <a:p>
          <a:pPr marL="0" lvl="0" indent="0" algn="l" defTabSz="800100">
            <a:lnSpc>
              <a:spcPct val="90000"/>
            </a:lnSpc>
            <a:spcBef>
              <a:spcPct val="0"/>
            </a:spcBef>
            <a:spcAft>
              <a:spcPct val="35000"/>
            </a:spcAft>
            <a:buNone/>
          </a:pPr>
          <a:r>
            <a:rPr lang="en-US" sz="1800" kern="1200" dirty="0"/>
            <a:t>the Islamic States origins, ideology, motives and goals.</a:t>
          </a:r>
        </a:p>
      </dsp:txBody>
      <dsp:txXfrm>
        <a:off x="1028382" y="2494"/>
        <a:ext cx="4113529" cy="1292352"/>
      </dsp:txXfrm>
    </dsp:sp>
    <dsp:sp modelId="{68FBDE3E-09E7-A64C-BB1D-15649591D8E9}">
      <dsp:nvSpPr>
        <dsp:cNvPr id="0" name=""/>
        <dsp:cNvSpPr/>
      </dsp:nvSpPr>
      <dsp:spPr>
        <a:xfrm>
          <a:off x="0" y="2494"/>
          <a:ext cx="1028382" cy="1292352"/>
        </a:xfrm>
        <a:prstGeom prst="rect">
          <a:avLst/>
        </a:prstGeom>
        <a:blipFill rotWithShape="1">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w="6350" cap="flat" cmpd="sng" algn="ctr">
          <a:solidFill>
            <a:schemeClr val="accent1">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txBody>
        <a:bodyPr spcFirstLastPara="0" vert="horz" wrap="square" lIns="54419" tIns="127656" rIns="54419" bIns="127656" numCol="1" spcCol="1270" anchor="ctr" anchorCtr="0">
          <a:noAutofit/>
        </a:bodyPr>
        <a:lstStyle/>
        <a:p>
          <a:pPr marL="0" lvl="0" indent="0" algn="ctr" defTabSz="711200">
            <a:lnSpc>
              <a:spcPct val="90000"/>
            </a:lnSpc>
            <a:spcBef>
              <a:spcPct val="0"/>
            </a:spcBef>
            <a:spcAft>
              <a:spcPct val="35000"/>
            </a:spcAft>
            <a:buNone/>
          </a:pPr>
          <a:r>
            <a:rPr lang="en-US" sz="1600" kern="1200"/>
            <a:t>Introduce</a:t>
          </a:r>
        </a:p>
      </dsp:txBody>
      <dsp:txXfrm>
        <a:off x="0" y="2494"/>
        <a:ext cx="1028382" cy="1292352"/>
      </dsp:txXfrm>
    </dsp:sp>
    <dsp:sp modelId="{AFCC7878-CB90-544D-BC6F-12C408255525}">
      <dsp:nvSpPr>
        <dsp:cNvPr id="0" name=""/>
        <dsp:cNvSpPr/>
      </dsp:nvSpPr>
      <dsp:spPr>
        <a:xfrm>
          <a:off x="1028382" y="1372389"/>
          <a:ext cx="4113529" cy="1292352"/>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ln>
        <a:effectLst>
          <a:softEdge rad="12700"/>
        </a:effectLst>
      </dsp:spPr>
      <dsp:style>
        <a:lnRef idx="1">
          <a:scrgbClr r="0" g="0" b="0"/>
        </a:lnRef>
        <a:fillRef idx="1">
          <a:scrgbClr r="0" g="0" b="0"/>
        </a:fillRef>
        <a:effectRef idx="2">
          <a:scrgbClr r="0" g="0" b="0"/>
        </a:effectRef>
        <a:fontRef idx="minor"/>
      </dsp:style>
      <dsp:txBody>
        <a:bodyPr spcFirstLastPara="0" vert="horz" wrap="square" lIns="79814" tIns="328258" rIns="79814" bIns="328258" numCol="1" spcCol="1270" anchor="ctr" anchorCtr="0">
          <a:noAutofit/>
        </a:bodyPr>
        <a:lstStyle/>
        <a:p>
          <a:pPr marL="0" lvl="0" indent="0" algn="l" defTabSz="800100">
            <a:lnSpc>
              <a:spcPct val="90000"/>
            </a:lnSpc>
            <a:spcBef>
              <a:spcPct val="0"/>
            </a:spcBef>
            <a:spcAft>
              <a:spcPct val="35000"/>
            </a:spcAft>
            <a:buNone/>
          </a:pPr>
          <a:r>
            <a:rPr lang="en-US" sz="1800" kern="1200" dirty="0"/>
            <a:t>at how the Islamic states uses the internet to their advantage and how this aids in lone attacks and foreign support.</a:t>
          </a:r>
        </a:p>
      </dsp:txBody>
      <dsp:txXfrm>
        <a:off x="1028382" y="1372389"/>
        <a:ext cx="4113529" cy="1292352"/>
      </dsp:txXfrm>
    </dsp:sp>
    <dsp:sp modelId="{845002DB-9C78-EF41-BEE9-A55D0F59CE71}">
      <dsp:nvSpPr>
        <dsp:cNvPr id="0" name=""/>
        <dsp:cNvSpPr/>
      </dsp:nvSpPr>
      <dsp:spPr>
        <a:xfrm>
          <a:off x="0" y="1372389"/>
          <a:ext cx="1028382" cy="1292352"/>
        </a:xfrm>
        <a:prstGeom prst="rect">
          <a:avLst/>
        </a:prstGeom>
        <a:blipFill rotWithShape="1">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w="6350" cap="flat" cmpd="sng" algn="ctr">
          <a:solidFill>
            <a:schemeClr val="accent1">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txBody>
        <a:bodyPr spcFirstLastPara="0" vert="horz" wrap="square" lIns="54419" tIns="127656" rIns="54419" bIns="127656" numCol="1" spcCol="1270" anchor="ctr" anchorCtr="0">
          <a:noAutofit/>
        </a:bodyPr>
        <a:lstStyle/>
        <a:p>
          <a:pPr marL="0" lvl="0" indent="0" algn="ctr" defTabSz="711200">
            <a:lnSpc>
              <a:spcPct val="90000"/>
            </a:lnSpc>
            <a:spcBef>
              <a:spcPct val="0"/>
            </a:spcBef>
            <a:spcAft>
              <a:spcPct val="35000"/>
            </a:spcAft>
            <a:buNone/>
          </a:pPr>
          <a:r>
            <a:rPr lang="en-US" sz="1600" kern="1200"/>
            <a:t>Look</a:t>
          </a:r>
        </a:p>
      </dsp:txBody>
      <dsp:txXfrm>
        <a:off x="0" y="1372389"/>
        <a:ext cx="1028382" cy="1292352"/>
      </dsp:txXfrm>
    </dsp:sp>
    <dsp:sp modelId="{B1E42A96-E8DD-BC42-A26B-7851D3E3BCCC}">
      <dsp:nvSpPr>
        <dsp:cNvPr id="0" name=""/>
        <dsp:cNvSpPr/>
      </dsp:nvSpPr>
      <dsp:spPr>
        <a:xfrm>
          <a:off x="1028382" y="2742283"/>
          <a:ext cx="4113529" cy="1292352"/>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ln>
        <a:effectLst>
          <a:softEdge rad="12700"/>
        </a:effectLst>
      </dsp:spPr>
      <dsp:style>
        <a:lnRef idx="1">
          <a:scrgbClr r="0" g="0" b="0"/>
        </a:lnRef>
        <a:fillRef idx="1">
          <a:scrgbClr r="0" g="0" b="0"/>
        </a:fillRef>
        <a:effectRef idx="2">
          <a:scrgbClr r="0" g="0" b="0"/>
        </a:effectRef>
        <a:fontRef idx="minor"/>
      </dsp:style>
      <dsp:txBody>
        <a:bodyPr spcFirstLastPara="0" vert="horz" wrap="square" lIns="79814" tIns="328258" rIns="79814" bIns="328258" numCol="1" spcCol="1270" anchor="ctr" anchorCtr="0">
          <a:noAutofit/>
        </a:bodyPr>
        <a:lstStyle/>
        <a:p>
          <a:pPr marL="0" lvl="0" indent="0" algn="l" defTabSz="800100">
            <a:lnSpc>
              <a:spcPct val="90000"/>
            </a:lnSpc>
            <a:spcBef>
              <a:spcPct val="0"/>
            </a:spcBef>
            <a:spcAft>
              <a:spcPct val="35000"/>
            </a:spcAft>
            <a:buNone/>
          </a:pPr>
          <a:r>
            <a:rPr lang="en-US" sz="1800" kern="1200" dirty="0"/>
            <a:t>governmental response – globally and in the UK</a:t>
          </a:r>
        </a:p>
      </dsp:txBody>
      <dsp:txXfrm>
        <a:off x="1028382" y="2742283"/>
        <a:ext cx="4113529" cy="1292352"/>
      </dsp:txXfrm>
    </dsp:sp>
    <dsp:sp modelId="{3CCE84F2-5363-3540-BCFB-BD7AFFCBCF51}">
      <dsp:nvSpPr>
        <dsp:cNvPr id="0" name=""/>
        <dsp:cNvSpPr/>
      </dsp:nvSpPr>
      <dsp:spPr>
        <a:xfrm>
          <a:off x="0" y="2742283"/>
          <a:ext cx="1028382" cy="1292352"/>
        </a:xfrm>
        <a:prstGeom prst="rect">
          <a:avLst/>
        </a:prstGeom>
        <a:blipFill rotWithShape="1">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w="6350" cap="flat" cmpd="sng" algn="ctr">
          <a:solidFill>
            <a:schemeClr val="accent1">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txBody>
        <a:bodyPr spcFirstLastPara="0" vert="horz" wrap="square" lIns="54419" tIns="127656" rIns="54419" bIns="127656" numCol="1" spcCol="1270" anchor="ctr" anchorCtr="0">
          <a:noAutofit/>
        </a:bodyPr>
        <a:lstStyle/>
        <a:p>
          <a:pPr marL="0" lvl="0" indent="0" algn="ctr" defTabSz="711200">
            <a:lnSpc>
              <a:spcPct val="90000"/>
            </a:lnSpc>
            <a:spcBef>
              <a:spcPct val="0"/>
            </a:spcBef>
            <a:spcAft>
              <a:spcPct val="35000"/>
            </a:spcAft>
            <a:buNone/>
          </a:pPr>
          <a:r>
            <a:rPr lang="en-US" sz="1600" kern="1200"/>
            <a:t>Enquire</a:t>
          </a:r>
        </a:p>
      </dsp:txBody>
      <dsp:txXfrm>
        <a:off x="0" y="2742283"/>
        <a:ext cx="1028382" cy="1292352"/>
      </dsp:txXfrm>
    </dsp:sp>
    <dsp:sp modelId="{C48FF23A-4D31-2541-A8F8-DFE538D01AF4}">
      <dsp:nvSpPr>
        <dsp:cNvPr id="0" name=""/>
        <dsp:cNvSpPr/>
      </dsp:nvSpPr>
      <dsp:spPr>
        <a:xfrm>
          <a:off x="1028382" y="4112177"/>
          <a:ext cx="4113529" cy="1292352"/>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ln>
        <a:effectLst>
          <a:softEdge rad="12700"/>
        </a:effectLst>
      </dsp:spPr>
      <dsp:style>
        <a:lnRef idx="1">
          <a:scrgbClr r="0" g="0" b="0"/>
        </a:lnRef>
        <a:fillRef idx="1">
          <a:scrgbClr r="0" g="0" b="0"/>
        </a:fillRef>
        <a:effectRef idx="2">
          <a:scrgbClr r="0" g="0" b="0"/>
        </a:effectRef>
        <a:fontRef idx="minor"/>
      </dsp:style>
      <dsp:txBody>
        <a:bodyPr spcFirstLastPara="0" vert="horz" wrap="square" lIns="79814" tIns="328258" rIns="79814" bIns="328258" numCol="1" spcCol="1270" anchor="ctr" anchorCtr="0">
          <a:noAutofit/>
        </a:bodyPr>
        <a:lstStyle/>
        <a:p>
          <a:pPr marL="0" lvl="0" indent="0" algn="l" defTabSz="800100">
            <a:lnSpc>
              <a:spcPct val="90000"/>
            </a:lnSpc>
            <a:spcBef>
              <a:spcPct val="0"/>
            </a:spcBef>
            <a:spcAft>
              <a:spcPct val="35000"/>
            </a:spcAft>
            <a:buNone/>
          </a:pPr>
          <a:r>
            <a:rPr lang="en-US" sz="1800" kern="1200" dirty="0"/>
            <a:t>media portrayals of the Islamic State</a:t>
          </a:r>
          <a:r>
            <a:rPr lang="en-US" sz="1300" kern="1200" dirty="0"/>
            <a:t>.</a:t>
          </a:r>
        </a:p>
      </dsp:txBody>
      <dsp:txXfrm>
        <a:off x="1028382" y="4112177"/>
        <a:ext cx="4113529" cy="1292352"/>
      </dsp:txXfrm>
    </dsp:sp>
    <dsp:sp modelId="{D5FE32A1-2FBF-F44F-B926-C8F82DFE7226}">
      <dsp:nvSpPr>
        <dsp:cNvPr id="0" name=""/>
        <dsp:cNvSpPr/>
      </dsp:nvSpPr>
      <dsp:spPr>
        <a:xfrm>
          <a:off x="0" y="4112177"/>
          <a:ext cx="1028382" cy="1292352"/>
        </a:xfrm>
        <a:prstGeom prst="rect">
          <a:avLst/>
        </a:prstGeom>
        <a:blipFill rotWithShape="1">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w="6350" cap="flat" cmpd="sng" algn="ctr">
          <a:solidFill>
            <a:schemeClr val="accent1">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txBody>
        <a:bodyPr spcFirstLastPara="0" vert="horz" wrap="square" lIns="54419" tIns="127656" rIns="54419" bIns="127656" numCol="1" spcCol="1270" anchor="ctr" anchorCtr="0">
          <a:noAutofit/>
        </a:bodyPr>
        <a:lstStyle/>
        <a:p>
          <a:pPr marL="0" lvl="0" indent="0" algn="ctr" defTabSz="711200">
            <a:lnSpc>
              <a:spcPct val="90000"/>
            </a:lnSpc>
            <a:spcBef>
              <a:spcPct val="0"/>
            </a:spcBef>
            <a:spcAft>
              <a:spcPct val="35000"/>
            </a:spcAft>
            <a:buNone/>
          </a:pPr>
          <a:r>
            <a:rPr lang="en-US" sz="1600" kern="1200"/>
            <a:t>Consider</a:t>
          </a:r>
        </a:p>
      </dsp:txBody>
      <dsp:txXfrm>
        <a:off x="0" y="4112177"/>
        <a:ext cx="1028382" cy="12923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8099E6-5A87-494B-A1C0-D96D420FF903}">
      <dsp:nvSpPr>
        <dsp:cNvPr id="0" name=""/>
        <dsp:cNvSpPr/>
      </dsp:nvSpPr>
      <dsp:spPr>
        <a:xfrm>
          <a:off x="0" y="72356"/>
          <a:ext cx="5141912" cy="100868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1. To identify the origins, ideology, motives and goals of the Islamic State.</a:t>
          </a:r>
          <a:endParaRPr lang="en-US" sz="1900" kern="1200" dirty="0"/>
        </a:p>
      </dsp:txBody>
      <dsp:txXfrm>
        <a:off x="49240" y="121596"/>
        <a:ext cx="5043432" cy="910206"/>
      </dsp:txXfrm>
    </dsp:sp>
    <dsp:sp modelId="{2678A05F-1EB8-E346-B7CD-9DE628B7CB6F}">
      <dsp:nvSpPr>
        <dsp:cNvPr id="0" name=""/>
        <dsp:cNvSpPr/>
      </dsp:nvSpPr>
      <dsp:spPr>
        <a:xfrm>
          <a:off x="0" y="1135763"/>
          <a:ext cx="5141912" cy="100868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2. To outline the rise in the electronic jihad and explore IS’s use of the internet.</a:t>
          </a:r>
          <a:endParaRPr lang="en-US" sz="1900" kern="1200" dirty="0"/>
        </a:p>
      </dsp:txBody>
      <dsp:txXfrm>
        <a:off x="49240" y="1185003"/>
        <a:ext cx="5043432" cy="910206"/>
      </dsp:txXfrm>
    </dsp:sp>
    <dsp:sp modelId="{CA2FE1E0-455E-564F-9797-EA273BA0C08A}">
      <dsp:nvSpPr>
        <dsp:cNvPr id="0" name=""/>
        <dsp:cNvSpPr/>
      </dsp:nvSpPr>
      <dsp:spPr>
        <a:xfrm>
          <a:off x="0" y="2199169"/>
          <a:ext cx="5141912" cy="100868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3. To summarise the rise in foreign fighters/supporters of the IS and enquire into lone wolf attacks.</a:t>
          </a:r>
          <a:endParaRPr lang="en-US" sz="1900" kern="1200" dirty="0"/>
        </a:p>
      </dsp:txBody>
      <dsp:txXfrm>
        <a:off x="49240" y="2248409"/>
        <a:ext cx="5043432" cy="910206"/>
      </dsp:txXfrm>
    </dsp:sp>
    <dsp:sp modelId="{F7EC2A57-F452-CC46-9B7C-06F59739BDDF}">
      <dsp:nvSpPr>
        <dsp:cNvPr id="0" name=""/>
        <dsp:cNvSpPr/>
      </dsp:nvSpPr>
      <dsp:spPr>
        <a:xfrm>
          <a:off x="0" y="3262575"/>
          <a:ext cx="5141912" cy="100868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4. To examine governmental responses – globally and within the UK. </a:t>
          </a:r>
          <a:endParaRPr lang="en-US" sz="1900" kern="1200" dirty="0"/>
        </a:p>
      </dsp:txBody>
      <dsp:txXfrm>
        <a:off x="49240" y="3311815"/>
        <a:ext cx="5043432" cy="910206"/>
      </dsp:txXfrm>
    </dsp:sp>
    <dsp:sp modelId="{3386618C-8BA7-0848-A1E6-76516A7B65F7}">
      <dsp:nvSpPr>
        <dsp:cNvPr id="0" name=""/>
        <dsp:cNvSpPr/>
      </dsp:nvSpPr>
      <dsp:spPr>
        <a:xfrm>
          <a:off x="0" y="4325981"/>
          <a:ext cx="5141912" cy="100868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5. To analyse the media portrayals of IS and consider the consequences.</a:t>
          </a:r>
          <a:endParaRPr lang="en-US" sz="1900" kern="1200" dirty="0"/>
        </a:p>
      </dsp:txBody>
      <dsp:txXfrm>
        <a:off x="49240" y="4375221"/>
        <a:ext cx="5043432" cy="910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2BA2F0-9002-5B45-A0B9-3553CB1AED1D}">
      <dsp:nvSpPr>
        <dsp:cNvPr id="0" name=""/>
        <dsp:cNvSpPr/>
      </dsp:nvSpPr>
      <dsp:spPr>
        <a:xfrm>
          <a:off x="0" y="2640"/>
          <a:ext cx="51419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F2B29E-3DA5-0C4D-B4E8-49AB41E3047A}">
      <dsp:nvSpPr>
        <dsp:cNvPr id="0" name=""/>
        <dsp:cNvSpPr/>
      </dsp:nvSpPr>
      <dsp:spPr>
        <a:xfrm>
          <a:off x="0" y="2640"/>
          <a:ext cx="5141912" cy="900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 group of many names – The Islamic State (IS), Islamic State of Iraq and Syria (ISIS), Islamic State in Iraq and the Levant (ISIL) and Daesh.</a:t>
          </a:r>
          <a:br>
            <a:rPr lang="en-GB" sz="1800" kern="1200"/>
          </a:br>
          <a:endParaRPr lang="en-US" sz="1800" kern="1200"/>
        </a:p>
      </dsp:txBody>
      <dsp:txXfrm>
        <a:off x="0" y="2640"/>
        <a:ext cx="5141912" cy="900290"/>
      </dsp:txXfrm>
    </dsp:sp>
    <dsp:sp modelId="{7DCDAD2B-5685-9D46-A413-11E976AEE384}">
      <dsp:nvSpPr>
        <dsp:cNvPr id="0" name=""/>
        <dsp:cNvSpPr/>
      </dsp:nvSpPr>
      <dsp:spPr>
        <a:xfrm>
          <a:off x="0" y="902930"/>
          <a:ext cx="5141912" cy="0"/>
        </a:xfrm>
        <a:prstGeom prst="line">
          <a:avLst/>
        </a:prstGeom>
        <a:solidFill>
          <a:schemeClr val="accent2">
            <a:hueOff val="381558"/>
            <a:satOff val="-8706"/>
            <a:lumOff val="3216"/>
            <a:alphaOff val="0"/>
          </a:schemeClr>
        </a:solidFill>
        <a:ln w="12700" cap="flat" cmpd="sng" algn="ctr">
          <a:solidFill>
            <a:schemeClr val="accent2">
              <a:hueOff val="381558"/>
              <a:satOff val="-8706"/>
              <a:lumOff val="32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173F87-E0D3-4745-A46E-0B505CBDFD6A}">
      <dsp:nvSpPr>
        <dsp:cNvPr id="0" name=""/>
        <dsp:cNvSpPr/>
      </dsp:nvSpPr>
      <dsp:spPr>
        <a:xfrm>
          <a:off x="0" y="902930"/>
          <a:ext cx="5141912" cy="900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IS’s journey traced back to American invasion of Iraq in 2003.</a:t>
          </a:r>
          <a:br>
            <a:rPr lang="en-GB" sz="1800" kern="1200" dirty="0"/>
          </a:br>
          <a:endParaRPr lang="en-US" sz="1800" kern="1200" dirty="0"/>
        </a:p>
      </dsp:txBody>
      <dsp:txXfrm>
        <a:off x="0" y="902930"/>
        <a:ext cx="5141912" cy="900290"/>
      </dsp:txXfrm>
    </dsp:sp>
    <dsp:sp modelId="{DF017E77-5F77-8644-A8C0-80C1A1FE6618}">
      <dsp:nvSpPr>
        <dsp:cNvPr id="0" name=""/>
        <dsp:cNvSpPr/>
      </dsp:nvSpPr>
      <dsp:spPr>
        <a:xfrm>
          <a:off x="0" y="1803221"/>
          <a:ext cx="5141912" cy="0"/>
        </a:xfrm>
        <a:prstGeom prst="line">
          <a:avLst/>
        </a:prstGeom>
        <a:solidFill>
          <a:schemeClr val="accent2">
            <a:hueOff val="763116"/>
            <a:satOff val="-17411"/>
            <a:lumOff val="6432"/>
            <a:alphaOff val="0"/>
          </a:schemeClr>
        </a:solidFill>
        <a:ln w="12700" cap="flat" cmpd="sng" algn="ctr">
          <a:solidFill>
            <a:schemeClr val="accent2">
              <a:hueOff val="763116"/>
              <a:satOff val="-17411"/>
              <a:lumOff val="64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401CCE-334E-C548-89D9-51156F4786AF}">
      <dsp:nvSpPr>
        <dsp:cNvPr id="0" name=""/>
        <dsp:cNvSpPr/>
      </dsp:nvSpPr>
      <dsp:spPr>
        <a:xfrm>
          <a:off x="0" y="1803221"/>
          <a:ext cx="5141912" cy="900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When the organisation known as ‘Al Qaeda in Iraq’ - founded by Abu Musab al Zarqawi.</a:t>
          </a:r>
          <a:br>
            <a:rPr lang="en-GB" sz="1800" kern="1200"/>
          </a:br>
          <a:endParaRPr lang="en-US" sz="1800" kern="1200"/>
        </a:p>
      </dsp:txBody>
      <dsp:txXfrm>
        <a:off x="0" y="1803221"/>
        <a:ext cx="5141912" cy="900290"/>
      </dsp:txXfrm>
    </dsp:sp>
    <dsp:sp modelId="{10258D42-F2AB-3F47-B192-CF1C4A689AE6}">
      <dsp:nvSpPr>
        <dsp:cNvPr id="0" name=""/>
        <dsp:cNvSpPr/>
      </dsp:nvSpPr>
      <dsp:spPr>
        <a:xfrm>
          <a:off x="0" y="2703512"/>
          <a:ext cx="5141912" cy="0"/>
        </a:xfrm>
        <a:prstGeom prst="line">
          <a:avLst/>
        </a:prstGeom>
        <a:solidFill>
          <a:schemeClr val="accent2">
            <a:hueOff val="1144674"/>
            <a:satOff val="-26117"/>
            <a:lumOff val="9647"/>
            <a:alphaOff val="0"/>
          </a:schemeClr>
        </a:solidFill>
        <a:ln w="12700" cap="flat" cmpd="sng" algn="ctr">
          <a:solidFill>
            <a:schemeClr val="accent2">
              <a:hueOff val="1144674"/>
              <a:satOff val="-26117"/>
              <a:lumOff val="96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9503BF-34D7-434A-AF69-90556F47A843}">
      <dsp:nvSpPr>
        <dsp:cNvPr id="0" name=""/>
        <dsp:cNvSpPr/>
      </dsp:nvSpPr>
      <dsp:spPr>
        <a:xfrm>
          <a:off x="0" y="2703512"/>
          <a:ext cx="5141912" cy="900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When Zarqawi was killed during U.S airstrike in 2006 and Abu Ayyub al-Masri became the new leader renaming it ‘ISI’ = Islamic State of Iraq.</a:t>
          </a:r>
          <a:br>
            <a:rPr lang="en-GB" sz="1800" kern="1200"/>
          </a:br>
          <a:endParaRPr lang="en-US" sz="1800" kern="1200"/>
        </a:p>
      </dsp:txBody>
      <dsp:txXfrm>
        <a:off x="0" y="2703512"/>
        <a:ext cx="5141912" cy="900290"/>
      </dsp:txXfrm>
    </dsp:sp>
    <dsp:sp modelId="{BAB25FBB-BCFF-3444-BC59-7BB30BB4E161}">
      <dsp:nvSpPr>
        <dsp:cNvPr id="0" name=""/>
        <dsp:cNvSpPr/>
      </dsp:nvSpPr>
      <dsp:spPr>
        <a:xfrm>
          <a:off x="0" y="3603803"/>
          <a:ext cx="5141912" cy="0"/>
        </a:xfrm>
        <a:prstGeom prst="line">
          <a:avLst/>
        </a:prstGeom>
        <a:solidFill>
          <a:schemeClr val="accent2">
            <a:hueOff val="1526231"/>
            <a:satOff val="-34822"/>
            <a:lumOff val="12863"/>
            <a:alphaOff val="0"/>
          </a:schemeClr>
        </a:solidFill>
        <a:ln w="12700" cap="flat" cmpd="sng" algn="ctr">
          <a:solidFill>
            <a:schemeClr val="accent2">
              <a:hueOff val="1526231"/>
              <a:satOff val="-34822"/>
              <a:lumOff val="12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5857D6-DCC4-5942-820D-B52DECC80C26}">
      <dsp:nvSpPr>
        <dsp:cNvPr id="0" name=""/>
        <dsp:cNvSpPr/>
      </dsp:nvSpPr>
      <dsp:spPr>
        <a:xfrm>
          <a:off x="0" y="3603803"/>
          <a:ext cx="5141912" cy="900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In 2010, Masri died in a US-Iraqi operation and Abu Bakr al-Baghdadi took power.</a:t>
          </a:r>
          <a:br>
            <a:rPr lang="en-GB" sz="1800" kern="1200"/>
          </a:br>
          <a:endParaRPr lang="en-US" sz="1800" kern="1200"/>
        </a:p>
      </dsp:txBody>
      <dsp:txXfrm>
        <a:off x="0" y="3603803"/>
        <a:ext cx="5141912" cy="900290"/>
      </dsp:txXfrm>
    </dsp:sp>
    <dsp:sp modelId="{D8DFF653-D57A-CD42-919D-C4A7CD1D9498}">
      <dsp:nvSpPr>
        <dsp:cNvPr id="0" name=""/>
        <dsp:cNvSpPr/>
      </dsp:nvSpPr>
      <dsp:spPr>
        <a:xfrm>
          <a:off x="0" y="4504094"/>
          <a:ext cx="5141912" cy="0"/>
        </a:xfrm>
        <a:prstGeom prst="line">
          <a:avLst/>
        </a:prstGeom>
        <a:solidFill>
          <a:schemeClr val="accent2">
            <a:hueOff val="1907789"/>
            <a:satOff val="-43528"/>
            <a:lumOff val="16079"/>
            <a:alphaOff val="0"/>
          </a:schemeClr>
        </a:solidFill>
        <a:ln w="12700" cap="flat" cmpd="sng" algn="ctr">
          <a:solidFill>
            <a:schemeClr val="accent2">
              <a:hueOff val="1907789"/>
              <a:satOff val="-43528"/>
              <a:lumOff val="160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A504AA-F93C-5647-ACE1-030249556DE5}">
      <dsp:nvSpPr>
        <dsp:cNvPr id="0" name=""/>
        <dsp:cNvSpPr/>
      </dsp:nvSpPr>
      <dsp:spPr>
        <a:xfrm>
          <a:off x="0" y="4504094"/>
          <a:ext cx="5141912" cy="900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In 2014 declaration of a Caliphate.</a:t>
          </a:r>
          <a:endParaRPr lang="en-US" sz="1800" kern="1200"/>
        </a:p>
      </dsp:txBody>
      <dsp:txXfrm>
        <a:off x="0" y="4504094"/>
        <a:ext cx="5141912" cy="9002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7E0214-B455-A54B-B2DD-FAE7098360CE}">
      <dsp:nvSpPr>
        <dsp:cNvPr id="0" name=""/>
        <dsp:cNvSpPr/>
      </dsp:nvSpPr>
      <dsp:spPr>
        <a:xfrm>
          <a:off x="0" y="0"/>
          <a:ext cx="51419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2909C9-F4F4-0140-BB91-5EA83A4A8DA1}">
      <dsp:nvSpPr>
        <dsp:cNvPr id="0" name=""/>
        <dsp:cNvSpPr/>
      </dsp:nvSpPr>
      <dsp:spPr>
        <a:xfrm>
          <a:off x="0" y="0"/>
          <a:ext cx="5141912" cy="1351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2013 – Baghdadi moved into Syria and rapidly seized territory. </a:t>
          </a:r>
          <a:endParaRPr lang="en-US" sz="1900" kern="1200"/>
        </a:p>
      </dsp:txBody>
      <dsp:txXfrm>
        <a:off x="0" y="0"/>
        <a:ext cx="5141912" cy="1351756"/>
      </dsp:txXfrm>
    </dsp:sp>
    <dsp:sp modelId="{6E7B9BFC-50D3-F841-AFDB-4DBA2078D7EC}">
      <dsp:nvSpPr>
        <dsp:cNvPr id="0" name=""/>
        <dsp:cNvSpPr/>
      </dsp:nvSpPr>
      <dsp:spPr>
        <a:xfrm>
          <a:off x="0" y="1351756"/>
          <a:ext cx="5141912" cy="0"/>
        </a:xfrm>
        <a:prstGeom prst="line">
          <a:avLst/>
        </a:prstGeom>
        <a:solidFill>
          <a:schemeClr val="accent2">
            <a:hueOff val="635930"/>
            <a:satOff val="-14509"/>
            <a:lumOff val="5360"/>
            <a:alphaOff val="0"/>
          </a:schemeClr>
        </a:solidFill>
        <a:ln w="12700" cap="flat" cmpd="sng" algn="ctr">
          <a:solidFill>
            <a:schemeClr val="accent2">
              <a:hueOff val="635930"/>
              <a:satOff val="-14509"/>
              <a:lumOff val="536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FAA53E-71DE-D648-A885-9E0DD1A76B5E}">
      <dsp:nvSpPr>
        <dsp:cNvPr id="0" name=""/>
        <dsp:cNvSpPr/>
      </dsp:nvSpPr>
      <dsp:spPr>
        <a:xfrm>
          <a:off x="0" y="1351756"/>
          <a:ext cx="5141912" cy="1351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Carried out military offences in Syria and Iraq – fighting against the governments, tribal groups, militias in Iraq, the Kurdish peshmerga and various rebel groups in Syria. </a:t>
          </a:r>
          <a:endParaRPr lang="en-US" sz="1900" kern="1200"/>
        </a:p>
      </dsp:txBody>
      <dsp:txXfrm>
        <a:off x="0" y="1351756"/>
        <a:ext cx="5141912" cy="1351756"/>
      </dsp:txXfrm>
    </dsp:sp>
    <dsp:sp modelId="{A383BDAE-FD44-DB4A-B2EC-D769934143BA}">
      <dsp:nvSpPr>
        <dsp:cNvPr id="0" name=""/>
        <dsp:cNvSpPr/>
      </dsp:nvSpPr>
      <dsp:spPr>
        <a:xfrm>
          <a:off x="0" y="2703512"/>
          <a:ext cx="5141912" cy="0"/>
        </a:xfrm>
        <a:prstGeom prst="line">
          <a:avLst/>
        </a:prstGeom>
        <a:solidFill>
          <a:schemeClr val="accent2">
            <a:hueOff val="1271860"/>
            <a:satOff val="-29019"/>
            <a:lumOff val="10719"/>
            <a:alphaOff val="0"/>
          </a:schemeClr>
        </a:solidFill>
        <a:ln w="12700" cap="flat" cmpd="sng" algn="ctr">
          <a:solidFill>
            <a:schemeClr val="accent2">
              <a:hueOff val="1271860"/>
              <a:satOff val="-29019"/>
              <a:lumOff val="1071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4D272D-CF16-4C47-8F40-5B8D0B76F873}">
      <dsp:nvSpPr>
        <dsp:cNvPr id="0" name=""/>
        <dsp:cNvSpPr/>
      </dsp:nvSpPr>
      <dsp:spPr>
        <a:xfrm>
          <a:off x="0" y="2703512"/>
          <a:ext cx="5141912" cy="1351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the first half of 2014, ISIS made large territorial gains in Iraq – seizing Fallujah in January captured Mosul, Tikrit and Tal Afar in June.</a:t>
          </a:r>
          <a:endParaRPr lang="en-US" sz="1900" kern="1200"/>
        </a:p>
      </dsp:txBody>
      <dsp:txXfrm>
        <a:off x="0" y="2703512"/>
        <a:ext cx="5141912" cy="1351756"/>
      </dsp:txXfrm>
    </dsp:sp>
    <dsp:sp modelId="{5194100E-EE12-2C4F-BCA4-D9EC8AB19E52}">
      <dsp:nvSpPr>
        <dsp:cNvPr id="0" name=""/>
        <dsp:cNvSpPr/>
      </dsp:nvSpPr>
      <dsp:spPr>
        <a:xfrm>
          <a:off x="0" y="4055268"/>
          <a:ext cx="5141912" cy="0"/>
        </a:xfrm>
        <a:prstGeom prst="line">
          <a:avLst/>
        </a:prstGeom>
        <a:solidFill>
          <a:schemeClr val="accent2">
            <a:hueOff val="1907789"/>
            <a:satOff val="-43528"/>
            <a:lumOff val="16079"/>
            <a:alphaOff val="0"/>
          </a:schemeClr>
        </a:solidFill>
        <a:ln w="12700" cap="flat" cmpd="sng" algn="ctr">
          <a:solidFill>
            <a:schemeClr val="accent2">
              <a:hueOff val="1907789"/>
              <a:satOff val="-43528"/>
              <a:lumOff val="160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511B5D-8098-AE42-914F-61F9A0FFD134}">
      <dsp:nvSpPr>
        <dsp:cNvPr id="0" name=""/>
        <dsp:cNvSpPr/>
      </dsp:nvSpPr>
      <dsp:spPr>
        <a:xfrm>
          <a:off x="0" y="4055268"/>
          <a:ext cx="5141912" cy="1351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Following the name change to IS on June 29</a:t>
          </a:r>
          <a:r>
            <a:rPr lang="en-GB" sz="1900" kern="1200" baseline="30000"/>
            <a:t>th</a:t>
          </a:r>
          <a:r>
            <a:rPr lang="en-GB" sz="1900" kern="1200"/>
            <a:t> 2014 – IS also declared a caliphate with its capital in Raqqa, Syria.</a:t>
          </a:r>
          <a:endParaRPr lang="en-US" sz="1900" kern="1200"/>
        </a:p>
      </dsp:txBody>
      <dsp:txXfrm>
        <a:off x="0" y="4055268"/>
        <a:ext cx="5141912" cy="13517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A9DDE-8E4E-3D4B-9EE3-F53759D59879}">
      <dsp:nvSpPr>
        <dsp:cNvPr id="0" name=""/>
        <dsp:cNvSpPr/>
      </dsp:nvSpPr>
      <dsp:spPr>
        <a:xfrm>
          <a:off x="0" y="0"/>
          <a:ext cx="615654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A3EC94-5792-EC4E-8376-D038E7E8B333}">
      <dsp:nvSpPr>
        <dsp:cNvPr id="0" name=""/>
        <dsp:cNvSpPr/>
      </dsp:nvSpPr>
      <dsp:spPr>
        <a:xfrm>
          <a:off x="0" y="0"/>
          <a:ext cx="6156545" cy="1414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br>
            <a:rPr lang="en-GB" sz="1900" kern="1200" dirty="0"/>
          </a:br>
          <a:br>
            <a:rPr lang="en-GB" sz="1900" kern="1200" dirty="0"/>
          </a:br>
          <a:r>
            <a:rPr lang="en-GB" sz="1900" kern="1200" dirty="0"/>
            <a:t>No single IS ideology</a:t>
          </a:r>
          <a:endParaRPr lang="en-US" sz="1900" kern="1200" dirty="0"/>
        </a:p>
      </dsp:txBody>
      <dsp:txXfrm>
        <a:off x="0" y="0"/>
        <a:ext cx="6156545" cy="1414817"/>
      </dsp:txXfrm>
    </dsp:sp>
    <dsp:sp modelId="{A7C437BC-76E5-9847-AF80-15538DA2B45E}">
      <dsp:nvSpPr>
        <dsp:cNvPr id="0" name=""/>
        <dsp:cNvSpPr/>
      </dsp:nvSpPr>
      <dsp:spPr>
        <a:xfrm>
          <a:off x="0" y="1414817"/>
          <a:ext cx="6156545" cy="0"/>
        </a:xfrm>
        <a:prstGeom prst="line">
          <a:avLst/>
        </a:prstGeom>
        <a:solidFill>
          <a:schemeClr val="accent2">
            <a:hueOff val="635930"/>
            <a:satOff val="-14509"/>
            <a:lumOff val="5360"/>
            <a:alphaOff val="0"/>
          </a:schemeClr>
        </a:solidFill>
        <a:ln w="12700" cap="flat" cmpd="sng" algn="ctr">
          <a:solidFill>
            <a:schemeClr val="accent2">
              <a:hueOff val="635930"/>
              <a:satOff val="-14509"/>
              <a:lumOff val="536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AF5729-6D87-7B4F-B388-F89A6F797E5D}">
      <dsp:nvSpPr>
        <dsp:cNvPr id="0" name=""/>
        <dsp:cNvSpPr/>
      </dsp:nvSpPr>
      <dsp:spPr>
        <a:xfrm>
          <a:off x="0" y="1414817"/>
          <a:ext cx="6156545" cy="1414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‘’Individual members of the Islamic State are of course driven by numerous factors; not all members are motivated by—or even aware of—the ideology of the group that they support.’’ (</a:t>
          </a:r>
          <a:r>
            <a:rPr lang="en-GB" sz="1900" kern="1200" dirty="0" err="1"/>
            <a:t>Bunzel</a:t>
          </a:r>
          <a:r>
            <a:rPr lang="en-GB" sz="1900" kern="1200" dirty="0"/>
            <a:t>, 2015, p. 7)</a:t>
          </a:r>
          <a:endParaRPr lang="en-US" sz="1900" kern="1200" dirty="0"/>
        </a:p>
      </dsp:txBody>
      <dsp:txXfrm>
        <a:off x="0" y="1414817"/>
        <a:ext cx="6156545" cy="1414817"/>
      </dsp:txXfrm>
    </dsp:sp>
    <dsp:sp modelId="{FF4D224F-E4A5-A54A-AD50-C01E5643918E}">
      <dsp:nvSpPr>
        <dsp:cNvPr id="0" name=""/>
        <dsp:cNvSpPr/>
      </dsp:nvSpPr>
      <dsp:spPr>
        <a:xfrm>
          <a:off x="0" y="2829635"/>
          <a:ext cx="6156545" cy="0"/>
        </a:xfrm>
        <a:prstGeom prst="line">
          <a:avLst/>
        </a:prstGeom>
        <a:solidFill>
          <a:schemeClr val="accent2">
            <a:hueOff val="1271860"/>
            <a:satOff val="-29019"/>
            <a:lumOff val="10719"/>
            <a:alphaOff val="0"/>
          </a:schemeClr>
        </a:solidFill>
        <a:ln w="12700" cap="flat" cmpd="sng" algn="ctr">
          <a:solidFill>
            <a:schemeClr val="accent2">
              <a:hueOff val="1271860"/>
              <a:satOff val="-29019"/>
              <a:lumOff val="1071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2B54B2-C05B-184D-9650-BA21D1602886}">
      <dsp:nvSpPr>
        <dsp:cNvPr id="0" name=""/>
        <dsp:cNvSpPr/>
      </dsp:nvSpPr>
      <dsp:spPr>
        <a:xfrm>
          <a:off x="0" y="2829635"/>
          <a:ext cx="6156545" cy="1414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Rooted in Salafism – fundamental movement in Jihadism – modern interpretation of the Islamic struggle.</a:t>
          </a:r>
          <a:endParaRPr lang="en-US" sz="1900" kern="1200"/>
        </a:p>
      </dsp:txBody>
      <dsp:txXfrm>
        <a:off x="0" y="2829635"/>
        <a:ext cx="6156545" cy="1414817"/>
      </dsp:txXfrm>
    </dsp:sp>
    <dsp:sp modelId="{1EA54563-E2BE-874A-94D3-0BD9C238FCBF}">
      <dsp:nvSpPr>
        <dsp:cNvPr id="0" name=""/>
        <dsp:cNvSpPr/>
      </dsp:nvSpPr>
      <dsp:spPr>
        <a:xfrm>
          <a:off x="0" y="4244452"/>
          <a:ext cx="6156545" cy="0"/>
        </a:xfrm>
        <a:prstGeom prst="line">
          <a:avLst/>
        </a:prstGeom>
        <a:solidFill>
          <a:schemeClr val="accent2">
            <a:hueOff val="1907789"/>
            <a:satOff val="-43528"/>
            <a:lumOff val="16079"/>
            <a:alphaOff val="0"/>
          </a:schemeClr>
        </a:solidFill>
        <a:ln w="12700" cap="flat" cmpd="sng" algn="ctr">
          <a:solidFill>
            <a:schemeClr val="accent2">
              <a:hueOff val="1907789"/>
              <a:satOff val="-43528"/>
              <a:lumOff val="160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D6D2C9-3720-9649-944E-39887D552436}">
      <dsp:nvSpPr>
        <dsp:cNvPr id="0" name=""/>
        <dsp:cNvSpPr/>
      </dsp:nvSpPr>
      <dsp:spPr>
        <a:xfrm>
          <a:off x="0" y="4244452"/>
          <a:ext cx="6156545" cy="1414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Comparable to al Qaeda – concerned with purifying faith.</a:t>
          </a:r>
          <a:endParaRPr lang="en-US" sz="1900" kern="1200" dirty="0"/>
        </a:p>
      </dsp:txBody>
      <dsp:txXfrm>
        <a:off x="0" y="4244452"/>
        <a:ext cx="6156545" cy="14148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B32B7-F61A-AC43-9C75-FA9D6427DD16}">
      <dsp:nvSpPr>
        <dsp:cNvPr id="0" name=""/>
        <dsp:cNvSpPr/>
      </dsp:nvSpPr>
      <dsp:spPr>
        <a:xfrm>
          <a:off x="0" y="23728"/>
          <a:ext cx="5141912" cy="10281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Capturing and governing territory.</a:t>
          </a:r>
          <a:endParaRPr lang="en-US" sz="1900" kern="1200" dirty="0"/>
        </a:p>
      </dsp:txBody>
      <dsp:txXfrm>
        <a:off x="50190" y="73918"/>
        <a:ext cx="5041532" cy="927757"/>
      </dsp:txXfrm>
    </dsp:sp>
    <dsp:sp modelId="{41F79531-D8BE-DC45-9CAF-322A87196305}">
      <dsp:nvSpPr>
        <dsp:cNvPr id="0" name=""/>
        <dsp:cNvSpPr/>
      </dsp:nvSpPr>
      <dsp:spPr>
        <a:xfrm>
          <a:off x="0" y="1106586"/>
          <a:ext cx="5141912" cy="10281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Carrying out attacks in the West – to destabilise and undermine governments in Europe and the US.</a:t>
          </a:r>
          <a:endParaRPr lang="en-US" sz="1900" kern="1200" dirty="0"/>
        </a:p>
      </dsp:txBody>
      <dsp:txXfrm>
        <a:off x="50190" y="1156776"/>
        <a:ext cx="5041532" cy="927757"/>
      </dsp:txXfrm>
    </dsp:sp>
    <dsp:sp modelId="{06ED21D5-AC4B-F74D-A3F8-A3EA7769E71A}">
      <dsp:nvSpPr>
        <dsp:cNvPr id="0" name=""/>
        <dsp:cNvSpPr/>
      </dsp:nvSpPr>
      <dsp:spPr>
        <a:xfrm>
          <a:off x="0" y="2189443"/>
          <a:ext cx="5141912" cy="10281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Expanding the Caliphate</a:t>
          </a:r>
          <a:endParaRPr lang="en-US" sz="1900" kern="1200"/>
        </a:p>
      </dsp:txBody>
      <dsp:txXfrm>
        <a:off x="50190" y="2239633"/>
        <a:ext cx="5041532" cy="927757"/>
      </dsp:txXfrm>
    </dsp:sp>
    <dsp:sp modelId="{DA30E294-A045-E845-B846-187424C9B900}">
      <dsp:nvSpPr>
        <dsp:cNvPr id="0" name=""/>
        <dsp:cNvSpPr/>
      </dsp:nvSpPr>
      <dsp:spPr>
        <a:xfrm>
          <a:off x="0" y="3272301"/>
          <a:ext cx="5141912" cy="10281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Recreate the power and glory of Islam</a:t>
          </a:r>
          <a:endParaRPr lang="en-US" sz="1900" kern="1200"/>
        </a:p>
      </dsp:txBody>
      <dsp:txXfrm>
        <a:off x="50190" y="3322491"/>
        <a:ext cx="5041532" cy="927757"/>
      </dsp:txXfrm>
    </dsp:sp>
    <dsp:sp modelId="{A71C3F1B-540D-4148-888F-A2859AF57068}">
      <dsp:nvSpPr>
        <dsp:cNvPr id="0" name=""/>
        <dsp:cNvSpPr/>
      </dsp:nvSpPr>
      <dsp:spPr>
        <a:xfrm>
          <a:off x="0" y="4355158"/>
          <a:ext cx="5141912" cy="10281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Expand Islam and Sharia worldwide</a:t>
          </a:r>
          <a:endParaRPr lang="en-US" sz="1900" kern="1200"/>
        </a:p>
      </dsp:txBody>
      <dsp:txXfrm>
        <a:off x="50190" y="4405348"/>
        <a:ext cx="5041532" cy="9277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0DB0E-8437-CA41-B632-5A0BC0F61D8D}">
      <dsp:nvSpPr>
        <dsp:cNvPr id="0" name=""/>
        <dsp:cNvSpPr/>
      </dsp:nvSpPr>
      <dsp:spPr>
        <a:xfrm>
          <a:off x="0" y="36807"/>
          <a:ext cx="6445877" cy="15079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Similarly, to Al Qaeda, IS takes advantage of the internet</a:t>
          </a:r>
          <a:endParaRPr lang="en-US" sz="1800" kern="1200" dirty="0"/>
        </a:p>
      </dsp:txBody>
      <dsp:txXfrm>
        <a:off x="73611" y="110418"/>
        <a:ext cx="6298655" cy="1360706"/>
      </dsp:txXfrm>
    </dsp:sp>
    <dsp:sp modelId="{FED66123-113E-0844-AED1-7600D451474E}">
      <dsp:nvSpPr>
        <dsp:cNvPr id="0" name=""/>
        <dsp:cNvSpPr/>
      </dsp:nvSpPr>
      <dsp:spPr>
        <a:xfrm>
          <a:off x="0" y="1596576"/>
          <a:ext cx="6445877" cy="15079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IS has been one of the most active and media savvy terrorist organisations – exploiting social media for the purposes of propaganda, radicalisation and recruitment (Hossain, 2018).</a:t>
          </a:r>
          <a:endParaRPr lang="en-US" sz="1800" kern="1200"/>
        </a:p>
      </dsp:txBody>
      <dsp:txXfrm>
        <a:off x="73611" y="1670187"/>
        <a:ext cx="6298655" cy="1360706"/>
      </dsp:txXfrm>
    </dsp:sp>
    <dsp:sp modelId="{8BC2DEAF-2E33-9F4A-9D06-1C5C4C2C031D}">
      <dsp:nvSpPr>
        <dsp:cNvPr id="0" name=""/>
        <dsp:cNvSpPr/>
      </dsp:nvSpPr>
      <dsp:spPr>
        <a:xfrm>
          <a:off x="0" y="3156345"/>
          <a:ext cx="6445877" cy="15079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Awan (2017, p.138) states that the power of social media ‘’has led to a number of Britons’’ being radicalised and joining the IS due to the ‘’virtual playground’’ of the internet that terrorists exploit results in ‘’views being reinforced’ creating an ‘’echo chamber’’.</a:t>
          </a:r>
          <a:endParaRPr lang="en-US" sz="1800" kern="1200" dirty="0"/>
        </a:p>
      </dsp:txBody>
      <dsp:txXfrm>
        <a:off x="73611" y="3229956"/>
        <a:ext cx="6298655" cy="1360706"/>
      </dsp:txXfrm>
    </dsp:sp>
    <dsp:sp modelId="{9C64E5C7-D4E4-FF47-A945-A197C1B6C8CA}">
      <dsp:nvSpPr>
        <dsp:cNvPr id="0" name=""/>
        <dsp:cNvSpPr/>
      </dsp:nvSpPr>
      <dsp:spPr>
        <a:xfrm>
          <a:off x="0" y="4716113"/>
          <a:ext cx="6445877" cy="15079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Encrypted messaging forums - communicative tool to spread ideological messages.</a:t>
          </a:r>
          <a:endParaRPr lang="en-US" sz="1800" kern="1200"/>
        </a:p>
      </dsp:txBody>
      <dsp:txXfrm>
        <a:off x="73611" y="4789724"/>
        <a:ext cx="6298655" cy="13607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AE62F-C999-934E-8418-85CBD8B18118}">
      <dsp:nvSpPr>
        <dsp:cNvPr id="0" name=""/>
        <dsp:cNvSpPr/>
      </dsp:nvSpPr>
      <dsp:spPr>
        <a:xfrm>
          <a:off x="0" y="3133"/>
          <a:ext cx="612761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9842BC-DA2C-E942-A94A-3936D4C721F6}">
      <dsp:nvSpPr>
        <dsp:cNvPr id="0" name=""/>
        <dsp:cNvSpPr/>
      </dsp:nvSpPr>
      <dsp:spPr>
        <a:xfrm>
          <a:off x="0" y="3133"/>
          <a:ext cx="6127611" cy="106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Twitter, Facebook and YouTube used to recruit new members – through violent online viral videos that target young, impressionable and vulnerable people.</a:t>
          </a:r>
          <a:endParaRPr lang="en-US" sz="1800" kern="1200" dirty="0"/>
        </a:p>
      </dsp:txBody>
      <dsp:txXfrm>
        <a:off x="0" y="3133"/>
        <a:ext cx="6127611" cy="1068429"/>
      </dsp:txXfrm>
    </dsp:sp>
    <dsp:sp modelId="{2E91915F-8DFD-5F4B-885D-E8CF92E41A9A}">
      <dsp:nvSpPr>
        <dsp:cNvPr id="0" name=""/>
        <dsp:cNvSpPr/>
      </dsp:nvSpPr>
      <dsp:spPr>
        <a:xfrm>
          <a:off x="0" y="1071562"/>
          <a:ext cx="6127611" cy="0"/>
        </a:xfrm>
        <a:prstGeom prst="line">
          <a:avLst/>
        </a:prstGeom>
        <a:solidFill>
          <a:schemeClr val="accent2">
            <a:hueOff val="381558"/>
            <a:satOff val="-8706"/>
            <a:lumOff val="3216"/>
            <a:alphaOff val="0"/>
          </a:schemeClr>
        </a:solidFill>
        <a:ln w="12700" cap="flat" cmpd="sng" algn="ctr">
          <a:solidFill>
            <a:schemeClr val="accent2">
              <a:hueOff val="381558"/>
              <a:satOff val="-8706"/>
              <a:lumOff val="32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DB5A43-F8B8-FB4E-88F9-34F3B7B9C176}">
      <dsp:nvSpPr>
        <dsp:cNvPr id="0" name=""/>
        <dsp:cNvSpPr/>
      </dsp:nvSpPr>
      <dsp:spPr>
        <a:xfrm>
          <a:off x="0" y="1071562"/>
          <a:ext cx="6127611" cy="106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 IS has developed many savvy social media techniques to ensure continuity of its message.</a:t>
          </a:r>
          <a:endParaRPr lang="en-US" sz="1800" kern="1200"/>
        </a:p>
      </dsp:txBody>
      <dsp:txXfrm>
        <a:off x="0" y="1071562"/>
        <a:ext cx="6127611" cy="1068429"/>
      </dsp:txXfrm>
    </dsp:sp>
    <dsp:sp modelId="{07C752D8-CD78-6547-A618-04963D7B7599}">
      <dsp:nvSpPr>
        <dsp:cNvPr id="0" name=""/>
        <dsp:cNvSpPr/>
      </dsp:nvSpPr>
      <dsp:spPr>
        <a:xfrm>
          <a:off x="0" y="2139991"/>
          <a:ext cx="6127611" cy="0"/>
        </a:xfrm>
        <a:prstGeom prst="line">
          <a:avLst/>
        </a:prstGeom>
        <a:solidFill>
          <a:schemeClr val="accent2">
            <a:hueOff val="763116"/>
            <a:satOff val="-17411"/>
            <a:lumOff val="6432"/>
            <a:alphaOff val="0"/>
          </a:schemeClr>
        </a:solidFill>
        <a:ln w="12700" cap="flat" cmpd="sng" algn="ctr">
          <a:solidFill>
            <a:schemeClr val="accent2">
              <a:hueOff val="763116"/>
              <a:satOff val="-17411"/>
              <a:lumOff val="64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689CC8-49ED-8648-B318-558123065216}">
      <dsp:nvSpPr>
        <dsp:cNvPr id="0" name=""/>
        <dsp:cNvSpPr/>
      </dsp:nvSpPr>
      <dsp:spPr>
        <a:xfrm>
          <a:off x="0" y="2139991"/>
          <a:ext cx="6127611" cy="106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Social media enables the rapid transmission of information and disinformation - exploited by the IS.</a:t>
          </a:r>
          <a:endParaRPr lang="en-US" sz="1800" kern="1200"/>
        </a:p>
      </dsp:txBody>
      <dsp:txXfrm>
        <a:off x="0" y="2139991"/>
        <a:ext cx="6127611" cy="1068429"/>
      </dsp:txXfrm>
    </dsp:sp>
    <dsp:sp modelId="{A64F3EF9-6767-8F4A-B8C9-BD0AF42AB272}">
      <dsp:nvSpPr>
        <dsp:cNvPr id="0" name=""/>
        <dsp:cNvSpPr/>
      </dsp:nvSpPr>
      <dsp:spPr>
        <a:xfrm>
          <a:off x="0" y="3208420"/>
          <a:ext cx="6127611" cy="0"/>
        </a:xfrm>
        <a:prstGeom prst="line">
          <a:avLst/>
        </a:prstGeom>
        <a:solidFill>
          <a:schemeClr val="accent2">
            <a:hueOff val="1144674"/>
            <a:satOff val="-26117"/>
            <a:lumOff val="9647"/>
            <a:alphaOff val="0"/>
          </a:schemeClr>
        </a:solidFill>
        <a:ln w="12700" cap="flat" cmpd="sng" algn="ctr">
          <a:solidFill>
            <a:schemeClr val="accent2">
              <a:hueOff val="1144674"/>
              <a:satOff val="-26117"/>
              <a:lumOff val="96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20DD00-4A24-8C45-9815-F4B6DEBAE7F6}">
      <dsp:nvSpPr>
        <dsp:cNvPr id="0" name=""/>
        <dsp:cNvSpPr/>
      </dsp:nvSpPr>
      <dsp:spPr>
        <a:xfrm>
          <a:off x="0" y="3208420"/>
          <a:ext cx="6127611" cy="106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IS’s use of the internet and social media is at the centre of its information operations campaign – has been critical to its overall rise in power.</a:t>
          </a:r>
          <a:endParaRPr lang="en-US" sz="1800" kern="1200"/>
        </a:p>
      </dsp:txBody>
      <dsp:txXfrm>
        <a:off x="0" y="3208420"/>
        <a:ext cx="6127611" cy="1068429"/>
      </dsp:txXfrm>
    </dsp:sp>
    <dsp:sp modelId="{F0865712-A876-3946-ADCF-695B56C5FAA9}">
      <dsp:nvSpPr>
        <dsp:cNvPr id="0" name=""/>
        <dsp:cNvSpPr/>
      </dsp:nvSpPr>
      <dsp:spPr>
        <a:xfrm>
          <a:off x="0" y="4276849"/>
          <a:ext cx="6127611" cy="0"/>
        </a:xfrm>
        <a:prstGeom prst="line">
          <a:avLst/>
        </a:prstGeom>
        <a:solidFill>
          <a:schemeClr val="accent2">
            <a:hueOff val="1526231"/>
            <a:satOff val="-34822"/>
            <a:lumOff val="12863"/>
            <a:alphaOff val="0"/>
          </a:schemeClr>
        </a:solidFill>
        <a:ln w="12700" cap="flat" cmpd="sng" algn="ctr">
          <a:solidFill>
            <a:schemeClr val="accent2">
              <a:hueOff val="1526231"/>
              <a:satOff val="-34822"/>
              <a:lumOff val="12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654C70-FEE8-E04B-8FFF-756DD21B4461}">
      <dsp:nvSpPr>
        <dsp:cNvPr id="0" name=""/>
        <dsp:cNvSpPr/>
      </dsp:nvSpPr>
      <dsp:spPr>
        <a:xfrm>
          <a:off x="0" y="4276849"/>
          <a:ext cx="6127611" cy="106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‘’As a result, what we are witnessing is Isis being able to tap into the minds of young and impressionable people who are more likely to be watching YouTube and using Facebook and Twitter’’ (Awan, 2017, p.139).</a:t>
          </a:r>
          <a:endParaRPr lang="en-US" sz="1800" kern="1200"/>
        </a:p>
      </dsp:txBody>
      <dsp:txXfrm>
        <a:off x="0" y="4276849"/>
        <a:ext cx="6127611" cy="1068429"/>
      </dsp:txXfrm>
    </dsp:sp>
    <dsp:sp modelId="{738C30FD-A175-EB4A-A978-5FC3FC051751}">
      <dsp:nvSpPr>
        <dsp:cNvPr id="0" name=""/>
        <dsp:cNvSpPr/>
      </dsp:nvSpPr>
      <dsp:spPr>
        <a:xfrm>
          <a:off x="0" y="5345278"/>
          <a:ext cx="6127611" cy="0"/>
        </a:xfrm>
        <a:prstGeom prst="line">
          <a:avLst/>
        </a:prstGeom>
        <a:solidFill>
          <a:schemeClr val="accent2">
            <a:hueOff val="1907789"/>
            <a:satOff val="-43528"/>
            <a:lumOff val="16079"/>
            <a:alphaOff val="0"/>
          </a:schemeClr>
        </a:solidFill>
        <a:ln w="12700" cap="flat" cmpd="sng" algn="ctr">
          <a:solidFill>
            <a:schemeClr val="accent2">
              <a:hueOff val="1907789"/>
              <a:satOff val="-43528"/>
              <a:lumOff val="160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BC3A6D-32DD-054B-B7D8-E83586326179}">
      <dsp:nvSpPr>
        <dsp:cNvPr id="0" name=""/>
        <dsp:cNvSpPr/>
      </dsp:nvSpPr>
      <dsp:spPr>
        <a:xfrm>
          <a:off x="0" y="5345278"/>
          <a:ext cx="6127611" cy="106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Social media – direct channel whereby they can adapt their radicalisation techniques matching individual grievance.</a:t>
          </a:r>
          <a:endParaRPr lang="en-US" sz="1800" kern="1200"/>
        </a:p>
      </dsp:txBody>
      <dsp:txXfrm>
        <a:off x="0" y="5345278"/>
        <a:ext cx="6127611" cy="1068429"/>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8FBDE9-102D-374A-9704-750005857F6D}" type="datetimeFigureOut">
              <a:rPr lang="en-GB" smtClean="0"/>
              <a:t>06/10/2021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783682-2076-B34B-9BAB-3601FDB612E9}" type="slidenum">
              <a:rPr lang="en-GB" smtClean="0"/>
              <a:t>‹#›</a:t>
            </a:fld>
            <a:endParaRPr lang="en-GB"/>
          </a:p>
        </p:txBody>
      </p:sp>
    </p:spTree>
    <p:extLst>
      <p:ext uri="{BB962C8B-B14F-4D97-AF65-F5344CB8AC3E}">
        <p14:creationId xmlns:p14="http://schemas.microsoft.com/office/powerpoint/2010/main" val="1765571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going to be following on with terrorist groups and organisations with the focus being on the Islamic State.</a:t>
            </a:r>
          </a:p>
        </p:txBody>
      </p:sp>
      <p:sp>
        <p:nvSpPr>
          <p:cNvPr id="4" name="Slide Number Placeholder 3"/>
          <p:cNvSpPr>
            <a:spLocks noGrp="1"/>
          </p:cNvSpPr>
          <p:nvPr>
            <p:ph type="sldNum" sz="quarter" idx="5"/>
          </p:nvPr>
        </p:nvSpPr>
        <p:spPr/>
        <p:txBody>
          <a:bodyPr/>
          <a:lstStyle/>
          <a:p>
            <a:fld id="{28783682-2076-B34B-9BAB-3601FDB612E9}" type="slidenum">
              <a:rPr lang="en-GB" smtClean="0"/>
              <a:t>1</a:t>
            </a:fld>
            <a:endParaRPr lang="en-GB"/>
          </a:p>
        </p:txBody>
      </p:sp>
    </p:spTree>
    <p:extLst>
      <p:ext uri="{BB962C8B-B14F-4D97-AF65-F5344CB8AC3E}">
        <p14:creationId xmlns:p14="http://schemas.microsoft.com/office/powerpoint/2010/main" val="84033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aims of this lecture are to: </a:t>
            </a:r>
          </a:p>
          <a:p>
            <a:r>
              <a:rPr lang="en-GB" dirty="0"/>
              <a:t>Introduce the Islamic States origins, ideology, motives and goals.</a:t>
            </a:r>
          </a:p>
          <a:p>
            <a:r>
              <a:rPr lang="en-GB" dirty="0"/>
              <a:t>Look at how the IS uses the internet to their advantage and how this aids in lone attacks and foreign support.</a:t>
            </a:r>
          </a:p>
          <a:p>
            <a:r>
              <a:rPr lang="en-GB" dirty="0"/>
              <a:t>Enquire into governmental responses – globally and in the UK; with focus on the Global Coalition Against Daesh, and lastly, </a:t>
            </a:r>
          </a:p>
          <a:p>
            <a:r>
              <a:rPr lang="en-GB" dirty="0"/>
              <a:t>Consider media portrayals of the IS and the consequences of these.</a:t>
            </a:r>
          </a:p>
        </p:txBody>
      </p:sp>
      <p:sp>
        <p:nvSpPr>
          <p:cNvPr id="4" name="Slide Number Placeholder 3"/>
          <p:cNvSpPr>
            <a:spLocks noGrp="1"/>
          </p:cNvSpPr>
          <p:nvPr>
            <p:ph type="sldNum" sz="quarter" idx="5"/>
          </p:nvPr>
        </p:nvSpPr>
        <p:spPr/>
        <p:txBody>
          <a:bodyPr/>
          <a:lstStyle/>
          <a:p>
            <a:fld id="{28783682-2076-B34B-9BAB-3601FDB612E9}" type="slidenum">
              <a:rPr lang="en-GB" smtClean="0"/>
              <a:t>2</a:t>
            </a:fld>
            <a:endParaRPr lang="en-GB"/>
          </a:p>
        </p:txBody>
      </p:sp>
    </p:spTree>
    <p:extLst>
      <p:ext uri="{BB962C8B-B14F-4D97-AF65-F5344CB8AC3E}">
        <p14:creationId xmlns:p14="http://schemas.microsoft.com/office/powerpoint/2010/main" val="38981082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five objectives of this session:</a:t>
            </a:r>
          </a:p>
          <a:p>
            <a:r>
              <a:rPr lang="en-GB" dirty="0"/>
              <a:t>1. Identify the origins, ideology, motives and goals of the IS.</a:t>
            </a:r>
          </a:p>
          <a:p>
            <a:r>
              <a:rPr lang="en-GB" dirty="0"/>
              <a:t>2. Outlining the rise of the electronic jihad and explore IS’s use of the internet.</a:t>
            </a:r>
          </a:p>
          <a:p>
            <a:r>
              <a:rPr lang="en-GB" dirty="0"/>
              <a:t>3. Summarise the rise in foreign fighters and lone wolf attacks linked to IS</a:t>
            </a:r>
          </a:p>
          <a:p>
            <a:r>
              <a:rPr lang="en-GB" dirty="0"/>
              <a:t>4. Examine governmental responses to the IS – globally and in the UK.</a:t>
            </a:r>
          </a:p>
          <a:p>
            <a:r>
              <a:rPr lang="en-GB" dirty="0"/>
              <a:t>5. Analyse media portrayals of IS and the consequences these have.</a:t>
            </a:r>
          </a:p>
        </p:txBody>
      </p:sp>
      <p:sp>
        <p:nvSpPr>
          <p:cNvPr id="4" name="Slide Number Placeholder 3"/>
          <p:cNvSpPr>
            <a:spLocks noGrp="1"/>
          </p:cNvSpPr>
          <p:nvPr>
            <p:ph type="sldNum" sz="quarter" idx="5"/>
          </p:nvPr>
        </p:nvSpPr>
        <p:spPr/>
        <p:txBody>
          <a:bodyPr/>
          <a:lstStyle/>
          <a:p>
            <a:fld id="{28783682-2076-B34B-9BAB-3601FDB612E9}" type="slidenum">
              <a:rPr lang="en-GB" smtClean="0"/>
              <a:t>3</a:t>
            </a:fld>
            <a:endParaRPr lang="en-GB"/>
          </a:p>
        </p:txBody>
      </p:sp>
    </p:spTree>
    <p:extLst>
      <p:ext uri="{BB962C8B-B14F-4D97-AF65-F5344CB8AC3E}">
        <p14:creationId xmlns:p14="http://schemas.microsoft.com/office/powerpoint/2010/main" val="282356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Islamic State is a group with many names – Islamic State (IS), Islamic State of Iraq and Syria (ISIS), Islamic State of Iraq and Levant (ISIL) and Deash.</a:t>
            </a:r>
          </a:p>
          <a:p>
            <a:endParaRPr lang="en-GB" dirty="0"/>
          </a:p>
          <a:p>
            <a:r>
              <a:rPr lang="en-GB" dirty="0"/>
              <a:t>The roots of the IS trace back to the US invasion Iraq in 2003 when the group was formally known as Al Qaeda in Iraq and was founded by Abu </a:t>
            </a:r>
            <a:r>
              <a:rPr lang="en-GB" dirty="0" err="1"/>
              <a:t>Masab</a:t>
            </a:r>
            <a:r>
              <a:rPr lang="en-GB" dirty="0"/>
              <a:t> al-Zarqawi.</a:t>
            </a:r>
          </a:p>
          <a:p>
            <a:endParaRPr lang="en-GB" dirty="0"/>
          </a:p>
          <a:p>
            <a:r>
              <a:rPr lang="en-GB" dirty="0"/>
              <a:t>Zarqawi was killed during a US airstrike in 2006 and Abu Ayyub al-</a:t>
            </a:r>
            <a:r>
              <a:rPr lang="en-GB" dirty="0" err="1"/>
              <a:t>Masri</a:t>
            </a:r>
            <a:r>
              <a:rPr lang="en-GB" dirty="0"/>
              <a:t> became the new leader and rename the group ISI which stands for the Islamic state of </a:t>
            </a:r>
            <a:r>
              <a:rPr lang="en-GB" dirty="0" err="1"/>
              <a:t>Iraw</a:t>
            </a:r>
            <a:r>
              <a:rPr lang="en-GB" dirty="0"/>
              <a:t>.</a:t>
            </a:r>
          </a:p>
          <a:p>
            <a:endParaRPr lang="en-GB" dirty="0"/>
          </a:p>
          <a:p>
            <a:r>
              <a:rPr lang="en-GB" dirty="0"/>
              <a:t>In 2010 </a:t>
            </a:r>
            <a:r>
              <a:rPr lang="en-GB" dirty="0" err="1"/>
              <a:t>Masri</a:t>
            </a:r>
            <a:r>
              <a:rPr lang="en-GB" dirty="0"/>
              <a:t> died in a US-Iraqi operation and Abu Bakr al-Baghdadi took power. </a:t>
            </a:r>
          </a:p>
          <a:p>
            <a:r>
              <a:rPr lang="en-GB" dirty="0"/>
              <a:t>In 2013, the group officially renamed themselves as the Islamic State of Iraq and Syria (ISIS) due to their expansion into Syria during the civil war in Syria where ISI fought against Syrian forces and gained ground throughout the region of Syria.</a:t>
            </a:r>
          </a:p>
          <a:p>
            <a:endParaRPr lang="en-GB" dirty="0"/>
          </a:p>
          <a:p>
            <a:r>
              <a:rPr lang="en-GB" dirty="0"/>
              <a:t>The ISIS rule spread quickly throughout Iraq and Syria and the group focused on creating an Islamic State and implementing sharia law; which is a strict religious code based on traditional Islamic rules and practices.</a:t>
            </a:r>
          </a:p>
        </p:txBody>
      </p:sp>
      <p:sp>
        <p:nvSpPr>
          <p:cNvPr id="4" name="Slide Number Placeholder 3"/>
          <p:cNvSpPr>
            <a:spLocks noGrp="1"/>
          </p:cNvSpPr>
          <p:nvPr>
            <p:ph type="sldNum" sz="quarter" idx="5"/>
          </p:nvPr>
        </p:nvSpPr>
        <p:spPr/>
        <p:txBody>
          <a:bodyPr/>
          <a:lstStyle/>
          <a:p>
            <a:fld id="{28783682-2076-B34B-9BAB-3601FDB612E9}" type="slidenum">
              <a:rPr lang="en-GB" smtClean="0"/>
              <a:t>4</a:t>
            </a:fld>
            <a:endParaRPr lang="en-GB"/>
          </a:p>
        </p:txBody>
      </p:sp>
    </p:spTree>
    <p:extLst>
      <p:ext uri="{BB962C8B-B14F-4D97-AF65-F5344CB8AC3E}">
        <p14:creationId xmlns:p14="http://schemas.microsoft.com/office/powerpoint/2010/main" val="522321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Abu Bakr Al-Baghdadi took control of the IS in 2010 – following the deaths of </a:t>
            </a:r>
            <a:r>
              <a:rPr lang="en-GB" dirty="0" err="1"/>
              <a:t>Zaqawri</a:t>
            </a:r>
            <a:r>
              <a:rPr lang="en-GB" dirty="0"/>
              <a:t> and </a:t>
            </a:r>
            <a:r>
              <a:rPr lang="en-GB" dirty="0" err="1"/>
              <a:t>Masri</a:t>
            </a:r>
            <a:r>
              <a:rPr lang="en-GB" dirty="0"/>
              <a:t>.</a:t>
            </a:r>
          </a:p>
          <a:p>
            <a:r>
              <a:rPr lang="en-GB" dirty="0"/>
              <a:t>Under Baghdadi, IS began intensifying its operations following the death of bin laden in 2011 in Pakistan and US withdrawal from Iraq, the IS intensified its bombing campaign.</a:t>
            </a:r>
          </a:p>
          <a:p>
            <a:endParaRPr lang="en-GB" dirty="0"/>
          </a:p>
          <a:p>
            <a:r>
              <a:rPr lang="en-GB" dirty="0"/>
              <a:t>June 29</a:t>
            </a:r>
            <a:r>
              <a:rPr lang="en-GB" baseline="30000" dirty="0"/>
              <a:t>th</a:t>
            </a:r>
            <a:r>
              <a:rPr lang="en-GB" dirty="0"/>
              <a:t> 2014 – ISIS changed its name once again by dropping ‘Iraq and Syria’ and declared itself as simply the Islamic State. </a:t>
            </a:r>
          </a:p>
          <a:p>
            <a:r>
              <a:rPr lang="en-GB" dirty="0"/>
              <a:t>In the process of this, the IS declared itself as a new caliphate with Baghdadi proclaimed as the ‘caliph’ which is a tremendously significant announcement in Jihadist ideology.</a:t>
            </a:r>
          </a:p>
          <a:p>
            <a:endParaRPr lang="en-GB" dirty="0"/>
          </a:p>
          <a:p>
            <a:r>
              <a:rPr lang="en-GB" dirty="0"/>
              <a:t>By declaring himself as Caliph, Baghdadi was declaring his authority over Muslims all over the world, and invited Muslims to travel to join the new caliphate in a rare public appearance in a sermon in </a:t>
            </a:r>
            <a:r>
              <a:rPr lang="en-GB" dirty="0" err="1"/>
              <a:t>Mosuls</a:t>
            </a:r>
            <a:r>
              <a:rPr lang="en-GB" dirty="0"/>
              <a:t> Mosque. </a:t>
            </a:r>
          </a:p>
          <a:p>
            <a:endParaRPr lang="en-GB" dirty="0"/>
          </a:p>
          <a:p>
            <a:r>
              <a:rPr lang="en-GB" dirty="0"/>
              <a:t>The reaction to the Jihadist group was extremely mixed with the Taliban and al Qaeda rejecting the announcement. However, the increased profile of Baghdadi and invisibility of the IS proved attractive to thousands of recruits and thousands travelled to either fight with or join the Caliphate.</a:t>
            </a:r>
          </a:p>
        </p:txBody>
      </p:sp>
      <p:sp>
        <p:nvSpPr>
          <p:cNvPr id="4" name="Slide Number Placeholder 3"/>
          <p:cNvSpPr>
            <a:spLocks noGrp="1"/>
          </p:cNvSpPr>
          <p:nvPr>
            <p:ph type="sldNum" sz="quarter" idx="5"/>
          </p:nvPr>
        </p:nvSpPr>
        <p:spPr/>
        <p:txBody>
          <a:bodyPr/>
          <a:lstStyle/>
          <a:p>
            <a:fld id="{28783682-2076-B34B-9BAB-3601FDB612E9}" type="slidenum">
              <a:rPr lang="en-GB" smtClean="0"/>
              <a:t>5</a:t>
            </a:fld>
            <a:endParaRPr lang="en-GB"/>
          </a:p>
        </p:txBody>
      </p:sp>
    </p:spTree>
    <p:extLst>
      <p:ext uri="{BB962C8B-B14F-4D97-AF65-F5344CB8AC3E}">
        <p14:creationId xmlns:p14="http://schemas.microsoft.com/office/powerpoint/2010/main" val="1792122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In April 2013, Baghdadi moved into Syria and rapidly seized territory.</a:t>
            </a:r>
          </a:p>
          <a:p>
            <a:endParaRPr lang="en-GB" dirty="0"/>
          </a:p>
          <a:p>
            <a:r>
              <a:rPr lang="en-GB" dirty="0"/>
              <a:t>ISIS continued to expand and carryout military offences in Syria and Iraq. The group fought against the governments of Iraq and Syria, tribal groups, militias in Iraq, the Kurdish peshmerga and various other rebel groups in Syria.</a:t>
            </a:r>
          </a:p>
          <a:p>
            <a:endParaRPr lang="en-GB" dirty="0"/>
          </a:p>
          <a:p>
            <a:r>
              <a:rPr lang="en-GB" dirty="0"/>
              <a:t>The group was able to seize territory quickly, incite global fear and panic, and establish basic governments in the captured cities.</a:t>
            </a:r>
          </a:p>
          <a:p>
            <a:endParaRPr lang="en-GB" dirty="0"/>
          </a:p>
          <a:p>
            <a:r>
              <a:rPr lang="en-GB" dirty="0"/>
              <a:t>In the first half of 2014 the IS made large territorial gains in Iraq - the group seized Fallujah in January and captured Mosul, Tikrit and Tal Afar in June. By August 2014, IS had control over </a:t>
            </a:r>
            <a:r>
              <a:rPr lang="en-GB" dirty="0" err="1"/>
              <a:t>Iraqs</a:t>
            </a:r>
            <a:r>
              <a:rPr lang="en-GB" dirty="0"/>
              <a:t> oil fields and the Mosul Dam – which provided the group with additional sources of wealth.</a:t>
            </a:r>
          </a:p>
          <a:p>
            <a:endParaRPr lang="en-GB" dirty="0"/>
          </a:p>
          <a:p>
            <a:r>
              <a:rPr lang="en-GB" dirty="0"/>
              <a:t>The IS caliphate peaked in late 2014 with IS controlling 100,000 square kilometres of territory which was home to more than 11 million people. By September 2014, experts estimated that IS’s oil revenues alone brought in between $1-2 million s day making IS the richest terrorist organisation in the world.</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6</a:t>
            </a:fld>
            <a:endParaRPr lang="en-GB"/>
          </a:p>
        </p:txBody>
      </p:sp>
    </p:spTree>
    <p:extLst>
      <p:ext uri="{BB962C8B-B14F-4D97-AF65-F5344CB8AC3E}">
        <p14:creationId xmlns:p14="http://schemas.microsoft.com/office/powerpoint/2010/main" val="4017413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not one set ideological cause to the IS.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Bunzel</a:t>
            </a:r>
            <a:r>
              <a:rPr lang="en-GB" dirty="0"/>
              <a:t>, 2015 states that </a:t>
            </a:r>
            <a:r>
              <a:rPr lang="en-GB" sz="1200" dirty="0"/>
              <a:t>’Individual members of the Islamic State are of course driven by numerous factors; not all members are motivated by—or even aware of—the ideology of the group that they support.’’ This highlights how IS members are driven by various ideologies and how not all supporters/members are even aware of the ideology that the IS holds.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However, IS’s ideology is heavily rooted in Salafism, which is known as Jihadism. Very similar to al Qaeda’s ideology. Concerned with purifying the faith and focuses on eliminating idolatry (the worship of idols) and affirming God’s oneness. </a:t>
            </a:r>
            <a:r>
              <a:rPr lang="en-GB" sz="1200" dirty="0" err="1"/>
              <a:t>Salafis</a:t>
            </a:r>
            <a:r>
              <a:rPr lang="en-GB" sz="1200" dirty="0"/>
              <a:t>/Jihadists see themselves as the only true Muslims.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If Jihadism was to be placed on a political spectrum, al Qaeda would be its left and Islamic State would be right. IS adheres to Salafi theology but does so with greater severity. The IS emphasises the offensive form of Jihad – which refers to the obligation of the community of Muslims.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7</a:t>
            </a:fld>
            <a:endParaRPr lang="en-GB"/>
          </a:p>
        </p:txBody>
      </p:sp>
    </p:spTree>
    <p:extLst>
      <p:ext uri="{BB962C8B-B14F-4D97-AF65-F5344CB8AC3E}">
        <p14:creationId xmlns:p14="http://schemas.microsoft.com/office/powerpoint/2010/main" val="329221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Much of the IS strategy rests on building a state. The IS often expresses goals of enduring and expanding and seeks to build a state in areas it controls and use that control to expand the state without end or limit. Control of territory becomes a recruiting device which furthers their expansion. </a:t>
            </a:r>
          </a:p>
          <a:p>
            <a:endParaRPr lang="en-GB" dirty="0"/>
          </a:p>
          <a:p>
            <a:r>
              <a:rPr lang="en-GB" dirty="0"/>
              <a:t>IS also holds the goal of restoring the faith of Islam by expanding Sharia law worldwide. The bad news is that the IS was far more successful in achieving its goals than al Qaeda – IS is really a state in that it control territory and governs it.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8</a:t>
            </a:fld>
            <a:endParaRPr lang="en-GB"/>
          </a:p>
        </p:txBody>
      </p:sp>
    </p:spTree>
    <p:extLst>
      <p:ext uri="{BB962C8B-B14F-4D97-AF65-F5344CB8AC3E}">
        <p14:creationId xmlns:p14="http://schemas.microsoft.com/office/powerpoint/2010/main" val="33989347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similarities between al Qaeda and the IS narrative include the focus on the obligation to perform Jihad by able-bodied Muslims. Both organisations also portray the West as a nation that are hostile to Muslims and taint the true meaning of Islam. Moreover, both focus on committing acts of violence and the utilisation of the internet. Both IS and Al Qaeda call for attackers in their home land – meaning lone actors who commit attacks without needing to travel to the fight and camps in Iraq and Syria. </a:t>
            </a:r>
          </a:p>
          <a:p>
            <a:endParaRPr lang="en-GB" dirty="0"/>
          </a:p>
          <a:p>
            <a:r>
              <a:rPr lang="en-GB" dirty="0"/>
              <a:t>However, the IS emphasises violence through savage and hostile treatments and killing of hostages, whereas, al Qaeda portrayed a defensive jihad which refers to a battle to promote and protect the ummah (Muslim communities) from Western ideals and values. The IS also uses violence as an appeal to join the fight – through utilisation of slick and glossy video campaigns. Also, the IS differs to al Qaeda as it calls for the execution of Muslims who do not share their religious views. </a:t>
            </a:r>
          </a:p>
        </p:txBody>
      </p:sp>
      <p:sp>
        <p:nvSpPr>
          <p:cNvPr id="4" name="Slide Number Placeholder 3"/>
          <p:cNvSpPr>
            <a:spLocks noGrp="1"/>
          </p:cNvSpPr>
          <p:nvPr>
            <p:ph type="sldNum" sz="quarter" idx="5"/>
          </p:nvPr>
        </p:nvSpPr>
        <p:spPr/>
        <p:txBody>
          <a:bodyPr/>
          <a:lstStyle/>
          <a:p>
            <a:fld id="{28783682-2076-B34B-9BAB-3601FDB612E9}" type="slidenum">
              <a:rPr lang="en-GB" smtClean="0"/>
              <a:t>9</a:t>
            </a:fld>
            <a:endParaRPr lang="en-GB"/>
          </a:p>
        </p:txBody>
      </p:sp>
    </p:spTree>
    <p:extLst>
      <p:ext uri="{BB962C8B-B14F-4D97-AF65-F5344CB8AC3E}">
        <p14:creationId xmlns:p14="http://schemas.microsoft.com/office/powerpoint/2010/main" val="31514571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Likewise to al Qaeda, the IS takes advantage of the internet as a means to benefit their organisation and spread their propaganda and ideology to potential recruits.</a:t>
            </a:r>
          </a:p>
          <a:p>
            <a:endParaRPr lang="en-GB" dirty="0"/>
          </a:p>
          <a:p>
            <a:r>
              <a:rPr lang="en-GB" dirty="0"/>
              <a:t>The IS has been one of the most active and media savvy terrorist organisation to exploit social media for their own benefit. The IS has a vast social media presence and relies on foreign recruits and heavily relies on dissemination of propaganda and radicalisation on social media.</a:t>
            </a:r>
          </a:p>
          <a:p>
            <a:endParaRPr lang="en-GB" dirty="0"/>
          </a:p>
          <a:p>
            <a:r>
              <a:rPr lang="en-GB" dirty="0"/>
              <a:t>The power of the IS exploitation of social media has led to number of Britons being radicalised and joining IS due to the virtual playground of the internet than creates a virtual echo chamber due to views being reinforced online. </a:t>
            </a:r>
          </a:p>
          <a:p>
            <a:endParaRPr lang="en-GB" dirty="0"/>
          </a:p>
          <a:p>
            <a:r>
              <a:rPr lang="en-GB" dirty="0"/>
              <a:t>The IS exploit the functions of Telegram as a messaging site due to the encryption it provides. The platform functionality to spread propaganda and engage in communications paired with relatively lax enforcement offers IS sympathisers and supporters with a user friendly content. </a:t>
            </a:r>
          </a:p>
        </p:txBody>
      </p:sp>
      <p:sp>
        <p:nvSpPr>
          <p:cNvPr id="4" name="Slide Number Placeholder 3"/>
          <p:cNvSpPr>
            <a:spLocks noGrp="1"/>
          </p:cNvSpPr>
          <p:nvPr>
            <p:ph type="sldNum" sz="quarter" idx="5"/>
          </p:nvPr>
        </p:nvSpPr>
        <p:spPr/>
        <p:txBody>
          <a:bodyPr/>
          <a:lstStyle/>
          <a:p>
            <a:fld id="{28783682-2076-B34B-9BAB-3601FDB612E9}" type="slidenum">
              <a:rPr lang="en-GB" smtClean="0"/>
              <a:t>10</a:t>
            </a:fld>
            <a:endParaRPr lang="en-GB"/>
          </a:p>
        </p:txBody>
      </p:sp>
    </p:spTree>
    <p:extLst>
      <p:ext uri="{BB962C8B-B14F-4D97-AF65-F5344CB8AC3E}">
        <p14:creationId xmlns:p14="http://schemas.microsoft.com/office/powerpoint/2010/main" val="4252727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Despite the fact that terrorism is not a new problem, it is evident that terrorists in modern day society utilise the media in different ways than they have previously, through the exploitation of social media.</a:t>
            </a:r>
          </a:p>
          <a:p>
            <a:r>
              <a:rPr lang="en-GB" sz="1200" b="0" i="0" u="none" strike="noStrike" kern="1200" dirty="0">
                <a:solidFill>
                  <a:schemeClr val="tx1"/>
                </a:solidFill>
                <a:effectLst/>
                <a:latin typeface="+mn-lt"/>
                <a:ea typeface="+mn-ea"/>
                <a:cs typeface="+mn-cs"/>
              </a:rPr>
              <a:t>Terrorists utilise ‘’social media… for the purpose of operational communication, intelligence gathering, technical information sharing, recruiting and training’’ (Hossain, 2018, p. 140).</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Social media platforms have a huge global reach – with Facebook being the largest social media platform.  Social media enables the rapid transmission of information and disinformation by IS. Social media sites such as Twitter and Facebook are extremely powerful platforms where people can stay connected with like minded individuals and stay up to date with key news feeds and updates. The successful use of the internet and social media is at the centre of the IS’s information operations campaign and has been critical to its overall rise in power.</a:t>
            </a:r>
          </a:p>
          <a:p>
            <a:endParaRPr lang="en-GB" sz="1200" b="0" i="0" u="none" strike="noStrike" kern="1200" dirty="0">
              <a:solidFill>
                <a:schemeClr val="tx1"/>
              </a:solidFill>
              <a:effectLst/>
              <a:latin typeface="+mn-lt"/>
              <a:ea typeface="+mn-ea"/>
              <a:cs typeface="+mn-cs"/>
            </a:endParaRPr>
          </a:p>
          <a:p>
            <a:r>
              <a:rPr lang="en-GB" dirty="0"/>
              <a:t>As a result, what we are witnessing is Isis being able to tap into the minds of young and impressionable people who are more likely to be watching YouTube and using Facebook and Twitter. Also social media provides a direct channel where they can adapt their radicalisation techniques matching individual grievances and dissatisfaction.</a:t>
            </a:r>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11</a:t>
            </a:fld>
            <a:endParaRPr lang="en-GB"/>
          </a:p>
        </p:txBody>
      </p:sp>
    </p:spTree>
    <p:extLst>
      <p:ext uri="{BB962C8B-B14F-4D97-AF65-F5344CB8AC3E}">
        <p14:creationId xmlns:p14="http://schemas.microsoft.com/office/powerpoint/2010/main" val="36365044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Internet provides a relatively unregulated and unrestricted place where terrorists can craft and disseminate propaganda through seemingly limitless numbers of websites and social media platforms, tailoring their pitch so as to target thousands of potential new recruits to join their organization and further their cause. </a:t>
            </a:r>
          </a:p>
          <a:p>
            <a:endParaRPr lang="en-GB" dirty="0"/>
          </a:p>
          <a:p>
            <a:r>
              <a:rPr lang="en-GB" dirty="0"/>
              <a:t>The IS, produces the most technologically advanced propaganda yet. Through sophisticated digital means, they have promoted the idea that IS has successfully established a caliphate and recruited thousands of new members to join the terrorist organization. IS films - Hollywood-style production tricks and special effects to portray IS terrorists as heroes and depict fighting for IS as they’re playing in a real-life video game. These violent and gruesome depictions are sent out alongside pictures and posts describing romantic, exciting encounters and riches enjoyed by IS youth.</a:t>
            </a:r>
          </a:p>
          <a:p>
            <a:endParaRPr lang="en-GB" dirty="0"/>
          </a:p>
          <a:p>
            <a:r>
              <a:rPr lang="en-GB" dirty="0"/>
              <a:t>Traditionally, the media had a monopoly on covering and interpreting terrorist incidents. Now, terrorists have the ability to instantly convey their messages directly to their target audience. Social media provides terrorist organizations with an efficient way to recruit new members, spread propaganda, and spread their ideology to a large audience with minimal effort.</a:t>
            </a:r>
          </a:p>
          <a:p>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12</a:t>
            </a:fld>
            <a:endParaRPr lang="en-GB"/>
          </a:p>
        </p:txBody>
      </p:sp>
    </p:spTree>
    <p:extLst>
      <p:ext uri="{BB962C8B-B14F-4D97-AF65-F5344CB8AC3E}">
        <p14:creationId xmlns:p14="http://schemas.microsoft.com/office/powerpoint/2010/main" val="28451215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Radicalisation is defined as the process by which people come to support terrorism and extremism – the process of radicalisation is different for every individual.</a:t>
            </a:r>
          </a:p>
          <a:p>
            <a:endParaRPr lang="en-GB" dirty="0"/>
          </a:p>
          <a:p>
            <a:r>
              <a:rPr lang="en-GB" dirty="0"/>
              <a:t>This image indicates that radicalisation is best viewed  as a process of change, a personal and political transformation from one condition to another.</a:t>
            </a:r>
          </a:p>
          <a:p>
            <a:endParaRPr lang="en-GB" dirty="0"/>
          </a:p>
          <a:p>
            <a:r>
              <a:rPr lang="en-GB" dirty="0"/>
              <a:t>One of the most distinctive aspects of the Islamic State’s recruitment strategies is its extensive use of social media. The organization not only distributes provocative content to general audiences on the Internet, it uses social networks on Twitter, Facebook, and related platforms to attract new members from all over the world. Twitter has been widely used by the organization, because it provides technical advantages such as large-scale public dissemination of content. Studies documenting the usage of Twitter by Western foreign fighters have noted that it played a central role in their radicalization process by intensifying their mental and emotional connection to the war events on the ground. </a:t>
            </a:r>
          </a:p>
          <a:p>
            <a:endParaRPr lang="en-GB" dirty="0"/>
          </a:p>
          <a:p>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13</a:t>
            </a:fld>
            <a:endParaRPr lang="en-GB"/>
          </a:p>
        </p:txBody>
      </p:sp>
    </p:spTree>
    <p:extLst>
      <p:ext uri="{BB962C8B-B14F-4D97-AF65-F5344CB8AC3E}">
        <p14:creationId xmlns:p14="http://schemas.microsoft.com/office/powerpoint/2010/main" val="3793080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pyramid perspective on radicalisation that suggests that radicalisation is the gradient distinguishing active terrorists from sympathisers. </a:t>
            </a:r>
            <a:r>
              <a:rPr lang="en-GB" sz="1200" b="0" i="0" kern="1200" dirty="0">
                <a:solidFill>
                  <a:schemeClr val="tx1"/>
                </a:solidFill>
                <a:effectLst/>
                <a:latin typeface="+mn-lt"/>
                <a:ea typeface="+mn-ea"/>
                <a:cs typeface="+mn-cs"/>
              </a:rPr>
              <a:t>The number of members and intensity of support for/dedication to the political cause increases with each level and the more behaviourally committed – as indicated by their willingness to take risks.</a:t>
            </a:r>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14</a:t>
            </a:fld>
            <a:endParaRPr lang="en-GB"/>
          </a:p>
        </p:txBody>
      </p:sp>
    </p:spTree>
    <p:extLst>
      <p:ext uri="{BB962C8B-B14F-4D97-AF65-F5344CB8AC3E}">
        <p14:creationId xmlns:p14="http://schemas.microsoft.com/office/powerpoint/2010/main" val="29116393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‘borderless’ nature of terrorism on the internet has been mirrored in the real world as the international reach of the internet has succeeded in gaining support to terrorist organisations such as the Islamic State (IS) and has resulted in an individual’s carrying out attacks and ‘’pledging their allegiance to Islamic State of Iraq and Sham’’ which has been stated to be a product of calls from the IS to engage in ‘’lone wolf attacks’’ (</a:t>
            </a:r>
            <a:r>
              <a:rPr lang="en-GB" sz="1200" b="0" i="0" u="none" strike="noStrike" kern="1200" dirty="0" err="1">
                <a:solidFill>
                  <a:schemeClr val="tx1"/>
                </a:solidFill>
                <a:effectLst/>
                <a:latin typeface="+mn-lt"/>
                <a:ea typeface="+mn-ea"/>
                <a:cs typeface="+mn-cs"/>
              </a:rPr>
              <a:t>Shehabat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Mitew</a:t>
            </a:r>
            <a:r>
              <a:rPr lang="en-GB" sz="1200" b="0" i="0" u="none" strike="noStrike" kern="1200" dirty="0">
                <a:solidFill>
                  <a:schemeClr val="tx1"/>
                </a:solidFill>
                <a:effectLst/>
                <a:latin typeface="+mn-lt"/>
                <a:ea typeface="+mn-ea"/>
                <a:cs typeface="+mn-cs"/>
              </a:rPr>
              <a:t> &amp; </a:t>
            </a:r>
            <a:r>
              <a:rPr lang="en-GB" sz="1200" b="0" i="0" u="none" strike="noStrike" kern="1200" dirty="0" err="1">
                <a:solidFill>
                  <a:schemeClr val="tx1"/>
                </a:solidFill>
                <a:effectLst/>
                <a:latin typeface="+mn-lt"/>
                <a:ea typeface="+mn-ea"/>
                <a:cs typeface="+mn-cs"/>
              </a:rPr>
              <a:t>Alzoubi</a:t>
            </a:r>
            <a:r>
              <a:rPr lang="en-GB" sz="1200" b="0" i="0" u="none" strike="noStrike" kern="1200" dirty="0">
                <a:solidFill>
                  <a:schemeClr val="tx1"/>
                </a:solidFill>
                <a:effectLst/>
                <a:latin typeface="+mn-lt"/>
                <a:ea typeface="+mn-ea"/>
                <a:cs typeface="+mn-cs"/>
              </a:rPr>
              <a:t>, 2017, pp. 27).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promotion of violence from the IS has been seen on social media platforms and inspires people to ‘’engage in lone wolf attacks striking at Western targets’’ which has been effective: Between 2015 and 2016 ,Western countries saw five attacks associated with the IS.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According to Jones, </a:t>
            </a:r>
            <a:r>
              <a:rPr lang="en-GB" sz="1200" b="0" i="0" u="none" strike="noStrike" kern="1200" dirty="0" err="1">
                <a:solidFill>
                  <a:schemeClr val="tx1"/>
                </a:solidFill>
                <a:effectLst/>
                <a:latin typeface="+mn-lt"/>
                <a:ea typeface="+mn-ea"/>
                <a:cs typeface="+mn-cs"/>
              </a:rPr>
              <a:t>Toucas</a:t>
            </a:r>
            <a:r>
              <a:rPr lang="en-GB" sz="1200" b="0" i="0" u="none" strike="noStrike" kern="1200" dirty="0">
                <a:solidFill>
                  <a:schemeClr val="tx1"/>
                </a:solidFill>
                <a:effectLst/>
                <a:latin typeface="+mn-lt"/>
                <a:ea typeface="+mn-ea"/>
                <a:cs typeface="+mn-cs"/>
              </a:rPr>
              <a:t> &amp; </a:t>
            </a:r>
            <a:r>
              <a:rPr lang="en-GB" sz="1200" b="0" i="0" u="none" strike="noStrike" kern="1200" dirty="0" err="1">
                <a:solidFill>
                  <a:schemeClr val="tx1"/>
                </a:solidFill>
                <a:effectLst/>
                <a:latin typeface="+mn-lt"/>
                <a:ea typeface="+mn-ea"/>
                <a:cs typeface="+mn-cs"/>
              </a:rPr>
              <a:t>Markusen</a:t>
            </a:r>
            <a:r>
              <a:rPr lang="en-GB" sz="1200" b="0" i="0" u="none" strike="noStrike" kern="1200" dirty="0">
                <a:solidFill>
                  <a:schemeClr val="tx1"/>
                </a:solidFill>
                <a:effectLst/>
                <a:latin typeface="+mn-lt"/>
                <a:ea typeface="+mn-ea"/>
                <a:cs typeface="+mn-cs"/>
              </a:rPr>
              <a:t> (2018, pp. VI) ‘’Most significant Islamic extremist terrorist plots and attacks in Europe have been perpetrated by citizens of European countries’’, which accentuates the issue of lone wolf terrorists who have been radicalised through the internet.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For example, in 2017 there were a number of lone wolf attacks in the Britain, one of which was the attack at Manchester Arena on the 22</a:t>
            </a:r>
            <a:r>
              <a:rPr lang="en-GB" sz="1200" b="0" i="0" u="none" strike="noStrike" kern="1200" baseline="30000" dirty="0">
                <a:solidFill>
                  <a:schemeClr val="tx1"/>
                </a:solidFill>
                <a:effectLst/>
                <a:latin typeface="+mn-lt"/>
                <a:ea typeface="+mn-ea"/>
                <a:cs typeface="+mn-cs"/>
              </a:rPr>
              <a:t>nd</a:t>
            </a:r>
            <a:r>
              <a:rPr lang="en-GB" sz="1200" b="0" i="0" u="none" strike="noStrike" kern="1200" dirty="0">
                <a:solidFill>
                  <a:schemeClr val="tx1"/>
                </a:solidFill>
                <a:effectLst/>
                <a:latin typeface="+mn-lt"/>
                <a:ea typeface="+mn-ea"/>
                <a:cs typeface="+mn-cs"/>
              </a:rPr>
              <a:t> of May - the attacker was linked to the IS in further investigations showed that he was radicalised by the IS in Britain through the internet through ‘’watching ISIS videos on Twitter’’.</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According to </a:t>
            </a:r>
            <a:r>
              <a:rPr lang="en-GB" sz="1200" b="0" i="0" u="none" strike="noStrike" kern="1200" dirty="0" err="1">
                <a:solidFill>
                  <a:schemeClr val="tx1"/>
                </a:solidFill>
                <a:effectLst/>
                <a:latin typeface="+mn-lt"/>
                <a:ea typeface="+mn-ea"/>
                <a:cs typeface="+mn-cs"/>
              </a:rPr>
              <a:t>Nacos</a:t>
            </a:r>
            <a:r>
              <a:rPr lang="en-GB" sz="1200" b="0" i="0" u="none" strike="noStrike" kern="1200" dirty="0">
                <a:solidFill>
                  <a:schemeClr val="tx1"/>
                </a:solidFill>
                <a:effectLst/>
                <a:latin typeface="+mn-lt"/>
                <a:ea typeface="+mn-ea"/>
                <a:cs typeface="+mn-cs"/>
              </a:rPr>
              <a:t> (2016, pp. 178) the call for lone-wolf attacks is based on the assumption ‘’that many smaller attacks… will have similar or stronger effects as… major strikes’’ with the ‘’directive… to kill anyone, to kill indiscriminately’’</a:t>
            </a:r>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15</a:t>
            </a:fld>
            <a:endParaRPr lang="en-GB"/>
          </a:p>
        </p:txBody>
      </p:sp>
    </p:spTree>
    <p:extLst>
      <p:ext uri="{BB962C8B-B14F-4D97-AF65-F5344CB8AC3E}">
        <p14:creationId xmlns:p14="http://schemas.microsoft.com/office/powerpoint/2010/main" val="29891018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Jihadsts</a:t>
            </a:r>
            <a:r>
              <a:rPr lang="en-GB" dirty="0"/>
              <a:t> began travelling to Iraq during the 2003 US led invasion – many more went to Syria after the civil war erupted in 2011.</a:t>
            </a:r>
          </a:p>
          <a:p>
            <a:endParaRPr lang="en-GB" dirty="0"/>
          </a:p>
          <a:p>
            <a:r>
              <a:rPr lang="en-GB" dirty="0"/>
              <a:t>The United nations has said that more than 40,000 foreign fighters from 110 countries my have travelled to Syria &amp; Iraq to join terrorist groups.</a:t>
            </a:r>
          </a:p>
          <a:p>
            <a:endParaRPr lang="en-GB" dirty="0"/>
          </a:p>
          <a:p>
            <a:r>
              <a:rPr lang="en-GB" dirty="0"/>
              <a:t>The graph shows that approximately 32,000 men have joined IS group in Iraq and Syria with 5,000 women and 5,000 children joining too.</a:t>
            </a:r>
          </a:p>
          <a:p>
            <a:endParaRPr lang="en-GB" dirty="0"/>
          </a:p>
          <a:p>
            <a:r>
              <a:rPr lang="en-GB" dirty="0"/>
              <a:t>The second graph shows Western European nationals joining IS in Iraq and Syria – with </a:t>
            </a:r>
            <a:r>
              <a:rPr lang="en-GB" dirty="0" err="1"/>
              <a:t>approxiametly</a:t>
            </a:r>
            <a:r>
              <a:rPr lang="en-GB" dirty="0"/>
              <a:t> 900 being from the UK.</a:t>
            </a:r>
          </a:p>
          <a:p>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16</a:t>
            </a:fld>
            <a:endParaRPr lang="en-GB"/>
          </a:p>
        </p:txBody>
      </p:sp>
    </p:spTree>
    <p:extLst>
      <p:ext uri="{BB962C8B-B14F-4D97-AF65-F5344CB8AC3E}">
        <p14:creationId xmlns:p14="http://schemas.microsoft.com/office/powerpoint/2010/main" val="34204952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September 2014 the United States led the founding of the Global Coalition Against Daesh</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coalition was formed not only as a military alliance taking action against Islamic State, but as a multinational operation to disrupt financing and propaganda, as well as to help stabilise areas formerly under IS control.</a:t>
            </a:r>
          </a:p>
          <a:p>
            <a:br>
              <a:rPr lang="en-GB" dirty="0"/>
            </a:br>
            <a:r>
              <a:rPr lang="en-GB" sz="1200" b="0" i="0" kern="1200" dirty="0">
                <a:solidFill>
                  <a:schemeClr val="tx1"/>
                </a:solidFill>
                <a:effectLst/>
                <a:latin typeface="+mn-lt"/>
                <a:ea typeface="+mn-ea"/>
                <a:cs typeface="+mn-cs"/>
              </a:rPr>
              <a:t>Some 60 nations joined the coalition, and as of February 2018 the coalition is made up of 75 different nations committed to the goals of "degrading and ultimately defeating Daesh".</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As of 2021, the Coalition has 83 members who are committed to tackling Daesh on all fronts.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are committed to:</a:t>
            </a:r>
          </a:p>
          <a:p>
            <a:r>
              <a:rPr lang="en-GB" sz="1200" dirty="0"/>
              <a:t>1. Tackling the threat posed by foreign fighters travelling to join Daesh or travelling from former Daesh held territories to other countries.</a:t>
            </a:r>
            <a:br>
              <a:rPr lang="en-GB" sz="1200" dirty="0"/>
            </a:br>
            <a:br>
              <a:rPr lang="en-GB" sz="1200" dirty="0"/>
            </a:br>
            <a:r>
              <a:rPr lang="en-GB" sz="1200" dirty="0"/>
              <a:t>2. Assisting the Iraqi government as it stabilises areas liberated from Daesh’s control – providing governance, security and essential services to people in need.</a:t>
            </a:r>
            <a:br>
              <a:rPr lang="en-GB" sz="1200" dirty="0"/>
            </a:br>
            <a:br>
              <a:rPr lang="en-GB" sz="1200" dirty="0"/>
            </a:br>
            <a:r>
              <a:rPr lang="en-GB" sz="1200" dirty="0"/>
              <a:t>3. Tackling Daesh’s propaganda, and its destructive and hateful messages. This is done through counter-messaging efforts to oppose the IS narrative and undermine the appeal of its ideology.</a:t>
            </a:r>
            <a:br>
              <a:rPr lang="en-GB" sz="1200" dirty="0"/>
            </a:br>
            <a:br>
              <a:rPr lang="en-GB" sz="1200" dirty="0"/>
            </a:br>
            <a:r>
              <a:rPr lang="en-GB" sz="1200" dirty="0"/>
              <a:t>4. Military processes to defeat and destroy Daesh – through counter-terrorist military strikes, advising and assisting Iraqi government to plan and execute ground operations against Daesh, and training and equipping Iraqi security forces</a:t>
            </a:r>
            <a:br>
              <a:rPr lang="en-GB" sz="1200" dirty="0"/>
            </a:br>
            <a:br>
              <a:rPr lang="en-GB" sz="1200" dirty="0"/>
            </a:br>
            <a:r>
              <a:rPr lang="en-GB" sz="1200" dirty="0"/>
              <a:t>5. Disrupting and preventing Daesh from raising, moving and using funds – through precision strikes against Daesh’s controlled oil fields, infrastructure and transportation </a:t>
            </a:r>
            <a:r>
              <a:rPr lang="en-GB" sz="1200" dirty="0" err="1"/>
              <a:t>assests</a:t>
            </a:r>
            <a:r>
              <a:rPr lang="en-GB" sz="1200" dirty="0"/>
              <a:t>.</a:t>
            </a:r>
          </a:p>
          <a:p>
            <a:endParaRPr lang="en-GB" sz="1200" dirty="0"/>
          </a:p>
          <a:p>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17</a:t>
            </a:fld>
            <a:endParaRPr lang="en-GB"/>
          </a:p>
        </p:txBody>
      </p:sp>
    </p:spTree>
    <p:extLst>
      <p:ext uri="{BB962C8B-B14F-4D97-AF65-F5344CB8AC3E}">
        <p14:creationId xmlns:p14="http://schemas.microsoft.com/office/powerpoint/2010/main" val="22883385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Shamima</a:t>
            </a:r>
            <a:r>
              <a:rPr lang="en-GB" dirty="0"/>
              <a:t> Begum is one of thee London school girls who travelled to Syria in February 2015 and supported the IS. She travelled to the IS headquarters where she married a Dutch recruit who is the father of her child. Her baby later died of pneumonia.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Sajid Javid cancelled her British citizenship on security grounds after she was found. Someone can have their citizenship stripped due to the fact: it is for public good and their actions could harm UK interests. </a:t>
            </a:r>
          </a:p>
          <a:p>
            <a:endParaRPr lang="en-GB" dirty="0"/>
          </a:p>
          <a:p>
            <a:r>
              <a:rPr lang="en-GB" dirty="0"/>
              <a:t>Think about how this links in with the Global Coalition Against Daesh - </a:t>
            </a:r>
            <a:r>
              <a:rPr lang="en-GB" sz="1200" dirty="0"/>
              <a:t>1. Tackling the threat posed by foreign fighters travelling to join Daesh or travelling from former Daesh held territories to other countries.</a:t>
            </a:r>
            <a:endParaRPr lang="en-GB" dirty="0"/>
          </a:p>
          <a:p>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18</a:t>
            </a:fld>
            <a:endParaRPr lang="en-GB"/>
          </a:p>
        </p:txBody>
      </p:sp>
    </p:spTree>
    <p:extLst>
      <p:ext uri="{BB962C8B-B14F-4D97-AF65-F5344CB8AC3E}">
        <p14:creationId xmlns:p14="http://schemas.microsoft.com/office/powerpoint/2010/main" val="26955734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"The UK's ultimate goal is to defeat Daesh so that it no longer presents a threat to the UK or international stability. The UK will continue to work with its allies to support those countries where Daesh is a threat and help prevent its spread."</a:t>
            </a:r>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19</a:t>
            </a:fld>
            <a:endParaRPr lang="en-GB"/>
          </a:p>
        </p:txBody>
      </p:sp>
    </p:spTree>
    <p:extLst>
      <p:ext uri="{BB962C8B-B14F-4D97-AF65-F5344CB8AC3E}">
        <p14:creationId xmlns:p14="http://schemas.microsoft.com/office/powerpoint/2010/main" val="7336592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UK is at the forefront of the Global Coalition against Daesh. Degrading and destroying this terrorist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UK plays a leading role in – providing military support, stifling Daesh finance and funding, preventing the flow of foreign terrorists, stabilising efforts and undermining Daesh’s narratives.</a:t>
            </a:r>
          </a:p>
          <a:p>
            <a:endParaRPr lang="en-GB" dirty="0"/>
          </a:p>
          <a:p>
            <a:r>
              <a:rPr lang="en-GB" sz="1200" dirty="0"/>
              <a:t>Military – committed over 1,000 military personnel to the region to support and counter-Daesh operations. The Royal Air Force has conducted strikes in Iraq and Syria.</a:t>
            </a:r>
          </a:p>
          <a:p>
            <a:endParaRPr lang="en-GB" sz="1200" dirty="0"/>
          </a:p>
          <a:p>
            <a:r>
              <a:rPr lang="en-GB" sz="1200" dirty="0"/>
              <a:t>Foreign terrorist Fighters – Counter Terrorism &amp; Border Security Act 2019 gives new powers to prevent British citizens from entering terrorist hotspots without legitimate reasons. </a:t>
            </a:r>
            <a:r>
              <a:rPr lang="en-GB" sz="1200" b="0" i="0" kern="1200" dirty="0">
                <a:solidFill>
                  <a:schemeClr val="tx1"/>
                </a:solidFill>
                <a:effectLst/>
                <a:latin typeface="+mn-lt"/>
                <a:ea typeface="+mn-ea"/>
                <a:cs typeface="+mn-cs"/>
              </a:rPr>
              <a:t>The UK is working closely with its partners in the Global Coalition to manage the risk of foreign terrorist fighters returning to their home countries. We share information to identify and track suspected terrorists and enhancing border security measures.</a:t>
            </a:r>
            <a:endParaRPr lang="en-GB" sz="1200" dirty="0"/>
          </a:p>
          <a:p>
            <a:endParaRPr lang="en-GB" sz="1200" dirty="0"/>
          </a:p>
          <a:p>
            <a:r>
              <a:rPr lang="en-GB" sz="1200" dirty="0"/>
              <a:t>Strategic Communications – leads international efforts to counter Daesh’s propaganda and damage its brand</a:t>
            </a:r>
          </a:p>
          <a:p>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20</a:t>
            </a:fld>
            <a:endParaRPr lang="en-GB"/>
          </a:p>
        </p:txBody>
      </p:sp>
    </p:spTree>
    <p:extLst>
      <p:ext uri="{BB962C8B-B14F-4D97-AF65-F5344CB8AC3E}">
        <p14:creationId xmlns:p14="http://schemas.microsoft.com/office/powerpoint/2010/main" val="27019760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Media organizations all over the world spent a large amount of 2014 covering the influence and activities of the IS.</a:t>
            </a:r>
          </a:p>
          <a:p>
            <a:r>
              <a:rPr lang="en-GB" dirty="0"/>
              <a:t>News coverage of this conflict is part of a larger narrative that changes week-to-week, or sometimes day-to-day.</a:t>
            </a:r>
          </a:p>
          <a:p>
            <a:endParaRPr lang="en-GB" dirty="0"/>
          </a:p>
          <a:p>
            <a:r>
              <a:rPr lang="en-GB" dirty="0"/>
              <a:t>Journalists and news media organizations use frames to simplify, prioritize, and structure and aid interpretation of a narrative of events.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News media’s framing of Islam became a topic of greater interest in the aftermath of the 9/11 attacks  - often utilising words like ‘terror’, ‘rebel’, ‘militant’ and ‘fighter’ in IS related stories.</a:t>
            </a:r>
          </a:p>
          <a:p>
            <a:endParaRPr lang="en-GB" dirty="0"/>
          </a:p>
          <a:p>
            <a:r>
              <a:rPr lang="en-GB" dirty="0"/>
              <a:t>Linking back to the media theories slide on the al Qaeda lecture – this type of framing can result in labels being made and can result in moral panics arising</a:t>
            </a:r>
          </a:p>
        </p:txBody>
      </p:sp>
      <p:sp>
        <p:nvSpPr>
          <p:cNvPr id="4" name="Slide Number Placeholder 3"/>
          <p:cNvSpPr>
            <a:spLocks noGrp="1"/>
          </p:cNvSpPr>
          <p:nvPr>
            <p:ph type="sldNum" sz="quarter" idx="5"/>
          </p:nvPr>
        </p:nvSpPr>
        <p:spPr/>
        <p:txBody>
          <a:bodyPr/>
          <a:lstStyle/>
          <a:p>
            <a:fld id="{28783682-2076-B34B-9BAB-3601FDB612E9}" type="slidenum">
              <a:rPr lang="en-GB" smtClean="0"/>
              <a:t>21</a:t>
            </a:fld>
            <a:endParaRPr lang="en-GB"/>
          </a:p>
        </p:txBody>
      </p:sp>
    </p:spTree>
    <p:extLst>
      <p:ext uri="{BB962C8B-B14F-4D97-AF65-F5344CB8AC3E}">
        <p14:creationId xmlns:p14="http://schemas.microsoft.com/office/powerpoint/2010/main" val="1405539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a climate of near-constant reports of terrorism coming in from the continent and further afield, and the Sunday Times revealing that police are tracking four active terror plots in the UK, the vast majority of Britons say they are braced for a terrorist attack on home soil.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Therefore when asked what to do about the IS – 57% said get rid of them using force if necessary.</a:t>
            </a:r>
          </a:p>
          <a:p>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22</a:t>
            </a:fld>
            <a:endParaRPr lang="en-GB"/>
          </a:p>
        </p:txBody>
      </p:sp>
    </p:spTree>
    <p:extLst>
      <p:ext uri="{BB962C8B-B14F-4D97-AF65-F5344CB8AC3E}">
        <p14:creationId xmlns:p14="http://schemas.microsoft.com/office/powerpoint/2010/main" val="3085046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8783682-2076-B34B-9BAB-3601FDB612E9}" type="slidenum">
              <a:rPr lang="en-GB" smtClean="0"/>
              <a:t>23</a:t>
            </a:fld>
            <a:endParaRPr lang="en-GB"/>
          </a:p>
        </p:txBody>
      </p:sp>
    </p:spTree>
    <p:extLst>
      <p:ext uri="{BB962C8B-B14F-4D97-AF65-F5344CB8AC3E}">
        <p14:creationId xmlns:p14="http://schemas.microsoft.com/office/powerpoint/2010/main" val="14796156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for Workshop Thursday 14</a:t>
            </a:r>
            <a:r>
              <a:rPr lang="en-GB" baseline="30000" dirty="0"/>
              <a:t>th</a:t>
            </a:r>
            <a:r>
              <a:rPr lang="en-GB" dirty="0"/>
              <a:t> – read this article on </a:t>
            </a:r>
            <a:r>
              <a:rPr lang="en-GB" dirty="0" err="1"/>
              <a:t>Shamima</a:t>
            </a:r>
            <a:r>
              <a:rPr lang="en-GB" dirty="0"/>
              <a:t> begum and answer:</a:t>
            </a:r>
          </a:p>
          <a:p>
            <a:pPr marL="457200" indent="-457200">
              <a:buAutoNum type="arabicPeriod"/>
            </a:pPr>
            <a:r>
              <a:rPr lang="en-GB" dirty="0"/>
              <a:t>Do you think </a:t>
            </a:r>
            <a:r>
              <a:rPr lang="en-GB" dirty="0" err="1"/>
              <a:t>Shamima</a:t>
            </a:r>
            <a:r>
              <a:rPr lang="en-GB" dirty="0"/>
              <a:t> Begum should be able to come back to the UK.</a:t>
            </a:r>
          </a:p>
          <a:p>
            <a:pPr marL="457200" indent="-457200">
              <a:buAutoNum type="arabicPeriod"/>
            </a:pPr>
            <a:r>
              <a:rPr lang="en-GB" dirty="0"/>
              <a:t>Do you think her knowledge would be resourceful and aid in preventing radicalisation?</a:t>
            </a:r>
          </a:p>
          <a:p>
            <a:pPr marL="457200" indent="-457200">
              <a:buAutoNum type="arabicPeriod"/>
            </a:pPr>
            <a:r>
              <a:rPr lang="en-GB" dirty="0"/>
              <a:t>What are the risks if she is to come back?</a:t>
            </a:r>
          </a:p>
          <a:p>
            <a:endParaRPr lang="en-GB" dirty="0"/>
          </a:p>
          <a:p>
            <a:r>
              <a:rPr lang="en-GB" dirty="0"/>
              <a:t>Think about this in terms of the Global Coalition Against Daesh and the role the UK plays in this.</a:t>
            </a:r>
          </a:p>
        </p:txBody>
      </p:sp>
      <p:sp>
        <p:nvSpPr>
          <p:cNvPr id="4" name="Slide Number Placeholder 3"/>
          <p:cNvSpPr>
            <a:spLocks noGrp="1"/>
          </p:cNvSpPr>
          <p:nvPr>
            <p:ph type="sldNum" sz="quarter" idx="5"/>
          </p:nvPr>
        </p:nvSpPr>
        <p:spPr/>
        <p:txBody>
          <a:bodyPr/>
          <a:lstStyle/>
          <a:p>
            <a:fld id="{28783682-2076-B34B-9BAB-3601FDB612E9}" type="slidenum">
              <a:rPr lang="en-GB" smtClean="0"/>
              <a:t>24</a:t>
            </a:fld>
            <a:endParaRPr lang="en-GB"/>
          </a:p>
        </p:txBody>
      </p:sp>
    </p:spTree>
    <p:extLst>
      <p:ext uri="{BB962C8B-B14F-4D97-AF65-F5344CB8AC3E}">
        <p14:creationId xmlns:p14="http://schemas.microsoft.com/office/powerpoint/2010/main" val="6173017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783682-2076-B34B-9BAB-3601FDB612E9}" type="slidenum">
              <a:rPr lang="en-GB" smtClean="0"/>
              <a:t>25</a:t>
            </a:fld>
            <a:endParaRPr lang="en-GB"/>
          </a:p>
        </p:txBody>
      </p:sp>
    </p:spTree>
    <p:extLst>
      <p:ext uri="{BB962C8B-B14F-4D97-AF65-F5344CB8AC3E}">
        <p14:creationId xmlns:p14="http://schemas.microsoft.com/office/powerpoint/2010/main" val="185511137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10/6/21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0946259B-8396-46CD-AD42-FDEDA89DA278}" type="slidenum">
              <a:rPr lang="en-US" smtClean="0"/>
              <a:t>‹#›</a:t>
            </a:fld>
            <a:endParaRPr lang="en-US"/>
          </a:p>
        </p:txBody>
      </p:sp>
    </p:spTree>
    <p:extLst>
      <p:ext uri="{BB962C8B-B14F-4D97-AF65-F5344CB8AC3E}">
        <p14:creationId xmlns:p14="http://schemas.microsoft.com/office/powerpoint/2010/main" val="4167222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10/6/21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203426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11008460-8B2F-4AAA-A4E2-10730069204C}" type="datetimeFigureOut">
              <a:rPr lang="en-US" smtClean="0"/>
              <a:t>10/6/21</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0946259B-8396-46CD-AD42-FDEDA89DA278}" type="slidenum">
              <a:rPr lang="en-US" smtClean="0"/>
              <a:t>‹#›</a:t>
            </a:fld>
            <a:endParaRPr lang="en-US"/>
          </a:p>
        </p:txBody>
      </p:sp>
    </p:spTree>
    <p:extLst>
      <p:ext uri="{BB962C8B-B14F-4D97-AF65-F5344CB8AC3E}">
        <p14:creationId xmlns:p14="http://schemas.microsoft.com/office/powerpoint/2010/main" val="3417550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1008460-8B2F-4AAA-A4E2-10730069204C}" type="datetimeFigureOut">
              <a:rPr lang="en-US" smtClean="0"/>
              <a:t>10/6/21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723532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1008460-8B2F-4AAA-A4E2-10730069204C}" type="datetimeFigureOut">
              <a:rPr lang="en-US" smtClean="0"/>
              <a:pPr/>
              <a:t>10/6/21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946259B-8396-46CD-AD42-FDEDA89DA278}"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71000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008460-8B2F-4AAA-A4E2-10730069204C}" type="datetimeFigureOut">
              <a:rPr lang="en-US" smtClean="0"/>
              <a:t>10/6/21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46259B-8396-46CD-AD42-FDEDA89DA27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829240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008460-8B2F-4AAA-A4E2-10730069204C}" type="datetimeFigureOut">
              <a:rPr lang="en-US" smtClean="0"/>
              <a:t>10/6/21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105153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t>10/6/21</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16641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t>10/6/21</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029129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1008460-8B2F-4AAA-A4E2-10730069204C}" type="datetimeFigureOut">
              <a:rPr lang="en-US" smtClean="0"/>
              <a:t>10/6/21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610739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10/6/21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200044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11008460-8B2F-4AAA-A4E2-10730069204C}" type="datetimeFigureOut">
              <a:rPr lang="en-US" smtClean="0"/>
              <a:pPr/>
              <a:t>10/6/21</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1958057484"/>
      </p:ext>
    </p:extLst>
  </p:cSld>
  <p:clrMap bg1="lt1" tx1="dk1" bg2="lt2" tx2="dk2" accent1="accent1" accent2="accent2" accent3="accent3" accent4="accent4" accent5="accent5" accent6="accent6" hlink="hlink" folHlink="folHlink"/>
  <p:sldLayoutIdLst>
    <p:sldLayoutId id="2147483984" r:id="rId1"/>
    <p:sldLayoutId id="2147483985" r:id="rId2"/>
    <p:sldLayoutId id="2147483986" r:id="rId3"/>
    <p:sldLayoutId id="2147483987" r:id="rId4"/>
    <p:sldLayoutId id="2147483988" r:id="rId5"/>
    <p:sldLayoutId id="2147483989" r:id="rId6"/>
    <p:sldLayoutId id="2147483990" r:id="rId7"/>
    <p:sldLayoutId id="2147483991" r:id="rId8"/>
    <p:sldLayoutId id="2147483992" r:id="rId9"/>
    <p:sldLayoutId id="2147483993" r:id="rId10"/>
    <p:sldLayoutId id="2147483994"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notesSlide" Target="../notesSlides/notesSlide1.xml"/><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microsoft.com/office/2007/relationships/hdphoto" Target="../media/hdphoto2.wdp"/><Relationship Id="rId13"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image" Target="../media/image4.png"/><Relationship Id="rId12"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microsoft.com/office/2007/relationships/hdphoto" Target="../media/hdphoto3.wdp"/><Relationship Id="rId11" Type="http://schemas.openxmlformats.org/officeDocument/2006/relationships/diagramQuickStyle" Target="../diagrams/quickStyle1.xml"/><Relationship Id="rId5" Type="http://schemas.openxmlformats.org/officeDocument/2006/relationships/image" Target="../media/image7.png"/><Relationship Id="rId10" Type="http://schemas.openxmlformats.org/officeDocument/2006/relationships/diagramLayout" Target="../diagrams/layout1.xml"/><Relationship Id="rId4" Type="http://schemas.openxmlformats.org/officeDocument/2006/relationships/notesSlide" Target="../notesSlides/notesSlide2.xml"/><Relationship Id="rId9" Type="http://schemas.openxmlformats.org/officeDocument/2006/relationships/diagramData" Target="../diagrams/data1.xml"/><Relationship Id="rId1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microsoft.com/office/2007/relationships/hdphoto" Target="../media/hdphoto2.wdp"/><Relationship Id="rId13"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image" Target="../media/image4.png"/><Relationship Id="rId12"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microsoft.com/office/2007/relationships/hdphoto" Target="../media/hdphoto3.wdp"/><Relationship Id="rId11" Type="http://schemas.openxmlformats.org/officeDocument/2006/relationships/diagramQuickStyle" Target="../diagrams/quickStyle2.xml"/><Relationship Id="rId5" Type="http://schemas.openxmlformats.org/officeDocument/2006/relationships/image" Target="../media/image7.png"/><Relationship Id="rId10" Type="http://schemas.openxmlformats.org/officeDocument/2006/relationships/diagramLayout" Target="../diagrams/layout2.xml"/><Relationship Id="rId4" Type="http://schemas.openxmlformats.org/officeDocument/2006/relationships/notesSlide" Target="../notesSlides/notesSlide3.xml"/><Relationship Id="rId9" Type="http://schemas.openxmlformats.org/officeDocument/2006/relationships/diagramData" Target="../diagrams/data2.xml"/><Relationship Id="rId1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microsoft.com/office/2007/relationships/hdphoto" Target="../media/hdphoto2.wdp"/><Relationship Id="rId13"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image" Target="../media/image4.png"/><Relationship Id="rId12" Type="http://schemas.openxmlformats.org/officeDocument/2006/relationships/diagramColors" Target="../diagrams/colors3.xml"/><Relationship Id="rId2" Type="http://schemas.openxmlformats.org/officeDocument/2006/relationships/audio" Target="../media/media4.m4a"/><Relationship Id="rId1" Type="http://schemas.microsoft.com/office/2007/relationships/media" Target="../media/media4.m4a"/><Relationship Id="rId6" Type="http://schemas.microsoft.com/office/2007/relationships/hdphoto" Target="../media/hdphoto3.wdp"/><Relationship Id="rId11" Type="http://schemas.openxmlformats.org/officeDocument/2006/relationships/diagramQuickStyle" Target="../diagrams/quickStyle3.xml"/><Relationship Id="rId5" Type="http://schemas.openxmlformats.org/officeDocument/2006/relationships/image" Target="../media/image7.png"/><Relationship Id="rId10" Type="http://schemas.openxmlformats.org/officeDocument/2006/relationships/diagramLayout" Target="../diagrams/layout3.xml"/><Relationship Id="rId4" Type="http://schemas.openxmlformats.org/officeDocument/2006/relationships/notesSlide" Target="../notesSlides/notesSlide4.xml"/><Relationship Id="rId9" Type="http://schemas.openxmlformats.org/officeDocument/2006/relationships/diagramData" Target="../diagrams/data3.xml"/><Relationship Id="rId1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xml"/><Relationship Id="rId7" Type="http://schemas.openxmlformats.org/officeDocument/2006/relationships/image" Target="../media/image8.jpeg"/><Relationship Id="rId2" Type="http://schemas.openxmlformats.org/officeDocument/2006/relationships/audio" Target="../media/media5.m4a"/><Relationship Id="rId1" Type="http://schemas.microsoft.com/office/2007/relationships/media" Target="../media/media5.m4a"/><Relationship Id="rId6" Type="http://schemas.microsoft.com/office/2007/relationships/hdphoto" Target="../media/hdphoto2.wdp"/><Relationship Id="rId11" Type="http://schemas.openxmlformats.org/officeDocument/2006/relationships/image" Target="../media/image6.png"/><Relationship Id="rId5" Type="http://schemas.openxmlformats.org/officeDocument/2006/relationships/image" Target="../media/image4.png"/><Relationship Id="rId10" Type="http://schemas.microsoft.com/office/2007/relationships/hdphoto" Target="../media/hdphoto1.wdp"/><Relationship Id="rId4" Type="http://schemas.openxmlformats.org/officeDocument/2006/relationships/notesSlide" Target="../notesSlides/notesSlide5.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hdphoto" Target="../media/hdphoto2.wdp"/><Relationship Id="rId13"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image" Target="../media/image4.png"/><Relationship Id="rId12" Type="http://schemas.openxmlformats.org/officeDocument/2006/relationships/diagramColors" Target="../diagrams/colors4.xml"/><Relationship Id="rId2" Type="http://schemas.openxmlformats.org/officeDocument/2006/relationships/audio" Target="../media/media6.m4a"/><Relationship Id="rId1" Type="http://schemas.microsoft.com/office/2007/relationships/media" Target="../media/media6.m4a"/><Relationship Id="rId6" Type="http://schemas.microsoft.com/office/2007/relationships/hdphoto" Target="../media/hdphoto3.wdp"/><Relationship Id="rId11" Type="http://schemas.openxmlformats.org/officeDocument/2006/relationships/diagramQuickStyle" Target="../diagrams/quickStyle4.xml"/><Relationship Id="rId5" Type="http://schemas.openxmlformats.org/officeDocument/2006/relationships/image" Target="../media/image7.png"/><Relationship Id="rId10" Type="http://schemas.openxmlformats.org/officeDocument/2006/relationships/diagramLayout" Target="../diagrams/layout4.xml"/><Relationship Id="rId4" Type="http://schemas.openxmlformats.org/officeDocument/2006/relationships/notesSlide" Target="../notesSlides/notesSlide6.xml"/><Relationship Id="rId9" Type="http://schemas.openxmlformats.org/officeDocument/2006/relationships/diagramData" Target="../diagrams/data4.xml"/><Relationship Id="rId1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microsoft.com/office/2007/relationships/hdphoto" Target="../media/hdphoto2.wdp"/><Relationship Id="rId13"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image" Target="../media/image4.png"/><Relationship Id="rId12" Type="http://schemas.openxmlformats.org/officeDocument/2006/relationships/diagramColors" Target="../diagrams/colors5.xml"/><Relationship Id="rId2" Type="http://schemas.openxmlformats.org/officeDocument/2006/relationships/audio" Target="../media/media7.m4a"/><Relationship Id="rId1" Type="http://schemas.microsoft.com/office/2007/relationships/media" Target="../media/media7.m4a"/><Relationship Id="rId6" Type="http://schemas.microsoft.com/office/2007/relationships/hdphoto" Target="../media/hdphoto3.wdp"/><Relationship Id="rId11" Type="http://schemas.openxmlformats.org/officeDocument/2006/relationships/diagramQuickStyle" Target="../diagrams/quickStyle5.xml"/><Relationship Id="rId5" Type="http://schemas.openxmlformats.org/officeDocument/2006/relationships/image" Target="../media/image7.png"/><Relationship Id="rId10" Type="http://schemas.openxmlformats.org/officeDocument/2006/relationships/diagramLayout" Target="../diagrams/layout5.xml"/><Relationship Id="rId4" Type="http://schemas.openxmlformats.org/officeDocument/2006/relationships/notesSlide" Target="../notesSlides/notesSlide7.xml"/><Relationship Id="rId9" Type="http://schemas.openxmlformats.org/officeDocument/2006/relationships/diagramData" Target="../diagrams/data5.xml"/><Relationship Id="rId1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microsoft.com/office/2007/relationships/hdphoto" Target="../media/hdphoto2.wdp"/><Relationship Id="rId13"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image" Target="../media/image4.png"/><Relationship Id="rId12" Type="http://schemas.openxmlformats.org/officeDocument/2006/relationships/diagramColors" Target="../diagrams/colors6.xml"/><Relationship Id="rId2" Type="http://schemas.openxmlformats.org/officeDocument/2006/relationships/audio" Target="../media/media8.m4a"/><Relationship Id="rId1" Type="http://schemas.microsoft.com/office/2007/relationships/media" Target="../media/media8.m4a"/><Relationship Id="rId6" Type="http://schemas.microsoft.com/office/2007/relationships/hdphoto" Target="../media/hdphoto3.wdp"/><Relationship Id="rId11" Type="http://schemas.openxmlformats.org/officeDocument/2006/relationships/diagramQuickStyle" Target="../diagrams/quickStyle6.xml"/><Relationship Id="rId5" Type="http://schemas.openxmlformats.org/officeDocument/2006/relationships/image" Target="../media/image7.png"/><Relationship Id="rId10" Type="http://schemas.openxmlformats.org/officeDocument/2006/relationships/diagramLayout" Target="../diagrams/layout6.xml"/><Relationship Id="rId4" Type="http://schemas.openxmlformats.org/officeDocument/2006/relationships/notesSlide" Target="../notesSlides/notesSlide8.xml"/><Relationship Id="rId9" Type="http://schemas.openxmlformats.org/officeDocument/2006/relationships/diagramData" Target="../diagrams/data6.xml"/><Relationship Id="rId1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9.m4a"/><Relationship Id="rId1" Type="http://schemas.microsoft.com/office/2007/relationships/media" Target="../media/media9.m4a"/><Relationship Id="rId6" Type="http://schemas.microsoft.com/office/2007/relationships/hdphoto" Target="../media/hdphoto3.wdp"/><Relationship Id="rId5" Type="http://schemas.openxmlformats.org/officeDocument/2006/relationships/image" Target="../media/image7.png"/><Relationship Id="rId4" Type="http://schemas.openxmlformats.org/officeDocument/2006/relationships/notesSlide" Target="../notesSlides/notesSlide9.xml"/><Relationship Id="rId9"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microsoft.com/office/2007/relationships/hdphoto" Target="../media/hdphoto2.wdp"/><Relationship Id="rId13"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image" Target="../media/image4.png"/><Relationship Id="rId12" Type="http://schemas.openxmlformats.org/officeDocument/2006/relationships/diagramColors" Target="../diagrams/colors7.xml"/><Relationship Id="rId2" Type="http://schemas.openxmlformats.org/officeDocument/2006/relationships/audio" Target="../media/media10.m4a"/><Relationship Id="rId1" Type="http://schemas.microsoft.com/office/2007/relationships/media" Target="../media/media10.m4a"/><Relationship Id="rId6" Type="http://schemas.microsoft.com/office/2007/relationships/hdphoto" Target="../media/hdphoto3.wdp"/><Relationship Id="rId11" Type="http://schemas.openxmlformats.org/officeDocument/2006/relationships/diagramQuickStyle" Target="../diagrams/quickStyle7.xml"/><Relationship Id="rId5" Type="http://schemas.openxmlformats.org/officeDocument/2006/relationships/image" Target="../media/image7.png"/><Relationship Id="rId10" Type="http://schemas.openxmlformats.org/officeDocument/2006/relationships/diagramLayout" Target="../diagrams/layout7.xml"/><Relationship Id="rId4" Type="http://schemas.openxmlformats.org/officeDocument/2006/relationships/notesSlide" Target="../notesSlides/notesSlide10.xml"/><Relationship Id="rId9" Type="http://schemas.openxmlformats.org/officeDocument/2006/relationships/diagramData" Target="../diagrams/data7.xml"/><Relationship Id="rId1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microsoft.com/office/2007/relationships/hdphoto" Target="../media/hdphoto2.wdp"/><Relationship Id="rId13"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image" Target="../media/image4.png"/><Relationship Id="rId12" Type="http://schemas.openxmlformats.org/officeDocument/2006/relationships/diagramColors" Target="../diagrams/colors8.xml"/><Relationship Id="rId2" Type="http://schemas.openxmlformats.org/officeDocument/2006/relationships/audio" Target="../media/media11.m4a"/><Relationship Id="rId1" Type="http://schemas.microsoft.com/office/2007/relationships/media" Target="../media/media11.m4a"/><Relationship Id="rId6" Type="http://schemas.microsoft.com/office/2007/relationships/hdphoto" Target="../media/hdphoto3.wdp"/><Relationship Id="rId11" Type="http://schemas.openxmlformats.org/officeDocument/2006/relationships/diagramQuickStyle" Target="../diagrams/quickStyle8.xml"/><Relationship Id="rId5" Type="http://schemas.openxmlformats.org/officeDocument/2006/relationships/image" Target="../media/image7.png"/><Relationship Id="rId10" Type="http://schemas.openxmlformats.org/officeDocument/2006/relationships/diagramLayout" Target="../diagrams/layout8.xml"/><Relationship Id="rId4" Type="http://schemas.openxmlformats.org/officeDocument/2006/relationships/notesSlide" Target="../notesSlides/notesSlide11.xml"/><Relationship Id="rId9" Type="http://schemas.openxmlformats.org/officeDocument/2006/relationships/diagramData" Target="../diagrams/data8.xml"/><Relationship Id="rId14"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2.m4a"/><Relationship Id="rId1" Type="http://schemas.microsoft.com/office/2007/relationships/media" Target="../media/media12.m4a"/><Relationship Id="rId6" Type="http://schemas.microsoft.com/office/2007/relationships/hdphoto" Target="../media/hdphoto3.wdp"/><Relationship Id="rId5" Type="http://schemas.openxmlformats.org/officeDocument/2006/relationships/image" Target="../media/image7.png"/><Relationship Id="rId4" Type="http://schemas.openxmlformats.org/officeDocument/2006/relationships/notesSlide" Target="../notesSlides/notesSlide12.xml"/><Relationship Id="rId9"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audio" Target="../media/media13.m4a"/><Relationship Id="rId1" Type="http://schemas.microsoft.com/office/2007/relationships/media" Target="../media/media13.m4a"/><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notesSlide" Target="../notesSlides/notesSlide13.xml"/><Relationship Id="rId9" Type="http://schemas.openxmlformats.org/officeDocument/2006/relationships/image" Target="../media/image6.png"/></Relationships>
</file>

<file path=ppt/slides/_rels/slide1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audio" Target="../media/media14.m4a"/><Relationship Id="rId1" Type="http://schemas.microsoft.com/office/2007/relationships/media" Target="../media/media14.m4a"/><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5.m4a"/><Relationship Id="rId1" Type="http://schemas.microsoft.com/office/2007/relationships/media" Target="../media/media15.m4a"/><Relationship Id="rId6" Type="http://schemas.microsoft.com/office/2007/relationships/hdphoto" Target="../media/hdphoto3.wdp"/><Relationship Id="rId5" Type="http://schemas.openxmlformats.org/officeDocument/2006/relationships/image" Target="../media/image7.png"/><Relationship Id="rId4" Type="http://schemas.openxmlformats.org/officeDocument/2006/relationships/notesSlide" Target="../notesSlides/notesSlide15.xml"/><Relationship Id="rId9" Type="http://schemas.openxmlformats.org/officeDocument/2006/relationships/image" Target="../media/image6.png"/></Relationships>
</file>

<file path=ppt/slides/_rels/slide16.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6.m4a"/><Relationship Id="rId1" Type="http://schemas.microsoft.com/office/2007/relationships/media" Target="../media/media16.m4a"/><Relationship Id="rId6" Type="http://schemas.microsoft.com/office/2007/relationships/hdphoto" Target="../media/hdphoto2.wdp"/><Relationship Id="rId11" Type="http://schemas.openxmlformats.org/officeDocument/2006/relationships/image" Target="../media/image6.png"/><Relationship Id="rId5" Type="http://schemas.openxmlformats.org/officeDocument/2006/relationships/image" Target="../media/image4.png"/><Relationship Id="rId10" Type="http://schemas.openxmlformats.org/officeDocument/2006/relationships/image" Target="../media/image13.jpeg"/><Relationship Id="rId4" Type="http://schemas.openxmlformats.org/officeDocument/2006/relationships/notesSlide" Target="../notesSlides/notesSlide16.xml"/><Relationship Id="rId9" Type="http://schemas.openxmlformats.org/officeDocument/2006/relationships/image" Target="../media/image12.jpeg"/></Relationships>
</file>

<file path=ppt/slides/_rels/slide17.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7.m4a"/><Relationship Id="rId1" Type="http://schemas.microsoft.com/office/2007/relationships/media" Target="../media/media17.m4a"/><Relationship Id="rId6" Type="http://schemas.microsoft.com/office/2007/relationships/hdphoto" Target="../media/hdphoto3.wdp"/><Relationship Id="rId5" Type="http://schemas.openxmlformats.org/officeDocument/2006/relationships/image" Target="../media/image7.png"/><Relationship Id="rId4" Type="http://schemas.openxmlformats.org/officeDocument/2006/relationships/notesSlide" Target="../notesSlides/notesSlide17.xml"/><Relationship Id="rId9" Type="http://schemas.openxmlformats.org/officeDocument/2006/relationships/image" Target="../media/image6.png"/></Relationships>
</file>

<file path=ppt/slides/_rels/slide18.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8.m4a"/><Relationship Id="rId1" Type="http://schemas.microsoft.com/office/2007/relationships/media" Target="../media/media18.m4a"/><Relationship Id="rId6" Type="http://schemas.microsoft.com/office/2007/relationships/hdphoto" Target="../media/hdphoto3.wdp"/><Relationship Id="rId5" Type="http://schemas.openxmlformats.org/officeDocument/2006/relationships/image" Target="../media/image7.png"/><Relationship Id="rId4" Type="http://schemas.openxmlformats.org/officeDocument/2006/relationships/notesSlide" Target="../notesSlides/notesSlide18.xml"/><Relationship Id="rId9" Type="http://schemas.openxmlformats.org/officeDocument/2006/relationships/image" Target="../media/image6.png"/></Relationships>
</file>

<file path=ppt/slides/_rels/slide19.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9.m4a"/><Relationship Id="rId1" Type="http://schemas.microsoft.com/office/2007/relationships/media" Target="../media/media19.m4a"/><Relationship Id="rId6" Type="http://schemas.microsoft.com/office/2007/relationships/hdphoto" Target="../media/hdphoto3.wdp"/><Relationship Id="rId5" Type="http://schemas.openxmlformats.org/officeDocument/2006/relationships/image" Target="../media/image7.png"/><Relationship Id="rId4" Type="http://schemas.openxmlformats.org/officeDocument/2006/relationships/notesSlide" Target="../notesSlides/notesSlide19.xml"/><Relationship Id="rId9" Type="http://schemas.openxmlformats.org/officeDocument/2006/relationships/image" Target="../media/image6.png"/></Relationships>
</file>

<file path=ppt/slides/_rels/slide20.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20.m4a"/><Relationship Id="rId1" Type="http://schemas.microsoft.com/office/2007/relationships/media" Target="../media/media20.m4a"/><Relationship Id="rId6" Type="http://schemas.microsoft.com/office/2007/relationships/hdphoto" Target="../media/hdphoto3.wdp"/><Relationship Id="rId5" Type="http://schemas.openxmlformats.org/officeDocument/2006/relationships/image" Target="../media/image7.png"/><Relationship Id="rId4" Type="http://schemas.openxmlformats.org/officeDocument/2006/relationships/notesSlide" Target="../notesSlides/notesSlide20.xml"/><Relationship Id="rId9" Type="http://schemas.openxmlformats.org/officeDocument/2006/relationships/image" Target="../media/image6.png"/></Relationships>
</file>

<file path=ppt/slides/_rels/slide21.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21.m4a"/><Relationship Id="rId1" Type="http://schemas.microsoft.com/office/2007/relationships/media" Target="../media/media21.m4a"/><Relationship Id="rId6" Type="http://schemas.microsoft.com/office/2007/relationships/hdphoto" Target="../media/hdphoto3.wdp"/><Relationship Id="rId5" Type="http://schemas.openxmlformats.org/officeDocument/2006/relationships/image" Target="../media/image7.png"/><Relationship Id="rId4" Type="http://schemas.openxmlformats.org/officeDocument/2006/relationships/notesSlide" Target="../notesSlides/notesSlide21.xml"/><Relationship Id="rId9" Type="http://schemas.openxmlformats.org/officeDocument/2006/relationships/image" Target="../media/image6.png"/></Relationships>
</file>

<file path=ppt/slides/_rels/slide22.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2.m4a"/><Relationship Id="rId1" Type="http://schemas.microsoft.com/office/2007/relationships/media" Target="../media/media22.m4a"/><Relationship Id="rId6" Type="http://schemas.microsoft.com/office/2007/relationships/hdphoto" Target="../media/hdphoto2.wdp"/><Relationship Id="rId5" Type="http://schemas.openxmlformats.org/officeDocument/2006/relationships/image" Target="../media/image4.png"/><Relationship Id="rId10" Type="http://schemas.openxmlformats.org/officeDocument/2006/relationships/image" Target="../media/image6.png"/><Relationship Id="rId4" Type="http://schemas.openxmlformats.org/officeDocument/2006/relationships/notesSlide" Target="../notesSlides/notesSlide22.xml"/><Relationship Id="rId9" Type="http://schemas.openxmlformats.org/officeDocument/2006/relationships/image" Target="../media/image14.png"/></Relationships>
</file>

<file path=ppt/slides/_rels/slide23.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23.m4a"/><Relationship Id="rId1" Type="http://schemas.microsoft.com/office/2007/relationships/media" Target="../media/media23.m4a"/><Relationship Id="rId6" Type="http://schemas.microsoft.com/office/2007/relationships/hdphoto" Target="../media/hdphoto3.wdp"/><Relationship Id="rId5" Type="http://schemas.openxmlformats.org/officeDocument/2006/relationships/image" Target="../media/image7.png"/><Relationship Id="rId4" Type="http://schemas.openxmlformats.org/officeDocument/2006/relationships/notesSlide" Target="../notesSlides/notesSlide23.xml"/><Relationship Id="rId9" Type="http://schemas.openxmlformats.org/officeDocument/2006/relationships/image" Target="../media/image6.png"/></Relationships>
</file>

<file path=ppt/slides/_rels/slide24.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24.m4a"/><Relationship Id="rId1" Type="http://schemas.microsoft.com/office/2007/relationships/media" Target="../media/media24.m4a"/><Relationship Id="rId6" Type="http://schemas.microsoft.com/office/2007/relationships/hdphoto" Target="../media/hdphoto3.wdp"/><Relationship Id="rId5" Type="http://schemas.openxmlformats.org/officeDocument/2006/relationships/image" Target="../media/image7.png"/><Relationship Id="rId10" Type="http://schemas.openxmlformats.org/officeDocument/2006/relationships/image" Target="../media/image6.png"/><Relationship Id="rId4" Type="http://schemas.openxmlformats.org/officeDocument/2006/relationships/notesSlide" Target="../notesSlides/notesSlide24.xml"/><Relationship Id="rId9" Type="http://schemas.openxmlformats.org/officeDocument/2006/relationships/hyperlink" Target="https://www.bbc.co.uk/news/uk-58573501" TargetMode="External"/></Relationships>
</file>

<file path=ppt/slides/_rels/slide25.xml.rels><?xml version="1.0" encoding="UTF-8" standalone="yes"?>
<Relationships xmlns="http://schemas.openxmlformats.org/package/2006/relationships"><Relationship Id="rId8" Type="http://schemas.microsoft.com/office/2007/relationships/hdphoto" Target="../media/hdphoto2.wdp"/><Relationship Id="rId13" Type="http://schemas.openxmlformats.org/officeDocument/2006/relationships/hyperlink" Target="https://www.brookings.edu/wp-content/uploads/2016/06/the-ideology-of-the-islamic-state.pdf" TargetMode="External"/><Relationship Id="rId18" Type="http://schemas.openxmlformats.org/officeDocument/2006/relationships/hyperlink" Target="https://jnslp.com/wp-content/uploads/2017/04/Terrorism_the_Internet_and_Propaganda_FINAL.pdf" TargetMode="External"/><Relationship Id="rId3" Type="http://schemas.openxmlformats.org/officeDocument/2006/relationships/slideLayout" Target="../slideLayouts/slideLayout2.xml"/><Relationship Id="rId7" Type="http://schemas.openxmlformats.org/officeDocument/2006/relationships/image" Target="../media/image4.png"/><Relationship Id="rId12" Type="http://schemas.openxmlformats.org/officeDocument/2006/relationships/hyperlink" Target="https://cisac.fsi.stanford.edu/mappingmilitants/profiles/islamic-state#highlight_text_12400" TargetMode="External"/><Relationship Id="rId17" Type="http://schemas.openxmlformats.org/officeDocument/2006/relationships/hyperlink" Target="https://link.springer.com/content/pdf/10.1007/s12115-017-0114-0.pdf" TargetMode="External"/><Relationship Id="rId2" Type="http://schemas.openxmlformats.org/officeDocument/2006/relationships/audio" Target="../media/media25.m4a"/><Relationship Id="rId16" Type="http://schemas.openxmlformats.org/officeDocument/2006/relationships/hyperlink" Target="https://apps.dtic.mil/sti/pdfs/ADA621060.pdf" TargetMode="External"/><Relationship Id="rId1" Type="http://schemas.microsoft.com/office/2007/relationships/media" Target="../media/media25.m4a"/><Relationship Id="rId6" Type="http://schemas.microsoft.com/office/2007/relationships/hdphoto" Target="../media/hdphoto3.wdp"/><Relationship Id="rId11" Type="http://schemas.openxmlformats.org/officeDocument/2006/relationships/hyperlink" Target="https://since911.com/explore/history-isis#jump_time_item_512" TargetMode="External"/><Relationship Id="rId5" Type="http://schemas.openxmlformats.org/officeDocument/2006/relationships/image" Target="../media/image7.png"/><Relationship Id="rId15" Type="http://schemas.openxmlformats.org/officeDocument/2006/relationships/hyperlink" Target="https://www.dhs.gov/sites/default/files/publications/ISIS%20and%20AQ%20Messaging_CVE%20Task%20Force_Final.pdf" TargetMode="External"/><Relationship Id="rId10" Type="http://schemas.openxmlformats.org/officeDocument/2006/relationships/hyperlink" Target="https://www.bbc.co.uk/news/world-middle-east-29052144" TargetMode="External"/><Relationship Id="rId19" Type="http://schemas.openxmlformats.org/officeDocument/2006/relationships/image" Target="../media/image6.png"/><Relationship Id="rId4" Type="http://schemas.openxmlformats.org/officeDocument/2006/relationships/notesSlide" Target="../notesSlides/notesSlide25.xml"/><Relationship Id="rId9" Type="http://schemas.openxmlformats.org/officeDocument/2006/relationships/hyperlink" Target="https://www.history.com/topics/21st-century/isis" TargetMode="External"/><Relationship Id="rId14" Type="http://schemas.openxmlformats.org/officeDocument/2006/relationships/hyperlink" Target="https://theglobalobservatory.org/2015/02/jihad-al-qaeda-isis-counternarrative/"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bbc.co.uk/news/world-middle-east-47286935" TargetMode="External"/><Relationship Id="rId13" Type="http://schemas.openxmlformats.org/officeDocument/2006/relationships/hyperlink" Target="https://journals.sagepub.com/doi/pdf/10.1177/0739532918775667" TargetMode="External"/><Relationship Id="rId3" Type="http://schemas.microsoft.com/office/2007/relationships/hdphoto" Target="../media/hdphoto3.wdp"/><Relationship Id="rId7" Type="http://schemas.openxmlformats.org/officeDocument/2006/relationships/hyperlink" Target="https://www.cidob.org/en/publications/publication_series/notes_internacionals/n1_163/what_does_radicalisation_look_like_four_visualisations_of_socialisation_into_violent_extremism" TargetMode="External"/><Relationship Id="rId12" Type="http://schemas.openxmlformats.org/officeDocument/2006/relationships/hyperlink" Target="https://www.gov.uk/government/topical-events/daesh/about" TargetMode="Externa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hyperlink" Target="http://www.voxpol.eu/download/article/SSRN-id2795660.pdf" TargetMode="External"/><Relationship Id="rId11" Type="http://schemas.openxmlformats.org/officeDocument/2006/relationships/hyperlink" Target="https://www.inherentresolve.mil/About-CJTF-OIR/Coalition/Coalition-Display/Article/690786/uk/" TargetMode="External"/><Relationship Id="rId5" Type="http://schemas.microsoft.com/office/2007/relationships/hdphoto" Target="../media/hdphoto2.wdp"/><Relationship Id="rId10" Type="http://schemas.openxmlformats.org/officeDocument/2006/relationships/hyperlink" Target="https://www.bbc.co.uk/news/explainers-53428191" TargetMode="External"/><Relationship Id="rId4" Type="http://schemas.openxmlformats.org/officeDocument/2006/relationships/image" Target="../media/image4.png"/><Relationship Id="rId9" Type="http://schemas.openxmlformats.org/officeDocument/2006/relationships/hyperlink" Target="https://theglobalcoalition.org/en/mission/#tackling-daeshs-financing-and-funding" TargetMode="External"/><Relationship Id="rId14" Type="http://schemas.openxmlformats.org/officeDocument/2006/relationships/hyperlink" Target="https://yougov.co.uk/topics/politics/articles-reports/2016/08/04/terrorist-attack-britain-expected-84-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18">
            <a:extLst>
              <a:ext uri="{FF2B5EF4-FFF2-40B4-BE49-F238E27FC236}">
                <a16:creationId xmlns:a16="http://schemas.microsoft.com/office/drawing/2014/main" id="{0680B5D0-24EC-465A-A0E6-C4DF951E0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20">
            <a:extLst>
              <a:ext uri="{FF2B5EF4-FFF2-40B4-BE49-F238E27FC236}">
                <a16:creationId xmlns:a16="http://schemas.microsoft.com/office/drawing/2014/main" id="{30BF1B50-A83E-4ED6-A2AA-C943C1F89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2">
            <a:extLst>
              <a:ext uri="{FF2B5EF4-FFF2-40B4-BE49-F238E27FC236}">
                <a16:creationId xmlns:a16="http://schemas.microsoft.com/office/drawing/2014/main" id="{1F31E8B2-210B-4B90-83BB-3B180732E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CB6A4E-BC80-0247-8596-E3F48E86218A}"/>
              </a:ext>
            </a:extLst>
          </p:cNvPr>
          <p:cNvSpPr>
            <a:spLocks noGrp="1"/>
          </p:cNvSpPr>
          <p:nvPr>
            <p:ph type="ctrTitle"/>
          </p:nvPr>
        </p:nvSpPr>
        <p:spPr>
          <a:xfrm>
            <a:off x="8200102" y="1432223"/>
            <a:ext cx="2818417" cy="3357976"/>
          </a:xfrm>
        </p:spPr>
        <p:txBody>
          <a:bodyPr>
            <a:normAutofit/>
          </a:bodyPr>
          <a:lstStyle/>
          <a:p>
            <a:r>
              <a:rPr lang="en-GB" sz="3800"/>
              <a:t>Terrorist Groups and Organisations</a:t>
            </a:r>
          </a:p>
        </p:txBody>
      </p:sp>
      <p:sp>
        <p:nvSpPr>
          <p:cNvPr id="33" name="Rectangle 24">
            <a:extLst>
              <a:ext uri="{FF2B5EF4-FFF2-40B4-BE49-F238E27FC236}">
                <a16:creationId xmlns:a16="http://schemas.microsoft.com/office/drawing/2014/main" id="{6B387409-2B98-40F8-A65F-EF7CF989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C9E5F284-A588-4AE7-A36D-1C93E4FD02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8" name="Oval 27">
              <a:extLst>
                <a:ext uri="{FF2B5EF4-FFF2-40B4-BE49-F238E27FC236}">
                  <a16:creationId xmlns:a16="http://schemas.microsoft.com/office/drawing/2014/main" id="{45D7D540-5CF2-4FC1-BE53-277CC22C0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7">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28">
              <a:extLst>
                <a:ext uri="{FF2B5EF4-FFF2-40B4-BE49-F238E27FC236}">
                  <a16:creationId xmlns:a16="http://schemas.microsoft.com/office/drawing/2014/main" id="{916C9AA0-DC0C-49A1-ACDF-10BD6D739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3" name="Subtitle 2">
            <a:extLst>
              <a:ext uri="{FF2B5EF4-FFF2-40B4-BE49-F238E27FC236}">
                <a16:creationId xmlns:a16="http://schemas.microsoft.com/office/drawing/2014/main" id="{FF6CDF4C-9D9D-1241-97E8-5B96BD554F87}"/>
              </a:ext>
            </a:extLst>
          </p:cNvPr>
          <p:cNvSpPr>
            <a:spLocks noGrp="1"/>
          </p:cNvSpPr>
          <p:nvPr>
            <p:ph type="subTitle" idx="1"/>
          </p:nvPr>
        </p:nvSpPr>
        <p:spPr>
          <a:xfrm>
            <a:off x="8237711" y="4019262"/>
            <a:ext cx="2818418" cy="687058"/>
          </a:xfrm>
        </p:spPr>
        <p:txBody>
          <a:bodyPr>
            <a:noAutofit/>
          </a:bodyPr>
          <a:lstStyle/>
          <a:p>
            <a:r>
              <a:rPr lang="en-GB" sz="2800" dirty="0">
                <a:solidFill>
                  <a:srgbClr val="000000"/>
                </a:solidFill>
              </a:rPr>
              <a:t>The Islamic State</a:t>
            </a:r>
          </a:p>
        </p:txBody>
      </p:sp>
      <p:pic>
        <p:nvPicPr>
          <p:cNvPr id="5" name="Picture 2" descr="How ISIS Really Recruits its Members | Columbia Magazine">
            <a:extLst>
              <a:ext uri="{FF2B5EF4-FFF2-40B4-BE49-F238E27FC236}">
                <a16:creationId xmlns:a16="http://schemas.microsoft.com/office/drawing/2014/main" id="{10ECA0A1-E826-7B4B-8695-7A652FC8954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6667"/>
          <a:stretch/>
        </p:blipFill>
        <p:spPr bwMode="auto">
          <a:xfrm>
            <a:off x="920834" y="1529498"/>
            <a:ext cx="6631744" cy="3730368"/>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C84BE358-E5FE-294F-B1C8-BCB265ECD9E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33936" y="5810271"/>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121336303"/>
      </p:ext>
    </p:extLst>
  </p:cSld>
  <p:clrMapOvr>
    <a:masterClrMapping/>
  </p:clrMapOvr>
  <mc:AlternateContent xmlns:mc="http://schemas.openxmlformats.org/markup-compatibility/2006">
    <mc:Choice xmlns:p14="http://schemas.microsoft.com/office/powerpoint/2010/main" Requires="p14">
      <p:transition spd="slow" p14:dur="2000" advTm="9566"/>
    </mc:Choice>
    <mc:Fallback>
      <p:transition spd="slow" advTm="95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500"/>
                                  </p:stCondLst>
                                  <p:iterate>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700"/>
                                        <p:tgtEl>
                                          <p:spTgt spid="3">
                                            <p:txEl>
                                              <p:pRg st="0" end="0"/>
                                            </p:txEl>
                                          </p:spTgt>
                                        </p:tgtEl>
                                      </p:cBhvr>
                                    </p:animEffect>
                                  </p:childTnLst>
                                </p:cTn>
                              </p:par>
                              <p:par>
                                <p:cTn id="10" presetID="10" presetClass="entr" presetSubtype="0" fill="hold" grpId="0" nodeType="withEffect">
                                  <p:stCondLst>
                                    <p:cond delay="1000"/>
                                  </p:stCondLst>
                                  <p:iterate>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65152" showWhenStopped="0">
                <p:cTn id="13"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Oval 19">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F0E383BE-E8BA-7240-8E39-AD88F175770D}"/>
              </a:ext>
            </a:extLst>
          </p:cNvPr>
          <p:cNvSpPr>
            <a:spLocks noGrp="1"/>
          </p:cNvSpPr>
          <p:nvPr>
            <p:ph type="title"/>
          </p:nvPr>
        </p:nvSpPr>
        <p:spPr>
          <a:xfrm>
            <a:off x="1490145" y="2376862"/>
            <a:ext cx="2640646" cy="2104273"/>
          </a:xfrm>
          <a:noFill/>
        </p:spPr>
        <p:txBody>
          <a:bodyPr vert="horz" lIns="91440" tIns="45720" rIns="91440" bIns="45720" rtlCol="0">
            <a:normAutofit/>
          </a:bodyPr>
          <a:lstStyle/>
          <a:p>
            <a:pPr algn="ctr"/>
            <a:r>
              <a:rPr lang="en-US" sz="3000" kern="1200" dirty="0">
                <a:solidFill>
                  <a:srgbClr val="FFFFFF"/>
                </a:solidFill>
                <a:latin typeface="+mj-lt"/>
                <a:ea typeface="+mj-ea"/>
                <a:cs typeface="+mj-cs"/>
              </a:rPr>
              <a:t>Aims:</a:t>
            </a:r>
          </a:p>
        </p:txBody>
      </p:sp>
      <p:sp>
        <p:nvSpPr>
          <p:cNvPr id="24" name="Rectangle 2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5" name="TextBox 3">
            <a:extLst>
              <a:ext uri="{FF2B5EF4-FFF2-40B4-BE49-F238E27FC236}">
                <a16:creationId xmlns:a16="http://schemas.microsoft.com/office/drawing/2014/main" id="{35068FFB-BE6A-469F-9D5F-6BD0F5AE22D9}"/>
              </a:ext>
            </a:extLst>
          </p:cNvPr>
          <p:cNvGraphicFramePr/>
          <p:nvPr>
            <p:extLst>
              <p:ext uri="{D42A27DB-BD31-4B8C-83A1-F6EECF244321}">
                <p14:modId xmlns:p14="http://schemas.microsoft.com/office/powerpoint/2010/main" val="2949950596"/>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6" name="Audio 5">
            <a:hlinkClick r:id="" action="ppaction://media"/>
            <a:extLst>
              <a:ext uri="{FF2B5EF4-FFF2-40B4-BE49-F238E27FC236}">
                <a16:creationId xmlns:a16="http://schemas.microsoft.com/office/drawing/2014/main" id="{0FEBFD81-7CE4-9D45-A92D-E987FF55D1AB}"/>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433334" y="573135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129737745"/>
      </p:ext>
    </p:extLst>
  </p:cSld>
  <p:clrMapOvr>
    <a:masterClrMapping/>
  </p:clrMapOvr>
  <mc:AlternateContent xmlns:mc="http://schemas.openxmlformats.org/markup-compatibility/2006">
    <mc:Choice xmlns:p14="http://schemas.microsoft.com/office/powerpoint/2010/main" Requires="p14">
      <p:transition spd="med" p14:dur="700" advTm="24324">
        <p:fade/>
      </p:transition>
    </mc:Choice>
    <mc:Fallback>
      <p:transition spd="med" advTm="243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Oval 19">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F9D4D203-EB80-4241-AF0C-59837523BC75}"/>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Objectives:</a:t>
            </a:r>
          </a:p>
        </p:txBody>
      </p:sp>
      <p:sp>
        <p:nvSpPr>
          <p:cNvPr id="24" name="Rectangle 2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3" name="Content Placeholder 2">
            <a:extLst>
              <a:ext uri="{FF2B5EF4-FFF2-40B4-BE49-F238E27FC236}">
                <a16:creationId xmlns:a16="http://schemas.microsoft.com/office/drawing/2014/main" id="{2FCF2C64-44CB-45B7-BF10-E0B390FBD60A}"/>
              </a:ext>
            </a:extLst>
          </p:cNvPr>
          <p:cNvGraphicFramePr>
            <a:graphicFrameLocks noGrp="1"/>
          </p:cNvGraphicFramePr>
          <p:nvPr>
            <p:ph idx="1"/>
            <p:extLst>
              <p:ext uri="{D42A27DB-BD31-4B8C-83A1-F6EECF244321}">
                <p14:modId xmlns:p14="http://schemas.microsoft.com/office/powerpoint/2010/main" val="559160482"/>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4" name="Audio 3">
            <a:hlinkClick r:id="" action="ppaction://media"/>
            <a:extLst>
              <a:ext uri="{FF2B5EF4-FFF2-40B4-BE49-F238E27FC236}">
                <a16:creationId xmlns:a16="http://schemas.microsoft.com/office/drawing/2014/main" id="{9873CBE6-E63E-F24B-AB3D-C47EC340533D}"/>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433334" y="573135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230104206"/>
      </p:ext>
    </p:extLst>
  </p:cSld>
  <p:clrMapOvr>
    <a:masterClrMapping/>
  </p:clrMapOvr>
  <mc:AlternateContent xmlns:mc="http://schemas.openxmlformats.org/markup-compatibility/2006">
    <mc:Choice xmlns:p14="http://schemas.microsoft.com/office/powerpoint/2010/main" Requires="p14">
      <p:transition spd="med" p14:dur="700" advTm="38249">
        <p:fade/>
      </p:transition>
    </mc:Choice>
    <mc:Fallback>
      <p:transition spd="med" advTm="382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 name="Oval 29">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2" name="Oval 3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B3011831-E095-5549-9078-B3BAE319510B}"/>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The origins of IS:</a:t>
            </a:r>
          </a:p>
        </p:txBody>
      </p:sp>
      <p:sp>
        <p:nvSpPr>
          <p:cNvPr id="34" name="Rectangle 3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2" name="Content Placeholder 2">
            <a:extLst>
              <a:ext uri="{FF2B5EF4-FFF2-40B4-BE49-F238E27FC236}">
                <a16:creationId xmlns:a16="http://schemas.microsoft.com/office/drawing/2014/main" id="{9C0C725A-E305-4701-9578-3D22EDB8FDEB}"/>
              </a:ext>
            </a:extLst>
          </p:cNvPr>
          <p:cNvGraphicFramePr>
            <a:graphicFrameLocks noGrp="1"/>
          </p:cNvGraphicFramePr>
          <p:nvPr>
            <p:ph idx="1"/>
            <p:extLst>
              <p:ext uri="{D42A27DB-BD31-4B8C-83A1-F6EECF244321}">
                <p14:modId xmlns:p14="http://schemas.microsoft.com/office/powerpoint/2010/main" val="1681172312"/>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7" name="Audio 6">
            <a:hlinkClick r:id="" action="ppaction://media"/>
            <a:extLst>
              <a:ext uri="{FF2B5EF4-FFF2-40B4-BE49-F238E27FC236}">
                <a16:creationId xmlns:a16="http://schemas.microsoft.com/office/drawing/2014/main" id="{3391127C-ED00-E448-B524-F6D5C8EBCBB1}"/>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918774708"/>
      </p:ext>
    </p:extLst>
  </p:cSld>
  <p:clrMapOvr>
    <a:masterClrMapping/>
  </p:clrMapOvr>
  <mc:AlternateContent xmlns:mc="http://schemas.openxmlformats.org/markup-compatibility/2006">
    <mc:Choice xmlns:p14="http://schemas.microsoft.com/office/powerpoint/2010/main" Requires="p14">
      <p:transition spd="med" p14:dur="700" advTm="86245">
        <p:fade/>
      </p:transition>
    </mc:Choice>
    <mc:Fallback>
      <p:transition spd="med" advTm="862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69E25F9-736C-4541-9AC1-3C7BAE1289EB}"/>
              </a:ext>
            </a:extLst>
          </p:cNvPr>
          <p:cNvSpPr>
            <a:spLocks noGrp="1"/>
          </p:cNvSpPr>
          <p:nvPr>
            <p:ph type="title"/>
          </p:nvPr>
        </p:nvSpPr>
        <p:spPr>
          <a:xfrm>
            <a:off x="1063752" y="978010"/>
            <a:ext cx="5188624" cy="1831344"/>
          </a:xfrm>
        </p:spPr>
        <p:txBody>
          <a:bodyPr>
            <a:normAutofit/>
          </a:bodyPr>
          <a:lstStyle/>
          <a:p>
            <a:r>
              <a:rPr lang="en-GB" sz="4800"/>
              <a:t>Abu Bakr al-Baghdadi</a:t>
            </a:r>
          </a:p>
        </p:txBody>
      </p:sp>
      <p:sp>
        <p:nvSpPr>
          <p:cNvPr id="3" name="Content Placeholder 2">
            <a:extLst>
              <a:ext uri="{FF2B5EF4-FFF2-40B4-BE49-F238E27FC236}">
                <a16:creationId xmlns:a16="http://schemas.microsoft.com/office/drawing/2014/main" id="{D3F6D2A8-4E1E-4F47-ADCE-5484E733BC78}"/>
              </a:ext>
            </a:extLst>
          </p:cNvPr>
          <p:cNvSpPr>
            <a:spLocks noGrp="1"/>
          </p:cNvSpPr>
          <p:nvPr>
            <p:ph idx="1"/>
          </p:nvPr>
        </p:nvSpPr>
        <p:spPr>
          <a:xfrm>
            <a:off x="1437728" y="2477270"/>
            <a:ext cx="5188624" cy="3142753"/>
          </a:xfrm>
        </p:spPr>
        <p:txBody>
          <a:bodyPr>
            <a:normAutofit/>
          </a:bodyPr>
          <a:lstStyle/>
          <a:p>
            <a:r>
              <a:rPr lang="en-GB" sz="1700" dirty="0"/>
              <a:t>Took control of the IS in 2010.</a:t>
            </a:r>
          </a:p>
          <a:p>
            <a:pPr marL="0" indent="0">
              <a:buNone/>
            </a:pPr>
            <a:endParaRPr lang="en-GB" sz="1700" dirty="0"/>
          </a:p>
          <a:p>
            <a:r>
              <a:rPr lang="en-GB" sz="1700" dirty="0"/>
              <a:t>2014 – ISIS changed its name to  IS as part of the process of declaring itself as the new caliphate with leader Baghdadi proclaimed as the caliph; significant announcement in Jihadist ideology</a:t>
            </a:r>
          </a:p>
          <a:p>
            <a:endParaRPr lang="en-GB" sz="1700" dirty="0"/>
          </a:p>
          <a:p>
            <a:r>
              <a:rPr lang="en-GB" sz="1700" dirty="0"/>
              <a:t>By declaring himself as the Caliph – Baghdadi was declaring his authority and invited Muslims to travel to join the new caliphate.</a:t>
            </a:r>
          </a:p>
        </p:txBody>
      </p:sp>
      <p:sp>
        <p:nvSpPr>
          <p:cNvPr id="73" name="Rectangle 72">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32123"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pic>
        <p:nvPicPr>
          <p:cNvPr id="6146" name="Picture 2" descr="A person holding an object&#10;&#10;Description automatically generated with medium confidence">
            <a:extLst>
              <a:ext uri="{FF2B5EF4-FFF2-40B4-BE49-F238E27FC236}">
                <a16:creationId xmlns:a16="http://schemas.microsoft.com/office/drawing/2014/main" id="{0F18BDA4-BE79-0945-8999-F40A8DFEBBD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1626" r="21123" b="-1"/>
          <a:stretch/>
        </p:blipFill>
        <p:spPr bwMode="auto">
          <a:xfrm>
            <a:off x="7629144" y="1682496"/>
            <a:ext cx="3502152" cy="3502152"/>
          </a:xfrm>
          <a:custGeom>
            <a:avLst/>
            <a:gdLst/>
            <a:ahLst/>
            <a:cxnLst/>
            <a:rect l="l" t="t" r="r" b="b"/>
            <a:pathLst>
              <a:path w="3502152" h="3502152">
                <a:moveTo>
                  <a:pt x="1751076" y="196996"/>
                </a:moveTo>
                <a:cubicBezTo>
                  <a:pt x="2609371" y="196996"/>
                  <a:pt x="3305156" y="892781"/>
                  <a:pt x="3305156" y="1751076"/>
                </a:cubicBezTo>
                <a:cubicBezTo>
                  <a:pt x="3305156" y="2609371"/>
                  <a:pt x="2609371" y="3305156"/>
                  <a:pt x="1751076" y="3305156"/>
                </a:cubicBezTo>
                <a:cubicBezTo>
                  <a:pt x="892781" y="3305156"/>
                  <a:pt x="196996" y="2609371"/>
                  <a:pt x="196996" y="1751076"/>
                </a:cubicBezTo>
                <a:cubicBezTo>
                  <a:pt x="196996" y="892781"/>
                  <a:pt x="892781" y="196996"/>
                  <a:pt x="1751076" y="196996"/>
                </a:cubicBezTo>
                <a:close/>
                <a:moveTo>
                  <a:pt x="1751076" y="153219"/>
                </a:moveTo>
                <a:cubicBezTo>
                  <a:pt x="868604" y="153219"/>
                  <a:pt x="153219" y="868604"/>
                  <a:pt x="153219" y="1751076"/>
                </a:cubicBezTo>
                <a:cubicBezTo>
                  <a:pt x="153219" y="2633548"/>
                  <a:pt x="868604" y="3348933"/>
                  <a:pt x="1751076" y="3348933"/>
                </a:cubicBezTo>
                <a:cubicBezTo>
                  <a:pt x="2633548" y="3348933"/>
                  <a:pt x="3348933" y="2633548"/>
                  <a:pt x="3348933" y="1751076"/>
                </a:cubicBezTo>
                <a:cubicBezTo>
                  <a:pt x="3348933" y="868604"/>
                  <a:pt x="2633548" y="153219"/>
                  <a:pt x="1751076" y="153219"/>
                </a:cubicBezTo>
                <a:close/>
                <a:moveTo>
                  <a:pt x="1751076" y="0"/>
                </a:moveTo>
                <a:cubicBezTo>
                  <a:pt x="2718169" y="0"/>
                  <a:pt x="3502152" y="783984"/>
                  <a:pt x="3502152" y="1751076"/>
                </a:cubicBezTo>
                <a:cubicBezTo>
                  <a:pt x="3502152" y="2718169"/>
                  <a:pt x="2718169" y="3502152"/>
                  <a:pt x="1751076" y="3502152"/>
                </a:cubicBezTo>
                <a:cubicBezTo>
                  <a:pt x="783983" y="3502152"/>
                  <a:pt x="0" y="2718169"/>
                  <a:pt x="0" y="1751076"/>
                </a:cubicBezTo>
                <a:cubicBezTo>
                  <a:pt x="0" y="783984"/>
                  <a:pt x="783983" y="0"/>
                  <a:pt x="1751076" y="0"/>
                </a:cubicBezTo>
                <a:close/>
              </a:path>
            </a:pathLst>
          </a:cu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89F78725-8B4F-43D3-B767-EB7DB0C02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0457" y="1682496"/>
            <a:ext cx="3502152" cy="3502152"/>
          </a:xfrm>
          <a:custGeom>
            <a:avLst/>
            <a:gdLst>
              <a:gd name="connsiteX0" fmla="*/ 3657600 w 7315200"/>
              <a:gd name="connsiteY0" fmla="*/ 411480 h 7315200"/>
              <a:gd name="connsiteX1" fmla="*/ 6903720 w 7315200"/>
              <a:gd name="connsiteY1" fmla="*/ 3657600 h 7315200"/>
              <a:gd name="connsiteX2" fmla="*/ 3657600 w 7315200"/>
              <a:gd name="connsiteY2" fmla="*/ 6903720 h 7315200"/>
              <a:gd name="connsiteX3" fmla="*/ 411480 w 7315200"/>
              <a:gd name="connsiteY3" fmla="*/ 3657600 h 7315200"/>
              <a:gd name="connsiteX4" fmla="*/ 3657600 w 7315200"/>
              <a:gd name="connsiteY4" fmla="*/ 411480 h 7315200"/>
              <a:gd name="connsiteX5" fmla="*/ 3657600 w 7315200"/>
              <a:gd name="connsiteY5" fmla="*/ 320040 h 7315200"/>
              <a:gd name="connsiteX6" fmla="*/ 320040 w 7315200"/>
              <a:gd name="connsiteY6" fmla="*/ 3657600 h 7315200"/>
              <a:gd name="connsiteX7" fmla="*/ 3657600 w 7315200"/>
              <a:gd name="connsiteY7" fmla="*/ 6995160 h 7315200"/>
              <a:gd name="connsiteX8" fmla="*/ 6995160 w 7315200"/>
              <a:gd name="connsiteY8" fmla="*/ 3657600 h 7315200"/>
              <a:gd name="connsiteX9" fmla="*/ 3657600 w 7315200"/>
              <a:gd name="connsiteY9" fmla="*/ 320040 h 7315200"/>
              <a:gd name="connsiteX10" fmla="*/ 3657600 w 7315200"/>
              <a:gd name="connsiteY10" fmla="*/ 0 h 7315200"/>
              <a:gd name="connsiteX11" fmla="*/ 7315200 w 7315200"/>
              <a:gd name="connsiteY11" fmla="*/ 3657600 h 7315200"/>
              <a:gd name="connsiteX12" fmla="*/ 3657600 w 7315200"/>
              <a:gd name="connsiteY12" fmla="*/ 7315200 h 7315200"/>
              <a:gd name="connsiteX13" fmla="*/ 0 w 7315200"/>
              <a:gd name="connsiteY13" fmla="*/ 3657600 h 7315200"/>
              <a:gd name="connsiteX14" fmla="*/ 3657600 w 7315200"/>
              <a:gd name="connsiteY14" fmla="*/ 0 h 73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15200" h="7315200">
                <a:moveTo>
                  <a:pt x="3657600" y="411480"/>
                </a:moveTo>
                <a:cubicBezTo>
                  <a:pt x="5450383" y="411480"/>
                  <a:pt x="6903720" y="1864817"/>
                  <a:pt x="6903720" y="3657600"/>
                </a:cubicBezTo>
                <a:cubicBezTo>
                  <a:pt x="6903720" y="5450383"/>
                  <a:pt x="5450383" y="6903720"/>
                  <a:pt x="3657600" y="6903720"/>
                </a:cubicBezTo>
                <a:cubicBezTo>
                  <a:pt x="1864817" y="6903720"/>
                  <a:pt x="411480" y="5450383"/>
                  <a:pt x="411480" y="3657600"/>
                </a:cubicBezTo>
                <a:cubicBezTo>
                  <a:pt x="411480" y="1864817"/>
                  <a:pt x="1864817" y="411480"/>
                  <a:pt x="3657600" y="411480"/>
                </a:cubicBezTo>
                <a:close/>
                <a:moveTo>
                  <a:pt x="3657600" y="320040"/>
                </a:moveTo>
                <a:cubicBezTo>
                  <a:pt x="1814317" y="320040"/>
                  <a:pt x="320040" y="1814317"/>
                  <a:pt x="320040" y="3657600"/>
                </a:cubicBezTo>
                <a:cubicBezTo>
                  <a:pt x="320040" y="5500883"/>
                  <a:pt x="1814317" y="6995160"/>
                  <a:pt x="3657600" y="6995160"/>
                </a:cubicBezTo>
                <a:cubicBezTo>
                  <a:pt x="5500883" y="6995160"/>
                  <a:pt x="6995160" y="5500883"/>
                  <a:pt x="6995160" y="3657600"/>
                </a:cubicBezTo>
                <a:cubicBezTo>
                  <a:pt x="6995160" y="1814317"/>
                  <a:pt x="5500883" y="320040"/>
                  <a:pt x="3657600" y="320040"/>
                </a:cubicBezTo>
                <a:close/>
                <a:moveTo>
                  <a:pt x="3657600" y="0"/>
                </a:moveTo>
                <a:cubicBezTo>
                  <a:pt x="5677637" y="0"/>
                  <a:pt x="7315200" y="1637563"/>
                  <a:pt x="7315200" y="3657600"/>
                </a:cubicBezTo>
                <a:cubicBezTo>
                  <a:pt x="7315200" y="5677637"/>
                  <a:pt x="5677637" y="7315200"/>
                  <a:pt x="3657600" y="7315200"/>
                </a:cubicBezTo>
                <a:cubicBezTo>
                  <a:pt x="1637563" y="7315200"/>
                  <a:pt x="0" y="5677637"/>
                  <a:pt x="0" y="3657600"/>
                </a:cubicBezTo>
                <a:cubicBezTo>
                  <a:pt x="0" y="1637563"/>
                  <a:pt x="1637563" y="0"/>
                  <a:pt x="3657600" y="0"/>
                </a:cubicBezTo>
                <a:close/>
              </a:path>
            </a:pathLst>
          </a:custGeom>
          <a:blipFill dpi="0" rotWithShape="1">
            <a:blip r:embed="rId8">
              <a:alphaModFix amt="30000"/>
              <a:duotone>
                <a:prstClr val="black"/>
                <a:schemeClr val="accent1">
                  <a:tint val="45000"/>
                  <a:satMod val="400000"/>
                </a:schemeClr>
              </a:duotone>
              <a:extLst>
                <a:ext uri="{BEBA8EAE-BF5A-486C-A8C5-ECC9F3942E4B}">
                  <a14:imgProps xmlns:a14="http://schemas.microsoft.com/office/drawing/2010/main">
                    <a14:imgLayer r:embed="rId6">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nvGrpSpPr>
          <p:cNvPr id="77" name="Group 76">
            <a:extLst>
              <a:ext uri="{FF2B5EF4-FFF2-40B4-BE49-F238E27FC236}">
                <a16:creationId xmlns:a16="http://schemas.microsoft.com/office/drawing/2014/main" id="{C9B0630D-5E49-4BF7-8CF1-7DECD4B08B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78" name="Oval 77">
              <a:extLst>
                <a:ext uri="{FF2B5EF4-FFF2-40B4-BE49-F238E27FC236}">
                  <a16:creationId xmlns:a16="http://schemas.microsoft.com/office/drawing/2014/main" id="{A7E3DF29-A3BC-402A-A498-16B2DF181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9">
                <a:duotone>
                  <a:schemeClr val="accent1">
                    <a:shade val="45000"/>
                    <a:satMod val="135000"/>
                  </a:schemeClr>
                  <a:prstClr val="white"/>
                </a:duotone>
                <a:extLst>
                  <a:ext uri="{BEBA8EAE-BF5A-486C-A8C5-ECC9F3942E4B}">
                    <a14:imgProps xmlns:a14="http://schemas.microsoft.com/office/drawing/2010/main">
                      <a14:imgLayer r:embed="rId10">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79" name="Oval 78">
              <a:extLst>
                <a:ext uri="{FF2B5EF4-FFF2-40B4-BE49-F238E27FC236}">
                  <a16:creationId xmlns:a16="http://schemas.microsoft.com/office/drawing/2014/main" id="{1B14D33E-BADF-4271-ACE1-06D8199FF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pic>
        <p:nvPicPr>
          <p:cNvPr id="6" name="Audio 5">
            <a:hlinkClick r:id="" action="ppaction://media"/>
            <a:extLst>
              <a:ext uri="{FF2B5EF4-FFF2-40B4-BE49-F238E27FC236}">
                <a16:creationId xmlns:a16="http://schemas.microsoft.com/office/drawing/2014/main" id="{23278DAB-1785-D34A-B41F-B164330439E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430699" y="5484951"/>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293479247"/>
      </p:ext>
    </p:extLst>
  </p:cSld>
  <p:clrMapOvr>
    <a:masterClrMapping/>
  </p:clrMapOvr>
  <mc:AlternateContent xmlns:mc="http://schemas.openxmlformats.org/markup-compatibility/2006">
    <mc:Choice xmlns:p14="http://schemas.microsoft.com/office/powerpoint/2010/main" Requires="p14">
      <p:transition spd="med" p14:dur="700" advTm="92709">
        <p:fade/>
      </p:transition>
    </mc:Choice>
    <mc:Fallback>
      <p:transition spd="med" advTm="9270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Oval 18">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9F2D0C99-D542-1543-8F3C-B9C8BE59EED3}"/>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Establishing a Caliphate:</a:t>
            </a:r>
          </a:p>
        </p:txBody>
      </p:sp>
      <p:sp>
        <p:nvSpPr>
          <p:cNvPr id="23" name="Rectangle 22">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2" name="Content Placeholder 2">
            <a:extLst>
              <a:ext uri="{FF2B5EF4-FFF2-40B4-BE49-F238E27FC236}">
                <a16:creationId xmlns:a16="http://schemas.microsoft.com/office/drawing/2014/main" id="{2CB40DB9-037F-44D8-A7E2-FF1A541ABB17}"/>
              </a:ext>
            </a:extLst>
          </p:cNvPr>
          <p:cNvGraphicFramePr>
            <a:graphicFrameLocks noGrp="1"/>
          </p:cNvGraphicFramePr>
          <p:nvPr>
            <p:ph idx="1"/>
            <p:extLst>
              <p:ext uri="{D42A27DB-BD31-4B8C-83A1-F6EECF244321}">
                <p14:modId xmlns:p14="http://schemas.microsoft.com/office/powerpoint/2010/main" val="3776607597"/>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4" name="Audio 3">
            <a:hlinkClick r:id="" action="ppaction://media"/>
            <a:extLst>
              <a:ext uri="{FF2B5EF4-FFF2-40B4-BE49-F238E27FC236}">
                <a16:creationId xmlns:a16="http://schemas.microsoft.com/office/drawing/2014/main" id="{E89A0878-4B3D-904C-9767-923B78DE2F85}"/>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561975" y="5611814"/>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464459770"/>
      </p:ext>
    </p:extLst>
  </p:cSld>
  <p:clrMapOvr>
    <a:masterClrMapping/>
  </p:clrMapOvr>
  <mc:AlternateContent xmlns:mc="http://schemas.openxmlformats.org/markup-compatibility/2006">
    <mc:Choice xmlns:p14="http://schemas.microsoft.com/office/powerpoint/2010/main" Requires="p14">
      <p:transition spd="med" p14:dur="700" advTm="110259">
        <p:fade/>
      </p:transition>
    </mc:Choice>
    <mc:Fallback>
      <p:transition spd="med" advTm="1102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Oval 18">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D57846C5-B663-E84B-AACC-CD11D07404A0}"/>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Ideology:</a:t>
            </a:r>
          </a:p>
        </p:txBody>
      </p:sp>
      <p:sp>
        <p:nvSpPr>
          <p:cNvPr id="23" name="Rectangle 22">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2" name="Content Placeholder 2">
            <a:extLst>
              <a:ext uri="{FF2B5EF4-FFF2-40B4-BE49-F238E27FC236}">
                <a16:creationId xmlns:a16="http://schemas.microsoft.com/office/drawing/2014/main" id="{E23163B9-1708-420C-A93F-C490334E639A}"/>
              </a:ext>
            </a:extLst>
          </p:cNvPr>
          <p:cNvGraphicFramePr>
            <a:graphicFrameLocks noGrp="1"/>
          </p:cNvGraphicFramePr>
          <p:nvPr>
            <p:ph idx="1"/>
            <p:extLst>
              <p:ext uri="{D42A27DB-BD31-4B8C-83A1-F6EECF244321}">
                <p14:modId xmlns:p14="http://schemas.microsoft.com/office/powerpoint/2010/main" val="1847109038"/>
              </p:ext>
            </p:extLst>
          </p:nvPr>
        </p:nvGraphicFramePr>
        <p:xfrm>
          <a:off x="5698570" y="725488"/>
          <a:ext cx="6156545" cy="565927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4" name="Audio 3">
            <a:hlinkClick r:id="" action="ppaction://media"/>
            <a:extLst>
              <a:ext uri="{FF2B5EF4-FFF2-40B4-BE49-F238E27FC236}">
                <a16:creationId xmlns:a16="http://schemas.microsoft.com/office/drawing/2014/main" id="{4B1668F3-4B4A-9F43-B3BA-853F0E708EEB}"/>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654635" y="5571958"/>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074648899"/>
      </p:ext>
    </p:extLst>
  </p:cSld>
  <p:clrMapOvr>
    <a:masterClrMapping/>
  </p:clrMapOvr>
  <mc:AlternateContent xmlns:mc="http://schemas.openxmlformats.org/markup-compatibility/2006">
    <mc:Choice xmlns:p14="http://schemas.microsoft.com/office/powerpoint/2010/main" Requires="p14">
      <p:transition spd="med" p14:dur="700" advTm="96789">
        <p:fade/>
      </p:transition>
    </mc:Choice>
    <mc:Fallback>
      <p:transition spd="med" advTm="9678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Oval 18">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DA512549-4AC2-AE4B-9AA9-3908CD42291B}"/>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Motives &amp; Goals:</a:t>
            </a:r>
          </a:p>
        </p:txBody>
      </p:sp>
      <p:sp>
        <p:nvSpPr>
          <p:cNvPr id="23" name="Rectangle 22">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2" name="Content Placeholder 2">
            <a:extLst>
              <a:ext uri="{FF2B5EF4-FFF2-40B4-BE49-F238E27FC236}">
                <a16:creationId xmlns:a16="http://schemas.microsoft.com/office/drawing/2014/main" id="{E5BD9DF0-D2E7-4475-BF60-6FC9F670BD83}"/>
              </a:ext>
            </a:extLst>
          </p:cNvPr>
          <p:cNvGraphicFramePr>
            <a:graphicFrameLocks noGrp="1"/>
          </p:cNvGraphicFramePr>
          <p:nvPr>
            <p:ph idx="1"/>
            <p:extLst>
              <p:ext uri="{D42A27DB-BD31-4B8C-83A1-F6EECF244321}">
                <p14:modId xmlns:p14="http://schemas.microsoft.com/office/powerpoint/2010/main" val="3680402696"/>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4" name="Audio 3">
            <a:hlinkClick r:id="" action="ppaction://media"/>
            <a:extLst>
              <a:ext uri="{FF2B5EF4-FFF2-40B4-BE49-F238E27FC236}">
                <a16:creationId xmlns:a16="http://schemas.microsoft.com/office/drawing/2014/main" id="{4FAAC610-BE33-CD49-B389-F99E3E8FC6EA}"/>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561975" y="5363525"/>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279802387"/>
      </p:ext>
    </p:extLst>
  </p:cSld>
  <p:clrMapOvr>
    <a:masterClrMapping/>
  </p:clrMapOvr>
  <mc:AlternateContent xmlns:mc="http://schemas.openxmlformats.org/markup-compatibility/2006">
    <mc:Choice xmlns:p14="http://schemas.microsoft.com/office/powerpoint/2010/main" Requires="p14">
      <p:transition spd="med" p14:dur="700" advTm="60282">
        <p:fade/>
      </p:transition>
    </mc:Choice>
    <mc:Fallback>
      <p:transition spd="med" advTm="602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90" name="Group 8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91" name="Oval 9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2" name="Oval 9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16E620B0-9DF7-AD49-A4DD-9E4AC76A1F05}"/>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Al Qaeda and the Islamic State:</a:t>
            </a:r>
          </a:p>
        </p:txBody>
      </p:sp>
      <p:sp>
        <p:nvSpPr>
          <p:cNvPr id="94" name="Rectangle 9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31540C7-D042-6D4A-A17E-6F451CE15EFD}"/>
              </a:ext>
            </a:extLst>
          </p:cNvPr>
          <p:cNvSpPr>
            <a:spLocks noGrp="1"/>
          </p:cNvSpPr>
          <p:nvPr>
            <p:ph idx="1"/>
          </p:nvPr>
        </p:nvSpPr>
        <p:spPr>
          <a:xfrm>
            <a:off x="6081089" y="725394"/>
            <a:ext cx="5142658" cy="5407212"/>
          </a:xfrm>
        </p:spPr>
        <p:txBody>
          <a:bodyPr anchor="ctr">
            <a:normAutofit/>
          </a:bodyPr>
          <a:lstStyle/>
          <a:p>
            <a:pPr marL="0" indent="0">
              <a:buNone/>
            </a:pPr>
            <a:r>
              <a:rPr lang="en-GB"/>
              <a:t>Similarities:</a:t>
            </a:r>
          </a:p>
          <a:p>
            <a:r>
              <a:rPr lang="en-GB"/>
              <a:t>Focus on the obligation to perform jihad.</a:t>
            </a:r>
          </a:p>
          <a:p>
            <a:r>
              <a:rPr lang="en-GB"/>
              <a:t>Focus on Western war with Islam</a:t>
            </a:r>
          </a:p>
          <a:p>
            <a:r>
              <a:rPr lang="en-GB"/>
              <a:t>Both call for lone attacks.</a:t>
            </a:r>
          </a:p>
          <a:p>
            <a:r>
              <a:rPr lang="en-GB"/>
              <a:t>Both utilise the internet</a:t>
            </a:r>
          </a:p>
          <a:p>
            <a:endParaRPr lang="en-GB"/>
          </a:p>
          <a:p>
            <a:pPr marL="0" indent="0">
              <a:buNone/>
            </a:pPr>
            <a:r>
              <a:rPr lang="en-GB"/>
              <a:t>Differences:</a:t>
            </a:r>
          </a:p>
          <a:p>
            <a:r>
              <a:rPr lang="en-GB"/>
              <a:t>IS attacks countries in the Middle East as well as the West</a:t>
            </a:r>
          </a:p>
          <a:p>
            <a:r>
              <a:rPr lang="en-GB"/>
              <a:t>IS calls for violence against all non-believers or the ‘true’ Islam</a:t>
            </a:r>
          </a:p>
          <a:p>
            <a:pPr marL="0" indent="0">
              <a:buNone/>
            </a:pPr>
            <a:endParaRPr lang="en-GB"/>
          </a:p>
        </p:txBody>
      </p:sp>
      <p:pic>
        <p:nvPicPr>
          <p:cNvPr id="4" name="Audio 3">
            <a:hlinkClick r:id="" action="ppaction://media"/>
            <a:extLst>
              <a:ext uri="{FF2B5EF4-FFF2-40B4-BE49-F238E27FC236}">
                <a16:creationId xmlns:a16="http://schemas.microsoft.com/office/drawing/2014/main" id="{7888B12F-8A36-DB4F-A54B-94C8EBA7282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654635" y="5611814"/>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02147471"/>
      </p:ext>
    </p:extLst>
  </p:cSld>
  <p:clrMapOvr>
    <a:masterClrMapping/>
  </p:clrMapOvr>
  <mc:AlternateContent xmlns:mc="http://schemas.openxmlformats.org/markup-compatibility/2006">
    <mc:Choice xmlns:p14="http://schemas.microsoft.com/office/powerpoint/2010/main" Requires="p14">
      <p:transition spd="med" p14:dur="700" advTm="98276">
        <p:fade/>
      </p:transition>
    </mc:Choice>
    <mc:Fallback>
      <p:transition spd="med" advTm="982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Oval 18">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F0094CE2-1731-9C47-BB5E-268147C27C1F}"/>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The rise of the Electronic Jihad:</a:t>
            </a:r>
          </a:p>
        </p:txBody>
      </p:sp>
      <p:sp>
        <p:nvSpPr>
          <p:cNvPr id="23" name="Rectangle 22">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2" name="Content Placeholder 2">
            <a:extLst>
              <a:ext uri="{FF2B5EF4-FFF2-40B4-BE49-F238E27FC236}">
                <a16:creationId xmlns:a16="http://schemas.microsoft.com/office/drawing/2014/main" id="{E247299B-F084-48D4-BE61-2D667D7ABD3A}"/>
              </a:ext>
            </a:extLst>
          </p:cNvPr>
          <p:cNvGraphicFramePr>
            <a:graphicFrameLocks noGrp="1"/>
          </p:cNvGraphicFramePr>
          <p:nvPr>
            <p:ph idx="1"/>
            <p:extLst>
              <p:ext uri="{D42A27DB-BD31-4B8C-83A1-F6EECF244321}">
                <p14:modId xmlns:p14="http://schemas.microsoft.com/office/powerpoint/2010/main" val="1141173424"/>
              </p:ext>
            </p:extLst>
          </p:nvPr>
        </p:nvGraphicFramePr>
        <p:xfrm>
          <a:off x="5558771" y="176464"/>
          <a:ext cx="6445877" cy="626085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6" name="Audio 5">
            <a:hlinkClick r:id="" action="ppaction://media"/>
            <a:extLst>
              <a:ext uri="{FF2B5EF4-FFF2-40B4-BE49-F238E27FC236}">
                <a16:creationId xmlns:a16="http://schemas.microsoft.com/office/drawing/2014/main" id="{A8435DC9-5FD8-7F4F-9918-5A91B64D2BCD}"/>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433334" y="5611814"/>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101938609"/>
      </p:ext>
    </p:extLst>
  </p:cSld>
  <p:clrMapOvr>
    <a:masterClrMapping/>
  </p:clrMapOvr>
  <mc:AlternateContent xmlns:mc="http://schemas.openxmlformats.org/markup-compatibility/2006">
    <mc:Choice xmlns:p14="http://schemas.microsoft.com/office/powerpoint/2010/main" Requires="p14">
      <p:transition spd="med" p14:dur="700" advTm="99080">
        <p:fade/>
      </p:transition>
    </mc:Choice>
    <mc:Fallback>
      <p:transition spd="med" advTm="9908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 name="Oval 29">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2" name="Oval 3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90DC96AA-D87B-6547-A95F-E680E0658587}"/>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Social Media:</a:t>
            </a:r>
          </a:p>
        </p:txBody>
      </p:sp>
      <p:sp>
        <p:nvSpPr>
          <p:cNvPr id="34" name="Rectangle 3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2" name="Content Placeholder 2">
            <a:extLst>
              <a:ext uri="{FF2B5EF4-FFF2-40B4-BE49-F238E27FC236}">
                <a16:creationId xmlns:a16="http://schemas.microsoft.com/office/drawing/2014/main" id="{654F4E29-24AD-43FF-9D63-5C77D8D3DB57}"/>
              </a:ext>
            </a:extLst>
          </p:cNvPr>
          <p:cNvGraphicFramePr>
            <a:graphicFrameLocks noGrp="1"/>
          </p:cNvGraphicFramePr>
          <p:nvPr>
            <p:ph idx="1"/>
            <p:extLst>
              <p:ext uri="{D42A27DB-BD31-4B8C-83A1-F6EECF244321}">
                <p14:modId xmlns:p14="http://schemas.microsoft.com/office/powerpoint/2010/main" val="4096286940"/>
              </p:ext>
            </p:extLst>
          </p:nvPr>
        </p:nvGraphicFramePr>
        <p:xfrm>
          <a:off x="5839800" y="160421"/>
          <a:ext cx="6127611" cy="641684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Audio 2">
            <a:hlinkClick r:id="" action="ppaction://media"/>
            <a:extLst>
              <a:ext uri="{FF2B5EF4-FFF2-40B4-BE49-F238E27FC236}">
                <a16:creationId xmlns:a16="http://schemas.microsoft.com/office/drawing/2014/main" id="{2F173A36-94F1-4B4B-9304-4AE80B75520E}"/>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654635" y="5611814"/>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376852865"/>
      </p:ext>
    </p:extLst>
  </p:cSld>
  <p:clrMapOvr>
    <a:masterClrMapping/>
  </p:clrMapOvr>
  <mc:AlternateContent xmlns:mc="http://schemas.openxmlformats.org/markup-compatibility/2006">
    <mc:Choice xmlns:p14="http://schemas.microsoft.com/office/powerpoint/2010/main" Requires="p14">
      <p:transition spd="med" p14:dur="700" advTm="112283">
        <p:fade/>
      </p:transition>
    </mc:Choice>
    <mc:Fallback>
      <p:transition spd="med" advTm="1122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21" name="Group 20">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22" name="Oval 2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3" name="Oval 2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AAE5E788-D086-C14D-B7AE-C2E6BF4F711B}"/>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Dissemination of Propaganda:</a:t>
            </a:r>
          </a:p>
        </p:txBody>
      </p:sp>
      <p:sp>
        <p:nvSpPr>
          <p:cNvPr id="25" name="Rectangle 2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664D271F-DBB1-EA42-9CEC-57C4543ED286}"/>
              </a:ext>
            </a:extLst>
          </p:cNvPr>
          <p:cNvSpPr>
            <a:spLocks noGrp="1"/>
          </p:cNvSpPr>
          <p:nvPr>
            <p:ph idx="1"/>
          </p:nvPr>
        </p:nvSpPr>
        <p:spPr>
          <a:xfrm>
            <a:off x="5617886" y="725394"/>
            <a:ext cx="6445777" cy="5407212"/>
          </a:xfrm>
        </p:spPr>
        <p:txBody>
          <a:bodyPr anchor="ctr">
            <a:noAutofit/>
          </a:bodyPr>
          <a:lstStyle/>
          <a:p>
            <a:r>
              <a:rPr lang="en-GB" sz="1900" dirty="0"/>
              <a:t>Internet provides a relatively unregulated and unrestricted place where terrorists can craft and disseminate propaganda – through limitless numbers of websites and social media platforms.</a:t>
            </a:r>
          </a:p>
          <a:p>
            <a:r>
              <a:rPr lang="en-GB" sz="1900" dirty="0"/>
              <a:t>IS produces the most technologically advanced propaganda yet.</a:t>
            </a:r>
          </a:p>
          <a:p>
            <a:r>
              <a:rPr lang="en-GB" sz="1900" dirty="0"/>
              <a:t>Uses Hollywood-style production tricks to portray the IS fighters as heroes – and depict fighting as playing a real life video came. </a:t>
            </a:r>
          </a:p>
          <a:p>
            <a:r>
              <a:rPr lang="en-GB" sz="1900" dirty="0"/>
              <a:t>Due to social media and the internet – terrorist organisations like the IS have the ability to instantly convey their own message rather than relying on news media.</a:t>
            </a:r>
          </a:p>
          <a:p>
            <a:r>
              <a:rPr lang="en-GB" sz="1900" dirty="0"/>
              <a:t>Social media provides IS with an effective way of recruiting new members, spreading propaganda ad spread their ideology to large individuals with minimal effort.</a:t>
            </a:r>
          </a:p>
        </p:txBody>
      </p:sp>
      <p:pic>
        <p:nvPicPr>
          <p:cNvPr id="4" name="Audio 3">
            <a:hlinkClick r:id="" action="ppaction://media"/>
            <a:extLst>
              <a:ext uri="{FF2B5EF4-FFF2-40B4-BE49-F238E27FC236}">
                <a16:creationId xmlns:a16="http://schemas.microsoft.com/office/drawing/2014/main" id="{BCBA1D9E-3C5C-4C4F-B4E0-EE5E8E8DD4E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33334" y="573135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621702104"/>
      </p:ext>
    </p:extLst>
  </p:cSld>
  <p:clrMapOvr>
    <a:masterClrMapping/>
  </p:clrMapOvr>
  <mc:AlternateContent xmlns:mc="http://schemas.openxmlformats.org/markup-compatibility/2006">
    <mc:Choice xmlns:p14="http://schemas.microsoft.com/office/powerpoint/2010/main" Requires="p14">
      <p:transition spd="med" p14:dur="700" advTm="121720">
        <p:fade/>
      </p:transition>
    </mc:Choice>
    <mc:Fallback>
      <p:transition spd="med" advTm="1217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6456D5-F6D3-CC49-A047-B6B346AD3CA5}"/>
              </a:ext>
            </a:extLst>
          </p:cNvPr>
          <p:cNvSpPr>
            <a:spLocks noGrp="1"/>
          </p:cNvSpPr>
          <p:nvPr>
            <p:ph type="title"/>
          </p:nvPr>
        </p:nvSpPr>
        <p:spPr>
          <a:xfrm>
            <a:off x="8156350" y="484632"/>
            <a:ext cx="3544035" cy="1609344"/>
          </a:xfrm>
          <a:ln>
            <a:noFill/>
          </a:ln>
        </p:spPr>
        <p:txBody>
          <a:bodyPr>
            <a:normAutofit/>
          </a:bodyPr>
          <a:lstStyle/>
          <a:p>
            <a:r>
              <a:rPr lang="en-GB" sz="3200" dirty="0"/>
              <a:t>Radicalisation:</a:t>
            </a:r>
          </a:p>
        </p:txBody>
      </p:sp>
      <p:pic>
        <p:nvPicPr>
          <p:cNvPr id="4098" name="Picture 2" descr="Imatge 1">
            <a:extLst>
              <a:ext uri="{FF2B5EF4-FFF2-40B4-BE49-F238E27FC236}">
                <a16:creationId xmlns:a16="http://schemas.microsoft.com/office/drawing/2014/main" id="{6F065465-4D00-9B4E-9078-ADCDF370BC49}"/>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652660" y="1274230"/>
            <a:ext cx="6882269" cy="43198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2130413-6DD7-DF4F-BB44-D281565AEEFA}"/>
              </a:ext>
            </a:extLst>
          </p:cNvPr>
          <p:cNvSpPr>
            <a:spLocks noGrp="1"/>
          </p:cNvSpPr>
          <p:nvPr>
            <p:ph idx="1"/>
          </p:nvPr>
        </p:nvSpPr>
        <p:spPr>
          <a:xfrm>
            <a:off x="8156351" y="2121408"/>
            <a:ext cx="3544034" cy="4050792"/>
          </a:xfrm>
        </p:spPr>
        <p:txBody>
          <a:bodyPr>
            <a:noAutofit/>
          </a:bodyPr>
          <a:lstStyle/>
          <a:p>
            <a:r>
              <a:rPr lang="en-GB" sz="1900" dirty="0"/>
              <a:t>The Internet and social media seem to play a central role in exposing Western individuals to paths of radicalization.</a:t>
            </a:r>
          </a:p>
          <a:p>
            <a:endParaRPr lang="en-GB" sz="1900" dirty="0"/>
          </a:p>
          <a:p>
            <a:r>
              <a:rPr lang="en-GB" sz="1900" b="1" dirty="0"/>
              <a:t>BE PREPARED, IN THE WORKSHOP TO DISCUSS ‘RADICALISATION AS A PROCESS’ AND HOW THE ISLAMIC STATE RADICALISED INDIVIDUALS.</a:t>
            </a:r>
          </a:p>
        </p:txBody>
      </p:sp>
      <p:grpSp>
        <p:nvGrpSpPr>
          <p:cNvPr id="74" name="Group 73">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75" name="Oval 74">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76" name="Oval 75">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4" name="Audio 3">
            <a:hlinkClick r:id="" action="ppaction://media"/>
            <a:extLst>
              <a:ext uri="{FF2B5EF4-FFF2-40B4-BE49-F238E27FC236}">
                <a16:creationId xmlns:a16="http://schemas.microsoft.com/office/drawing/2014/main" id="{CD2DAF18-6CFC-4743-AFE9-AC022869EE2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46260" y="5823281"/>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375020699"/>
      </p:ext>
    </p:extLst>
  </p:cSld>
  <p:clrMapOvr>
    <a:masterClrMapping/>
  </p:clrMapOvr>
  <mc:AlternateContent xmlns:mc="http://schemas.openxmlformats.org/markup-compatibility/2006">
    <mc:Choice xmlns:p14="http://schemas.microsoft.com/office/powerpoint/2010/main" Requires="p14">
      <p:transition spd="med" p14:dur="700" advTm="104688">
        <p:fade/>
      </p:transition>
    </mc:Choice>
    <mc:Fallback>
      <p:transition spd="med" advTm="10468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id="{2A313B03-D361-4EC9-AF52-0B3C1C92C2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6" name="Oval 135">
              <a:extLst>
                <a:ext uri="{FF2B5EF4-FFF2-40B4-BE49-F238E27FC236}">
                  <a16:creationId xmlns:a16="http://schemas.microsoft.com/office/drawing/2014/main" id="{5E79CB85-A08A-4579-86F6-A8AA97551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37" name="Oval 136">
              <a:extLst>
                <a:ext uri="{FF2B5EF4-FFF2-40B4-BE49-F238E27FC236}">
                  <a16:creationId xmlns:a16="http://schemas.microsoft.com/office/drawing/2014/main" id="{D6C61C9C-364D-4CB6-B9D1-1A6F50F6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pic>
        <p:nvPicPr>
          <p:cNvPr id="5122" name="Picture 2" descr="Imatge 4">
            <a:extLst>
              <a:ext uri="{FF2B5EF4-FFF2-40B4-BE49-F238E27FC236}">
                <a16:creationId xmlns:a16="http://schemas.microsoft.com/office/drawing/2014/main" id="{537601A2-AEA5-B642-A309-F9994B207F8E}"/>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1458685" y="643467"/>
            <a:ext cx="9274629" cy="5410199"/>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290BA01F-AF70-8B41-B862-8EC2F6C226F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16691" y="5823281"/>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193465314"/>
      </p:ext>
    </p:extLst>
  </p:cSld>
  <p:clrMapOvr>
    <a:masterClrMapping/>
  </p:clrMapOvr>
  <mc:AlternateContent xmlns:mc="http://schemas.openxmlformats.org/markup-compatibility/2006">
    <mc:Choice xmlns:p14="http://schemas.microsoft.com/office/powerpoint/2010/main" Requires="p14">
      <p:transition spd="med" p14:dur="700" advTm="37182">
        <p:fade/>
      </p:transition>
    </mc:Choice>
    <mc:Fallback>
      <p:transition spd="med" advTm="371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21" name="Group 20">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22" name="Oval 2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3" name="Oval 2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BBBFE249-6729-0A40-9C3B-291C9D4E38E0}"/>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The rise of the Lone Wolf:</a:t>
            </a:r>
          </a:p>
        </p:txBody>
      </p:sp>
      <p:sp>
        <p:nvSpPr>
          <p:cNvPr id="25" name="Rectangle 2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4D5AF66-AFDC-CC40-AD59-7BDD584EF852}"/>
              </a:ext>
            </a:extLst>
          </p:cNvPr>
          <p:cNvSpPr>
            <a:spLocks noGrp="1"/>
          </p:cNvSpPr>
          <p:nvPr>
            <p:ph idx="1"/>
          </p:nvPr>
        </p:nvSpPr>
        <p:spPr>
          <a:xfrm>
            <a:off x="5617886" y="0"/>
            <a:ext cx="6337485" cy="6858000"/>
          </a:xfrm>
        </p:spPr>
        <p:txBody>
          <a:bodyPr anchor="ctr">
            <a:normAutofit/>
          </a:bodyPr>
          <a:lstStyle/>
          <a:p>
            <a:r>
              <a:rPr lang="en-GB" dirty="0"/>
              <a:t>According to </a:t>
            </a:r>
            <a:r>
              <a:rPr lang="en-GB" dirty="0" err="1"/>
              <a:t>Nacos</a:t>
            </a:r>
            <a:r>
              <a:rPr lang="en-GB" dirty="0"/>
              <a:t> (2016, pp. 178) the call for lone-wolf attacks is based on the assumption ‘’that many smaller attacks… will have similar or stronger effects as… major strikes’’ with the ‘’directive… to kill anyone, to kill indiscriminately’’.</a:t>
            </a:r>
            <a:br>
              <a:rPr lang="en-GB" dirty="0"/>
            </a:br>
            <a:endParaRPr lang="en-GB" dirty="0"/>
          </a:p>
          <a:p>
            <a:r>
              <a:rPr lang="en-GB" dirty="0"/>
              <a:t>Between February 2015 and August 2016, lone wolf terrorists subjected Europe to a series of attacks by lone wolf terrorists pledging their allegiance to the IS </a:t>
            </a:r>
            <a:br>
              <a:rPr lang="en-GB" dirty="0"/>
            </a:br>
            <a:endParaRPr lang="en-GB" dirty="0"/>
          </a:p>
          <a:p>
            <a:r>
              <a:rPr lang="en-GB" dirty="0"/>
              <a:t>The borderless nature of the internet – the cause of lone wolf attacks?</a:t>
            </a:r>
            <a:br>
              <a:rPr lang="en-GB" dirty="0"/>
            </a:br>
            <a:endParaRPr lang="en-GB" dirty="0"/>
          </a:p>
          <a:p>
            <a:r>
              <a:rPr lang="en-GB" dirty="0"/>
              <a:t>Jones, </a:t>
            </a:r>
            <a:r>
              <a:rPr lang="en-GB" dirty="0" err="1"/>
              <a:t>Toucas</a:t>
            </a:r>
            <a:r>
              <a:rPr lang="en-GB" dirty="0"/>
              <a:t> &amp; </a:t>
            </a:r>
            <a:r>
              <a:rPr lang="en-GB" dirty="0" err="1"/>
              <a:t>Markusen</a:t>
            </a:r>
            <a:r>
              <a:rPr lang="en-GB" dirty="0"/>
              <a:t> (2018, pp. VI) ‘’Most significant Islamic extremist terrorist plots and attacks in Europe have been perpetrated by citizens of European countries’’</a:t>
            </a:r>
          </a:p>
        </p:txBody>
      </p:sp>
      <p:pic>
        <p:nvPicPr>
          <p:cNvPr id="5" name="Audio 4">
            <a:hlinkClick r:id="" action="ppaction://media"/>
            <a:extLst>
              <a:ext uri="{FF2B5EF4-FFF2-40B4-BE49-F238E27FC236}">
                <a16:creationId xmlns:a16="http://schemas.microsoft.com/office/drawing/2014/main" id="{F308DA5A-7182-D645-9157-95ECB2C43B8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33334" y="573135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198425349"/>
      </p:ext>
    </p:extLst>
  </p:cSld>
  <p:clrMapOvr>
    <a:masterClrMapping/>
  </p:clrMapOvr>
  <mc:AlternateContent xmlns:mc="http://schemas.openxmlformats.org/markup-compatibility/2006">
    <mc:Choice xmlns:p14="http://schemas.microsoft.com/office/powerpoint/2010/main" Requires="p14">
      <p:transition spd="med" p14:dur="700" advTm="156003">
        <p:fade/>
      </p:transition>
    </mc:Choice>
    <mc:Fallback>
      <p:transition spd="med" advTm="15600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1" name="Rectangle 140">
            <a:extLst>
              <a:ext uri="{FF2B5EF4-FFF2-40B4-BE49-F238E27FC236}">
                <a16:creationId xmlns:a16="http://schemas.microsoft.com/office/drawing/2014/main" id="{DCC0DCE3-8753-43BB-86D2-6452D91E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a:extLst>
              <a:ext uri="{FF2B5EF4-FFF2-40B4-BE49-F238E27FC236}">
                <a16:creationId xmlns:a16="http://schemas.microsoft.com/office/drawing/2014/main" id="{D28BC7A6-65CA-4655-8641-7BDE9699B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58755CF4-45A8-4971-A14E-D6DE02B4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7" name="Group 146">
            <a:extLst>
              <a:ext uri="{FF2B5EF4-FFF2-40B4-BE49-F238E27FC236}">
                <a16:creationId xmlns:a16="http://schemas.microsoft.com/office/drawing/2014/main" id="{421F62D5-850C-4310-A813-747E46433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48" name="Oval 147">
              <a:extLst>
                <a:ext uri="{FF2B5EF4-FFF2-40B4-BE49-F238E27FC236}">
                  <a16:creationId xmlns:a16="http://schemas.microsoft.com/office/drawing/2014/main" id="{CAD4B505-4A68-456B-9AFD-344192BE94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7">
                <a:duotone>
                  <a:schemeClr val="accent1">
                    <a:shade val="45000"/>
                    <a:satMod val="135000"/>
                  </a:schemeClr>
                  <a:prstClr val="white"/>
                </a:duotone>
                <a:extLst>
                  <a:ext uri="{BEBA8EAE-BF5A-486C-A8C5-ECC9F3942E4B}">
                    <a14:imgProps xmlns:a14="http://schemas.microsoft.com/office/drawing/2010/main">
                      <a14:imgLayer r:embed="rId8">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9" name="Oval 148">
              <a:extLst>
                <a:ext uri="{FF2B5EF4-FFF2-40B4-BE49-F238E27FC236}">
                  <a16:creationId xmlns:a16="http://schemas.microsoft.com/office/drawing/2014/main" id="{A7F9A339-5395-403B-B163-DFDDD9E09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51" name="Rectangle 150">
            <a:extLst>
              <a:ext uri="{FF2B5EF4-FFF2-40B4-BE49-F238E27FC236}">
                <a16:creationId xmlns:a16="http://schemas.microsoft.com/office/drawing/2014/main" id="{0459C7A8-9F3A-4BFD-AB69-3F23A8D9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20" y="-1"/>
            <a:ext cx="1220724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3" name="Rectangle 152">
            <a:extLst>
              <a:ext uri="{FF2B5EF4-FFF2-40B4-BE49-F238E27FC236}">
                <a16:creationId xmlns:a16="http://schemas.microsoft.com/office/drawing/2014/main" id="{7C0FA09C-1B86-4BC1-8793-3DC3ECCC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7"/>
            <a:ext cx="12192000" cy="2610464"/>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B875CFE8-671C-BA4A-A725-A1C82B612AF4}"/>
              </a:ext>
            </a:extLst>
          </p:cNvPr>
          <p:cNvSpPr txBox="1"/>
          <p:nvPr/>
        </p:nvSpPr>
        <p:spPr>
          <a:xfrm>
            <a:off x="1779173" y="5960944"/>
            <a:ext cx="9085940" cy="1472224"/>
          </a:xfrm>
          <a:prstGeom prst="rect">
            <a:avLst/>
          </a:prstGeom>
        </p:spPr>
        <p:txBody>
          <a:bodyPr vert="horz" lIns="91440" tIns="45720" rIns="91440" bIns="45720" rtlCol="0" anchor="b">
            <a:normAutofit/>
          </a:bodyPr>
          <a:lstStyle/>
          <a:p>
            <a:pPr>
              <a:lnSpc>
                <a:spcPct val="80000"/>
              </a:lnSpc>
              <a:spcBef>
                <a:spcPct val="0"/>
              </a:spcBef>
              <a:spcAft>
                <a:spcPts val="600"/>
              </a:spcAft>
            </a:pPr>
            <a:r>
              <a:rPr lang="en-US" sz="4100" kern="1200" cap="all" baseline="0" dirty="0">
                <a:blipFill dpi="0" rotWithShape="1">
                  <a:blip r:embed="rId7"/>
                  <a:srcRect/>
                  <a:tile tx="6350" ty="-127000" sx="65000" sy="64000" flip="none" algn="tl"/>
                </a:blipFill>
                <a:latin typeface="+mj-lt"/>
                <a:ea typeface="+mj-ea"/>
                <a:cs typeface="+mj-cs"/>
              </a:rPr>
              <a:t>Prepare: to discuss this in the workshop - The main causes of foreign fighters</a:t>
            </a:r>
          </a:p>
          <a:p>
            <a:pPr>
              <a:lnSpc>
                <a:spcPct val="80000"/>
              </a:lnSpc>
              <a:spcBef>
                <a:spcPct val="0"/>
              </a:spcBef>
              <a:spcAft>
                <a:spcPts val="600"/>
              </a:spcAft>
            </a:pPr>
            <a:endParaRPr lang="en-US" sz="4100" kern="1200" cap="all" baseline="0" dirty="0">
              <a:blipFill dpi="0" rotWithShape="1">
                <a:blip r:embed="rId7"/>
                <a:srcRect/>
                <a:tile tx="6350" ty="-127000" sx="65000" sy="64000" flip="none" algn="tl"/>
              </a:blipFill>
              <a:latin typeface="+mj-lt"/>
              <a:ea typeface="+mj-ea"/>
              <a:cs typeface="+mj-cs"/>
            </a:endParaRPr>
          </a:p>
        </p:txBody>
      </p:sp>
      <p:pic>
        <p:nvPicPr>
          <p:cNvPr id="7" name="Picture 6" descr="Bar chart showing how many men, women and children have joined IS group in Iraq and Syria">
            <a:extLst>
              <a:ext uri="{FF2B5EF4-FFF2-40B4-BE49-F238E27FC236}">
                <a16:creationId xmlns:a16="http://schemas.microsoft.com/office/drawing/2014/main" id="{2FCE269E-67FB-3F43-A19E-83B9812471AA}"/>
              </a:ext>
            </a:extLst>
          </p:cNvPr>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0" y="141003"/>
            <a:ext cx="6150173" cy="537005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Bat chart showing countries in Western Europe with the highest number of nationals joining IS in Iraq and Syria">
            <a:extLst>
              <a:ext uri="{FF2B5EF4-FFF2-40B4-BE49-F238E27FC236}">
                <a16:creationId xmlns:a16="http://schemas.microsoft.com/office/drawing/2014/main" id="{9B164906-0F31-7543-95B6-91DE69131A15}"/>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6157793" y="141002"/>
            <a:ext cx="6049447" cy="5370051"/>
          </a:xfrm>
          <a:prstGeom prst="rect">
            <a:avLst/>
          </a:prstGeom>
          <a:noFill/>
          <a:extLst>
            <a:ext uri="{909E8E84-426E-40DD-AFC4-6F175D3DCCD1}">
              <a14:hiddenFill xmlns:a14="http://schemas.microsoft.com/office/drawing/2010/main">
                <a:solidFill>
                  <a:srgbClr val="FFFFFF"/>
                </a:solidFill>
              </a14:hiddenFill>
            </a:ext>
          </a:extLst>
        </p:spPr>
      </p:pic>
      <p:grpSp>
        <p:nvGrpSpPr>
          <p:cNvPr id="155" name="Group 154">
            <a:extLst>
              <a:ext uri="{FF2B5EF4-FFF2-40B4-BE49-F238E27FC236}">
                <a16:creationId xmlns:a16="http://schemas.microsoft.com/office/drawing/2014/main" id="{A560C308-AF88-4E6B-B601-74A5B889E5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156" name="Oval 155">
              <a:extLst>
                <a:ext uri="{FF2B5EF4-FFF2-40B4-BE49-F238E27FC236}">
                  <a16:creationId xmlns:a16="http://schemas.microsoft.com/office/drawing/2014/main" id="{6C989C99-37FA-4068-B9DC-2E0199A20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7">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7" name="Oval 156">
              <a:extLst>
                <a:ext uri="{FF2B5EF4-FFF2-40B4-BE49-F238E27FC236}">
                  <a16:creationId xmlns:a16="http://schemas.microsoft.com/office/drawing/2014/main" id="{57DA07CC-C857-4245-BE87-DBEDE8BC6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2" name="Audio 1">
            <a:hlinkClick r:id="" action="ppaction://media"/>
            <a:extLst>
              <a:ext uri="{FF2B5EF4-FFF2-40B4-BE49-F238E27FC236}">
                <a16:creationId xmlns:a16="http://schemas.microsoft.com/office/drawing/2014/main" id="{3E3CC508-D3AF-1E43-8B15-A4DF328AC90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415520" y="568443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135273397"/>
      </p:ext>
    </p:extLst>
  </p:cSld>
  <p:clrMapOvr>
    <a:masterClrMapping/>
  </p:clrMapOvr>
  <mc:AlternateContent xmlns:mc="http://schemas.openxmlformats.org/markup-compatibility/2006">
    <mc:Choice xmlns:p14="http://schemas.microsoft.com/office/powerpoint/2010/main" Requires="p14">
      <p:transition spd="med" p14:dur="700" advTm="90994">
        <p:fade/>
      </p:transition>
    </mc:Choice>
    <mc:Fallback>
      <p:transition spd="med" advTm="9099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1A638EA8-4772-D44B-B390-D716E29A1BE5}"/>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Global Coalition Against Daesh</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63F87C2-2A59-2B4A-833C-F832C60052CC}"/>
              </a:ext>
            </a:extLst>
          </p:cNvPr>
          <p:cNvSpPr>
            <a:spLocks noGrp="1"/>
          </p:cNvSpPr>
          <p:nvPr>
            <p:ph idx="1"/>
          </p:nvPr>
        </p:nvSpPr>
        <p:spPr>
          <a:xfrm>
            <a:off x="5617886" y="240632"/>
            <a:ext cx="6409698" cy="6617368"/>
          </a:xfrm>
        </p:spPr>
        <p:txBody>
          <a:bodyPr anchor="ctr">
            <a:normAutofit/>
          </a:bodyPr>
          <a:lstStyle/>
          <a:p>
            <a:r>
              <a:rPr lang="en-GB" sz="1900" dirty="0"/>
              <a:t>September 2014 – the US led the founding of the Global Coalition against Daesh.</a:t>
            </a:r>
          </a:p>
          <a:p>
            <a:endParaRPr lang="en-GB" sz="1900" dirty="0"/>
          </a:p>
          <a:p>
            <a:r>
              <a:rPr lang="en-GB" sz="1900" dirty="0"/>
              <a:t>Committed to</a:t>
            </a:r>
            <a:br>
              <a:rPr lang="en-GB" sz="1900" dirty="0"/>
            </a:br>
            <a:r>
              <a:rPr lang="en-GB" sz="1900" dirty="0"/>
              <a:t>1. Tackling the threat posed by foreign fighters travelling to join Daesh or travelling from former Daesh held territories to other countries.</a:t>
            </a:r>
            <a:br>
              <a:rPr lang="en-GB" sz="1900" dirty="0"/>
            </a:br>
            <a:br>
              <a:rPr lang="en-GB" sz="1900" dirty="0"/>
            </a:br>
            <a:r>
              <a:rPr lang="en-GB" sz="1900" dirty="0"/>
              <a:t>2. Assisting the Iraqi government as it stabilises areas liberated from Daesh’s control – providing governance, security and essential services to people in need.</a:t>
            </a:r>
            <a:br>
              <a:rPr lang="en-GB" sz="1900" dirty="0"/>
            </a:br>
            <a:br>
              <a:rPr lang="en-GB" sz="1900" dirty="0"/>
            </a:br>
            <a:r>
              <a:rPr lang="en-GB" sz="1900" dirty="0"/>
              <a:t>3. Tackling Daesh’s propaganda, and its destructive and hateful messages.</a:t>
            </a:r>
            <a:br>
              <a:rPr lang="en-GB" sz="1900" dirty="0"/>
            </a:br>
            <a:br>
              <a:rPr lang="en-GB" sz="1900" dirty="0"/>
            </a:br>
            <a:r>
              <a:rPr lang="en-GB" sz="1900" dirty="0"/>
              <a:t>4. Military processes to defeat and destroy Daesh.</a:t>
            </a:r>
            <a:br>
              <a:rPr lang="en-GB" sz="1900" dirty="0"/>
            </a:br>
            <a:br>
              <a:rPr lang="en-GB" sz="1900" dirty="0"/>
            </a:br>
            <a:r>
              <a:rPr lang="en-GB" sz="1900" dirty="0"/>
              <a:t>5. Disrupting and preventing Daesh from raising, moving and using funds.</a:t>
            </a:r>
          </a:p>
          <a:p>
            <a:endParaRPr lang="en-GB" sz="1900" dirty="0"/>
          </a:p>
          <a:p>
            <a:endParaRPr lang="en-GB" sz="1900" dirty="0"/>
          </a:p>
        </p:txBody>
      </p:sp>
      <p:pic>
        <p:nvPicPr>
          <p:cNvPr id="4" name="Audio 3">
            <a:hlinkClick r:id="" action="ppaction://media"/>
            <a:extLst>
              <a:ext uri="{FF2B5EF4-FFF2-40B4-BE49-F238E27FC236}">
                <a16:creationId xmlns:a16="http://schemas.microsoft.com/office/drawing/2014/main" id="{F9B9E031-E624-EA4A-A0BB-8CF0143D92E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33334" y="573135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235136898"/>
      </p:ext>
    </p:extLst>
  </p:cSld>
  <p:clrMapOvr>
    <a:masterClrMapping/>
  </p:clrMapOvr>
  <mc:AlternateContent xmlns:mc="http://schemas.openxmlformats.org/markup-compatibility/2006">
    <mc:Choice xmlns:p14="http://schemas.microsoft.com/office/powerpoint/2010/main" Requires="p14">
      <p:transition spd="med" p14:dur="700" advTm="141658">
        <p:fade/>
      </p:transition>
    </mc:Choice>
    <mc:Fallback>
      <p:transition spd="med" advTm="14165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21" name="Group 20">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22" name="Oval 2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3" name="Oval 2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1668BEE2-4D99-7346-A190-428E12E23AA5}"/>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Shamima Begum:</a:t>
            </a:r>
          </a:p>
        </p:txBody>
      </p:sp>
      <p:sp>
        <p:nvSpPr>
          <p:cNvPr id="25" name="Rectangle 2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BBD8CD0-D296-5247-A2CF-B7E88533FD3D}"/>
              </a:ext>
            </a:extLst>
          </p:cNvPr>
          <p:cNvSpPr>
            <a:spLocks noGrp="1"/>
          </p:cNvSpPr>
          <p:nvPr>
            <p:ph idx="1"/>
          </p:nvPr>
        </p:nvSpPr>
        <p:spPr>
          <a:xfrm>
            <a:off x="5452103" y="725394"/>
            <a:ext cx="5771644" cy="5407212"/>
          </a:xfrm>
        </p:spPr>
        <p:txBody>
          <a:bodyPr anchor="ctr">
            <a:normAutofit/>
          </a:bodyPr>
          <a:lstStyle/>
          <a:p>
            <a:r>
              <a:rPr lang="en-GB" dirty="0"/>
              <a:t>A British citizen who disappeared from her home in London in February 2015.</a:t>
            </a:r>
          </a:p>
          <a:p>
            <a:r>
              <a:rPr lang="en-GB" dirty="0"/>
              <a:t>Joined the IS due to radicalisation online. </a:t>
            </a:r>
          </a:p>
          <a:p>
            <a:r>
              <a:rPr lang="en-GB" dirty="0"/>
              <a:t>UK Home Secretary announced 19</a:t>
            </a:r>
            <a:r>
              <a:rPr lang="en-GB" baseline="30000" dirty="0"/>
              <a:t>th</a:t>
            </a:r>
            <a:r>
              <a:rPr lang="en-GB" dirty="0"/>
              <a:t> February plans to strip </a:t>
            </a:r>
            <a:r>
              <a:rPr lang="en-GB" dirty="0" err="1"/>
              <a:t>Shamima</a:t>
            </a:r>
            <a:r>
              <a:rPr lang="en-GB" dirty="0"/>
              <a:t> of her citizenship.</a:t>
            </a:r>
          </a:p>
          <a:p>
            <a:endParaRPr lang="en-GB" dirty="0"/>
          </a:p>
          <a:p>
            <a:r>
              <a:rPr lang="en-GB" dirty="0"/>
              <a:t>Someone can have their citizenship stripped due to the fact: it is for public good and their actions could harm UK interests. </a:t>
            </a:r>
          </a:p>
          <a:p>
            <a:endParaRPr lang="en-GB" dirty="0"/>
          </a:p>
          <a:p>
            <a:r>
              <a:rPr lang="en-GB" dirty="0"/>
              <a:t>Links in with Global Coalition Against Daesh</a:t>
            </a:r>
          </a:p>
          <a:p>
            <a:endParaRPr lang="en-GB" dirty="0"/>
          </a:p>
        </p:txBody>
      </p:sp>
      <p:pic>
        <p:nvPicPr>
          <p:cNvPr id="4" name="Audio 3">
            <a:hlinkClick r:id="" action="ppaction://media"/>
            <a:extLst>
              <a:ext uri="{FF2B5EF4-FFF2-40B4-BE49-F238E27FC236}">
                <a16:creationId xmlns:a16="http://schemas.microsoft.com/office/drawing/2014/main" id="{93634A12-7D0A-9B4B-B8CF-4002221F935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61853" y="5749188"/>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8862394"/>
      </p:ext>
    </p:extLst>
  </p:cSld>
  <p:clrMapOvr>
    <a:masterClrMapping/>
  </p:clrMapOvr>
  <mc:AlternateContent xmlns:mc="http://schemas.openxmlformats.org/markup-compatibility/2006">
    <mc:Choice xmlns:p14="http://schemas.microsoft.com/office/powerpoint/2010/main" Requires="p14">
      <p:transition spd="med" p14:dur="700" advTm="68297">
        <p:fade/>
      </p:transition>
    </mc:Choice>
    <mc:Fallback>
      <p:transition spd="med" advTm="6829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21" name="Group 20">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22" name="Oval 2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3" name="Oval 2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E3BF30A1-576E-8F45-8237-AD19AAE794EA}"/>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UK Response:</a:t>
            </a:r>
          </a:p>
        </p:txBody>
      </p:sp>
      <p:sp>
        <p:nvSpPr>
          <p:cNvPr id="25" name="Rectangle 2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C27F784-F254-CE48-9F5F-672585AB1517}"/>
              </a:ext>
            </a:extLst>
          </p:cNvPr>
          <p:cNvSpPr>
            <a:spLocks noGrp="1"/>
          </p:cNvSpPr>
          <p:nvPr>
            <p:ph idx="1"/>
          </p:nvPr>
        </p:nvSpPr>
        <p:spPr>
          <a:xfrm>
            <a:off x="6081089" y="725394"/>
            <a:ext cx="5142658" cy="5407212"/>
          </a:xfrm>
        </p:spPr>
        <p:txBody>
          <a:bodyPr anchor="ctr">
            <a:normAutofit/>
          </a:bodyPr>
          <a:lstStyle/>
          <a:p>
            <a:pPr marL="0" indent="0">
              <a:buNone/>
            </a:pPr>
            <a:endParaRPr lang="en-GB" dirty="0"/>
          </a:p>
          <a:p>
            <a:pPr marL="0" indent="0">
              <a:buNone/>
            </a:pPr>
            <a:endParaRPr lang="en-GB" dirty="0"/>
          </a:p>
          <a:p>
            <a:pPr marL="0" indent="0">
              <a:buNone/>
            </a:pPr>
            <a:endParaRPr lang="en-GB" dirty="0"/>
          </a:p>
          <a:p>
            <a:pPr marL="0" indent="0">
              <a:buNone/>
            </a:pPr>
            <a:r>
              <a:rPr lang="en-GB" dirty="0"/>
              <a:t>"The UK's ultimate goal is to defeat Daesh so that it no longer presents a threat to the UK or international stability. The UK will continue to work with its allies to support those countries where Daesh is a threat and help prevent its spread.”</a:t>
            </a:r>
          </a:p>
          <a:p>
            <a:pPr marL="0" indent="0">
              <a:buNone/>
            </a:pPr>
            <a:endParaRPr lang="en-GB" dirty="0"/>
          </a:p>
          <a:p>
            <a:pPr marL="0" indent="0">
              <a:buNone/>
            </a:pPr>
            <a:r>
              <a:rPr lang="en-GB" dirty="0"/>
              <a:t>							(David Cameron, 2016)</a:t>
            </a:r>
          </a:p>
        </p:txBody>
      </p:sp>
      <p:pic>
        <p:nvPicPr>
          <p:cNvPr id="4" name="Audio 3">
            <a:hlinkClick r:id="" action="ppaction://media"/>
            <a:extLst>
              <a:ext uri="{FF2B5EF4-FFF2-40B4-BE49-F238E27FC236}">
                <a16:creationId xmlns:a16="http://schemas.microsoft.com/office/drawing/2014/main" id="{3CA411C6-854E-1A4A-AF9F-ED77207725E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33334" y="5883088"/>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044921286"/>
      </p:ext>
    </p:extLst>
  </p:cSld>
  <p:clrMapOvr>
    <a:masterClrMapping/>
  </p:clrMapOvr>
  <mc:AlternateContent xmlns:mc="http://schemas.openxmlformats.org/markup-compatibility/2006">
    <mc:Choice xmlns:p14="http://schemas.microsoft.com/office/powerpoint/2010/main" Requires="p14">
      <p:transition spd="med" p14:dur="700" advTm="30805">
        <p:fade/>
      </p:transition>
    </mc:Choice>
    <mc:Fallback>
      <p:transition spd="med" advTm="308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CF320A71-624C-EA42-8AC2-8D3F363EC7F8}"/>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UK Government:</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EF0AC86-4C3D-2142-B766-24F7A1E1FE76}"/>
              </a:ext>
            </a:extLst>
          </p:cNvPr>
          <p:cNvSpPr>
            <a:spLocks noGrp="1"/>
          </p:cNvSpPr>
          <p:nvPr>
            <p:ph idx="1"/>
          </p:nvPr>
        </p:nvSpPr>
        <p:spPr>
          <a:xfrm>
            <a:off x="5698570" y="0"/>
            <a:ext cx="6490381" cy="6858000"/>
          </a:xfrm>
        </p:spPr>
        <p:txBody>
          <a:bodyPr anchor="ctr">
            <a:noAutofit/>
          </a:bodyPr>
          <a:lstStyle/>
          <a:p>
            <a:r>
              <a:rPr lang="en-GB" sz="1900" dirty="0"/>
              <a:t>Response to Daesh – Coalition.</a:t>
            </a:r>
          </a:p>
          <a:p>
            <a:r>
              <a:rPr lang="en-GB" sz="1900" dirty="0"/>
              <a:t>The UK plays a leading role in – providing military support, stifling Daesh finance and funding, preventing the flow of foreign terrorists, stabilising efforts and undermining Daesh’s narratives.</a:t>
            </a:r>
          </a:p>
          <a:p>
            <a:r>
              <a:rPr lang="en-GB" sz="1900" dirty="0"/>
              <a:t>Military – committed over 1,000 military personnel to the region to support and counter-Daesh operations. The Royal Air Force has conducted strikes in Iraq and Syria.</a:t>
            </a:r>
          </a:p>
          <a:p>
            <a:r>
              <a:rPr lang="en-GB" sz="1900" dirty="0"/>
              <a:t>Foreign terrorist Fighters – Counter Terrorism &amp; Border Security Act 2019 gives new powers to prevent British citizens from entering terrorist hotspots without legitimate reasons.</a:t>
            </a:r>
          </a:p>
          <a:p>
            <a:r>
              <a:rPr lang="en-GB" sz="1900" dirty="0"/>
              <a:t>Strategic Communications – leads international efforts to counter Daesh’s propaganda and damage its brand</a:t>
            </a:r>
          </a:p>
        </p:txBody>
      </p:sp>
      <p:pic>
        <p:nvPicPr>
          <p:cNvPr id="6" name="Audio 5">
            <a:hlinkClick r:id="" action="ppaction://media"/>
            <a:extLst>
              <a:ext uri="{FF2B5EF4-FFF2-40B4-BE49-F238E27FC236}">
                <a16:creationId xmlns:a16="http://schemas.microsoft.com/office/drawing/2014/main" id="{D8DD5982-3963-654D-A890-A99184C8E7F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48235" y="581137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38493561"/>
      </p:ext>
    </p:extLst>
  </p:cSld>
  <p:clrMapOvr>
    <a:masterClrMapping/>
  </p:clrMapOvr>
  <mc:AlternateContent xmlns:mc="http://schemas.openxmlformats.org/markup-compatibility/2006">
    <mc:Choice xmlns:p14="http://schemas.microsoft.com/office/powerpoint/2010/main" Requires="p14">
      <p:transition spd="med" p14:dur="700" advTm="111762">
        <p:fade/>
      </p:transition>
    </mc:Choice>
    <mc:Fallback>
      <p:transition spd="med" advTm="1117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21" name="Group 20">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22" name="Oval 2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3" name="Oval 2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8B103A2D-64D1-664A-A3A0-75007898AB31}"/>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Media and the Islamic State</a:t>
            </a:r>
          </a:p>
        </p:txBody>
      </p:sp>
      <p:sp>
        <p:nvSpPr>
          <p:cNvPr id="25" name="Rectangle 2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3C74C0B-10C1-AE44-9323-2814B31A77E5}"/>
              </a:ext>
            </a:extLst>
          </p:cNvPr>
          <p:cNvSpPr>
            <a:spLocks noGrp="1"/>
          </p:cNvSpPr>
          <p:nvPr>
            <p:ph idx="1"/>
          </p:nvPr>
        </p:nvSpPr>
        <p:spPr>
          <a:xfrm>
            <a:off x="5698570" y="725394"/>
            <a:ext cx="6329013" cy="5407212"/>
          </a:xfrm>
        </p:spPr>
        <p:txBody>
          <a:bodyPr anchor="ctr">
            <a:normAutofit/>
          </a:bodyPr>
          <a:lstStyle/>
          <a:p>
            <a:r>
              <a:rPr lang="en-GB" sz="1900" dirty="0"/>
              <a:t>Similar to media coverage on Al Qaeda.</a:t>
            </a:r>
          </a:p>
          <a:p>
            <a:r>
              <a:rPr lang="en-GB" sz="1900" dirty="0"/>
              <a:t>The number of IS terrorist attacks have rise in Europe since 2014 – consequently these incidents have attracted media attention and received a great amount of coverage.</a:t>
            </a:r>
          </a:p>
          <a:p>
            <a:r>
              <a:rPr lang="en-GB" sz="1900" dirty="0"/>
              <a:t>Focus on Islamist terrorism in the media became exacerbated following the formation of the IS.</a:t>
            </a:r>
          </a:p>
          <a:p>
            <a:r>
              <a:rPr lang="en-GB" sz="1900" dirty="0"/>
              <a:t>Journalists and news media organisations use frames to simplify, prioritise and structure narrative of events.</a:t>
            </a:r>
          </a:p>
          <a:p>
            <a:r>
              <a:rPr lang="en-GB" sz="1900" dirty="0"/>
              <a:t>News media’s framing of Islam became a topic of greater interest in the aftermath of the 9/11 attacks  - often utilising words like ‘terror’, ‘rebel’, ‘militant’ and ‘fighter’ in IS related stories.</a:t>
            </a:r>
          </a:p>
          <a:p>
            <a:endParaRPr lang="en-GB" sz="1900" dirty="0"/>
          </a:p>
          <a:p>
            <a:pPr marL="0" indent="0">
              <a:buNone/>
            </a:pPr>
            <a:endParaRPr lang="en-GB" sz="1900" dirty="0"/>
          </a:p>
        </p:txBody>
      </p:sp>
      <p:pic>
        <p:nvPicPr>
          <p:cNvPr id="4" name="Audio 3">
            <a:hlinkClick r:id="" action="ppaction://media"/>
            <a:extLst>
              <a:ext uri="{FF2B5EF4-FFF2-40B4-BE49-F238E27FC236}">
                <a16:creationId xmlns:a16="http://schemas.microsoft.com/office/drawing/2014/main" id="{E1E501B7-AB4C-C443-8FCB-1FDF55ED03D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33334" y="5918947"/>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19838898"/>
      </p:ext>
    </p:extLst>
  </p:cSld>
  <p:clrMapOvr>
    <a:masterClrMapping/>
  </p:clrMapOvr>
  <mc:AlternateContent xmlns:mc="http://schemas.openxmlformats.org/markup-compatibility/2006">
    <mc:Choice xmlns:p14="http://schemas.microsoft.com/office/powerpoint/2010/main" Requires="p14">
      <p:transition spd="med" p14:dur="700" advTm="74119">
        <p:fade/>
      </p:transition>
    </mc:Choice>
    <mc:Fallback>
      <p:transition spd="med" advTm="741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78" name="Oval 77">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7">
                <a:duotone>
                  <a:schemeClr val="accent1">
                    <a:shade val="45000"/>
                    <a:satMod val="135000"/>
                  </a:schemeClr>
                  <a:prstClr val="white"/>
                </a:duotone>
                <a:extLst>
                  <a:ext uri="{BEBA8EAE-BF5A-486C-A8C5-ECC9F3942E4B}">
                    <a14:imgProps xmlns:a14="http://schemas.microsoft.com/office/drawing/2010/main">
                      <a14:imgLayer r:embed="rId8">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79" name="Oval 78">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81" name="Rectangle 80">
            <a:extLst>
              <a:ext uri="{FF2B5EF4-FFF2-40B4-BE49-F238E27FC236}">
                <a16:creationId xmlns:a16="http://schemas.microsoft.com/office/drawing/2014/main" id="{0680B5D0-24EC-465A-A0E6-C4DF951E0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3" name="Rectangle 82">
            <a:extLst>
              <a:ext uri="{FF2B5EF4-FFF2-40B4-BE49-F238E27FC236}">
                <a16:creationId xmlns:a16="http://schemas.microsoft.com/office/drawing/2014/main" id="{30BF1B50-A83E-4ED6-A2AA-C943C1F89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1F31E8B2-210B-4B90-83BB-3B180732E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BFC5F98-A5B9-8640-9683-C8922978D52E}"/>
              </a:ext>
            </a:extLst>
          </p:cNvPr>
          <p:cNvSpPr txBox="1"/>
          <p:nvPr/>
        </p:nvSpPr>
        <p:spPr>
          <a:xfrm>
            <a:off x="8200102" y="1432223"/>
            <a:ext cx="2818417" cy="3357976"/>
          </a:xfrm>
          <a:prstGeom prst="rect">
            <a:avLst/>
          </a:prstGeom>
        </p:spPr>
        <p:txBody>
          <a:bodyPr vert="horz" lIns="91440" tIns="45720" rIns="91440" bIns="45720" rtlCol="0" anchor="ctr">
            <a:normAutofit/>
          </a:bodyPr>
          <a:lstStyle/>
          <a:p>
            <a:pPr>
              <a:lnSpc>
                <a:spcPct val="80000"/>
              </a:lnSpc>
              <a:spcBef>
                <a:spcPct val="0"/>
              </a:spcBef>
              <a:spcAft>
                <a:spcPts val="600"/>
              </a:spcAft>
            </a:pPr>
            <a:r>
              <a:rPr lang="en-US" sz="4200" u="sng" cap="all" dirty="0">
                <a:blipFill dpi="0" rotWithShape="1">
                  <a:blip r:embed="rId7"/>
                  <a:srcRect/>
                  <a:tile tx="6350" ty="-127000" sx="65000" sy="64000" flip="none" algn="tl"/>
                </a:blipFill>
                <a:latin typeface="+mj-lt"/>
                <a:ea typeface="+mj-ea"/>
                <a:cs typeface="+mj-cs"/>
              </a:rPr>
              <a:t>Task: </a:t>
            </a:r>
            <a:br>
              <a:rPr lang="en-US" sz="4200" cap="all" dirty="0">
                <a:blipFill dpi="0" rotWithShape="1">
                  <a:blip r:embed="rId7"/>
                  <a:srcRect/>
                  <a:tile tx="6350" ty="-127000" sx="65000" sy="64000" flip="none" algn="tl"/>
                </a:blipFill>
                <a:latin typeface="+mj-lt"/>
                <a:ea typeface="+mj-ea"/>
                <a:cs typeface="+mj-cs"/>
              </a:rPr>
            </a:br>
            <a:r>
              <a:rPr lang="en-US" sz="4200" cap="all" dirty="0">
                <a:blipFill dpi="0" rotWithShape="1">
                  <a:blip r:embed="rId7"/>
                  <a:srcRect/>
                  <a:tile tx="6350" ty="-127000" sx="65000" sy="64000" flip="none" algn="tl"/>
                </a:blipFill>
                <a:latin typeface="+mj-lt"/>
                <a:ea typeface="+mj-ea"/>
                <a:cs typeface="+mj-cs"/>
              </a:rPr>
              <a:t>Think about the impact this has on innocent civilians!</a:t>
            </a:r>
          </a:p>
        </p:txBody>
      </p:sp>
      <p:sp>
        <p:nvSpPr>
          <p:cNvPr id="87" name="Rectangle 86">
            <a:extLst>
              <a:ext uri="{FF2B5EF4-FFF2-40B4-BE49-F238E27FC236}">
                <a16:creationId xmlns:a16="http://schemas.microsoft.com/office/drawing/2014/main" id="{6B387409-2B98-40F8-A65F-EF7CF989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9" name="Group 88">
            <a:extLst>
              <a:ext uri="{FF2B5EF4-FFF2-40B4-BE49-F238E27FC236}">
                <a16:creationId xmlns:a16="http://schemas.microsoft.com/office/drawing/2014/main" id="{C9E5F284-A588-4AE7-A36D-1C93E4FD02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90" name="Oval 89">
              <a:extLst>
                <a:ext uri="{FF2B5EF4-FFF2-40B4-BE49-F238E27FC236}">
                  <a16:creationId xmlns:a16="http://schemas.microsoft.com/office/drawing/2014/main" id="{45D7D540-5CF2-4FC1-BE53-277CC22C0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7">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1" name="Oval 90">
              <a:extLst>
                <a:ext uri="{FF2B5EF4-FFF2-40B4-BE49-F238E27FC236}">
                  <a16:creationId xmlns:a16="http://schemas.microsoft.com/office/drawing/2014/main" id="{916C9AA0-DC0C-49A1-ACDF-10BD6D739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8194" name="Picture 2">
            <a:extLst>
              <a:ext uri="{FF2B5EF4-FFF2-40B4-BE49-F238E27FC236}">
                <a16:creationId xmlns:a16="http://schemas.microsoft.com/office/drawing/2014/main" id="{CE2529F3-BD4D-0E44-923E-A8A278511179}"/>
              </a:ext>
            </a:extLst>
          </p:cNvPr>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318977" y="996752"/>
            <a:ext cx="7566493" cy="4783813"/>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14F604C0-A754-794C-AFB4-BA268FE92B6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18977" y="5704471"/>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006107671"/>
      </p:ext>
    </p:extLst>
  </p:cSld>
  <p:clrMapOvr>
    <a:masterClrMapping/>
  </p:clrMapOvr>
  <mc:AlternateContent xmlns:mc="http://schemas.openxmlformats.org/markup-compatibility/2006">
    <mc:Choice xmlns:p14="http://schemas.microsoft.com/office/powerpoint/2010/main" Requires="p14">
      <p:transition spd="slow" p14:dur="2000" advTm="99317"/>
    </mc:Choice>
    <mc:Fallback>
      <p:transition spd="slow" advTm="99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21" name="Group 20">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22" name="Oval 2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3" name="Oval 2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A08C2D26-3C47-7F42-8F84-DE63C08DBFD7}"/>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Conclusion:</a:t>
            </a:r>
          </a:p>
        </p:txBody>
      </p:sp>
      <p:sp>
        <p:nvSpPr>
          <p:cNvPr id="25" name="Rectangle 2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67FF6CBE-D959-364C-BE82-001C4AEAE1B1}"/>
              </a:ext>
            </a:extLst>
          </p:cNvPr>
          <p:cNvSpPr>
            <a:spLocks noGrp="1"/>
          </p:cNvSpPr>
          <p:nvPr>
            <p:ph idx="1"/>
          </p:nvPr>
        </p:nvSpPr>
        <p:spPr>
          <a:xfrm>
            <a:off x="6081089" y="725394"/>
            <a:ext cx="5142658" cy="5407212"/>
          </a:xfrm>
        </p:spPr>
        <p:txBody>
          <a:bodyPr anchor="ctr">
            <a:normAutofit/>
          </a:bodyPr>
          <a:lstStyle/>
          <a:p>
            <a:r>
              <a:rPr lang="en-GB" dirty="0"/>
              <a:t>Discussed the origins of the IS – founded as AQI but changed name in 2006.</a:t>
            </a:r>
          </a:p>
          <a:p>
            <a:r>
              <a:rPr lang="en-GB" dirty="0"/>
              <a:t>Establishment of a Caliphate. </a:t>
            </a:r>
          </a:p>
          <a:p>
            <a:r>
              <a:rPr lang="en-GB" dirty="0"/>
              <a:t>Rooted in Salafism.</a:t>
            </a:r>
          </a:p>
          <a:p>
            <a:r>
              <a:rPr lang="en-GB" dirty="0"/>
              <a:t>Main goal – destabilising and undermining governments in Europe and US – through attacks.</a:t>
            </a:r>
          </a:p>
          <a:p>
            <a:r>
              <a:rPr lang="en-GB" dirty="0"/>
              <a:t>Rise in Electronic Jihad – use of social media to disseminate propaganda and attract supporters.</a:t>
            </a:r>
          </a:p>
          <a:p>
            <a:r>
              <a:rPr lang="en-GB" dirty="0"/>
              <a:t>Rise of the lone wolf.</a:t>
            </a:r>
          </a:p>
          <a:p>
            <a:r>
              <a:rPr lang="en-GB" dirty="0"/>
              <a:t>Global Coalition Against Daesh = UK’s efforts against the IS.</a:t>
            </a:r>
          </a:p>
        </p:txBody>
      </p:sp>
      <p:pic>
        <p:nvPicPr>
          <p:cNvPr id="4" name="Audio 3">
            <a:hlinkClick r:id="" action="ppaction://media"/>
            <a:extLst>
              <a:ext uri="{FF2B5EF4-FFF2-40B4-BE49-F238E27FC236}">
                <a16:creationId xmlns:a16="http://schemas.microsoft.com/office/drawing/2014/main" id="{D80569C9-B0DD-6446-9125-750B6772E38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33334" y="573135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834664204"/>
      </p:ext>
    </p:extLst>
  </p:cSld>
  <p:clrMapOvr>
    <a:masterClrMapping/>
  </p:clrMapOvr>
  <mc:AlternateContent xmlns:mc="http://schemas.openxmlformats.org/markup-compatibility/2006">
    <mc:Choice xmlns:p14="http://schemas.microsoft.com/office/powerpoint/2010/main" Requires="p14">
      <p:transition spd="med" p14:dur="700" advTm="71693">
        <p:fade/>
      </p:transition>
    </mc:Choice>
    <mc:Fallback>
      <p:transition spd="med" advTm="716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5BEA9C2D-E56B-B040-AA6A-7CA21A2E17B2}"/>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TASK for workshop:</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E3E4A42-B4E0-4440-9FA2-42787E26C150}"/>
              </a:ext>
            </a:extLst>
          </p:cNvPr>
          <p:cNvSpPr>
            <a:spLocks noGrp="1"/>
          </p:cNvSpPr>
          <p:nvPr>
            <p:ph idx="1"/>
          </p:nvPr>
        </p:nvSpPr>
        <p:spPr>
          <a:xfrm>
            <a:off x="6081089" y="725394"/>
            <a:ext cx="5142658" cy="5407212"/>
          </a:xfrm>
        </p:spPr>
        <p:txBody>
          <a:bodyPr anchor="ctr">
            <a:normAutofit/>
          </a:bodyPr>
          <a:lstStyle/>
          <a:p>
            <a:pPr marL="0" indent="0">
              <a:buNone/>
            </a:pPr>
            <a:r>
              <a:rPr lang="en-GB" dirty="0"/>
              <a:t>Read: </a:t>
            </a:r>
            <a:r>
              <a:rPr lang="en-GB" dirty="0">
                <a:solidFill>
                  <a:schemeClr val="accent1"/>
                </a:solidFill>
                <a:hlinkClick r:id="rId9">
                  <a:extLst>
                    <a:ext uri="{A12FA001-AC4F-418D-AE19-62706E023703}">
                      <ahyp:hlinkClr xmlns:ahyp="http://schemas.microsoft.com/office/drawing/2018/hyperlinkcolor" val="tx"/>
                    </a:ext>
                  </a:extLst>
                </a:hlinkClick>
              </a:rPr>
              <a:t>https://www.bbc.co.uk/news/uk-58573501</a:t>
            </a:r>
            <a:endParaRPr lang="en-GB" dirty="0">
              <a:solidFill>
                <a:schemeClr val="accent1"/>
              </a:solidFill>
            </a:endParaRPr>
          </a:p>
          <a:p>
            <a:pPr marL="457200" indent="-457200">
              <a:buAutoNum type="arabicPeriod"/>
            </a:pPr>
            <a:r>
              <a:rPr lang="en-GB" dirty="0"/>
              <a:t>Do you think </a:t>
            </a:r>
            <a:r>
              <a:rPr lang="en-GB" dirty="0" err="1"/>
              <a:t>Shamima</a:t>
            </a:r>
            <a:r>
              <a:rPr lang="en-GB" dirty="0"/>
              <a:t> Begum should be able to come back to the UK.</a:t>
            </a:r>
          </a:p>
          <a:p>
            <a:pPr marL="457200" indent="-457200">
              <a:buAutoNum type="arabicPeriod"/>
            </a:pPr>
            <a:r>
              <a:rPr lang="en-GB" dirty="0"/>
              <a:t>Do you think her knowledge would be resourceful and aid in preventing radicalisation?</a:t>
            </a:r>
          </a:p>
          <a:p>
            <a:pPr marL="457200" indent="-457200">
              <a:buAutoNum type="arabicPeriod"/>
            </a:pPr>
            <a:r>
              <a:rPr lang="en-GB" dirty="0"/>
              <a:t>What are the risks if she is to come back?</a:t>
            </a:r>
          </a:p>
          <a:p>
            <a:pPr marL="0" indent="0">
              <a:buNone/>
            </a:pPr>
            <a:endParaRPr lang="en-GB" dirty="0"/>
          </a:p>
        </p:txBody>
      </p:sp>
      <p:pic>
        <p:nvPicPr>
          <p:cNvPr id="4" name="Audio 3">
            <a:hlinkClick r:id="" action="ppaction://media"/>
            <a:extLst>
              <a:ext uri="{FF2B5EF4-FFF2-40B4-BE49-F238E27FC236}">
                <a16:creationId xmlns:a16="http://schemas.microsoft.com/office/drawing/2014/main" id="{CE283D0D-1E59-9A43-BED3-57CAC05FCF8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61853" y="5726206"/>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620553148"/>
      </p:ext>
    </p:extLst>
  </p:cSld>
  <p:clrMapOvr>
    <a:masterClrMapping/>
  </p:clrMapOvr>
  <mc:AlternateContent xmlns:mc="http://schemas.openxmlformats.org/markup-compatibility/2006">
    <mc:Choice xmlns:p14="http://schemas.microsoft.com/office/powerpoint/2010/main" Requires="p14">
      <p:transition spd="med" p14:dur="700" advTm="44877">
        <p:fade/>
      </p:transition>
    </mc:Choice>
    <mc:Fallback>
      <p:transition spd="med" advTm="448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F6AB2FBA-08A3-0048-9A1B-ADC7587167B2}"/>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Biblography:</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8D36791-B580-D34F-AF83-715302B4A9F1}"/>
              </a:ext>
            </a:extLst>
          </p:cNvPr>
          <p:cNvSpPr>
            <a:spLocks noGrp="1"/>
          </p:cNvSpPr>
          <p:nvPr>
            <p:ph idx="1"/>
          </p:nvPr>
        </p:nvSpPr>
        <p:spPr>
          <a:xfrm>
            <a:off x="6081089" y="725394"/>
            <a:ext cx="5142658" cy="5407212"/>
          </a:xfrm>
        </p:spPr>
        <p:txBody>
          <a:bodyPr anchor="ctr">
            <a:normAutofit/>
          </a:bodyPr>
          <a:lstStyle/>
          <a:p>
            <a:r>
              <a:rPr lang="en-GB" sz="1300" dirty="0">
                <a:solidFill>
                  <a:schemeClr val="accent1"/>
                </a:solidFill>
                <a:hlinkClick r:id="rId9">
                  <a:extLst>
                    <a:ext uri="{A12FA001-AC4F-418D-AE19-62706E023703}">
                      <ahyp:hlinkClr xmlns:ahyp="http://schemas.microsoft.com/office/drawing/2018/hyperlinkcolor" val="tx"/>
                    </a:ext>
                  </a:extLst>
                </a:hlinkClick>
              </a:rPr>
              <a:t>https://www.history.com/topics/21st-century/isis</a:t>
            </a:r>
            <a:endParaRPr lang="en-GB" sz="1300" dirty="0">
              <a:solidFill>
                <a:schemeClr val="accent1"/>
              </a:solidFill>
            </a:endParaRPr>
          </a:p>
          <a:p>
            <a:r>
              <a:rPr lang="en-GB" sz="1300" dirty="0">
                <a:solidFill>
                  <a:schemeClr val="accent1"/>
                </a:solidFill>
                <a:hlinkClick r:id="rId10">
                  <a:extLst>
                    <a:ext uri="{A12FA001-AC4F-418D-AE19-62706E023703}">
                      <ahyp:hlinkClr xmlns:ahyp="http://schemas.microsoft.com/office/drawing/2018/hyperlinkcolor" val="tx"/>
                    </a:ext>
                  </a:extLst>
                </a:hlinkClick>
              </a:rPr>
              <a:t>https://www.bbc.co.uk/news/world-middle-east-29052144</a:t>
            </a:r>
            <a:endParaRPr lang="en-GB" sz="1300" dirty="0">
              <a:solidFill>
                <a:schemeClr val="accent1"/>
              </a:solidFill>
            </a:endParaRPr>
          </a:p>
          <a:p>
            <a:r>
              <a:rPr lang="en-GB" sz="1300" dirty="0">
                <a:solidFill>
                  <a:schemeClr val="accent1"/>
                </a:solidFill>
                <a:hlinkClick r:id="rId11">
                  <a:extLst>
                    <a:ext uri="{A12FA001-AC4F-418D-AE19-62706E023703}">
                      <ahyp:hlinkClr xmlns:ahyp="http://schemas.microsoft.com/office/drawing/2018/hyperlinkcolor" val="tx"/>
                    </a:ext>
                  </a:extLst>
                </a:hlinkClick>
              </a:rPr>
              <a:t>https://since911.com/explore/history-isis#jump_time_item_512</a:t>
            </a:r>
            <a:endParaRPr lang="en-GB" sz="1300" dirty="0">
              <a:solidFill>
                <a:schemeClr val="accent1"/>
              </a:solidFill>
            </a:endParaRPr>
          </a:p>
          <a:p>
            <a:r>
              <a:rPr lang="en-GB" sz="1300" dirty="0">
                <a:solidFill>
                  <a:schemeClr val="accent1"/>
                </a:solidFill>
                <a:hlinkClick r:id="rId12">
                  <a:extLst>
                    <a:ext uri="{A12FA001-AC4F-418D-AE19-62706E023703}">
                      <ahyp:hlinkClr xmlns:ahyp="http://schemas.microsoft.com/office/drawing/2018/hyperlinkcolor" val="tx"/>
                    </a:ext>
                  </a:extLst>
                </a:hlinkClick>
              </a:rPr>
              <a:t>https://cisac.fsi.stanford.edu/mappingmilitants/profiles/islamic-state#highlight_text_12400</a:t>
            </a:r>
            <a:endParaRPr lang="en-GB" sz="1300" dirty="0">
              <a:solidFill>
                <a:schemeClr val="accent1"/>
              </a:solidFill>
            </a:endParaRPr>
          </a:p>
          <a:p>
            <a:r>
              <a:rPr lang="en-GB" sz="1300" dirty="0">
                <a:solidFill>
                  <a:schemeClr val="accent1"/>
                </a:solidFill>
                <a:hlinkClick r:id="rId13">
                  <a:extLst>
                    <a:ext uri="{A12FA001-AC4F-418D-AE19-62706E023703}">
                      <ahyp:hlinkClr xmlns:ahyp="http://schemas.microsoft.com/office/drawing/2018/hyperlinkcolor" val="tx"/>
                    </a:ext>
                  </a:extLst>
                </a:hlinkClick>
              </a:rPr>
              <a:t>https://www.brookings.edu/wp-content/uploads/2016/06/the-ideology-of-the-islamic-state.pdf</a:t>
            </a:r>
            <a:endParaRPr lang="en-GB" sz="1300" dirty="0">
              <a:solidFill>
                <a:schemeClr val="accent1"/>
              </a:solidFill>
            </a:endParaRPr>
          </a:p>
          <a:p>
            <a:r>
              <a:rPr lang="en-GB" sz="1300" dirty="0">
                <a:solidFill>
                  <a:schemeClr val="accent1"/>
                </a:solidFill>
                <a:hlinkClick r:id="rId14">
                  <a:extLst>
                    <a:ext uri="{A12FA001-AC4F-418D-AE19-62706E023703}">
                      <ahyp:hlinkClr xmlns:ahyp="http://schemas.microsoft.com/office/drawing/2018/hyperlinkcolor" val="tx"/>
                    </a:ext>
                  </a:extLst>
                </a:hlinkClick>
              </a:rPr>
              <a:t>https://theglobalobservatory.org/2015/02/jihad-al-qaeda-isis-counternarrative/</a:t>
            </a:r>
            <a:endParaRPr lang="en-GB" sz="1300" dirty="0">
              <a:solidFill>
                <a:schemeClr val="accent1"/>
              </a:solidFill>
            </a:endParaRPr>
          </a:p>
          <a:p>
            <a:r>
              <a:rPr lang="en-GB" sz="1300" dirty="0">
                <a:solidFill>
                  <a:schemeClr val="accent1"/>
                </a:solidFill>
                <a:hlinkClick r:id="rId15">
                  <a:extLst>
                    <a:ext uri="{A12FA001-AC4F-418D-AE19-62706E023703}">
                      <ahyp:hlinkClr xmlns:ahyp="http://schemas.microsoft.com/office/drawing/2018/hyperlinkcolor" val="tx"/>
                    </a:ext>
                  </a:extLst>
                </a:hlinkClick>
              </a:rPr>
              <a:t>https://www.dhs.gov/sites/default/files/publications/ISIS%20and%20AQ%20Messaging_CVE%20Task%20Force_Final.pdf</a:t>
            </a:r>
            <a:endParaRPr lang="en-GB" sz="1300" dirty="0">
              <a:solidFill>
                <a:schemeClr val="accent1"/>
              </a:solidFill>
            </a:endParaRPr>
          </a:p>
          <a:p>
            <a:r>
              <a:rPr lang="en-GB" sz="1300" dirty="0">
                <a:solidFill>
                  <a:schemeClr val="accent1"/>
                </a:solidFill>
                <a:hlinkClick r:id="rId16">
                  <a:extLst>
                    <a:ext uri="{A12FA001-AC4F-418D-AE19-62706E023703}">
                      <ahyp:hlinkClr xmlns:ahyp="http://schemas.microsoft.com/office/drawing/2018/hyperlinkcolor" val="tx"/>
                    </a:ext>
                  </a:extLst>
                </a:hlinkClick>
              </a:rPr>
              <a:t>https://apps.dtic.mil/sti/pdfs/ADA621060.pdf</a:t>
            </a:r>
            <a:endParaRPr lang="en-GB" sz="1300" dirty="0">
              <a:solidFill>
                <a:schemeClr val="accent1"/>
              </a:solidFill>
            </a:endParaRPr>
          </a:p>
          <a:p>
            <a:r>
              <a:rPr lang="en-GB" sz="1300" dirty="0">
                <a:solidFill>
                  <a:schemeClr val="accent1"/>
                </a:solidFill>
                <a:hlinkClick r:id="rId17">
                  <a:extLst>
                    <a:ext uri="{A12FA001-AC4F-418D-AE19-62706E023703}">
                      <ahyp:hlinkClr xmlns:ahyp="http://schemas.microsoft.com/office/drawing/2018/hyperlinkcolor" val="tx"/>
                    </a:ext>
                  </a:extLst>
                </a:hlinkClick>
              </a:rPr>
              <a:t>https://link.springer.com/content/pdf/10.1007/s12115-017-0114-0.pdf</a:t>
            </a:r>
            <a:endParaRPr lang="en-GB" sz="1300" dirty="0">
              <a:solidFill>
                <a:schemeClr val="accent1"/>
              </a:solidFill>
            </a:endParaRPr>
          </a:p>
          <a:p>
            <a:r>
              <a:rPr lang="en-GB" sz="1300" dirty="0">
                <a:solidFill>
                  <a:schemeClr val="accent1"/>
                </a:solidFill>
                <a:hlinkClick r:id="rId18">
                  <a:extLst>
                    <a:ext uri="{A12FA001-AC4F-418D-AE19-62706E023703}">
                      <ahyp:hlinkClr xmlns:ahyp="http://schemas.microsoft.com/office/drawing/2018/hyperlinkcolor" val="tx"/>
                    </a:ext>
                  </a:extLst>
                </a:hlinkClick>
              </a:rPr>
              <a:t>https://jnslp.com/wp-content/uploads/2017/04/Terrorism_the_Internet_and_Propaganda_FINAL.pdf</a:t>
            </a:r>
            <a:endParaRPr lang="en-GB" sz="1300" dirty="0">
              <a:solidFill>
                <a:schemeClr val="accent1"/>
              </a:solidFill>
            </a:endParaRPr>
          </a:p>
          <a:p>
            <a:endParaRPr lang="en-GB" sz="1300" dirty="0">
              <a:highlight>
                <a:srgbClr val="FF0000"/>
              </a:highlight>
            </a:endParaRPr>
          </a:p>
          <a:p>
            <a:endParaRPr lang="en-GB" sz="1300" dirty="0"/>
          </a:p>
        </p:txBody>
      </p:sp>
      <p:pic>
        <p:nvPicPr>
          <p:cNvPr id="4" name="Audio 3">
            <a:hlinkClick r:id="" action="ppaction://media"/>
            <a:extLst>
              <a:ext uri="{FF2B5EF4-FFF2-40B4-BE49-F238E27FC236}">
                <a16:creationId xmlns:a16="http://schemas.microsoft.com/office/drawing/2014/main" id="{ED22FA3F-7885-AF4D-9AF0-B03C1EE87A54}"/>
              </a:ext>
            </a:extLst>
          </p:cNvPr>
          <p:cNvPicPr>
            <a:picLocks noChangeAspect="1"/>
          </p:cNvPicPr>
          <p:nvPr>
            <a:audioFile r:link="rId2"/>
            <p:extLst>
              <p:ext uri="{DAA4B4D4-6D71-4841-9C94-3DE7FCFB9230}">
                <p14:media xmlns:p14="http://schemas.microsoft.com/office/powerpoint/2010/main" r:embed="rId1"/>
              </p:ext>
            </p:extLst>
          </p:nvPr>
        </p:nvPicPr>
        <p:blipFill>
          <a:blip r:embed="rId19"/>
          <a:stretch>
            <a:fillRect/>
          </a:stretch>
        </p:blipFill>
        <p:spPr>
          <a:xfrm>
            <a:off x="433334" y="5611814"/>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112051054"/>
      </p:ext>
    </p:extLst>
  </p:cSld>
  <p:clrMapOvr>
    <a:masterClrMapping/>
  </p:clrMapOvr>
  <mc:AlternateContent xmlns:mc="http://schemas.openxmlformats.org/markup-compatibility/2006">
    <mc:Choice xmlns:p14="http://schemas.microsoft.com/office/powerpoint/2010/main" Requires="p14">
      <p:transition spd="med" p14:dur="700" advTm="7185">
        <p:fade/>
      </p:transition>
    </mc:Choice>
    <mc:Fallback>
      <p:transition spd="med" advTm="718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3662BE67-C114-5049-B52D-934F240B1768}"/>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BIBLIOGRAPHY:</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D13ED1A-2E63-1244-A5EA-947B1026CAC2}"/>
              </a:ext>
            </a:extLst>
          </p:cNvPr>
          <p:cNvSpPr>
            <a:spLocks noGrp="1"/>
          </p:cNvSpPr>
          <p:nvPr>
            <p:ph idx="1"/>
          </p:nvPr>
        </p:nvSpPr>
        <p:spPr>
          <a:xfrm>
            <a:off x="6081089" y="725394"/>
            <a:ext cx="5142658" cy="5407212"/>
          </a:xfrm>
        </p:spPr>
        <p:txBody>
          <a:bodyPr anchor="ctr">
            <a:normAutofit/>
          </a:bodyPr>
          <a:lstStyle/>
          <a:p>
            <a:r>
              <a:rPr lang="en-GB" sz="1400" dirty="0">
                <a:solidFill>
                  <a:schemeClr val="accent1"/>
                </a:solidFill>
                <a:hlinkClick r:id="rId6">
                  <a:extLst>
                    <a:ext uri="{A12FA001-AC4F-418D-AE19-62706E023703}">
                      <ahyp:hlinkClr xmlns:ahyp="http://schemas.microsoft.com/office/drawing/2018/hyperlinkcolor" val="tx"/>
                    </a:ext>
                  </a:extLst>
                </a:hlinkClick>
              </a:rPr>
              <a:t>http://www.voxpol.eu/download/article/SSRN-id2795660.pdf</a:t>
            </a:r>
            <a:endParaRPr lang="en-GB" sz="1400" dirty="0">
              <a:solidFill>
                <a:schemeClr val="accent1"/>
              </a:solidFill>
            </a:endParaRPr>
          </a:p>
          <a:p>
            <a:r>
              <a:rPr lang="en-GB" sz="1400" dirty="0">
                <a:solidFill>
                  <a:schemeClr val="accent1"/>
                </a:solidFill>
                <a:hlinkClick r:id="rId7">
                  <a:extLst>
                    <a:ext uri="{A12FA001-AC4F-418D-AE19-62706E023703}">
                      <ahyp:hlinkClr xmlns:ahyp="http://schemas.microsoft.com/office/drawing/2018/hyperlinkcolor" val="tx"/>
                    </a:ext>
                  </a:extLst>
                </a:hlinkClick>
              </a:rPr>
              <a:t>https://www.cidob.org/en/publications/publication_series/notes_internacionals/n1_163/what_does_radicalisation_look_like_four_visualisations_of_socialisation_into_violent_extremism</a:t>
            </a:r>
            <a:endParaRPr lang="en-GB" sz="1400" dirty="0">
              <a:solidFill>
                <a:schemeClr val="accent1"/>
              </a:solidFill>
            </a:endParaRPr>
          </a:p>
          <a:p>
            <a:r>
              <a:rPr lang="en-GB" sz="1400" dirty="0">
                <a:solidFill>
                  <a:schemeClr val="accent1"/>
                </a:solidFill>
                <a:hlinkClick r:id="rId8">
                  <a:extLst>
                    <a:ext uri="{A12FA001-AC4F-418D-AE19-62706E023703}">
                      <ahyp:hlinkClr xmlns:ahyp="http://schemas.microsoft.com/office/drawing/2018/hyperlinkcolor" val="tx"/>
                    </a:ext>
                  </a:extLst>
                </a:hlinkClick>
              </a:rPr>
              <a:t>https://www.bbc.co.uk/news/world-middle-east-47286935</a:t>
            </a:r>
            <a:endParaRPr lang="en-GB" sz="1400" dirty="0">
              <a:solidFill>
                <a:schemeClr val="accent1"/>
              </a:solidFill>
            </a:endParaRPr>
          </a:p>
          <a:p>
            <a:r>
              <a:rPr lang="en-GB" sz="1400" dirty="0">
                <a:solidFill>
                  <a:schemeClr val="accent1"/>
                </a:solidFill>
                <a:hlinkClick r:id="rId9">
                  <a:extLst>
                    <a:ext uri="{A12FA001-AC4F-418D-AE19-62706E023703}">
                      <ahyp:hlinkClr xmlns:ahyp="http://schemas.microsoft.com/office/drawing/2018/hyperlinkcolor" val="tx"/>
                    </a:ext>
                  </a:extLst>
                </a:hlinkClick>
              </a:rPr>
              <a:t>https://theglobalcoalition.org/en/mission/#tackling-daeshs-financing-and-funding</a:t>
            </a:r>
            <a:endParaRPr lang="en-GB" sz="1400" dirty="0">
              <a:solidFill>
                <a:schemeClr val="accent1"/>
              </a:solidFill>
            </a:endParaRPr>
          </a:p>
          <a:p>
            <a:r>
              <a:rPr lang="en-GB" sz="1400" dirty="0">
                <a:solidFill>
                  <a:schemeClr val="accent1"/>
                </a:solidFill>
                <a:hlinkClick r:id="rId10">
                  <a:extLst>
                    <a:ext uri="{A12FA001-AC4F-418D-AE19-62706E023703}">
                      <ahyp:hlinkClr xmlns:ahyp="http://schemas.microsoft.com/office/drawing/2018/hyperlinkcolor" val="tx"/>
                    </a:ext>
                  </a:extLst>
                </a:hlinkClick>
              </a:rPr>
              <a:t>https://www.bbc.co.uk/news/explainers-53428191</a:t>
            </a:r>
            <a:endParaRPr lang="en-GB" sz="1400" dirty="0">
              <a:solidFill>
                <a:schemeClr val="accent1"/>
              </a:solidFill>
            </a:endParaRPr>
          </a:p>
          <a:p>
            <a:r>
              <a:rPr lang="en-GB" sz="1400" dirty="0">
                <a:solidFill>
                  <a:schemeClr val="accent1"/>
                </a:solidFill>
                <a:hlinkClick r:id="rId11">
                  <a:extLst>
                    <a:ext uri="{A12FA001-AC4F-418D-AE19-62706E023703}">
                      <ahyp:hlinkClr xmlns:ahyp="http://schemas.microsoft.com/office/drawing/2018/hyperlinkcolor" val="tx"/>
                    </a:ext>
                  </a:extLst>
                </a:hlinkClick>
              </a:rPr>
              <a:t>https://www.inherentresolve.mil/About-CJTF-OIR/Coalition/Coalition-Display/Article/690786/uk/</a:t>
            </a:r>
            <a:endParaRPr lang="en-GB" sz="1400" dirty="0">
              <a:solidFill>
                <a:schemeClr val="accent1"/>
              </a:solidFill>
            </a:endParaRPr>
          </a:p>
          <a:p>
            <a:r>
              <a:rPr lang="en-GB" sz="1400" dirty="0">
                <a:solidFill>
                  <a:schemeClr val="accent1"/>
                </a:solidFill>
                <a:hlinkClick r:id="rId12">
                  <a:extLst>
                    <a:ext uri="{A12FA001-AC4F-418D-AE19-62706E023703}">
                      <ahyp:hlinkClr xmlns:ahyp="http://schemas.microsoft.com/office/drawing/2018/hyperlinkcolor" val="tx"/>
                    </a:ext>
                  </a:extLst>
                </a:hlinkClick>
              </a:rPr>
              <a:t>https://www.gov.uk/government/topical-events/daesh/about</a:t>
            </a:r>
            <a:endParaRPr lang="en-GB" sz="1400" dirty="0">
              <a:solidFill>
                <a:schemeClr val="accent1"/>
              </a:solidFill>
            </a:endParaRPr>
          </a:p>
          <a:p>
            <a:r>
              <a:rPr lang="en-GB" sz="1400" dirty="0">
                <a:solidFill>
                  <a:schemeClr val="accent1"/>
                </a:solidFill>
                <a:hlinkClick r:id="rId13">
                  <a:extLst>
                    <a:ext uri="{A12FA001-AC4F-418D-AE19-62706E023703}">
                      <ahyp:hlinkClr xmlns:ahyp="http://schemas.microsoft.com/office/drawing/2018/hyperlinkcolor" val="tx"/>
                    </a:ext>
                  </a:extLst>
                </a:hlinkClick>
              </a:rPr>
              <a:t>https://journals.sagepub.com/doi/pdf/10.1177/0739532918775667</a:t>
            </a:r>
            <a:endParaRPr lang="en-GB" sz="1400" dirty="0">
              <a:solidFill>
                <a:schemeClr val="accent1"/>
              </a:solidFill>
            </a:endParaRPr>
          </a:p>
          <a:p>
            <a:r>
              <a:rPr lang="en-GB" sz="1400" dirty="0">
                <a:solidFill>
                  <a:schemeClr val="accent1"/>
                </a:solidFill>
                <a:hlinkClick r:id="rId14">
                  <a:extLst>
                    <a:ext uri="{A12FA001-AC4F-418D-AE19-62706E023703}">
                      <ahyp:hlinkClr xmlns:ahyp="http://schemas.microsoft.com/office/drawing/2018/hyperlinkcolor" val="tx"/>
                    </a:ext>
                  </a:extLst>
                </a:hlinkClick>
              </a:rPr>
              <a:t>https://yougov.co.uk/topics/politics/articles-reports/2016/08/04/terrorist-attack-britain-expected-84-people</a:t>
            </a:r>
            <a:endParaRPr lang="en-GB" sz="1400" dirty="0">
              <a:solidFill>
                <a:schemeClr val="accent1"/>
              </a:solidFill>
            </a:endParaRPr>
          </a:p>
          <a:p>
            <a:endParaRPr lang="en-GB" sz="1400" dirty="0"/>
          </a:p>
          <a:p>
            <a:endParaRPr lang="en-GB" sz="1400" dirty="0"/>
          </a:p>
        </p:txBody>
      </p:sp>
    </p:spTree>
    <p:extLst>
      <p:ext uri="{BB962C8B-B14F-4D97-AF65-F5344CB8AC3E}">
        <p14:creationId xmlns:p14="http://schemas.microsoft.com/office/powerpoint/2010/main" val="2921982164"/>
      </p:ext>
    </p:extLst>
  </p:cSld>
  <p:clrMapOvr>
    <a:masterClrMapping/>
  </p:clrMapOvr>
  <mc:AlternateContent xmlns:mc="http://schemas.openxmlformats.org/markup-compatibility/2006">
    <mc:Choice xmlns:p14="http://schemas.microsoft.com/office/powerpoint/2010/main" Requires="p14">
      <p:transition spd="med" p14:dur="700" advTm="723">
        <p:fade/>
      </p:transition>
    </mc:Choice>
    <mc:Fallback>
      <p:transition spd="med" advTm="723">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{458B4B0F-2CAB-7C43-9543-4F2E6897AA9D}tf10001070_mac</Template>
  <TotalTime>3002</TotalTime>
  <Words>5531</Words>
  <Application>Microsoft Macintosh PowerPoint</Application>
  <PresentationFormat>Widescreen</PresentationFormat>
  <Paragraphs>311</Paragraphs>
  <Slides>26</Slides>
  <Notes>25</Notes>
  <HiddenSlides>0</HiddenSlides>
  <MMClips>25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Calibri</vt:lpstr>
      <vt:lpstr>Rockwell</vt:lpstr>
      <vt:lpstr>Rockwell Condensed</vt:lpstr>
      <vt:lpstr>Rockwell Extra Bold</vt:lpstr>
      <vt:lpstr>Wingdings</vt:lpstr>
      <vt:lpstr>Wood Type</vt:lpstr>
      <vt:lpstr>Terrorist Groups and Organisations</vt:lpstr>
      <vt:lpstr>Aims:</vt:lpstr>
      <vt:lpstr>Objectives:</vt:lpstr>
      <vt:lpstr>The origins of IS:</vt:lpstr>
      <vt:lpstr>Abu Bakr al-Baghdadi</vt:lpstr>
      <vt:lpstr>Establishing a Caliphate:</vt:lpstr>
      <vt:lpstr>Ideology:</vt:lpstr>
      <vt:lpstr>Motives &amp; Goals:</vt:lpstr>
      <vt:lpstr>Al Qaeda and the Islamic State:</vt:lpstr>
      <vt:lpstr>The rise of the Electronic Jihad:</vt:lpstr>
      <vt:lpstr>Social Media:</vt:lpstr>
      <vt:lpstr>Dissemination of Propaganda:</vt:lpstr>
      <vt:lpstr>Radicalisation:</vt:lpstr>
      <vt:lpstr>PowerPoint Presentation</vt:lpstr>
      <vt:lpstr>The rise of the Lone Wolf:</vt:lpstr>
      <vt:lpstr>PowerPoint Presentation</vt:lpstr>
      <vt:lpstr>Global Coalition Against Daesh</vt:lpstr>
      <vt:lpstr>Shamima Begum:</vt:lpstr>
      <vt:lpstr>UK Response:</vt:lpstr>
      <vt:lpstr>UK Government:</vt:lpstr>
      <vt:lpstr>Media and the Islamic State</vt:lpstr>
      <vt:lpstr>PowerPoint Presentation</vt:lpstr>
      <vt:lpstr>Conclusion:</vt:lpstr>
      <vt:lpstr>TASK for workshop:</vt:lpstr>
      <vt:lpstr>Biblography: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Terrorist Groups and Organisations</dc:title>
  <dc:creator>Sian Clare Wall (2110786)</dc:creator>
  <cp:lastModifiedBy>Sian Clare Wall (2110786)</cp:lastModifiedBy>
  <cp:revision>13</cp:revision>
  <cp:lastPrinted>2021-10-05T19:10:23Z</cp:lastPrinted>
  <dcterms:created xsi:type="dcterms:W3CDTF">2021-10-03T18:48:26Z</dcterms:created>
  <dcterms:modified xsi:type="dcterms:W3CDTF">2021-10-06T14:53:23Z</dcterms:modified>
</cp:coreProperties>
</file>