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79" r:id="rId3"/>
    <p:sldId id="280" r:id="rId4"/>
    <p:sldId id="281" r:id="rId5"/>
    <p:sldId id="283" r:id="rId6"/>
    <p:sldId id="284" r:id="rId7"/>
    <p:sldId id="263" r:id="rId8"/>
    <p:sldId id="288" r:id="rId9"/>
    <p:sldId id="290" r:id="rId10"/>
    <p:sldId id="291" r:id="rId11"/>
    <p:sldId id="293" r:id="rId12"/>
    <p:sldId id="294" r:id="rId13"/>
    <p:sldId id="286" r:id="rId14"/>
    <p:sldId id="287" r:id="rId15"/>
    <p:sldId id="274" r:id="rId16"/>
    <p:sldId id="264" r:id="rId17"/>
    <p:sldId id="259" r:id="rId18"/>
    <p:sldId id="266" r:id="rId19"/>
    <p:sldId id="267" r:id="rId20"/>
    <p:sldId id="277" r:id="rId21"/>
    <p:sldId id="278" r:id="rId22"/>
    <p:sldId id="268" r:id="rId23"/>
    <p:sldId id="269" r:id="rId24"/>
    <p:sldId id="275" r:id="rId25"/>
    <p:sldId id="27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987" autoAdjust="0"/>
    <p:restoredTop sz="94660"/>
  </p:normalViewPr>
  <p:slideViewPr>
    <p:cSldViewPr snapToGrid="0">
      <p:cViewPr varScale="1">
        <p:scale>
          <a:sx n="68" d="100"/>
          <a:sy n="68" d="100"/>
        </p:scale>
        <p:origin x="-542" y="58"/>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5FB2235-EE0D-4B61-90EB-071D5BA6EC05}" type="datetimeFigureOut">
              <a:rPr lang="en-GB" smtClean="0"/>
              <a:pPr/>
              <a:t>21/04/2018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85F9B6-1930-449B-89F2-D6F974073564}" type="slidenum">
              <a:rPr lang="en-GB" smtClean="0"/>
              <a:pPr/>
              <a:t>‹#›</a:t>
            </a:fld>
            <a:endParaRPr lang="en-GB"/>
          </a:p>
        </p:txBody>
      </p:sp>
    </p:spTree>
    <p:extLst>
      <p:ext uri="{BB962C8B-B14F-4D97-AF65-F5344CB8AC3E}">
        <p14:creationId xmlns:p14="http://schemas.microsoft.com/office/powerpoint/2010/main" xmlns="" val="11699347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FB2235-EE0D-4B61-90EB-071D5BA6EC05}" type="datetimeFigureOut">
              <a:rPr lang="en-GB" smtClean="0"/>
              <a:pPr/>
              <a:t>21/04/2018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85F9B6-1930-449B-89F2-D6F974073564}" type="slidenum">
              <a:rPr lang="en-GB" smtClean="0"/>
              <a:pPr/>
              <a:t>‹#›</a:t>
            </a:fld>
            <a:endParaRPr lang="en-GB"/>
          </a:p>
        </p:txBody>
      </p:sp>
    </p:spTree>
    <p:extLst>
      <p:ext uri="{BB962C8B-B14F-4D97-AF65-F5344CB8AC3E}">
        <p14:creationId xmlns:p14="http://schemas.microsoft.com/office/powerpoint/2010/main" xmlns="" val="2203552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5FB2235-EE0D-4B61-90EB-071D5BA6EC05}" type="datetimeFigureOut">
              <a:rPr lang="en-GB" smtClean="0"/>
              <a:pPr/>
              <a:t>21/04/2018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85F9B6-1930-449B-89F2-D6F974073564}" type="slidenum">
              <a:rPr lang="en-GB" smtClean="0"/>
              <a:pPr/>
              <a:t>‹#›</a:t>
            </a:fld>
            <a:endParaRPr lang="en-GB"/>
          </a:p>
        </p:txBody>
      </p:sp>
    </p:spTree>
    <p:extLst>
      <p:ext uri="{BB962C8B-B14F-4D97-AF65-F5344CB8AC3E}">
        <p14:creationId xmlns:p14="http://schemas.microsoft.com/office/powerpoint/2010/main" xmlns="" val="167401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5FB2235-EE0D-4B61-90EB-071D5BA6EC05}" type="datetimeFigureOut">
              <a:rPr lang="en-GB" smtClean="0"/>
              <a:pPr/>
              <a:t>21/04/2018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85F9B6-1930-449B-89F2-D6F974073564}" type="slidenum">
              <a:rPr lang="en-GB" smtClean="0"/>
              <a:pPr/>
              <a:t>‹#›</a:t>
            </a:fld>
            <a:endParaRPr lang="en-GB"/>
          </a:p>
        </p:txBody>
      </p:sp>
    </p:spTree>
    <p:extLst>
      <p:ext uri="{BB962C8B-B14F-4D97-AF65-F5344CB8AC3E}">
        <p14:creationId xmlns:p14="http://schemas.microsoft.com/office/powerpoint/2010/main" xmlns="" val="513637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5FB2235-EE0D-4B61-90EB-071D5BA6EC05}" type="datetimeFigureOut">
              <a:rPr lang="en-GB" smtClean="0"/>
              <a:pPr/>
              <a:t>21/04/2018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85F9B6-1930-449B-89F2-D6F974073564}" type="slidenum">
              <a:rPr lang="en-GB" smtClean="0"/>
              <a:pPr/>
              <a:t>‹#›</a:t>
            </a:fld>
            <a:endParaRPr lang="en-GB"/>
          </a:p>
        </p:txBody>
      </p:sp>
    </p:spTree>
    <p:extLst>
      <p:ext uri="{BB962C8B-B14F-4D97-AF65-F5344CB8AC3E}">
        <p14:creationId xmlns:p14="http://schemas.microsoft.com/office/powerpoint/2010/main" xmlns="" val="39229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5FB2235-EE0D-4B61-90EB-071D5BA6EC05}" type="datetimeFigureOut">
              <a:rPr lang="en-GB" smtClean="0"/>
              <a:pPr/>
              <a:t>21/04/2018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85F9B6-1930-449B-89F2-D6F974073564}" type="slidenum">
              <a:rPr lang="en-GB" smtClean="0"/>
              <a:pPr/>
              <a:t>‹#›</a:t>
            </a:fld>
            <a:endParaRPr lang="en-GB"/>
          </a:p>
        </p:txBody>
      </p:sp>
    </p:spTree>
    <p:extLst>
      <p:ext uri="{BB962C8B-B14F-4D97-AF65-F5344CB8AC3E}">
        <p14:creationId xmlns:p14="http://schemas.microsoft.com/office/powerpoint/2010/main" xmlns="" val="1547238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FB2235-EE0D-4B61-90EB-071D5BA6EC05}" type="datetimeFigureOut">
              <a:rPr lang="en-GB" smtClean="0"/>
              <a:pPr/>
              <a:t>21/04/2018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85F9B6-1930-449B-89F2-D6F974073564}" type="slidenum">
              <a:rPr lang="en-GB" smtClean="0"/>
              <a:pPr/>
              <a:t>‹#›</a:t>
            </a:fld>
            <a:endParaRPr lang="en-GB"/>
          </a:p>
        </p:txBody>
      </p:sp>
    </p:spTree>
    <p:extLst>
      <p:ext uri="{BB962C8B-B14F-4D97-AF65-F5344CB8AC3E}">
        <p14:creationId xmlns:p14="http://schemas.microsoft.com/office/powerpoint/2010/main" xmlns="" val="645773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5FB2235-EE0D-4B61-90EB-071D5BA6EC05}" type="datetimeFigureOut">
              <a:rPr lang="en-GB" smtClean="0"/>
              <a:pPr/>
              <a:t>21/04/2018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85F9B6-1930-449B-89F2-D6F974073564}" type="slidenum">
              <a:rPr lang="en-GB" smtClean="0"/>
              <a:pPr/>
              <a:t>‹#›</a:t>
            </a:fld>
            <a:endParaRPr lang="en-GB"/>
          </a:p>
        </p:txBody>
      </p:sp>
    </p:spTree>
    <p:extLst>
      <p:ext uri="{BB962C8B-B14F-4D97-AF65-F5344CB8AC3E}">
        <p14:creationId xmlns:p14="http://schemas.microsoft.com/office/powerpoint/2010/main" xmlns="" val="4242675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5FB2235-EE0D-4B61-90EB-071D5BA6EC05}" type="datetimeFigureOut">
              <a:rPr lang="en-GB" smtClean="0"/>
              <a:pPr/>
              <a:t>21/04/2018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85F9B6-1930-449B-89F2-D6F974073564}" type="slidenum">
              <a:rPr lang="en-GB" smtClean="0"/>
              <a:pPr/>
              <a:t>‹#›</a:t>
            </a:fld>
            <a:endParaRPr lang="en-GB"/>
          </a:p>
        </p:txBody>
      </p:sp>
    </p:spTree>
    <p:extLst>
      <p:ext uri="{BB962C8B-B14F-4D97-AF65-F5344CB8AC3E}">
        <p14:creationId xmlns:p14="http://schemas.microsoft.com/office/powerpoint/2010/main" xmlns="" val="3019117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FB2235-EE0D-4B61-90EB-071D5BA6EC05}" type="datetimeFigureOut">
              <a:rPr lang="en-GB" smtClean="0"/>
              <a:pPr/>
              <a:t>21/04/2018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85F9B6-1930-449B-89F2-D6F974073564}" type="slidenum">
              <a:rPr lang="en-GB" smtClean="0"/>
              <a:pPr/>
              <a:t>‹#›</a:t>
            </a:fld>
            <a:endParaRPr lang="en-GB"/>
          </a:p>
        </p:txBody>
      </p:sp>
    </p:spTree>
    <p:extLst>
      <p:ext uri="{BB962C8B-B14F-4D97-AF65-F5344CB8AC3E}">
        <p14:creationId xmlns:p14="http://schemas.microsoft.com/office/powerpoint/2010/main" xmlns="" val="42041570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FB2235-EE0D-4B61-90EB-071D5BA6EC05}" type="datetimeFigureOut">
              <a:rPr lang="en-GB" smtClean="0"/>
              <a:pPr/>
              <a:t>21/04/2018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85F9B6-1930-449B-89F2-D6F974073564}" type="slidenum">
              <a:rPr lang="en-GB" smtClean="0"/>
              <a:pPr/>
              <a:t>‹#›</a:t>
            </a:fld>
            <a:endParaRPr lang="en-GB"/>
          </a:p>
        </p:txBody>
      </p:sp>
    </p:spTree>
    <p:extLst>
      <p:ext uri="{BB962C8B-B14F-4D97-AF65-F5344CB8AC3E}">
        <p14:creationId xmlns:p14="http://schemas.microsoft.com/office/powerpoint/2010/main" xmlns="" val="618864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FB2235-EE0D-4B61-90EB-071D5BA6EC05}" type="datetimeFigureOut">
              <a:rPr lang="en-GB" smtClean="0"/>
              <a:pPr/>
              <a:t>21/04/2018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85F9B6-1930-449B-89F2-D6F974073564}" type="slidenum">
              <a:rPr lang="en-GB" smtClean="0"/>
              <a:pPr/>
              <a:t>‹#›</a:t>
            </a:fld>
            <a:endParaRPr lang="en-GB"/>
          </a:p>
        </p:txBody>
      </p:sp>
    </p:spTree>
    <p:extLst>
      <p:ext uri="{BB962C8B-B14F-4D97-AF65-F5344CB8AC3E}">
        <p14:creationId xmlns:p14="http://schemas.microsoft.com/office/powerpoint/2010/main" xmlns="" val="32349269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1.xml"/><Relationship Id="rId5" Type="http://schemas.openxmlformats.org/officeDocument/2006/relationships/image" Target="../media/image7.jpeg"/><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8" Type="http://schemas.openxmlformats.org/officeDocument/2006/relationships/hyperlink" Target="https://www.statista.com/statistics/264826/most-valuable-brands-worldwide-in-2009" TargetMode="External"/><Relationship Id="rId3" Type="http://schemas.openxmlformats.org/officeDocument/2006/relationships/hyperlink" Target="http://www.bbc.co.uk/news/business-41846330" TargetMode="External"/><Relationship Id="rId7" Type="http://schemas.openxmlformats.org/officeDocument/2006/relationships/hyperlink" Target="https://www.nytimes.com/2014/03/01/business/challenges-for-coke-to-stay-on-top.html" TargetMode="External"/><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hyperlink" Target="https://www.gov.uk/government/publications/corporation-tax-to-17-in-2020/corporation-tax-to-17-in-2020" TargetMode="External"/><Relationship Id="rId11" Type="http://schemas.openxmlformats.org/officeDocument/2006/relationships/image" Target="../media/image2.png"/><Relationship Id="rId5" Type="http://schemas.openxmlformats.org/officeDocument/2006/relationships/hyperlink" Target="https://globaljournals.org/GJMBR_Volume12/2-Consumer-Preference-Coca-Cola-versus.pdf" TargetMode="External"/><Relationship Id="rId10" Type="http://schemas.openxmlformats.org/officeDocument/2006/relationships/hyperlink" Target="https://www.strategicmanagementinsight.com/swot-analyses/coca-cola-swot-analysis.html" TargetMode="External"/><Relationship Id="rId4" Type="http://schemas.openxmlformats.org/officeDocument/2006/relationships/hyperlink" Target="https://www.bbcnews.com/id/42255151/ns/business-us_business/t/sweet-americas-top-brands-oda" TargetMode="External"/><Relationship Id="rId9" Type="http://schemas.openxmlformats.org/officeDocument/2006/relationships/hyperlink" Target="https://www.statista.com/statistics/264826/most-valuable-brands-worldwide-in-20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1226342" y="5857269"/>
            <a:ext cx="899160" cy="1000731"/>
          </a:xfrm>
          <a:prstGeom prst="rect">
            <a:avLst/>
          </a:prstGeom>
        </p:spPr>
      </p:pic>
      <p:sp>
        <p:nvSpPr>
          <p:cNvPr id="8" name="Rectangle 7"/>
          <p:cNvSpPr/>
          <p:nvPr/>
        </p:nvSpPr>
        <p:spPr>
          <a:xfrm>
            <a:off x="6003633" y="2967335"/>
            <a:ext cx="184731" cy="175432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400" b="1" i="0" u="none" strike="noStrike" kern="1200" cap="none" spc="0" normalizeH="0" baseline="0" noProof="0" dirty="0">
              <a:ln w="6600">
                <a:solidFill>
                  <a:srgbClr val="ED7D31"/>
                </a:solidFill>
                <a:prstDash val="solid"/>
              </a:ln>
              <a:solidFill>
                <a:srgbClr val="FFFFFF"/>
              </a:solidFill>
              <a:effectLst>
                <a:outerShdw dist="38100" dir="2700000" algn="tl" rotWithShape="0">
                  <a:srgbClr val="ED7D31"/>
                </a:outerShdw>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400" b="1" i="0" u="none" strike="noStrike" kern="1200" cap="none" spc="0" normalizeH="0" baseline="0" noProof="0" dirty="0">
              <a:ln w="6600">
                <a:solidFill>
                  <a:srgbClr val="ED7D31"/>
                </a:solidFill>
                <a:prstDash val="solid"/>
              </a:ln>
              <a:solidFill>
                <a:srgbClr val="FFFFFF"/>
              </a:solidFill>
              <a:effectLst>
                <a:outerShdw dist="38100" dir="2700000" algn="tl" rotWithShape="0">
                  <a:srgbClr val="ED7D31"/>
                </a:outerShdw>
              </a:effectLst>
              <a:uLnTx/>
              <a:uFillTx/>
              <a:latin typeface="Calibri"/>
              <a:ea typeface="+mn-ea"/>
              <a:cs typeface="+mn-cs"/>
            </a:endParaRPr>
          </a:p>
        </p:txBody>
      </p:sp>
      <p:sp>
        <p:nvSpPr>
          <p:cNvPr id="10" name="Rectangle 9"/>
          <p:cNvSpPr/>
          <p:nvPr/>
        </p:nvSpPr>
        <p:spPr>
          <a:xfrm>
            <a:off x="957342" y="1346200"/>
            <a:ext cx="9192498" cy="6001643"/>
          </a:xfrm>
          <a:prstGeom prst="rect">
            <a:avLst/>
          </a:prstGeom>
        </p:spPr>
        <p:txBody>
          <a:bodyPr wrap="square"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a:ea typeface="+mn-ea"/>
                <a:cs typeface="+mn-cs"/>
              </a:rPr>
              <a:t>TITLE: SBMA 7138</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sng" strike="noStrike" kern="1200" cap="none" spc="0" normalizeH="0" baseline="0" noProof="0" dirty="0">
                <a:ln>
                  <a:noFill/>
                </a:ln>
                <a:solidFill>
                  <a:prstClr val="black"/>
                </a:solidFill>
                <a:effectLst/>
                <a:uLnTx/>
                <a:uFillTx/>
                <a:latin typeface="Calibri"/>
                <a:ea typeface="+mn-ea"/>
                <a:cs typeface="+mn-cs"/>
              </a:rPr>
              <a:t>ASSIGNMENT 1</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a:ea typeface="+mn-ea"/>
                <a:cs typeface="+mn-cs"/>
              </a:rPr>
              <a:t>COURSE NAME: MANAGEMENT MANAGEMENT</a:t>
            </a: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a:ea typeface="+mn-ea"/>
                <a:cs typeface="+mn-cs"/>
              </a:rPr>
              <a:t>GROUP PRESENTATION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sng" strike="noStrike" kern="1200" cap="none" spc="0" normalizeH="0" baseline="0" noProof="0" dirty="0">
                <a:ln>
                  <a:noFill/>
                </a:ln>
                <a:solidFill>
                  <a:prstClr val="black"/>
                </a:solidFill>
                <a:effectLst/>
                <a:uLnTx/>
                <a:uFillTx/>
                <a:latin typeface="Calibri"/>
                <a:ea typeface="+mn-ea"/>
                <a:cs typeface="+mn-cs"/>
              </a:rPr>
              <a:t>GROUP MEMBERS’ </a:t>
            </a:r>
            <a:r>
              <a:rPr kumimoji="0" lang="en-GB" sz="1800" b="1" i="0" u="sng" strike="noStrike" kern="1200" cap="none" spc="0" normalizeH="0" baseline="0" noProof="0" dirty="0" smtClean="0">
                <a:ln>
                  <a:noFill/>
                </a:ln>
                <a:solidFill>
                  <a:prstClr val="black"/>
                </a:solidFill>
                <a:effectLst/>
                <a:uLnTx/>
                <a:uFillTx/>
                <a:latin typeface="Calibri"/>
                <a:ea typeface="+mn-ea"/>
                <a:cs typeface="+mn-cs"/>
              </a:rPr>
              <a:t>NAMES:</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b="1" u="sng" dirty="0">
              <a:solidFill>
                <a:prstClr val="black"/>
              </a:solidFill>
              <a:latin typeface="Calibri"/>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smtClean="0">
                <a:ln>
                  <a:noFill/>
                </a:ln>
                <a:solidFill>
                  <a:prstClr val="black"/>
                </a:solidFill>
                <a:effectLst/>
                <a:uLnTx/>
                <a:uFillTx/>
                <a:latin typeface="Calibri"/>
                <a:ea typeface="+mn-ea"/>
                <a:cs typeface="+mn-cs"/>
              </a:rPr>
              <a:t>AYOOLA </a:t>
            </a:r>
            <a:r>
              <a:rPr kumimoji="0" lang="en-GB" sz="1800" b="1" i="0" u="none" strike="noStrike" kern="1200" cap="none" spc="0" normalizeH="0" baseline="0" noProof="0" dirty="0">
                <a:ln>
                  <a:noFill/>
                </a:ln>
                <a:solidFill>
                  <a:prstClr val="black"/>
                </a:solidFill>
                <a:effectLst/>
                <a:uLnTx/>
                <a:uFillTx/>
                <a:latin typeface="Calibri"/>
                <a:ea typeface="+mn-ea"/>
                <a:cs typeface="+mn-cs"/>
              </a:rPr>
              <a:t>ADEBOBAJO OLANIYI  - 1710674</a:t>
            </a:r>
            <a:endParaRPr kumimoji="0" lang="en-GB" sz="1800" b="1" i="0" u="none" strike="noStrike" kern="1200" cap="none" spc="0" normalizeH="0" baseline="0" noProof="0" dirty="0">
              <a:ln>
                <a:noFill/>
              </a:ln>
              <a:solidFill>
                <a:prstClr val="black"/>
              </a:solidFill>
              <a:effectLst/>
              <a:uLnTx/>
              <a:uFillTx/>
              <a:latin typeface="Calibri"/>
              <a:ea typeface="+mn-ea"/>
              <a:cs typeface="Calibri"/>
            </a:endParaRPr>
          </a:p>
          <a:p>
            <a:pPr marL="2286000" marR="0" lvl="5"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a:ea typeface="+mn-ea"/>
                <a:cs typeface="+mn-cs"/>
              </a:rPr>
              <a:t>  </a:t>
            </a:r>
            <a:r>
              <a:rPr kumimoji="0" lang="en-GB" sz="1800" b="1" i="0" u="none" strike="noStrike" kern="1200" cap="none" spc="0" normalizeH="0" baseline="0" noProof="0" dirty="0" smtClean="0">
                <a:ln>
                  <a:noFill/>
                </a:ln>
                <a:solidFill>
                  <a:prstClr val="black"/>
                </a:solidFill>
                <a:effectLst/>
                <a:uLnTx/>
                <a:uFillTx/>
                <a:latin typeface="Calibri"/>
                <a:ea typeface="+mn-ea"/>
                <a:cs typeface="+mn-cs"/>
              </a:rPr>
              <a:t>   SUSAN </a:t>
            </a:r>
            <a:r>
              <a:rPr kumimoji="0" lang="en-GB" sz="1800" b="1" i="0" u="none" strike="noStrike" kern="1200" cap="none" spc="0" normalizeH="0" baseline="0" noProof="0" dirty="0">
                <a:ln>
                  <a:noFill/>
                </a:ln>
                <a:solidFill>
                  <a:prstClr val="black"/>
                </a:solidFill>
                <a:effectLst/>
                <a:uLnTx/>
                <a:uFillTx/>
                <a:latin typeface="Calibri"/>
                <a:ea typeface="+mn-ea"/>
                <a:cs typeface="+mn-cs"/>
              </a:rPr>
              <a:t>AKINFE  </a:t>
            </a:r>
            <a:r>
              <a:rPr kumimoji="0" lang="en-GB" sz="1800" b="1" i="0" u="none" strike="noStrike" kern="1200" cap="none" spc="0" normalizeH="0" baseline="0" noProof="0" dirty="0" smtClean="0">
                <a:ln>
                  <a:noFill/>
                </a:ln>
                <a:solidFill>
                  <a:prstClr val="black"/>
                </a:solidFill>
                <a:effectLst/>
                <a:uLnTx/>
                <a:uFillTx/>
                <a:latin typeface="Calibri"/>
                <a:ea typeface="+mn-ea"/>
                <a:cs typeface="+mn-cs"/>
              </a:rPr>
              <a:t>		- </a:t>
            </a:r>
            <a:r>
              <a:rPr kumimoji="0" lang="en-GB" sz="1800" b="1" i="0" u="none" strike="noStrike" kern="1200" cap="none" spc="0" normalizeH="0" baseline="0" noProof="0" dirty="0">
                <a:ln>
                  <a:noFill/>
                </a:ln>
                <a:solidFill>
                  <a:prstClr val="black"/>
                </a:solidFill>
                <a:effectLst/>
                <a:uLnTx/>
                <a:uFillTx/>
                <a:latin typeface="Calibri"/>
                <a:ea typeface="+mn-ea"/>
                <a:cs typeface="+mn-cs"/>
              </a:rPr>
              <a:t>1710216</a:t>
            </a:r>
            <a:endParaRPr kumimoji="0" lang="en-GB" sz="1800" b="0" i="0" u="none" strike="noStrike" kern="1200" cap="none" spc="0" normalizeH="0" baseline="0" noProof="0" dirty="0">
              <a:ln>
                <a:noFill/>
              </a:ln>
              <a:solidFill>
                <a:prstClr val="black"/>
              </a:solidFill>
              <a:effectLst/>
              <a:uLnTx/>
              <a:uFillTx/>
              <a:latin typeface="Calibri"/>
              <a:ea typeface="+mn-ea"/>
              <a:cs typeface="Calibri"/>
            </a:endParaRPr>
          </a:p>
          <a:p>
            <a:pPr marL="2286000" marR="0" lvl="5"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smtClean="0">
                <a:ln>
                  <a:noFill/>
                </a:ln>
                <a:solidFill>
                  <a:prstClr val="black"/>
                </a:solidFill>
                <a:effectLst/>
                <a:uLnTx/>
                <a:uFillTx/>
                <a:latin typeface="Calibri"/>
                <a:ea typeface="+mn-ea"/>
                <a:cs typeface="+mn-cs"/>
              </a:rPr>
              <a:t>   </a:t>
            </a:r>
            <a:r>
              <a:rPr kumimoji="0" lang="en-GB" sz="1800" b="1" i="0" u="none" strike="noStrike" kern="1200" cap="none" spc="0" normalizeH="0" baseline="0" noProof="0" dirty="0">
                <a:ln>
                  <a:noFill/>
                </a:ln>
                <a:solidFill>
                  <a:prstClr val="black"/>
                </a:solidFill>
                <a:effectLst/>
                <a:uLnTx/>
                <a:uFillTx/>
                <a:latin typeface="Calibri"/>
                <a:ea typeface="+mn-ea"/>
                <a:cs typeface="+mn-cs"/>
              </a:rPr>
              <a:t>  </a:t>
            </a:r>
            <a:r>
              <a:rPr kumimoji="0" lang="en-GB" sz="1800" b="1" i="0" u="none" strike="noStrike" kern="1200" cap="none" spc="0" normalizeH="0" baseline="0" noProof="0" dirty="0" smtClean="0">
                <a:ln>
                  <a:noFill/>
                </a:ln>
                <a:solidFill>
                  <a:prstClr val="black"/>
                </a:solidFill>
                <a:effectLst/>
                <a:uLnTx/>
                <a:uFillTx/>
                <a:latin typeface="Calibri"/>
                <a:ea typeface="+mn-ea"/>
                <a:cs typeface="+mn-cs"/>
              </a:rPr>
              <a:t>SHAHINA			-</a:t>
            </a:r>
            <a:r>
              <a:rPr kumimoji="0" lang="en-GB" sz="1800" b="1" i="0" u="none" strike="noStrike" kern="1200" cap="none" spc="0" normalizeH="0" baseline="0" noProof="0" dirty="0" smtClean="0">
                <a:ln>
                  <a:noFill/>
                </a:ln>
                <a:solidFill>
                  <a:prstClr val="black"/>
                </a:solidFill>
                <a:effectLst/>
                <a:uLnTx/>
                <a:uFillTx/>
                <a:latin typeface="Calibri"/>
                <a:ea typeface="+mn-ea"/>
                <a:cs typeface="Calibri"/>
              </a:rPr>
              <a:t> </a:t>
            </a:r>
            <a:r>
              <a:rPr kumimoji="0" lang="en-GB" sz="1800" b="1" i="0" u="none" strike="noStrike" kern="1200" cap="none" spc="0" normalizeH="0" baseline="0" noProof="0" dirty="0">
                <a:ln>
                  <a:noFill/>
                </a:ln>
                <a:solidFill>
                  <a:prstClr val="black"/>
                </a:solidFill>
                <a:effectLst/>
                <a:uLnTx/>
                <a:uFillTx/>
                <a:latin typeface="Calibri"/>
                <a:ea typeface="+mn-ea"/>
                <a:cs typeface="Calibri"/>
              </a:rPr>
              <a:t>1710755</a:t>
            </a:r>
            <a:endParaRPr kumimoji="0" lang="en-GB" sz="1800" b="0" i="0" u="none" strike="noStrike" kern="1200" cap="none" spc="0" normalizeH="0" baseline="0" noProof="0" dirty="0">
              <a:ln>
                <a:noFill/>
              </a:ln>
              <a:solidFill>
                <a:prstClr val="black"/>
              </a:solidFill>
              <a:effectLst/>
              <a:uLnTx/>
              <a:uFillTx/>
              <a:latin typeface="Calibri"/>
              <a:ea typeface="+mn-ea"/>
              <a:cs typeface="Calibri"/>
            </a:endParaRPr>
          </a:p>
          <a:p>
            <a:pPr marL="2286000" marR="0" lvl="5"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smtClean="0">
                <a:ln>
                  <a:noFill/>
                </a:ln>
                <a:solidFill>
                  <a:prstClr val="black"/>
                </a:solidFill>
                <a:effectLst/>
                <a:uLnTx/>
                <a:uFillTx/>
                <a:latin typeface="Calibri"/>
                <a:ea typeface="+mn-ea"/>
                <a:cs typeface="Calibri"/>
              </a:rPr>
              <a:t>   </a:t>
            </a:r>
            <a:r>
              <a:rPr kumimoji="0" lang="en-GB" sz="1800" b="1" i="0" u="none" strike="noStrike" kern="1200" cap="none" spc="0" normalizeH="0" baseline="0" noProof="0" dirty="0">
                <a:ln>
                  <a:noFill/>
                </a:ln>
                <a:solidFill>
                  <a:prstClr val="black"/>
                </a:solidFill>
                <a:effectLst/>
                <a:uLnTx/>
                <a:uFillTx/>
                <a:latin typeface="Calibri"/>
                <a:ea typeface="+mn-ea"/>
                <a:cs typeface="Calibri"/>
              </a:rPr>
              <a:t>  RUTVIK </a:t>
            </a:r>
            <a:r>
              <a:rPr kumimoji="0" lang="en-GB" sz="1800" b="1" i="0" u="none" strike="noStrike" kern="1200" cap="none" spc="0" normalizeH="0" baseline="0" noProof="0" dirty="0" smtClean="0">
                <a:ln>
                  <a:noFill/>
                </a:ln>
                <a:solidFill>
                  <a:prstClr val="black"/>
                </a:solidFill>
                <a:effectLst/>
                <a:uLnTx/>
                <a:uFillTx/>
                <a:latin typeface="Calibri"/>
                <a:ea typeface="+mn-ea"/>
                <a:cs typeface="Calibri"/>
              </a:rPr>
              <a:t>SAWANT		- </a:t>
            </a:r>
            <a:r>
              <a:rPr kumimoji="0" lang="en-GB" sz="1800" b="1" i="0" u="none" strike="noStrike" kern="1200" cap="none" spc="0" normalizeH="0" baseline="0" noProof="0" dirty="0">
                <a:ln>
                  <a:noFill/>
                </a:ln>
                <a:solidFill>
                  <a:prstClr val="black"/>
                </a:solidFill>
                <a:effectLst/>
                <a:uLnTx/>
                <a:uFillTx/>
                <a:latin typeface="Calibri"/>
                <a:ea typeface="+mn-ea"/>
                <a:cs typeface="Calibri"/>
              </a:rPr>
              <a:t>1704935</a:t>
            </a:r>
          </a:p>
          <a:p>
            <a:pPr marL="2286000" marR="0" lvl="5"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smtClean="0">
                <a:ln>
                  <a:noFill/>
                </a:ln>
                <a:solidFill>
                  <a:prstClr val="black"/>
                </a:solidFill>
                <a:effectLst/>
                <a:uLnTx/>
                <a:uFillTx/>
                <a:latin typeface="Calibri"/>
                <a:ea typeface="+mn-ea"/>
                <a:cs typeface="Calibri"/>
              </a:rPr>
              <a:t>   </a:t>
            </a:r>
            <a:r>
              <a:rPr kumimoji="0" lang="en-GB" sz="1800" b="1" i="0" u="none" strike="noStrike" kern="1200" cap="none" spc="0" normalizeH="0" baseline="0" noProof="0" dirty="0">
                <a:ln>
                  <a:noFill/>
                </a:ln>
                <a:solidFill>
                  <a:prstClr val="black"/>
                </a:solidFill>
                <a:effectLst/>
                <a:uLnTx/>
                <a:uFillTx/>
                <a:latin typeface="Calibri"/>
                <a:ea typeface="+mn-ea"/>
                <a:cs typeface="Calibri"/>
              </a:rPr>
              <a:t>  JAINULABEDIN </a:t>
            </a:r>
            <a:r>
              <a:rPr kumimoji="0" lang="en-GB" sz="1800" b="1" i="0" u="none" strike="noStrike" kern="1200" cap="none" spc="0" normalizeH="0" baseline="0" noProof="0" dirty="0" smtClean="0">
                <a:ln>
                  <a:noFill/>
                </a:ln>
                <a:solidFill>
                  <a:prstClr val="black"/>
                </a:solidFill>
                <a:effectLst/>
                <a:uLnTx/>
                <a:uFillTx/>
                <a:latin typeface="Calibri"/>
                <a:ea typeface="+mn-ea"/>
                <a:cs typeface="Calibri"/>
              </a:rPr>
              <a:t>BAX		- </a:t>
            </a:r>
            <a:r>
              <a:rPr kumimoji="0" lang="en-GB" sz="1800" b="1" i="0" u="none" strike="noStrike" kern="1200" cap="none" spc="0" normalizeH="0" baseline="0" noProof="0" dirty="0">
                <a:ln>
                  <a:noFill/>
                </a:ln>
                <a:solidFill>
                  <a:prstClr val="black"/>
                </a:solidFill>
                <a:effectLst/>
                <a:uLnTx/>
                <a:uFillTx/>
                <a:latin typeface="Calibri"/>
                <a:ea typeface="+mn-ea"/>
                <a:cs typeface="Calibri"/>
              </a:rPr>
              <a:t>1704862</a:t>
            </a:r>
          </a:p>
          <a:p>
            <a:pPr marL="2286000" marR="0" lvl="5"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a:ea typeface="+mn-ea"/>
                <a:cs typeface="Calibri"/>
              </a:rPr>
              <a:t> </a:t>
            </a:r>
            <a:r>
              <a:rPr kumimoji="0" lang="en-GB" sz="1800" b="1" i="0" u="none" strike="noStrike" kern="1200" cap="none" spc="0" normalizeH="0" baseline="0" noProof="0" dirty="0" smtClean="0">
                <a:ln>
                  <a:noFill/>
                </a:ln>
                <a:solidFill>
                  <a:prstClr val="black"/>
                </a:solidFill>
                <a:effectLst/>
                <a:uLnTx/>
                <a:uFillTx/>
                <a:latin typeface="Calibri"/>
                <a:ea typeface="+mn-ea"/>
                <a:cs typeface="Calibri"/>
              </a:rPr>
              <a:t>    MOHAMMADJUNAID	-1711085</a:t>
            </a:r>
            <a:endParaRPr kumimoji="0" lang="en-GB" sz="1800" b="1" i="0" u="none" strike="noStrike" kern="1200" cap="none" spc="0" normalizeH="0" baseline="0" noProof="0" dirty="0">
              <a:ln>
                <a:noFill/>
              </a:ln>
              <a:solidFill>
                <a:prstClr val="black"/>
              </a:solidFill>
              <a:effectLst/>
              <a:uLnTx/>
              <a:uFillTx/>
              <a:latin typeface="Calibri"/>
              <a:ea typeface="+mn-ea"/>
              <a:cs typeface="Calibri"/>
            </a:endParaRPr>
          </a:p>
          <a:p>
            <a:pPr marL="342900" marR="0" lvl="0" indent="-342900" algn="ctr" defTabSz="914400" rtl="0" eaLnBrk="1" fontAlgn="auto" latinLnBrk="0" hangingPunct="1">
              <a:lnSpc>
                <a:spcPct val="100000"/>
              </a:lnSpc>
              <a:spcBef>
                <a:spcPts val="0"/>
              </a:spcBef>
              <a:spcAft>
                <a:spcPts val="0"/>
              </a:spcAft>
              <a:buClrTx/>
              <a:buSzTx/>
              <a:buFontTx/>
              <a:buAutoNum type="arabicPeriod"/>
              <a:tabLst/>
              <a:defRPr/>
            </a:pPr>
            <a:endParaRPr kumimoji="0" lang="en-GB" sz="1800" b="1" i="0" u="none" strike="noStrike" kern="1200" cap="none" spc="0" normalizeH="0" baseline="0" noProof="0" dirty="0">
              <a:ln>
                <a:noFill/>
              </a:ln>
              <a:solidFill>
                <a:prstClr val="black"/>
              </a:solidFill>
              <a:effectLst/>
              <a:uLnTx/>
              <a:uFillTx/>
              <a:latin typeface="Calibri"/>
              <a:ea typeface="+mn-ea"/>
              <a:cs typeface="Calibri"/>
            </a:endParaRPr>
          </a:p>
          <a:p>
            <a:pPr lvl="0" algn="ctr">
              <a:defRPr/>
            </a:pPr>
            <a:r>
              <a:rPr kumimoji="0" lang="en-GB" sz="1800" b="1" i="0" u="none" strike="noStrike" kern="1200" cap="none" spc="0" normalizeH="0" baseline="0" noProof="0" dirty="0">
                <a:ln>
                  <a:noFill/>
                </a:ln>
                <a:solidFill>
                  <a:prstClr val="black"/>
                </a:solidFill>
                <a:effectLst/>
                <a:uLnTx/>
                <a:uFillTx/>
                <a:latin typeface="Calibri"/>
                <a:ea typeface="+mn-ea"/>
                <a:cs typeface="+mn-cs"/>
              </a:rPr>
              <a:t>	</a:t>
            </a:r>
            <a:r>
              <a:rPr lang="en-GB" b="1" dirty="0">
                <a:solidFill>
                  <a:prstClr val="black"/>
                </a:solidFill>
                <a:cs typeface="Calibri"/>
              </a:rPr>
              <a:t>LECTURER: TUSHARA BALENDRAN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alibri"/>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alibri"/>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alibri"/>
              <a:ea typeface="+mn-ea"/>
              <a:cs typeface="Calibri"/>
            </a:endParaRPr>
          </a:p>
          <a:p>
            <a:pPr marL="742950" marR="0" lvl="1"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Calibri"/>
            </a:endParaRPr>
          </a:p>
        </p:txBody>
      </p:sp>
      <p:pic>
        <p:nvPicPr>
          <p:cNvPr id="9" name="Picture 8"/>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651999" y="0"/>
            <a:ext cx="2540001" cy="705322"/>
          </a:xfrm>
          <a:prstGeom prst="rect">
            <a:avLst/>
          </a:prstGeom>
        </p:spPr>
      </p:pic>
    </p:spTree>
    <p:extLst>
      <p:ext uri="{BB962C8B-B14F-4D97-AF65-F5344CB8AC3E}">
        <p14:creationId xmlns:p14="http://schemas.microsoft.com/office/powerpoint/2010/main" xmlns="" val="42339009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1517286" y="5857269"/>
            <a:ext cx="899160" cy="1000731"/>
          </a:xfrm>
          <a:prstGeom prst="rect">
            <a:avLst/>
          </a:prstGeom>
        </p:spPr>
      </p:pic>
      <p:sp>
        <p:nvSpPr>
          <p:cNvPr id="8" name="Rectangle 7"/>
          <p:cNvSpPr/>
          <p:nvPr/>
        </p:nvSpPr>
        <p:spPr>
          <a:xfrm>
            <a:off x="6003633" y="2967335"/>
            <a:ext cx="184731" cy="1754326"/>
          </a:xfrm>
          <a:prstGeom prst="rect">
            <a:avLst/>
          </a:prstGeom>
          <a:noFill/>
        </p:spPr>
        <p:txBody>
          <a:bodyPr wrap="none" lIns="91440" tIns="45720" rIns="91440" bIns="45720">
            <a:spAutoFit/>
          </a:bodyPr>
          <a:lstStyle/>
          <a:p>
            <a:pPr algn="ctr"/>
            <a:endParaRPr lang="en-US" sz="5400" b="1" cap="none" spc="0" dirty="0" smtClean="0">
              <a:ln w="6600">
                <a:solidFill>
                  <a:schemeClr val="accent2"/>
                </a:solidFill>
                <a:prstDash val="solid"/>
              </a:ln>
              <a:solidFill>
                <a:srgbClr val="FFFFFF"/>
              </a:solidFill>
              <a:effectLst>
                <a:outerShdw dist="38100" dir="2700000" algn="tl" rotWithShape="0">
                  <a:schemeClr val="accent2"/>
                </a:outerShdw>
              </a:effectLst>
            </a:endParaRPr>
          </a:p>
          <a:p>
            <a:pPr algn="ct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0" name="Rectangle 9"/>
          <p:cNvSpPr/>
          <p:nvPr/>
        </p:nvSpPr>
        <p:spPr>
          <a:xfrm>
            <a:off x="324201" y="445836"/>
            <a:ext cx="11861324" cy="6463308"/>
          </a:xfrm>
          <a:prstGeom prst="rect">
            <a:avLst/>
          </a:prstGeom>
        </p:spPr>
        <p:txBody>
          <a:bodyPr wrap="none">
            <a:spAutoFit/>
          </a:bodyPr>
          <a:lstStyle/>
          <a:p>
            <a:r>
              <a:rPr lang="en-GB" sz="2400" dirty="0" smtClean="0"/>
              <a:t>Coca-Cola Company is </a:t>
            </a:r>
            <a:r>
              <a:rPr lang="en-GB" sz="2400" dirty="0"/>
              <a:t>the </a:t>
            </a:r>
            <a:r>
              <a:rPr lang="en-GB" sz="2400" dirty="0" smtClean="0"/>
              <a:t>leading producer, retailer and </a:t>
            </a:r>
          </a:p>
          <a:p>
            <a:r>
              <a:rPr lang="en-GB" sz="2400" dirty="0" smtClean="0"/>
              <a:t>marketer of non-alcoholic beverages:</a:t>
            </a:r>
          </a:p>
          <a:p>
            <a:endParaRPr lang="en-GB" sz="2400" dirty="0"/>
          </a:p>
          <a:p>
            <a:endParaRPr lang="en-GB" sz="2400" dirty="0" smtClean="0"/>
          </a:p>
          <a:p>
            <a:endParaRPr lang="en-GB" dirty="0" smtClean="0"/>
          </a:p>
          <a:p>
            <a:pPr marL="742950" lvl="1" indent="-285750">
              <a:buFont typeface="Wingdings" panose="05000000000000000000" pitchFamily="2" charset="2"/>
              <a:buChar char="§"/>
            </a:pPr>
            <a:r>
              <a:rPr lang="en-GB" sz="2000" dirty="0" smtClean="0"/>
              <a:t>Born on May 8 1886 in Atlanta, Georgia, incorporated in 1919; it create concentrates syrups and markets </a:t>
            </a:r>
          </a:p>
          <a:p>
            <a:pPr lvl="1"/>
            <a:r>
              <a:rPr lang="en-GB" sz="2000" dirty="0"/>
              <a:t> </a:t>
            </a:r>
            <a:r>
              <a:rPr lang="en-GB" sz="2000" dirty="0" smtClean="0"/>
              <a:t>    non-alcoholic beverages</a:t>
            </a:r>
          </a:p>
          <a:p>
            <a:pPr lvl="1"/>
            <a:endParaRPr lang="en-GB" sz="2000" dirty="0" smtClean="0"/>
          </a:p>
          <a:p>
            <a:pPr marL="742950" lvl="1" indent="-285750">
              <a:buFont typeface="Wingdings" panose="05000000000000000000" pitchFamily="2" charset="2"/>
              <a:buChar char="§"/>
            </a:pPr>
            <a:r>
              <a:rPr lang="en-GB" sz="2000" dirty="0" smtClean="0"/>
              <a:t>It has a ‘market value of over $189.81 billion versus PepsiCo’s $155.09 billion April 2018</a:t>
            </a:r>
            <a:r>
              <a:rPr lang="en-GB" sz="2000" dirty="0"/>
              <a:t>’ and </a:t>
            </a:r>
            <a:endParaRPr lang="en-GB" sz="2000" dirty="0" smtClean="0"/>
          </a:p>
          <a:p>
            <a:pPr lvl="1"/>
            <a:r>
              <a:rPr lang="en-GB" sz="2000" dirty="0"/>
              <a:t> </a:t>
            </a:r>
            <a:r>
              <a:rPr lang="en-GB" sz="2000" dirty="0" smtClean="0"/>
              <a:t>    holds </a:t>
            </a:r>
            <a:r>
              <a:rPr lang="en-GB" sz="2000" dirty="0"/>
              <a:t>a market share of 48.6%</a:t>
            </a:r>
            <a:endParaRPr lang="en-GB" sz="2000" dirty="0" smtClean="0"/>
          </a:p>
          <a:p>
            <a:pPr marL="742950" lvl="1" indent="-285750">
              <a:buFont typeface="Wingdings" panose="05000000000000000000" pitchFamily="2" charset="2"/>
              <a:buChar char="§"/>
            </a:pPr>
            <a:endParaRPr lang="en-GB" sz="2000" dirty="0"/>
          </a:p>
          <a:p>
            <a:pPr marL="742950" lvl="1" indent="-285750">
              <a:buFont typeface="Wingdings" panose="05000000000000000000" pitchFamily="2" charset="2"/>
              <a:buChar char="§"/>
            </a:pPr>
            <a:r>
              <a:rPr lang="en-GB" sz="2000" dirty="0" smtClean="0"/>
              <a:t>It generated $41.86 </a:t>
            </a:r>
            <a:r>
              <a:rPr lang="en-GB" sz="2000" dirty="0"/>
              <a:t>billion </a:t>
            </a:r>
            <a:r>
              <a:rPr lang="en-GB" sz="2000" dirty="0" smtClean="0"/>
              <a:t>in </a:t>
            </a:r>
            <a:r>
              <a:rPr lang="en-GB" sz="2000" dirty="0"/>
              <a:t>revenue </a:t>
            </a:r>
            <a:r>
              <a:rPr lang="en-GB" sz="2000" dirty="0" smtClean="0"/>
              <a:t>globally </a:t>
            </a:r>
            <a:r>
              <a:rPr lang="en-GB" sz="2000" dirty="0"/>
              <a:t>in </a:t>
            </a:r>
            <a:r>
              <a:rPr lang="en-GB" sz="2000" dirty="0" smtClean="0"/>
              <a:t>2016/2017 versus PepsiCo's $30.1 billion </a:t>
            </a:r>
          </a:p>
          <a:p>
            <a:pPr marL="742950" lvl="1" indent="-285750"/>
            <a:r>
              <a:rPr lang="en-GB" sz="2000" dirty="0" smtClean="0"/>
              <a:t>     or Nestlé's $24.5 billion.</a:t>
            </a:r>
          </a:p>
          <a:p>
            <a:pPr marL="742950" lvl="1" indent="-285750"/>
            <a:endParaRPr lang="en-GB" sz="2000" dirty="0" smtClean="0"/>
          </a:p>
          <a:p>
            <a:pPr marL="742950" lvl="1" indent="-285750">
              <a:buFont typeface="Wingdings" pitchFamily="2" charset="2"/>
              <a:buChar char="§"/>
            </a:pPr>
            <a:r>
              <a:rPr lang="en-GB" sz="2000" dirty="0" smtClean="0"/>
              <a:t>Net revenue fell to $9.41 billion from $10 billion in 2017 due to a strong dollar, acquisitions and </a:t>
            </a:r>
          </a:p>
          <a:p>
            <a:pPr marL="742950" lvl="1" indent="-285750"/>
            <a:r>
              <a:rPr lang="en-GB" sz="2000" dirty="0" smtClean="0"/>
              <a:t>     divestitures.</a:t>
            </a:r>
          </a:p>
          <a:p>
            <a:pPr marL="742950" lvl="1" indent="-285750"/>
            <a:endParaRPr lang="en-GB" sz="2000" dirty="0" smtClean="0"/>
          </a:p>
          <a:p>
            <a:pPr marL="742950" lvl="1" indent="-285750"/>
            <a:endParaRPr lang="en-GB" sz="2000" dirty="0" smtClean="0"/>
          </a:p>
          <a:p>
            <a:pPr marL="742950" lvl="1" indent="-285750">
              <a:buFont typeface="Wingdings" panose="05000000000000000000" pitchFamily="2" charset="2"/>
              <a:buChar char="§"/>
            </a:pPr>
            <a:endParaRPr lang="en-GB" sz="2000" dirty="0"/>
          </a:p>
          <a:p>
            <a:pPr lvl="1"/>
            <a:endParaRPr lang="en-GB" sz="2000" dirty="0"/>
          </a:p>
        </p:txBody>
      </p:sp>
      <p:pic>
        <p:nvPicPr>
          <p:cNvPr id="7" name="Picture 6"/>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651999" y="0"/>
            <a:ext cx="2540001" cy="705322"/>
          </a:xfrm>
          <a:prstGeom prst="rect">
            <a:avLst/>
          </a:prstGeom>
        </p:spPr>
      </p:pic>
    </p:spTree>
    <p:extLst>
      <p:ext uri="{BB962C8B-B14F-4D97-AF65-F5344CB8AC3E}">
        <p14:creationId xmlns:p14="http://schemas.microsoft.com/office/powerpoint/2010/main" xmlns="" val="135166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1533911" y="5857269"/>
            <a:ext cx="899160" cy="1000731"/>
          </a:xfrm>
          <a:prstGeom prst="rect">
            <a:avLst/>
          </a:prstGeom>
        </p:spPr>
      </p:pic>
      <p:sp>
        <p:nvSpPr>
          <p:cNvPr id="8" name="Rectangle 7"/>
          <p:cNvSpPr/>
          <p:nvPr/>
        </p:nvSpPr>
        <p:spPr>
          <a:xfrm>
            <a:off x="6003633" y="2967335"/>
            <a:ext cx="184731" cy="1754326"/>
          </a:xfrm>
          <a:prstGeom prst="rect">
            <a:avLst/>
          </a:prstGeom>
          <a:noFill/>
        </p:spPr>
        <p:txBody>
          <a:bodyPr wrap="none" lIns="91440" tIns="45720" rIns="91440" bIns="45720">
            <a:spAutoFit/>
          </a:bodyPr>
          <a:lstStyle/>
          <a:p>
            <a:pPr algn="ctr"/>
            <a:endParaRPr lang="en-US" sz="5400" b="1" cap="none" spc="0" dirty="0" smtClean="0">
              <a:ln w="6600">
                <a:solidFill>
                  <a:schemeClr val="accent2"/>
                </a:solidFill>
                <a:prstDash val="solid"/>
              </a:ln>
              <a:solidFill>
                <a:srgbClr val="FFFFFF"/>
              </a:solidFill>
              <a:effectLst>
                <a:outerShdw dist="38100" dir="2700000" algn="tl" rotWithShape="0">
                  <a:schemeClr val="accent2"/>
                </a:outerShdw>
              </a:effectLst>
            </a:endParaRPr>
          </a:p>
          <a:p>
            <a:pPr algn="ct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0" name="Rectangle 9"/>
          <p:cNvSpPr/>
          <p:nvPr/>
        </p:nvSpPr>
        <p:spPr>
          <a:xfrm>
            <a:off x="159116" y="352661"/>
            <a:ext cx="11374795" cy="5232202"/>
          </a:xfrm>
          <a:prstGeom prst="rect">
            <a:avLst/>
          </a:prstGeom>
        </p:spPr>
        <p:txBody>
          <a:bodyPr wrap="square">
            <a:spAutoFit/>
          </a:bodyPr>
          <a:lstStyle/>
          <a:p>
            <a:r>
              <a:rPr lang="en-GB" sz="2400" dirty="0" smtClean="0"/>
              <a:t>The expansion of the Company was rapid, massive and in about 100 years,</a:t>
            </a:r>
          </a:p>
          <a:p>
            <a:r>
              <a:rPr lang="en-GB" sz="2400" dirty="0" smtClean="0"/>
              <a:t> its coverage became global.</a:t>
            </a:r>
          </a:p>
          <a:p>
            <a:endParaRPr lang="en-GB" sz="2400" dirty="0"/>
          </a:p>
          <a:p>
            <a:endParaRPr lang="en-GB" sz="2400" dirty="0" smtClean="0"/>
          </a:p>
          <a:p>
            <a:endParaRPr lang="en-GB" dirty="0" smtClean="0"/>
          </a:p>
          <a:p>
            <a:pPr marL="742950" lvl="1" indent="-285750">
              <a:buFont typeface="Wingdings" panose="05000000000000000000" pitchFamily="2" charset="2"/>
              <a:buChar char="§"/>
            </a:pPr>
            <a:r>
              <a:rPr lang="en-GB" sz="2000" dirty="0" smtClean="0"/>
              <a:t>complete beverage products bearing the company’s trademarks in over 200 countries</a:t>
            </a:r>
          </a:p>
          <a:p>
            <a:pPr marL="742950" lvl="1" indent="-285750">
              <a:buFont typeface="Wingdings" panose="05000000000000000000" pitchFamily="2" charset="2"/>
              <a:buChar char="§"/>
            </a:pPr>
            <a:endParaRPr lang="en-GB" sz="2000" dirty="0" smtClean="0"/>
          </a:p>
          <a:p>
            <a:pPr marL="742950" lvl="1" indent="-285750">
              <a:buFont typeface="Wingdings" panose="05000000000000000000" pitchFamily="2" charset="2"/>
              <a:buChar char="§"/>
            </a:pPr>
            <a:r>
              <a:rPr lang="en-GB" sz="2000" dirty="0" smtClean="0"/>
              <a:t>Owns/licenses more than 500 non-alcoholic beverage brands across world markets</a:t>
            </a:r>
          </a:p>
          <a:p>
            <a:pPr marL="742950" lvl="1" indent="-285750">
              <a:buFont typeface="Wingdings" panose="05000000000000000000" pitchFamily="2" charset="2"/>
              <a:buChar char="§"/>
            </a:pPr>
            <a:endParaRPr lang="en-GB" sz="2000" dirty="0" smtClean="0"/>
          </a:p>
          <a:p>
            <a:pPr marL="742950" lvl="1" indent="-285750">
              <a:buFont typeface="Wingdings" panose="05000000000000000000" pitchFamily="2" charset="2"/>
              <a:buChar char="§"/>
            </a:pPr>
            <a:r>
              <a:rPr lang="en-GB" sz="2000" dirty="0" smtClean="0"/>
              <a:t>the business owns and markets four of the world's top five non-alcoholic carbonate </a:t>
            </a:r>
          </a:p>
          <a:p>
            <a:pPr marL="742950" lvl="1" indent="-285750"/>
            <a:r>
              <a:rPr lang="en-GB" sz="2000" dirty="0" smtClean="0"/>
              <a:t>     beverage brands such as Coca-Cola, </a:t>
            </a:r>
            <a:r>
              <a:rPr lang="en-GB" sz="2000" dirty="0" err="1" smtClean="0"/>
              <a:t>Fanta</a:t>
            </a:r>
            <a:r>
              <a:rPr lang="en-GB" sz="2000" dirty="0" smtClean="0"/>
              <a:t> Orange and Sprite.</a:t>
            </a:r>
          </a:p>
          <a:p>
            <a:pPr marL="742950" lvl="1" indent="-285750"/>
            <a:endParaRPr lang="en-GB" sz="2000" dirty="0" smtClean="0"/>
          </a:p>
          <a:p>
            <a:pPr marL="742950" lvl="1" indent="-285750">
              <a:buFont typeface="Wingdings" panose="05000000000000000000" pitchFamily="2" charset="2"/>
              <a:buChar char="§"/>
            </a:pPr>
            <a:r>
              <a:rPr lang="en-GB" sz="2000" dirty="0" smtClean="0"/>
              <a:t>Best Known for its flagship ‘Coca-Cola brand’, </a:t>
            </a:r>
            <a:r>
              <a:rPr lang="en-GB" sz="2000" dirty="0"/>
              <a:t>operated a franchised distribution system </a:t>
            </a:r>
            <a:r>
              <a:rPr lang="en-GB" sz="2000" dirty="0" smtClean="0"/>
              <a:t>since </a:t>
            </a:r>
          </a:p>
          <a:p>
            <a:pPr marL="742950" lvl="1" indent="-285750"/>
            <a:r>
              <a:rPr lang="en-GB" sz="2000" dirty="0" smtClean="0"/>
              <a:t>    1889</a:t>
            </a:r>
          </a:p>
          <a:p>
            <a:pPr marL="742950" lvl="1" indent="-285750"/>
            <a:r>
              <a:rPr lang="en-GB" sz="2000" dirty="0" smtClean="0"/>
              <a:t>. </a:t>
            </a:r>
          </a:p>
          <a:p>
            <a:pPr lvl="1"/>
            <a:endParaRPr lang="en-GB" sz="2000" dirty="0"/>
          </a:p>
        </p:txBody>
      </p:sp>
      <p:pic>
        <p:nvPicPr>
          <p:cNvPr id="7" name="Picture 6"/>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651999" y="0"/>
            <a:ext cx="2540001" cy="705322"/>
          </a:xfrm>
          <a:prstGeom prst="rect">
            <a:avLst/>
          </a:prstGeom>
        </p:spPr>
      </p:pic>
    </p:spTree>
    <p:extLst>
      <p:ext uri="{BB962C8B-B14F-4D97-AF65-F5344CB8AC3E}">
        <p14:creationId xmlns:p14="http://schemas.microsoft.com/office/powerpoint/2010/main" xmlns="" val="1972484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1464648" y="5857269"/>
            <a:ext cx="899160" cy="1000731"/>
          </a:xfrm>
          <a:prstGeom prst="rect">
            <a:avLst/>
          </a:prstGeom>
        </p:spPr>
      </p:pic>
      <p:sp>
        <p:nvSpPr>
          <p:cNvPr id="8" name="Rectangle 7"/>
          <p:cNvSpPr/>
          <p:nvPr/>
        </p:nvSpPr>
        <p:spPr>
          <a:xfrm>
            <a:off x="6003633" y="2967335"/>
            <a:ext cx="184731" cy="1754326"/>
          </a:xfrm>
          <a:prstGeom prst="rect">
            <a:avLst/>
          </a:prstGeom>
          <a:noFill/>
        </p:spPr>
        <p:txBody>
          <a:bodyPr wrap="none" lIns="91440" tIns="45720" rIns="91440" bIns="45720">
            <a:spAutoFit/>
          </a:bodyPr>
          <a:lstStyle/>
          <a:p>
            <a:pPr algn="ctr"/>
            <a:endParaRPr lang="en-US" sz="5400" b="1" cap="none" spc="0" dirty="0" smtClean="0">
              <a:ln w="6600">
                <a:solidFill>
                  <a:schemeClr val="accent2"/>
                </a:solidFill>
                <a:prstDash val="solid"/>
              </a:ln>
              <a:solidFill>
                <a:srgbClr val="FFFFFF"/>
              </a:solidFill>
              <a:effectLst>
                <a:outerShdw dist="38100" dir="2700000" algn="tl" rotWithShape="0">
                  <a:schemeClr val="accent2"/>
                </a:outerShdw>
              </a:effectLst>
            </a:endParaRPr>
          </a:p>
          <a:p>
            <a:pPr algn="ct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0" name="Rectangle 9"/>
          <p:cNvSpPr/>
          <p:nvPr/>
        </p:nvSpPr>
        <p:spPr>
          <a:xfrm>
            <a:off x="81774" y="352661"/>
            <a:ext cx="11108554" cy="5447645"/>
          </a:xfrm>
          <a:prstGeom prst="rect">
            <a:avLst/>
          </a:prstGeom>
        </p:spPr>
        <p:txBody>
          <a:bodyPr wrap="none">
            <a:spAutoFit/>
          </a:bodyPr>
          <a:lstStyle/>
          <a:p>
            <a:r>
              <a:rPr lang="en-GB" sz="2400" dirty="0" smtClean="0"/>
              <a:t>The Company’s Flagship, Coca-Cola brand, is mostly recognisable soft </a:t>
            </a:r>
          </a:p>
          <a:p>
            <a:r>
              <a:rPr lang="en-GB" sz="2400" dirty="0" smtClean="0"/>
              <a:t>drink brand in the world</a:t>
            </a:r>
          </a:p>
          <a:p>
            <a:endParaRPr lang="en-GB" sz="2400" dirty="0" smtClean="0"/>
          </a:p>
          <a:p>
            <a:endParaRPr lang="en-GB" dirty="0" smtClean="0"/>
          </a:p>
          <a:p>
            <a:pPr marL="742950" lvl="1" indent="-285750">
              <a:buFont typeface="Wingdings" panose="05000000000000000000" pitchFamily="2" charset="2"/>
              <a:buChar char="§"/>
            </a:pPr>
            <a:r>
              <a:rPr lang="en-GB" sz="2000" dirty="0" smtClean="0"/>
              <a:t>‘it has a brand </a:t>
            </a:r>
            <a:r>
              <a:rPr lang="en-GB" sz="2000" dirty="0"/>
              <a:t>value </a:t>
            </a:r>
            <a:r>
              <a:rPr lang="en-GB" sz="2000" dirty="0" smtClean="0"/>
              <a:t>or brand equity amounting to $66.49 billion versus Pepsi’s $10.638 billion, </a:t>
            </a:r>
          </a:p>
          <a:p>
            <a:pPr lvl="1"/>
            <a:r>
              <a:rPr lang="en-GB" sz="2000" dirty="0"/>
              <a:t> </a:t>
            </a:r>
            <a:r>
              <a:rPr lang="en-GB" sz="2000" dirty="0" smtClean="0"/>
              <a:t>     Diet Coke’s £11.65 billion and Red Bull’s £11.56 billion’</a:t>
            </a:r>
            <a:endParaRPr lang="en-GB" sz="2000" dirty="0"/>
          </a:p>
          <a:p>
            <a:pPr lvl="1"/>
            <a:endParaRPr lang="en-GB" sz="2000" dirty="0" smtClean="0"/>
          </a:p>
          <a:p>
            <a:pPr marL="742950" lvl="1" indent="-285750">
              <a:buFont typeface="Wingdings" panose="05000000000000000000" pitchFamily="2" charset="2"/>
              <a:buChar char="§"/>
            </a:pPr>
            <a:r>
              <a:rPr lang="en-GB" sz="2000" dirty="0" smtClean="0"/>
              <a:t>The brand is recognised by 94% of the world’s population and commands over 60% first mention </a:t>
            </a:r>
          </a:p>
          <a:p>
            <a:pPr lvl="1"/>
            <a:r>
              <a:rPr lang="en-GB" sz="2000" dirty="0"/>
              <a:t> </a:t>
            </a:r>
            <a:r>
              <a:rPr lang="en-GB" sz="2000" dirty="0" smtClean="0"/>
              <a:t>    versus Pepsi’s 51%</a:t>
            </a:r>
          </a:p>
          <a:p>
            <a:pPr marL="742950" lvl="1" indent="-285750">
              <a:buFont typeface="Wingdings" panose="05000000000000000000" pitchFamily="2" charset="2"/>
              <a:buChar char="§"/>
            </a:pPr>
            <a:endParaRPr lang="en-GB" sz="2000" dirty="0"/>
          </a:p>
          <a:p>
            <a:pPr marL="742950" lvl="1" indent="-285750">
              <a:buFont typeface="Wingdings" panose="05000000000000000000" pitchFamily="2" charset="2"/>
              <a:buChar char="§"/>
            </a:pPr>
            <a:r>
              <a:rPr lang="en-GB" sz="2000" dirty="0" smtClean="0"/>
              <a:t>Of the 1.9 billion servings of Coca-Cola products each day, the Coke brand accounts for 78% of the</a:t>
            </a:r>
          </a:p>
          <a:p>
            <a:pPr lvl="1"/>
            <a:r>
              <a:rPr lang="en-GB" sz="2000" dirty="0"/>
              <a:t> </a:t>
            </a:r>
            <a:r>
              <a:rPr lang="en-GB" sz="2000" dirty="0" smtClean="0"/>
              <a:t>    daily servings.</a:t>
            </a:r>
          </a:p>
          <a:p>
            <a:pPr marL="742950" lvl="1" indent="-285750">
              <a:buFont typeface="Wingdings" panose="05000000000000000000" pitchFamily="2" charset="2"/>
              <a:buChar char="§"/>
            </a:pPr>
            <a:endParaRPr lang="en-GB" sz="2000" dirty="0"/>
          </a:p>
          <a:p>
            <a:pPr marL="742950" lvl="1" indent="-285750">
              <a:buFont typeface="Wingdings" panose="05000000000000000000" pitchFamily="2" charset="2"/>
              <a:buChar char="§"/>
            </a:pPr>
            <a:r>
              <a:rPr lang="en-GB" sz="2000" dirty="0" smtClean="0"/>
              <a:t>the ‘Coca-Cola brand has a segment share of 59% and contributes 17% to total business’</a:t>
            </a:r>
          </a:p>
          <a:p>
            <a:pPr marL="742950" lvl="1" indent="-285750">
              <a:buFont typeface="Wingdings" panose="05000000000000000000" pitchFamily="2" charset="2"/>
              <a:buChar char="§"/>
            </a:pPr>
            <a:endParaRPr lang="en-GB" sz="2000" dirty="0" smtClean="0"/>
          </a:p>
          <a:p>
            <a:pPr marL="742950" lvl="1" indent="-285750">
              <a:buFont typeface="Wingdings" panose="05000000000000000000" pitchFamily="2" charset="2"/>
              <a:buChar char="§"/>
            </a:pPr>
            <a:r>
              <a:rPr lang="en-GB" sz="2000" dirty="0" smtClean="0"/>
              <a:t>In a Consumer Preference study, 65% respondents prefer the Coca-Cola brand  to Pepsi’s 35%</a:t>
            </a:r>
          </a:p>
          <a:p>
            <a:pPr marL="742950" lvl="1" indent="-285750">
              <a:buFont typeface="Wingdings" panose="05000000000000000000" pitchFamily="2" charset="2"/>
              <a:buChar char="§"/>
            </a:pPr>
            <a:endParaRPr lang="en-GB" dirty="0"/>
          </a:p>
        </p:txBody>
      </p:sp>
      <p:pic>
        <p:nvPicPr>
          <p:cNvPr id="9" name="Picture 8"/>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651999" y="0"/>
            <a:ext cx="2540001" cy="705322"/>
          </a:xfrm>
          <a:prstGeom prst="rect">
            <a:avLst/>
          </a:prstGeom>
        </p:spPr>
      </p:pic>
    </p:spTree>
    <p:extLst>
      <p:ext uri="{BB962C8B-B14F-4D97-AF65-F5344CB8AC3E}">
        <p14:creationId xmlns:p14="http://schemas.microsoft.com/office/powerpoint/2010/main" xmlns="" val="15054218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1517286" y="5857269"/>
            <a:ext cx="899160" cy="1000731"/>
          </a:xfrm>
          <a:prstGeom prst="rect">
            <a:avLst/>
          </a:prstGeom>
        </p:spPr>
      </p:pic>
      <p:sp>
        <p:nvSpPr>
          <p:cNvPr id="8" name="Rectangle 7"/>
          <p:cNvSpPr/>
          <p:nvPr/>
        </p:nvSpPr>
        <p:spPr>
          <a:xfrm>
            <a:off x="6003633" y="2967335"/>
            <a:ext cx="184731" cy="1754326"/>
          </a:xfrm>
          <a:prstGeom prst="rect">
            <a:avLst/>
          </a:prstGeom>
          <a:noFill/>
        </p:spPr>
        <p:txBody>
          <a:bodyPr wrap="none" lIns="91440" tIns="45720" rIns="91440" bIns="45720">
            <a:spAutoFit/>
          </a:bodyPr>
          <a:lstStyle/>
          <a:p>
            <a:pPr algn="ctr"/>
            <a:endParaRPr lang="en-US" sz="5400" b="1" cap="none" spc="0" dirty="0" smtClean="0">
              <a:ln w="6600">
                <a:solidFill>
                  <a:schemeClr val="accent2"/>
                </a:solidFill>
                <a:prstDash val="solid"/>
              </a:ln>
              <a:solidFill>
                <a:srgbClr val="FFFFFF"/>
              </a:solidFill>
              <a:effectLst>
                <a:outerShdw dist="38100" dir="2700000" algn="tl" rotWithShape="0">
                  <a:schemeClr val="accent2"/>
                </a:outerShdw>
              </a:effectLst>
            </a:endParaRPr>
          </a:p>
          <a:p>
            <a:pPr algn="ct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0" name="Rectangle 9"/>
          <p:cNvSpPr/>
          <p:nvPr/>
        </p:nvSpPr>
        <p:spPr>
          <a:xfrm>
            <a:off x="231858" y="352661"/>
            <a:ext cx="10702802" cy="6032421"/>
          </a:xfrm>
          <a:prstGeom prst="rect">
            <a:avLst/>
          </a:prstGeom>
        </p:spPr>
        <p:txBody>
          <a:bodyPr wrap="none">
            <a:spAutoFit/>
          </a:bodyPr>
          <a:lstStyle/>
          <a:p>
            <a:r>
              <a:rPr lang="en-GB" sz="2400" dirty="0" smtClean="0"/>
              <a:t>The Coca-Cola Company partners with over 300 bottling organisations </a:t>
            </a:r>
          </a:p>
          <a:p>
            <a:r>
              <a:rPr lang="en-GB" sz="2400" dirty="0" smtClean="0"/>
              <a:t>all over the world</a:t>
            </a:r>
          </a:p>
          <a:p>
            <a:endParaRPr lang="en-GB" sz="2400" dirty="0" smtClean="0"/>
          </a:p>
          <a:p>
            <a:endParaRPr lang="en-GB" sz="2000" dirty="0" smtClean="0"/>
          </a:p>
          <a:p>
            <a:pPr marL="742950" lvl="1" indent="-285750">
              <a:buFont typeface="Wingdings" panose="05000000000000000000" pitchFamily="2" charset="2"/>
              <a:buChar char="§"/>
            </a:pPr>
            <a:r>
              <a:rPr lang="en-GB" sz="2000" dirty="0" smtClean="0"/>
              <a:t>Bottlers hold exclusive territories</a:t>
            </a:r>
          </a:p>
          <a:p>
            <a:pPr marL="742950" lvl="1" indent="-285750">
              <a:buFont typeface="Wingdings" panose="05000000000000000000" pitchFamily="2" charset="2"/>
              <a:buChar char="§"/>
            </a:pPr>
            <a:endParaRPr lang="en-GB" sz="2000" dirty="0" smtClean="0"/>
          </a:p>
          <a:p>
            <a:pPr marL="742950" lvl="1" indent="-285750">
              <a:buFont typeface="Wingdings" panose="05000000000000000000" pitchFamily="2" charset="2"/>
              <a:buChar char="§"/>
            </a:pPr>
            <a:r>
              <a:rPr lang="en-GB" sz="2000" dirty="0" smtClean="0"/>
              <a:t>Manufactures the beverages and markets to the final consumers through various distribution </a:t>
            </a:r>
          </a:p>
          <a:p>
            <a:pPr lvl="1"/>
            <a:r>
              <a:rPr lang="en-GB" sz="2000" dirty="0"/>
              <a:t> </a:t>
            </a:r>
            <a:r>
              <a:rPr lang="en-GB" sz="2000" dirty="0" smtClean="0"/>
              <a:t>    channels i.e. middlemen and retailer or using the conventional delivery </a:t>
            </a:r>
            <a:r>
              <a:rPr lang="en-GB" sz="2000" dirty="0"/>
              <a:t>system where </a:t>
            </a:r>
            <a:r>
              <a:rPr lang="en-GB" sz="2000" dirty="0" smtClean="0"/>
              <a:t>average</a:t>
            </a:r>
          </a:p>
          <a:p>
            <a:pPr lvl="1"/>
            <a:r>
              <a:rPr lang="en-GB" sz="2000" dirty="0"/>
              <a:t> </a:t>
            </a:r>
            <a:r>
              <a:rPr lang="en-GB" sz="2000" dirty="0" smtClean="0"/>
              <a:t>    </a:t>
            </a:r>
            <a:r>
              <a:rPr lang="en-GB" sz="2000" dirty="0"/>
              <a:t>through-put is 5 cases </a:t>
            </a:r>
            <a:endParaRPr lang="en-GB" sz="2000" dirty="0" smtClean="0"/>
          </a:p>
          <a:p>
            <a:pPr marL="742950" lvl="1" indent="-285750">
              <a:buFont typeface="Wingdings" panose="05000000000000000000" pitchFamily="2" charset="2"/>
              <a:buChar char="§"/>
            </a:pPr>
            <a:endParaRPr lang="en-GB" sz="2000" dirty="0"/>
          </a:p>
          <a:p>
            <a:pPr marL="742950" lvl="1" indent="-285750">
              <a:buFont typeface="Wingdings" panose="05000000000000000000" pitchFamily="2" charset="2"/>
              <a:buChar char="§"/>
            </a:pPr>
            <a:r>
              <a:rPr lang="en-GB" sz="2000" dirty="0" smtClean="0"/>
              <a:t>World wide, bottling organisations produce and markets over 3,900 different products and</a:t>
            </a:r>
          </a:p>
          <a:p>
            <a:pPr marL="742950" lvl="1" indent="-285750"/>
            <a:r>
              <a:rPr lang="en-GB" sz="2000" dirty="0" smtClean="0"/>
              <a:t>     about 500 brands.</a:t>
            </a:r>
          </a:p>
          <a:p>
            <a:pPr marL="800100" lvl="1" indent="-342900">
              <a:buFont typeface="Wingdings" panose="05000000000000000000" pitchFamily="2" charset="2"/>
              <a:buChar char="§"/>
            </a:pPr>
            <a:endParaRPr lang="en-GB" sz="2000" dirty="0"/>
          </a:p>
          <a:p>
            <a:pPr marL="800100" lvl="1" indent="-342900">
              <a:buFont typeface="Wingdings" panose="05000000000000000000" pitchFamily="2" charset="2"/>
              <a:buChar char="§"/>
            </a:pPr>
            <a:r>
              <a:rPr lang="en-GB" sz="2000" dirty="0"/>
              <a:t>The </a:t>
            </a:r>
            <a:r>
              <a:rPr lang="en-GB" sz="2000" dirty="0" smtClean="0"/>
              <a:t>Company create concentrated syrup and </a:t>
            </a:r>
            <a:r>
              <a:rPr lang="en-GB" sz="2000" dirty="0"/>
              <a:t>sold to various bottling </a:t>
            </a:r>
            <a:r>
              <a:rPr lang="en-GB" sz="2000" dirty="0" smtClean="0"/>
              <a:t>partners</a:t>
            </a:r>
            <a:r>
              <a:rPr lang="en-GB" sz="2000" dirty="0"/>
              <a:t> all </a:t>
            </a:r>
            <a:endParaRPr lang="en-GB" sz="2000" dirty="0" smtClean="0"/>
          </a:p>
          <a:p>
            <a:pPr lvl="1"/>
            <a:r>
              <a:rPr lang="en-GB" sz="2000" dirty="0"/>
              <a:t> </a:t>
            </a:r>
            <a:r>
              <a:rPr lang="en-GB" sz="2000" dirty="0" smtClean="0"/>
              <a:t>     over </a:t>
            </a:r>
            <a:r>
              <a:rPr lang="en-GB" sz="2000" dirty="0"/>
              <a:t>the world. </a:t>
            </a:r>
          </a:p>
          <a:p>
            <a:pPr marL="800100" lvl="1" indent="-342900">
              <a:buFont typeface="Wingdings" panose="05000000000000000000" pitchFamily="2" charset="2"/>
              <a:buChar char="§"/>
            </a:pPr>
            <a:endParaRPr lang="en-GB" sz="2000" dirty="0" smtClean="0"/>
          </a:p>
          <a:p>
            <a:pPr marL="742950" lvl="1" indent="-285750">
              <a:buFont typeface="Wingdings" panose="05000000000000000000" pitchFamily="2" charset="2"/>
              <a:buChar char="§"/>
            </a:pPr>
            <a:endParaRPr lang="en-GB" dirty="0" smtClean="0"/>
          </a:p>
          <a:p>
            <a:pPr marL="742950" lvl="1" indent="-285750"/>
            <a:endParaRPr lang="en-GB" dirty="0"/>
          </a:p>
          <a:p>
            <a:pPr marL="742950" lvl="1" indent="-285750">
              <a:buFont typeface="Wingdings" panose="05000000000000000000" pitchFamily="2" charset="2"/>
              <a:buChar char="§"/>
            </a:pPr>
            <a:endParaRPr lang="en-GB" dirty="0"/>
          </a:p>
        </p:txBody>
      </p:sp>
      <p:pic>
        <p:nvPicPr>
          <p:cNvPr id="7" name="Picture 6"/>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651999" y="0"/>
            <a:ext cx="2540001" cy="705322"/>
          </a:xfrm>
          <a:prstGeom prst="rect">
            <a:avLst/>
          </a:prstGeom>
        </p:spPr>
      </p:pic>
    </p:spTree>
    <p:extLst>
      <p:ext uri="{BB962C8B-B14F-4D97-AF65-F5344CB8AC3E}">
        <p14:creationId xmlns:p14="http://schemas.microsoft.com/office/powerpoint/2010/main" xmlns="" val="4028370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1475722" y="5811057"/>
            <a:ext cx="899160" cy="1000731"/>
          </a:xfrm>
          <a:prstGeom prst="rect">
            <a:avLst/>
          </a:prstGeom>
        </p:spPr>
      </p:pic>
      <p:sp>
        <p:nvSpPr>
          <p:cNvPr id="8" name="Rectangle 7"/>
          <p:cNvSpPr/>
          <p:nvPr/>
        </p:nvSpPr>
        <p:spPr>
          <a:xfrm>
            <a:off x="6003633" y="2967335"/>
            <a:ext cx="184731" cy="1754326"/>
          </a:xfrm>
          <a:prstGeom prst="rect">
            <a:avLst/>
          </a:prstGeom>
          <a:noFill/>
        </p:spPr>
        <p:txBody>
          <a:bodyPr wrap="none" lIns="91440" tIns="45720" rIns="91440" bIns="45720">
            <a:spAutoFit/>
          </a:bodyPr>
          <a:lstStyle/>
          <a:p>
            <a:pPr algn="ctr"/>
            <a:endParaRPr lang="en-US" sz="5400" b="1" cap="none" spc="0" dirty="0" smtClean="0">
              <a:ln w="6600">
                <a:solidFill>
                  <a:schemeClr val="accent2"/>
                </a:solidFill>
                <a:prstDash val="solid"/>
              </a:ln>
              <a:solidFill>
                <a:srgbClr val="FFFFFF"/>
              </a:solidFill>
              <a:effectLst>
                <a:outerShdw dist="38100" dir="2700000" algn="tl" rotWithShape="0">
                  <a:schemeClr val="accent2"/>
                </a:outerShdw>
              </a:effectLst>
            </a:endParaRPr>
          </a:p>
          <a:p>
            <a:pPr algn="ct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0" name="Rectangle 9"/>
          <p:cNvSpPr/>
          <p:nvPr/>
        </p:nvSpPr>
        <p:spPr>
          <a:xfrm>
            <a:off x="221485" y="352661"/>
            <a:ext cx="10919278" cy="6124754"/>
          </a:xfrm>
          <a:prstGeom prst="rect">
            <a:avLst/>
          </a:prstGeom>
        </p:spPr>
        <p:txBody>
          <a:bodyPr wrap="square">
            <a:spAutoFit/>
          </a:bodyPr>
          <a:lstStyle/>
          <a:p>
            <a:r>
              <a:rPr lang="en-GB" sz="2400" dirty="0" smtClean="0"/>
              <a:t>The Company’s mission and vision statements are powerful and cannot</a:t>
            </a:r>
          </a:p>
          <a:p>
            <a:r>
              <a:rPr lang="en-GB" sz="2400" dirty="0" smtClean="0"/>
              <a:t>be beaten......</a:t>
            </a:r>
          </a:p>
          <a:p>
            <a:pPr>
              <a:buFont typeface="Wingdings" pitchFamily="2" charset="2"/>
              <a:buChar char="§"/>
            </a:pPr>
            <a:endParaRPr lang="en-GB" sz="2400" dirty="0"/>
          </a:p>
          <a:p>
            <a:pPr>
              <a:buFont typeface="Wingdings" pitchFamily="2" charset="2"/>
              <a:buChar char="§"/>
            </a:pPr>
            <a:endParaRPr lang="en-GB" sz="2000" dirty="0"/>
          </a:p>
          <a:p>
            <a:pPr lvl="1">
              <a:buFont typeface="Wingdings" pitchFamily="2" charset="2"/>
              <a:buChar char="§"/>
            </a:pPr>
            <a:r>
              <a:rPr lang="en-GB" sz="2000" dirty="0" smtClean="0"/>
              <a:t> </a:t>
            </a:r>
            <a:r>
              <a:rPr lang="en-GB" sz="2000" dirty="0" err="1" smtClean="0"/>
              <a:t>TheIR</a:t>
            </a:r>
            <a:endParaRPr lang="en-GB" sz="2000" dirty="0" smtClean="0"/>
          </a:p>
          <a:p>
            <a:pPr lvl="1">
              <a:buFont typeface="Wingdings" pitchFamily="2" charset="2"/>
              <a:buChar char="§"/>
            </a:pPr>
            <a:endParaRPr lang="en-GB" sz="2000" dirty="0" smtClean="0"/>
          </a:p>
          <a:p>
            <a:pPr lvl="1">
              <a:buFont typeface="Wingdings" pitchFamily="2" charset="2"/>
              <a:buChar char="§"/>
            </a:pPr>
            <a:r>
              <a:rPr lang="en-GB" sz="2000" dirty="0" smtClean="0"/>
              <a:t>Their Mission is:</a:t>
            </a:r>
          </a:p>
          <a:p>
            <a:endParaRPr lang="en-GB" sz="2000" dirty="0" smtClean="0"/>
          </a:p>
          <a:p>
            <a:pPr marL="1200150" lvl="2" indent="-285750">
              <a:buFont typeface="Wingdings" pitchFamily="2" charset="2"/>
              <a:buChar char="Ø"/>
            </a:pPr>
            <a:r>
              <a:rPr lang="en-GB" sz="2000" dirty="0" smtClean="0"/>
              <a:t>‘to </a:t>
            </a:r>
            <a:r>
              <a:rPr lang="en-GB" sz="2000" dirty="0"/>
              <a:t>refresh the world, </a:t>
            </a:r>
            <a:r>
              <a:rPr lang="en-GB" sz="2000" dirty="0" smtClean="0"/>
              <a:t>inspire moments </a:t>
            </a:r>
            <a:r>
              <a:rPr lang="en-GB" sz="2000" dirty="0"/>
              <a:t>of optimism and happiness </a:t>
            </a:r>
            <a:r>
              <a:rPr lang="en-GB" sz="2000" dirty="0" smtClean="0"/>
              <a:t>and to </a:t>
            </a:r>
            <a:r>
              <a:rPr lang="en-GB" sz="2000" dirty="0"/>
              <a:t>create value and </a:t>
            </a:r>
            <a:r>
              <a:rPr lang="en-GB" sz="2000" dirty="0" smtClean="0"/>
              <a:t>    </a:t>
            </a:r>
          </a:p>
          <a:p>
            <a:pPr marL="742950" lvl="1" indent="-285750"/>
            <a:r>
              <a:rPr lang="en-GB" sz="2000" dirty="0" smtClean="0"/>
              <a:t>             make </a:t>
            </a:r>
            <a:r>
              <a:rPr lang="en-GB" sz="2000" dirty="0"/>
              <a:t>a </a:t>
            </a:r>
            <a:r>
              <a:rPr lang="en-GB" sz="2000" dirty="0" smtClean="0"/>
              <a:t>difference’.</a:t>
            </a:r>
          </a:p>
          <a:p>
            <a:endParaRPr lang="en-GB" sz="2000" dirty="0"/>
          </a:p>
          <a:p>
            <a:pPr lvl="1">
              <a:buFont typeface="Wingdings" pitchFamily="2" charset="2"/>
              <a:buChar char="§"/>
            </a:pPr>
            <a:r>
              <a:rPr lang="en-GB" sz="2000" dirty="0" smtClean="0"/>
              <a:t> vision of the Company is embracing:</a:t>
            </a:r>
          </a:p>
          <a:p>
            <a:endParaRPr lang="en-GB" sz="2000" dirty="0" smtClean="0"/>
          </a:p>
          <a:p>
            <a:pPr marL="1200150" lvl="2" indent="-285750">
              <a:buFont typeface="Wingdings" pitchFamily="2" charset="2"/>
              <a:buChar char="Ø"/>
            </a:pPr>
            <a:r>
              <a:rPr lang="en-GB" sz="2000" dirty="0" smtClean="0"/>
              <a:t>‘to continue to achieve </a:t>
            </a:r>
            <a:r>
              <a:rPr lang="en-GB" sz="2000" dirty="0"/>
              <a:t>sustainable, quality </a:t>
            </a:r>
            <a:r>
              <a:rPr lang="en-GB" sz="2000" dirty="0" smtClean="0"/>
              <a:t>growth through: the people who are  to see the Company as </a:t>
            </a:r>
            <a:r>
              <a:rPr lang="en-GB" sz="2000" dirty="0"/>
              <a:t>a great place to work </a:t>
            </a:r>
            <a:r>
              <a:rPr lang="en-GB" sz="2000" dirty="0" smtClean="0"/>
              <a:t>and be </a:t>
            </a:r>
            <a:r>
              <a:rPr lang="en-GB" sz="2000" dirty="0"/>
              <a:t>inspired to be the best they </a:t>
            </a:r>
            <a:r>
              <a:rPr lang="en-GB" sz="2000" dirty="0" smtClean="0"/>
              <a:t>can be, produce and sell a portfolio of </a:t>
            </a:r>
            <a:r>
              <a:rPr lang="en-GB" sz="2000" dirty="0"/>
              <a:t>quality beverage brands </a:t>
            </a:r>
            <a:r>
              <a:rPr lang="en-GB" sz="2000" dirty="0" smtClean="0"/>
              <a:t>capable of satisfying </a:t>
            </a:r>
            <a:r>
              <a:rPr lang="en-GB" sz="2000" dirty="0"/>
              <a:t>people's desires and </a:t>
            </a:r>
            <a:r>
              <a:rPr lang="en-GB" sz="2000" dirty="0" smtClean="0"/>
              <a:t>needs; nurture a </a:t>
            </a:r>
            <a:r>
              <a:rPr lang="en-GB" sz="2000" dirty="0"/>
              <a:t>network </a:t>
            </a:r>
            <a:r>
              <a:rPr lang="en-GB" sz="2000" dirty="0" smtClean="0"/>
              <a:t>of winning customers </a:t>
            </a:r>
            <a:r>
              <a:rPr lang="en-GB" sz="2000" dirty="0"/>
              <a:t>and </a:t>
            </a:r>
            <a:r>
              <a:rPr lang="en-GB" sz="2000" dirty="0" smtClean="0"/>
              <a:t>suppliers thus creating </a:t>
            </a:r>
            <a:r>
              <a:rPr lang="en-GB" sz="2000" dirty="0"/>
              <a:t>enduring </a:t>
            </a:r>
            <a:r>
              <a:rPr lang="en-GB" sz="2000" dirty="0" smtClean="0"/>
              <a:t>value; be socially responsible by helping to </a:t>
            </a:r>
            <a:r>
              <a:rPr lang="en-GB" sz="2000" dirty="0"/>
              <a:t>build and </a:t>
            </a:r>
            <a:r>
              <a:rPr lang="en-GB" sz="2000" dirty="0" smtClean="0"/>
              <a:t>support </a:t>
            </a:r>
            <a:r>
              <a:rPr lang="en-GB" sz="2000" dirty="0"/>
              <a:t>sustainable </a:t>
            </a:r>
            <a:r>
              <a:rPr lang="en-GB" sz="2000" dirty="0" smtClean="0"/>
              <a:t>communities, maximize </a:t>
            </a:r>
            <a:r>
              <a:rPr lang="en-GB" sz="2000" dirty="0"/>
              <a:t>long-term return </a:t>
            </a:r>
            <a:r>
              <a:rPr lang="en-GB" sz="2000" dirty="0" smtClean="0"/>
              <a:t>to shareowners and be highly </a:t>
            </a:r>
            <a:r>
              <a:rPr lang="en-GB" sz="2000" dirty="0"/>
              <a:t>effective, lean </a:t>
            </a:r>
            <a:r>
              <a:rPr lang="en-GB" sz="2000" dirty="0" smtClean="0"/>
              <a:t>and </a:t>
            </a:r>
            <a:r>
              <a:rPr lang="en-GB" sz="2000" dirty="0"/>
              <a:t>fast-moving </a:t>
            </a:r>
            <a:r>
              <a:rPr lang="en-GB" sz="2000" dirty="0" smtClean="0"/>
              <a:t>organization’.</a:t>
            </a:r>
          </a:p>
        </p:txBody>
      </p:sp>
      <p:pic>
        <p:nvPicPr>
          <p:cNvPr id="7" name="Picture 6"/>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651999" y="0"/>
            <a:ext cx="2540001" cy="705322"/>
          </a:xfrm>
          <a:prstGeom prst="rect">
            <a:avLst/>
          </a:prstGeom>
        </p:spPr>
      </p:pic>
    </p:spTree>
    <p:extLst>
      <p:ext uri="{BB962C8B-B14F-4D97-AF65-F5344CB8AC3E}">
        <p14:creationId xmlns:p14="http://schemas.microsoft.com/office/powerpoint/2010/main" xmlns="" val="432637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9592887" y="13190"/>
            <a:ext cx="2540001" cy="705322"/>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1492349" y="5857269"/>
            <a:ext cx="899160" cy="1000731"/>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1575575" y="1404852"/>
            <a:ext cx="8903280" cy="5286893"/>
          </a:xfrm>
          <a:prstGeom prst="rect">
            <a:avLst/>
          </a:prstGeom>
        </p:spPr>
      </p:pic>
      <p:sp>
        <p:nvSpPr>
          <p:cNvPr id="8" name="TextBox 7"/>
          <p:cNvSpPr txBox="1"/>
          <p:nvPr/>
        </p:nvSpPr>
        <p:spPr>
          <a:xfrm>
            <a:off x="2621747" y="1307806"/>
            <a:ext cx="1462773" cy="707886"/>
          </a:xfrm>
          <a:prstGeom prst="rect">
            <a:avLst/>
          </a:prstGeom>
          <a:noFill/>
        </p:spPr>
        <p:txBody>
          <a:bodyPr wrap="none" rtlCol="0">
            <a:spAutoFit/>
          </a:bodyPr>
          <a:lstStyle/>
          <a:p>
            <a:r>
              <a:rPr lang="en-GB" sz="4000" b="1" dirty="0" err="1">
                <a:solidFill>
                  <a:schemeClr val="bg1"/>
                </a:solidFill>
              </a:rPr>
              <a:t>P</a:t>
            </a:r>
            <a:r>
              <a:rPr lang="en-GB" sz="4000" b="1" dirty="0" err="1" smtClean="0">
                <a:solidFill>
                  <a:schemeClr val="bg1"/>
                </a:solidFill>
              </a:rPr>
              <a:t>estel</a:t>
            </a:r>
            <a:endParaRPr lang="en-GB" sz="4000" b="1" dirty="0">
              <a:solidFill>
                <a:schemeClr val="bg1"/>
              </a:solidFill>
            </a:endParaRPr>
          </a:p>
        </p:txBody>
      </p:sp>
      <p:sp>
        <p:nvSpPr>
          <p:cNvPr id="2" name="Rectangle 1"/>
          <p:cNvSpPr/>
          <p:nvPr/>
        </p:nvSpPr>
        <p:spPr>
          <a:xfrm>
            <a:off x="108065" y="90851"/>
            <a:ext cx="9667701" cy="830997"/>
          </a:xfrm>
          <a:prstGeom prst="rect">
            <a:avLst/>
          </a:prstGeom>
        </p:spPr>
        <p:txBody>
          <a:bodyPr wrap="square">
            <a:spAutoFit/>
          </a:bodyPr>
          <a:lstStyle/>
          <a:p>
            <a:r>
              <a:rPr lang="en-GB" sz="2400" dirty="0" smtClean="0"/>
              <a:t>PESTEL </a:t>
            </a:r>
            <a:r>
              <a:rPr lang="en-GB" sz="2400" dirty="0"/>
              <a:t>Model </a:t>
            </a:r>
            <a:r>
              <a:rPr lang="en-GB" sz="2400" dirty="0" smtClean="0"/>
              <a:t>... </a:t>
            </a:r>
            <a:r>
              <a:rPr lang="en-GB" sz="2400" dirty="0"/>
              <a:t>Coca-Cola is big but there are </a:t>
            </a:r>
            <a:r>
              <a:rPr lang="en-GB" sz="2400" dirty="0" smtClean="0"/>
              <a:t>Macro forces which can affect the organisation’s business </a:t>
            </a:r>
            <a:r>
              <a:rPr lang="en-GB" sz="2400" dirty="0"/>
              <a:t>performance.</a:t>
            </a:r>
          </a:p>
        </p:txBody>
      </p:sp>
    </p:spTree>
    <p:extLst>
      <p:ext uri="{BB962C8B-B14F-4D97-AF65-F5344CB8AC3E}">
        <p14:creationId xmlns:p14="http://schemas.microsoft.com/office/powerpoint/2010/main" xmlns="" val="3597523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1533913" y="5857269"/>
            <a:ext cx="899160" cy="1000731"/>
          </a:xfrm>
          <a:prstGeom prst="rect">
            <a:avLst/>
          </a:prstGeom>
        </p:spPr>
      </p:pic>
      <p:sp>
        <p:nvSpPr>
          <p:cNvPr id="8" name="Rectangle 7"/>
          <p:cNvSpPr/>
          <p:nvPr/>
        </p:nvSpPr>
        <p:spPr>
          <a:xfrm>
            <a:off x="6003633" y="2967335"/>
            <a:ext cx="184731" cy="1754326"/>
          </a:xfrm>
          <a:prstGeom prst="rect">
            <a:avLst/>
          </a:prstGeom>
          <a:noFill/>
        </p:spPr>
        <p:txBody>
          <a:bodyPr wrap="none" lIns="91440" tIns="45720" rIns="91440" bIns="45720">
            <a:spAutoFit/>
          </a:bodyPr>
          <a:lstStyle/>
          <a:p>
            <a:pPr algn="ctr"/>
            <a:endParaRPr lang="en-US" sz="5400" b="1" cap="none" spc="0" dirty="0" smtClean="0">
              <a:ln w="6600">
                <a:solidFill>
                  <a:schemeClr val="accent2"/>
                </a:solidFill>
                <a:prstDash val="solid"/>
              </a:ln>
              <a:solidFill>
                <a:srgbClr val="FFFFFF"/>
              </a:solidFill>
              <a:effectLst>
                <a:outerShdw dist="38100" dir="2700000" algn="tl" rotWithShape="0">
                  <a:schemeClr val="accent2"/>
                </a:outerShdw>
              </a:effectLst>
            </a:endParaRPr>
          </a:p>
          <a:p>
            <a:pPr algn="ct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0" name="Rectangle 9"/>
          <p:cNvSpPr/>
          <p:nvPr/>
        </p:nvSpPr>
        <p:spPr>
          <a:xfrm>
            <a:off x="353816" y="294436"/>
            <a:ext cx="10652238" cy="6801862"/>
          </a:xfrm>
          <a:prstGeom prst="rect">
            <a:avLst/>
          </a:prstGeom>
        </p:spPr>
        <p:txBody>
          <a:bodyPr wrap="square">
            <a:spAutoFit/>
          </a:bodyPr>
          <a:lstStyle/>
          <a:p>
            <a:r>
              <a:rPr lang="en-GB" sz="2400" dirty="0" smtClean="0"/>
              <a:t>Political Forces ........</a:t>
            </a:r>
          </a:p>
          <a:p>
            <a:endParaRPr lang="en-GB" sz="2400" dirty="0" smtClean="0"/>
          </a:p>
          <a:p>
            <a:endParaRPr lang="en-GB" sz="2000" dirty="0" smtClean="0"/>
          </a:p>
          <a:p>
            <a:pPr lvl="1">
              <a:buFont typeface="Wingdings" pitchFamily="2" charset="2"/>
              <a:buChar char="§"/>
            </a:pPr>
            <a:r>
              <a:rPr lang="en-GB" sz="2000" dirty="0" smtClean="0"/>
              <a:t> Government imposes tax on soda across the United States and UK which has contributed to</a:t>
            </a:r>
          </a:p>
          <a:p>
            <a:pPr lvl="1"/>
            <a:r>
              <a:rPr lang="en-GB" sz="2000" dirty="0"/>
              <a:t> </a:t>
            </a:r>
            <a:r>
              <a:rPr lang="en-GB" sz="2000" dirty="0" smtClean="0"/>
              <a:t>  declining sales for the organisation.</a:t>
            </a:r>
          </a:p>
          <a:p>
            <a:pPr lvl="1"/>
            <a:r>
              <a:rPr lang="en-GB" sz="2000" dirty="0"/>
              <a:t> </a:t>
            </a:r>
            <a:r>
              <a:rPr lang="en-GB" sz="2000" dirty="0" smtClean="0"/>
              <a:t>  </a:t>
            </a:r>
          </a:p>
          <a:p>
            <a:pPr lvl="1">
              <a:buFont typeface="Wingdings" pitchFamily="2" charset="2"/>
              <a:buChar char="§"/>
            </a:pPr>
            <a:r>
              <a:rPr lang="en-GB" sz="2000" dirty="0" smtClean="0"/>
              <a:t> </a:t>
            </a:r>
            <a:r>
              <a:rPr lang="en-GB" sz="2000" dirty="0"/>
              <a:t>In </a:t>
            </a:r>
            <a:r>
              <a:rPr lang="en-GB" sz="2000" dirty="0" smtClean="0"/>
              <a:t>UK, the </a:t>
            </a:r>
            <a:r>
              <a:rPr lang="en-GB" sz="2000" dirty="0"/>
              <a:t>political environment </a:t>
            </a:r>
            <a:r>
              <a:rPr lang="en-GB" sz="2000" dirty="0" smtClean="0"/>
              <a:t>is favourable </a:t>
            </a:r>
            <a:r>
              <a:rPr lang="en-GB" sz="2000" dirty="0"/>
              <a:t>to Coca-Cola</a:t>
            </a:r>
            <a:r>
              <a:rPr lang="en-GB" sz="2000" dirty="0" smtClean="0"/>
              <a:t>. Unemployment </a:t>
            </a:r>
            <a:r>
              <a:rPr lang="en-GB" sz="2000" dirty="0"/>
              <a:t>level is low at 4.3% </a:t>
            </a:r>
            <a:endParaRPr lang="en-GB" sz="2000" dirty="0" smtClean="0"/>
          </a:p>
          <a:p>
            <a:pPr lvl="1"/>
            <a:r>
              <a:rPr lang="en-GB" sz="2000" dirty="0"/>
              <a:t> </a:t>
            </a:r>
            <a:r>
              <a:rPr lang="en-GB" sz="2000" dirty="0" smtClean="0"/>
              <a:t> (</a:t>
            </a:r>
            <a:r>
              <a:rPr lang="en-GB" sz="2000" dirty="0"/>
              <a:t>Nov 2017</a:t>
            </a:r>
            <a:r>
              <a:rPr lang="en-GB" sz="2000" dirty="0" smtClean="0"/>
              <a:t>) therefore</a:t>
            </a:r>
            <a:r>
              <a:rPr lang="en-GB" sz="2000" dirty="0"/>
              <a:t>, </a:t>
            </a:r>
            <a:r>
              <a:rPr lang="en-GB" sz="2000" dirty="0" smtClean="0"/>
              <a:t>many </a:t>
            </a:r>
            <a:r>
              <a:rPr lang="en-GB" sz="2000" dirty="0"/>
              <a:t>people are in work and can afford </a:t>
            </a:r>
            <a:r>
              <a:rPr lang="en-GB" sz="2000" dirty="0" smtClean="0"/>
              <a:t>a </a:t>
            </a:r>
            <a:r>
              <a:rPr lang="en-GB" sz="2000" dirty="0"/>
              <a:t>can of Coca-Cola.</a:t>
            </a:r>
          </a:p>
          <a:p>
            <a:pPr lvl="1">
              <a:buFont typeface="Wingdings" pitchFamily="2" charset="2"/>
              <a:buChar char="§"/>
            </a:pPr>
            <a:endParaRPr lang="en-GB" sz="2000" dirty="0"/>
          </a:p>
          <a:p>
            <a:r>
              <a:rPr lang="en-GB" sz="2400" dirty="0" smtClean="0"/>
              <a:t>Economic </a:t>
            </a:r>
            <a:r>
              <a:rPr lang="en-GB" sz="2400" dirty="0"/>
              <a:t>Forces </a:t>
            </a:r>
            <a:r>
              <a:rPr lang="en-GB" sz="2400" dirty="0" smtClean="0"/>
              <a:t>........</a:t>
            </a:r>
          </a:p>
          <a:p>
            <a:pPr lvl="1">
              <a:buFont typeface="Wingdings" pitchFamily="2" charset="2"/>
              <a:buChar char="§"/>
            </a:pPr>
            <a:endParaRPr lang="en-GB" sz="2400" dirty="0"/>
          </a:p>
          <a:p>
            <a:pPr lvl="1">
              <a:buFont typeface="Wingdings" pitchFamily="2" charset="2"/>
              <a:buChar char="§"/>
            </a:pPr>
            <a:endParaRPr lang="en-GB" sz="2000" dirty="0"/>
          </a:p>
          <a:p>
            <a:pPr lvl="1">
              <a:buFont typeface="Wingdings" pitchFamily="2" charset="2"/>
              <a:buChar char="§"/>
            </a:pPr>
            <a:r>
              <a:rPr lang="en-GB" sz="2000" dirty="0" smtClean="0"/>
              <a:t> In </a:t>
            </a:r>
            <a:r>
              <a:rPr lang="en-GB" sz="2000" dirty="0"/>
              <a:t>UK, the economic environment is both favourable and unfavourable. In the summer </a:t>
            </a:r>
            <a:r>
              <a:rPr lang="en-GB" sz="2000" dirty="0" smtClean="0"/>
              <a:t>budget</a:t>
            </a:r>
          </a:p>
          <a:p>
            <a:pPr lvl="1"/>
            <a:r>
              <a:rPr lang="en-GB" sz="2000" dirty="0"/>
              <a:t> </a:t>
            </a:r>
            <a:r>
              <a:rPr lang="en-GB" sz="2000" dirty="0" smtClean="0"/>
              <a:t>  </a:t>
            </a:r>
            <a:r>
              <a:rPr lang="en-GB" sz="2000" dirty="0"/>
              <a:t>of 2015, government announced ‘a gradual reduction in the Corporation Tax rate from 20% to </a:t>
            </a:r>
            <a:endParaRPr lang="en-GB" sz="2000" dirty="0" smtClean="0"/>
          </a:p>
          <a:p>
            <a:pPr lvl="1"/>
            <a:r>
              <a:rPr lang="en-GB" sz="2000" dirty="0"/>
              <a:t> </a:t>
            </a:r>
            <a:r>
              <a:rPr lang="en-GB" sz="2000" dirty="0" smtClean="0"/>
              <a:t>  17</a:t>
            </a:r>
            <a:r>
              <a:rPr lang="en-GB" sz="2000" dirty="0"/>
              <a:t>% which will be effective from 1st April, 2020’. This will enable the organisation to re-invest.</a:t>
            </a:r>
          </a:p>
          <a:p>
            <a:pPr lvl="1">
              <a:buFont typeface="Wingdings" pitchFamily="2" charset="2"/>
              <a:buChar char="§"/>
            </a:pPr>
            <a:endParaRPr lang="en-GB" sz="2000" dirty="0"/>
          </a:p>
          <a:p>
            <a:pPr lvl="1">
              <a:buFont typeface="Wingdings" pitchFamily="2" charset="2"/>
              <a:buChar char="§"/>
            </a:pPr>
            <a:r>
              <a:rPr lang="en-GB" sz="2000" dirty="0"/>
              <a:t> However, in 2017, ‘the official bank rate was lifted from 0.25% to 0.5%’ i.e. a 100% increase </a:t>
            </a:r>
            <a:r>
              <a:rPr lang="en-GB" sz="2000" dirty="0" smtClean="0"/>
              <a:t>in</a:t>
            </a:r>
          </a:p>
          <a:p>
            <a:pPr lvl="1"/>
            <a:r>
              <a:rPr lang="en-GB" sz="2000" dirty="0"/>
              <a:t> </a:t>
            </a:r>
            <a:r>
              <a:rPr lang="en-GB" sz="2000" dirty="0" smtClean="0"/>
              <a:t>  </a:t>
            </a:r>
            <a:r>
              <a:rPr lang="en-GB" sz="2000" dirty="0"/>
              <a:t>the interest rate and this will deter investment in more production or distribution capacity.</a:t>
            </a:r>
          </a:p>
          <a:p>
            <a:pPr lvl="1">
              <a:buFont typeface="Wingdings" pitchFamily="2" charset="2"/>
              <a:buChar char="§"/>
            </a:pPr>
            <a:endParaRPr lang="en-GB" sz="2000" dirty="0"/>
          </a:p>
          <a:p>
            <a:pPr lvl="1"/>
            <a:endParaRPr lang="en-GB" sz="2000" dirty="0"/>
          </a:p>
          <a:p>
            <a:pPr lvl="1"/>
            <a:endParaRPr lang="en-GB" sz="2000" dirty="0" smtClean="0"/>
          </a:p>
        </p:txBody>
      </p:sp>
      <p:pic>
        <p:nvPicPr>
          <p:cNvPr id="9" name="Picture 8"/>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651999" y="0"/>
            <a:ext cx="2540001" cy="705322"/>
          </a:xfrm>
          <a:prstGeom prst="rect">
            <a:avLst/>
          </a:prstGeom>
        </p:spPr>
      </p:pic>
    </p:spTree>
    <p:extLst>
      <p:ext uri="{BB962C8B-B14F-4D97-AF65-F5344CB8AC3E}">
        <p14:creationId xmlns:p14="http://schemas.microsoft.com/office/powerpoint/2010/main" xmlns="" val="325014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1525600" y="5765828"/>
            <a:ext cx="899160" cy="1000731"/>
          </a:xfrm>
          <a:prstGeom prst="rect">
            <a:avLst/>
          </a:prstGeom>
        </p:spPr>
      </p:pic>
      <p:sp>
        <p:nvSpPr>
          <p:cNvPr id="8" name="Rectangle 7"/>
          <p:cNvSpPr/>
          <p:nvPr/>
        </p:nvSpPr>
        <p:spPr>
          <a:xfrm>
            <a:off x="6003633" y="2967335"/>
            <a:ext cx="184731" cy="1754326"/>
          </a:xfrm>
          <a:prstGeom prst="rect">
            <a:avLst/>
          </a:prstGeom>
          <a:noFill/>
        </p:spPr>
        <p:txBody>
          <a:bodyPr wrap="none" lIns="91440" tIns="45720" rIns="91440" bIns="45720">
            <a:spAutoFit/>
          </a:bodyPr>
          <a:lstStyle/>
          <a:p>
            <a:pPr algn="ctr"/>
            <a:endParaRPr lang="en-US" sz="5400" b="1" cap="none" spc="0" dirty="0" smtClean="0">
              <a:ln w="6600">
                <a:solidFill>
                  <a:schemeClr val="accent2"/>
                </a:solidFill>
                <a:prstDash val="solid"/>
              </a:ln>
              <a:solidFill>
                <a:srgbClr val="FFFFFF"/>
              </a:solidFill>
              <a:effectLst>
                <a:outerShdw dist="38100" dir="2700000" algn="tl" rotWithShape="0">
                  <a:schemeClr val="accent2"/>
                </a:outerShdw>
              </a:effectLst>
            </a:endParaRPr>
          </a:p>
          <a:p>
            <a:pPr algn="ct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0" name="Rectangle 9"/>
          <p:cNvSpPr/>
          <p:nvPr/>
        </p:nvSpPr>
        <p:spPr>
          <a:xfrm>
            <a:off x="498764" y="0"/>
            <a:ext cx="10652238" cy="6155531"/>
          </a:xfrm>
          <a:prstGeom prst="rect">
            <a:avLst/>
          </a:prstGeom>
        </p:spPr>
        <p:txBody>
          <a:bodyPr wrap="square">
            <a:spAutoFit/>
          </a:bodyPr>
          <a:lstStyle/>
          <a:p>
            <a:pPr lvl="1"/>
            <a:endParaRPr lang="en-GB" sz="2000" dirty="0" smtClean="0"/>
          </a:p>
          <a:p>
            <a:r>
              <a:rPr lang="en-GB" sz="2400" dirty="0" smtClean="0"/>
              <a:t>Social Forces ........</a:t>
            </a:r>
          </a:p>
          <a:p>
            <a:endParaRPr lang="en-GB" sz="2400" dirty="0"/>
          </a:p>
          <a:p>
            <a:endParaRPr lang="en-GB" sz="2000" dirty="0" smtClean="0"/>
          </a:p>
          <a:p>
            <a:pPr marL="800100" lvl="1" indent="-342900">
              <a:buFont typeface="Wingdings" panose="05000000000000000000" pitchFamily="2" charset="2"/>
              <a:buChar char="§"/>
            </a:pPr>
            <a:r>
              <a:rPr lang="en-GB" sz="2000" dirty="0"/>
              <a:t>this refers to </a:t>
            </a:r>
            <a:r>
              <a:rPr lang="en-GB" sz="2000" dirty="0" smtClean="0"/>
              <a:t>changes in </a:t>
            </a:r>
            <a:r>
              <a:rPr lang="en-GB" sz="2000" dirty="0"/>
              <a:t>social </a:t>
            </a:r>
            <a:r>
              <a:rPr lang="en-GB" sz="2000" dirty="0" smtClean="0"/>
              <a:t>and demographic trends, peoples life style and growing </a:t>
            </a:r>
            <a:r>
              <a:rPr lang="en-GB" sz="2000" dirty="0"/>
              <a:t>concerns </a:t>
            </a:r>
            <a:r>
              <a:rPr lang="en-GB" sz="2000" dirty="0" smtClean="0"/>
              <a:t>about health which is addressed with </a:t>
            </a:r>
            <a:r>
              <a:rPr lang="en-GB" sz="2000" dirty="0"/>
              <a:t>wide </a:t>
            </a:r>
            <a:r>
              <a:rPr lang="en-GB" sz="2000" dirty="0" smtClean="0"/>
              <a:t>range of healthy brands.</a:t>
            </a:r>
            <a:endParaRPr lang="en-GB" sz="2000" dirty="0"/>
          </a:p>
          <a:p>
            <a:pPr marL="800100" lvl="1" indent="-342900">
              <a:buFont typeface="Wingdings" panose="05000000000000000000" pitchFamily="2" charset="2"/>
              <a:buChar char="§"/>
            </a:pPr>
            <a:endParaRPr lang="en-GB" sz="2000" dirty="0"/>
          </a:p>
          <a:p>
            <a:pPr marL="800100" lvl="1" indent="-342900">
              <a:buFont typeface="Wingdings" panose="05000000000000000000" pitchFamily="2" charset="2"/>
              <a:buChar char="§"/>
            </a:pPr>
            <a:r>
              <a:rPr lang="en-GB" sz="2000" dirty="0" smtClean="0"/>
              <a:t>UK </a:t>
            </a:r>
            <a:r>
              <a:rPr lang="en-GB" sz="2000" dirty="0"/>
              <a:t>government legislated a tax of between 18p to 24p per litre on sugar-sweetened drinks </a:t>
            </a:r>
            <a:r>
              <a:rPr lang="en-GB" sz="2000" dirty="0" smtClean="0"/>
              <a:t>effective April </a:t>
            </a:r>
            <a:r>
              <a:rPr lang="en-GB" sz="2000" dirty="0"/>
              <a:t>2018 to cut down on obesity which is fast becoming a life style among the youths (BBC, 2016). </a:t>
            </a:r>
            <a:r>
              <a:rPr lang="en-GB" sz="2000" dirty="0" smtClean="0"/>
              <a:t>However</a:t>
            </a:r>
            <a:r>
              <a:rPr lang="en-GB" sz="2000" dirty="0"/>
              <a:t>, growth in the US is declining due to type 2 diabetes </a:t>
            </a:r>
          </a:p>
          <a:p>
            <a:pPr marL="800100" lvl="1" indent="-342900">
              <a:buFont typeface="Wingdings" panose="05000000000000000000" pitchFamily="2" charset="2"/>
              <a:buChar char="§"/>
            </a:pPr>
            <a:endParaRPr lang="en-GB" sz="2000" dirty="0"/>
          </a:p>
          <a:p>
            <a:pPr marL="800100" lvl="1" indent="-342900">
              <a:buFont typeface="Wingdings" panose="05000000000000000000" pitchFamily="2" charset="2"/>
              <a:buChar char="§"/>
            </a:pPr>
            <a:r>
              <a:rPr lang="en-GB" sz="2000" dirty="0" smtClean="0"/>
              <a:t>Metro </a:t>
            </a:r>
            <a:r>
              <a:rPr lang="en-GB" sz="2000" dirty="0"/>
              <a:t>Newspaper of Monday April 16, 2018 reporting Visa’s UK Consumer Spending Index </a:t>
            </a:r>
            <a:r>
              <a:rPr lang="en-GB" sz="2000" dirty="0" smtClean="0"/>
              <a:t>says that </a:t>
            </a:r>
            <a:r>
              <a:rPr lang="en-GB" sz="2000" dirty="0"/>
              <a:t>‘due to the beast from the east consumer spending wane; household spending fell by 1.4%. </a:t>
            </a:r>
            <a:r>
              <a:rPr lang="en-GB" sz="2000" dirty="0" smtClean="0"/>
              <a:t>This </a:t>
            </a:r>
            <a:r>
              <a:rPr lang="en-GB" sz="2000" dirty="0"/>
              <a:t>will affect consumers purchase of impulse products such as </a:t>
            </a:r>
            <a:r>
              <a:rPr lang="en-GB" sz="2000" dirty="0" smtClean="0"/>
              <a:t>Coca-Cola.</a:t>
            </a:r>
            <a:endParaRPr lang="en-GB" sz="2000" dirty="0"/>
          </a:p>
          <a:p>
            <a:pPr marL="800100" lvl="1" indent="-342900">
              <a:buFont typeface="Wingdings" panose="05000000000000000000" pitchFamily="2" charset="2"/>
              <a:buChar char="§"/>
            </a:pPr>
            <a:endParaRPr lang="en-GB" sz="2000" dirty="0"/>
          </a:p>
          <a:p>
            <a:endParaRPr lang="en-GB" sz="2000" dirty="0"/>
          </a:p>
          <a:p>
            <a:endParaRPr lang="en-GB" sz="2400" dirty="0" smtClean="0"/>
          </a:p>
          <a:p>
            <a:endParaRPr lang="en-GB" sz="2400" dirty="0" smtClean="0"/>
          </a:p>
          <a:p>
            <a:pPr marL="742950" lvl="1" indent="-285750"/>
            <a:endParaRPr lang="en-GB" dirty="0"/>
          </a:p>
        </p:txBody>
      </p:sp>
      <p:pic>
        <p:nvPicPr>
          <p:cNvPr id="9" name="Picture 8"/>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651999" y="0"/>
            <a:ext cx="2540001" cy="705322"/>
          </a:xfrm>
          <a:prstGeom prst="rect">
            <a:avLst/>
          </a:prstGeom>
        </p:spPr>
      </p:pic>
    </p:spTree>
    <p:extLst>
      <p:ext uri="{BB962C8B-B14F-4D97-AF65-F5344CB8AC3E}">
        <p14:creationId xmlns:p14="http://schemas.microsoft.com/office/powerpoint/2010/main" xmlns="" val="278269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1567163" y="5857269"/>
            <a:ext cx="899160" cy="1000731"/>
          </a:xfrm>
          <a:prstGeom prst="rect">
            <a:avLst/>
          </a:prstGeom>
        </p:spPr>
      </p:pic>
      <p:sp>
        <p:nvSpPr>
          <p:cNvPr id="8" name="Rectangle 7"/>
          <p:cNvSpPr/>
          <p:nvPr/>
        </p:nvSpPr>
        <p:spPr>
          <a:xfrm>
            <a:off x="6003633" y="2967335"/>
            <a:ext cx="184731" cy="1754326"/>
          </a:xfrm>
          <a:prstGeom prst="rect">
            <a:avLst/>
          </a:prstGeom>
          <a:noFill/>
        </p:spPr>
        <p:txBody>
          <a:bodyPr wrap="none" lIns="91440" tIns="45720" rIns="91440" bIns="45720">
            <a:spAutoFit/>
          </a:bodyPr>
          <a:lstStyle/>
          <a:p>
            <a:pPr algn="ctr"/>
            <a:endParaRPr lang="en-US" sz="5400" b="1" cap="none" spc="0" dirty="0" smtClean="0">
              <a:ln w="6600">
                <a:solidFill>
                  <a:schemeClr val="accent2"/>
                </a:solidFill>
                <a:prstDash val="solid"/>
              </a:ln>
              <a:solidFill>
                <a:srgbClr val="FFFFFF"/>
              </a:solidFill>
              <a:effectLst>
                <a:outerShdw dist="38100" dir="2700000" algn="tl" rotWithShape="0">
                  <a:schemeClr val="accent2"/>
                </a:outerShdw>
              </a:effectLst>
            </a:endParaRPr>
          </a:p>
          <a:p>
            <a:pPr algn="ct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0" name="Rectangle 9"/>
          <p:cNvSpPr/>
          <p:nvPr/>
        </p:nvSpPr>
        <p:spPr>
          <a:xfrm>
            <a:off x="222280" y="352661"/>
            <a:ext cx="10885117" cy="4247317"/>
          </a:xfrm>
          <a:prstGeom prst="rect">
            <a:avLst/>
          </a:prstGeom>
        </p:spPr>
        <p:txBody>
          <a:bodyPr wrap="square">
            <a:spAutoFit/>
          </a:bodyPr>
          <a:lstStyle/>
          <a:p>
            <a:r>
              <a:rPr lang="en-GB" sz="2400" dirty="0" smtClean="0"/>
              <a:t>Technological </a:t>
            </a:r>
            <a:r>
              <a:rPr lang="en-GB" sz="2400" dirty="0"/>
              <a:t>Forces ...... </a:t>
            </a:r>
            <a:endParaRPr lang="en-GB" sz="2400" dirty="0" smtClean="0"/>
          </a:p>
          <a:p>
            <a:endParaRPr lang="en-GB" sz="2400" dirty="0"/>
          </a:p>
          <a:p>
            <a:endParaRPr lang="en-GB" sz="2400" b="1" dirty="0"/>
          </a:p>
          <a:p>
            <a:pPr marL="342900" lvl="0" indent="-342900">
              <a:buFont typeface="Wingdings" panose="05000000000000000000" pitchFamily="2" charset="2"/>
              <a:buChar char="§"/>
            </a:pPr>
            <a:r>
              <a:rPr lang="en-GB" sz="2000" dirty="0" smtClean="0"/>
              <a:t>Technology provides opportunity to create strong relationship with both customers and </a:t>
            </a:r>
            <a:r>
              <a:rPr lang="en-GB" sz="2000" dirty="0"/>
              <a:t>consumers </a:t>
            </a:r>
            <a:r>
              <a:rPr lang="en-GB" sz="2000" dirty="0" smtClean="0"/>
              <a:t>in the area of </a:t>
            </a:r>
            <a:r>
              <a:rPr lang="en-GB" sz="2000" dirty="0"/>
              <a:t>improved designs, customer data </a:t>
            </a:r>
            <a:r>
              <a:rPr lang="en-GB" sz="2000" dirty="0" smtClean="0"/>
              <a:t>management, </a:t>
            </a:r>
            <a:r>
              <a:rPr lang="en-GB" sz="2000" dirty="0"/>
              <a:t>fast delivery times and </a:t>
            </a:r>
            <a:r>
              <a:rPr lang="en-GB" sz="2000" dirty="0" smtClean="0"/>
              <a:t>quality and it </a:t>
            </a:r>
            <a:r>
              <a:rPr lang="en-GB" sz="2000" dirty="0"/>
              <a:t>creates shift from manual handling to </a:t>
            </a:r>
            <a:r>
              <a:rPr lang="en-GB" sz="2000" dirty="0" smtClean="0"/>
              <a:t>automation, </a:t>
            </a:r>
            <a:r>
              <a:rPr lang="en-GB" sz="2000" dirty="0"/>
              <a:t>however, computer virus may affect ICT operations</a:t>
            </a:r>
          </a:p>
          <a:p>
            <a:pPr marL="342900" lvl="0" indent="-342900">
              <a:buFont typeface="Wingdings" panose="05000000000000000000" pitchFamily="2" charset="2"/>
              <a:buChar char="§"/>
            </a:pPr>
            <a:endParaRPr lang="en-GB" sz="2000" dirty="0" smtClean="0"/>
          </a:p>
          <a:p>
            <a:pPr marL="342900" lvl="0" indent="-342900">
              <a:buFont typeface="Wingdings" panose="05000000000000000000" pitchFamily="2" charset="2"/>
              <a:buChar char="§"/>
            </a:pPr>
            <a:r>
              <a:rPr lang="en-GB" sz="2000" dirty="0" smtClean="0"/>
              <a:t>Globally, technology is favourable to Coca-Cola. New bottling equipment enhances production capacity. New package designs of stylish and attractive bottles </a:t>
            </a:r>
            <a:r>
              <a:rPr lang="en-GB" sz="2000" dirty="0"/>
              <a:t>or </a:t>
            </a:r>
            <a:r>
              <a:rPr lang="en-GB" sz="2000" dirty="0" smtClean="0"/>
              <a:t>cans lead to emergence of hi-tech </a:t>
            </a:r>
            <a:r>
              <a:rPr lang="en-GB" sz="2000" dirty="0"/>
              <a:t>vending machines </a:t>
            </a:r>
            <a:r>
              <a:rPr lang="en-GB" sz="2000" dirty="0" smtClean="0"/>
              <a:t>world over. Thus children </a:t>
            </a:r>
            <a:r>
              <a:rPr lang="en-GB" sz="2000" dirty="0"/>
              <a:t>and youth </a:t>
            </a:r>
            <a:r>
              <a:rPr lang="en-GB" sz="2000" dirty="0" smtClean="0"/>
              <a:t>are recruited.</a:t>
            </a:r>
          </a:p>
          <a:p>
            <a:pPr marL="342900" lvl="0" indent="-342900">
              <a:buFont typeface="Wingdings" panose="05000000000000000000" pitchFamily="2" charset="2"/>
              <a:buChar char="§"/>
            </a:pPr>
            <a:endParaRPr lang="en-GB" sz="2000" dirty="0"/>
          </a:p>
          <a:p>
            <a:pPr marL="742950" lvl="1" indent="-285750">
              <a:buFont typeface="Wingdings" panose="05000000000000000000" pitchFamily="2" charset="2"/>
              <a:buChar char="§"/>
            </a:pPr>
            <a:endParaRPr lang="en-GB" dirty="0"/>
          </a:p>
        </p:txBody>
      </p:sp>
      <p:pic>
        <p:nvPicPr>
          <p:cNvPr id="7" name="Picture 6"/>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651999" y="0"/>
            <a:ext cx="2540001" cy="705322"/>
          </a:xfrm>
          <a:prstGeom prst="rect">
            <a:avLst/>
          </a:prstGeom>
        </p:spPr>
      </p:pic>
    </p:spTree>
    <p:extLst>
      <p:ext uri="{BB962C8B-B14F-4D97-AF65-F5344CB8AC3E}">
        <p14:creationId xmlns:p14="http://schemas.microsoft.com/office/powerpoint/2010/main" xmlns="" val="2412625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1517285" y="5805565"/>
            <a:ext cx="899160" cy="1000731"/>
          </a:xfrm>
          <a:prstGeom prst="rect">
            <a:avLst/>
          </a:prstGeom>
        </p:spPr>
      </p:pic>
      <p:sp>
        <p:nvSpPr>
          <p:cNvPr id="8" name="Rectangle 7"/>
          <p:cNvSpPr/>
          <p:nvPr/>
        </p:nvSpPr>
        <p:spPr>
          <a:xfrm>
            <a:off x="6003633" y="2967335"/>
            <a:ext cx="184731" cy="1754326"/>
          </a:xfrm>
          <a:prstGeom prst="rect">
            <a:avLst/>
          </a:prstGeom>
          <a:noFill/>
        </p:spPr>
        <p:txBody>
          <a:bodyPr wrap="none" lIns="91440" tIns="45720" rIns="91440" bIns="45720">
            <a:spAutoFit/>
          </a:bodyPr>
          <a:lstStyle/>
          <a:p>
            <a:pPr algn="ctr"/>
            <a:endParaRPr lang="en-US" sz="5400" b="1" cap="none" spc="0" dirty="0" smtClean="0">
              <a:ln w="6600">
                <a:solidFill>
                  <a:schemeClr val="accent2"/>
                </a:solidFill>
                <a:prstDash val="solid"/>
              </a:ln>
              <a:solidFill>
                <a:srgbClr val="FFFFFF"/>
              </a:solidFill>
              <a:effectLst>
                <a:outerShdw dist="38100" dir="2700000" algn="tl" rotWithShape="0">
                  <a:schemeClr val="accent2"/>
                </a:outerShdw>
              </a:effectLst>
            </a:endParaRPr>
          </a:p>
          <a:p>
            <a:pPr algn="ct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0" name="Rectangle 9"/>
          <p:cNvSpPr/>
          <p:nvPr/>
        </p:nvSpPr>
        <p:spPr>
          <a:xfrm>
            <a:off x="180716" y="352661"/>
            <a:ext cx="11233680" cy="4493538"/>
          </a:xfrm>
          <a:prstGeom prst="rect">
            <a:avLst/>
          </a:prstGeom>
        </p:spPr>
        <p:txBody>
          <a:bodyPr wrap="square">
            <a:spAutoFit/>
          </a:bodyPr>
          <a:lstStyle/>
          <a:p>
            <a:r>
              <a:rPr lang="en-GB" sz="2400" dirty="0" smtClean="0"/>
              <a:t>Environmental Forces ...... </a:t>
            </a:r>
          </a:p>
          <a:p>
            <a:endParaRPr lang="en-GB" sz="2400" dirty="0"/>
          </a:p>
          <a:p>
            <a:endParaRPr lang="en-GB" b="1" dirty="0" smtClean="0"/>
          </a:p>
          <a:p>
            <a:pPr lvl="1">
              <a:buFont typeface="Wingdings" pitchFamily="2" charset="2"/>
              <a:buChar char="§"/>
            </a:pPr>
            <a:r>
              <a:rPr lang="en-GB" sz="2000" dirty="0" smtClean="0"/>
              <a:t> these are forces such as natural calamities, weather </a:t>
            </a:r>
            <a:r>
              <a:rPr lang="en-GB" sz="2000" dirty="0"/>
              <a:t>and climate change </a:t>
            </a:r>
            <a:r>
              <a:rPr lang="en-GB" sz="2000" dirty="0" smtClean="0"/>
              <a:t>as well as pollution, carbon</a:t>
            </a:r>
          </a:p>
          <a:p>
            <a:pPr lvl="1"/>
            <a:r>
              <a:rPr lang="en-GB" sz="2000" dirty="0"/>
              <a:t> </a:t>
            </a:r>
            <a:r>
              <a:rPr lang="en-GB" sz="2000" dirty="0" smtClean="0"/>
              <a:t>  fuselages etc. Changes in </a:t>
            </a:r>
            <a:r>
              <a:rPr lang="en-GB" sz="2000" dirty="0"/>
              <a:t>temperature </a:t>
            </a:r>
            <a:r>
              <a:rPr lang="en-GB" sz="2000" dirty="0" smtClean="0"/>
              <a:t>can have impact </a:t>
            </a:r>
            <a:r>
              <a:rPr lang="en-GB" sz="2000" dirty="0"/>
              <a:t>on </a:t>
            </a:r>
            <a:r>
              <a:rPr lang="en-GB" sz="2000" dirty="0" smtClean="0"/>
              <a:t>any industry.  </a:t>
            </a:r>
          </a:p>
          <a:p>
            <a:pPr lvl="1">
              <a:buFont typeface="Wingdings" pitchFamily="2" charset="2"/>
              <a:buChar char="§"/>
            </a:pPr>
            <a:endParaRPr lang="en-GB" sz="2000" dirty="0" smtClean="0"/>
          </a:p>
          <a:p>
            <a:pPr lvl="1">
              <a:buFont typeface="Wingdings" pitchFamily="2" charset="2"/>
              <a:buChar char="§"/>
            </a:pPr>
            <a:r>
              <a:rPr lang="en-GB" sz="2000" dirty="0"/>
              <a:t> The Cold climatic condition </a:t>
            </a:r>
            <a:r>
              <a:rPr lang="en-GB" sz="2000" dirty="0" smtClean="0"/>
              <a:t>in UK </a:t>
            </a:r>
            <a:r>
              <a:rPr lang="en-GB" sz="2000" dirty="0"/>
              <a:t>is unfavourable to consumption of cold drink </a:t>
            </a:r>
            <a:r>
              <a:rPr lang="en-GB" sz="2000" dirty="0" smtClean="0"/>
              <a:t>but that Coca-Cola</a:t>
            </a:r>
          </a:p>
          <a:p>
            <a:pPr lvl="1"/>
            <a:r>
              <a:rPr lang="en-GB" sz="2000" dirty="0"/>
              <a:t> </a:t>
            </a:r>
            <a:r>
              <a:rPr lang="en-GB" sz="2000" dirty="0" smtClean="0"/>
              <a:t>  </a:t>
            </a:r>
            <a:r>
              <a:rPr lang="en-GB" sz="2000" dirty="0"/>
              <a:t>remains refreshing </a:t>
            </a:r>
            <a:r>
              <a:rPr lang="en-GB" sz="2000" dirty="0" smtClean="0"/>
              <a:t>at </a:t>
            </a:r>
            <a:r>
              <a:rPr lang="en-GB" sz="2000" dirty="0"/>
              <a:t>room temperature makes the product </a:t>
            </a:r>
            <a:r>
              <a:rPr lang="en-GB" sz="2000" dirty="0" smtClean="0"/>
              <a:t>worth </a:t>
            </a:r>
            <a:r>
              <a:rPr lang="en-GB" sz="2000" dirty="0"/>
              <a:t>having. Besides, </a:t>
            </a:r>
            <a:r>
              <a:rPr lang="en-GB" sz="2000" dirty="0" smtClean="0"/>
              <a:t>aggressive POP</a:t>
            </a:r>
          </a:p>
          <a:p>
            <a:pPr lvl="1"/>
            <a:r>
              <a:rPr lang="en-GB" sz="2000" dirty="0"/>
              <a:t> </a:t>
            </a:r>
            <a:r>
              <a:rPr lang="en-GB" sz="2000" dirty="0" smtClean="0"/>
              <a:t>  strategy </a:t>
            </a:r>
            <a:r>
              <a:rPr lang="en-GB" sz="2000" dirty="0"/>
              <a:t>of putting the product at arms </a:t>
            </a:r>
            <a:r>
              <a:rPr lang="en-GB" sz="2000" dirty="0" smtClean="0"/>
              <a:t>reach of consumption </a:t>
            </a:r>
            <a:r>
              <a:rPr lang="en-GB" sz="2000" dirty="0"/>
              <a:t>continues to drive </a:t>
            </a:r>
            <a:r>
              <a:rPr lang="en-GB" sz="2000" dirty="0" smtClean="0"/>
              <a:t>incremental </a:t>
            </a:r>
            <a:r>
              <a:rPr lang="en-GB" sz="2000" dirty="0"/>
              <a:t>sales</a:t>
            </a:r>
            <a:r>
              <a:rPr lang="en-GB" sz="2000" dirty="0" smtClean="0"/>
              <a:t>.</a:t>
            </a:r>
          </a:p>
          <a:p>
            <a:pPr lvl="1"/>
            <a:endParaRPr lang="en-GB" sz="2000" dirty="0"/>
          </a:p>
          <a:p>
            <a:pPr lvl="1">
              <a:buFont typeface="Wingdings" pitchFamily="2" charset="2"/>
              <a:buChar char="§"/>
            </a:pPr>
            <a:r>
              <a:rPr lang="en-GB" sz="2000" dirty="0" smtClean="0"/>
              <a:t> Coca-Cola transited to </a:t>
            </a:r>
            <a:r>
              <a:rPr lang="en-GB" sz="2000" dirty="0"/>
              <a:t>a low carbon and resource </a:t>
            </a:r>
            <a:r>
              <a:rPr lang="en-GB" sz="2000" dirty="0" smtClean="0"/>
              <a:t>efficient </a:t>
            </a:r>
            <a:r>
              <a:rPr lang="en-GB" sz="2000" dirty="0"/>
              <a:t>organisation utilizing recyclable plastic </a:t>
            </a:r>
          </a:p>
          <a:p>
            <a:pPr lvl="1"/>
            <a:r>
              <a:rPr lang="en-GB" sz="2000" dirty="0" smtClean="0"/>
              <a:t>   </a:t>
            </a:r>
            <a:r>
              <a:rPr lang="en-GB" sz="2000" dirty="0"/>
              <a:t>currently at 40% in its </a:t>
            </a:r>
            <a:r>
              <a:rPr lang="en-GB" sz="2000" dirty="0" smtClean="0"/>
              <a:t>packaging. However</a:t>
            </a:r>
            <a:r>
              <a:rPr lang="en-GB" sz="2000" dirty="0"/>
              <a:t>, </a:t>
            </a:r>
            <a:r>
              <a:rPr lang="en-GB" sz="2000" dirty="0" smtClean="0"/>
              <a:t>environmental </a:t>
            </a:r>
            <a:r>
              <a:rPr lang="en-GB" sz="2000" dirty="0"/>
              <a:t>groups such as </a:t>
            </a:r>
            <a:r>
              <a:rPr lang="en-GB" sz="2000" dirty="0" smtClean="0"/>
              <a:t>Friends </a:t>
            </a:r>
            <a:r>
              <a:rPr lang="en-GB" sz="2000" dirty="0"/>
              <a:t>of the Earth have </a:t>
            </a:r>
            <a:endParaRPr lang="en-GB" sz="2000" dirty="0" smtClean="0"/>
          </a:p>
          <a:p>
            <a:pPr lvl="1"/>
            <a:r>
              <a:rPr lang="en-GB" sz="2000" dirty="0"/>
              <a:t> </a:t>
            </a:r>
            <a:r>
              <a:rPr lang="en-GB" sz="2000" dirty="0" smtClean="0"/>
              <a:t>  criticised Coca-Cola’s </a:t>
            </a:r>
            <a:r>
              <a:rPr lang="en-GB" sz="2000" dirty="0"/>
              <a:t>proposal calling it </a:t>
            </a:r>
            <a:r>
              <a:rPr lang="en-GB" sz="2000" dirty="0" smtClean="0"/>
              <a:t>‘PR </a:t>
            </a:r>
            <a:r>
              <a:rPr lang="en-GB" sz="2000" dirty="0"/>
              <a:t>Spin’ (Taylor and Laville, 2017). </a:t>
            </a:r>
            <a:r>
              <a:rPr lang="en-GB" sz="2000" dirty="0" smtClean="0"/>
              <a:t>Almost all bottling plants </a:t>
            </a:r>
          </a:p>
          <a:p>
            <a:pPr lvl="1"/>
            <a:r>
              <a:rPr lang="en-GB" sz="2000" dirty="0"/>
              <a:t> </a:t>
            </a:r>
            <a:r>
              <a:rPr lang="en-GB" sz="2000" dirty="0" smtClean="0"/>
              <a:t>  operate </a:t>
            </a:r>
            <a:r>
              <a:rPr lang="en-GB" sz="2000" dirty="0"/>
              <a:t>water recycling plant </a:t>
            </a:r>
            <a:r>
              <a:rPr lang="en-GB" sz="2000" dirty="0" smtClean="0"/>
              <a:t>for the purpose of </a:t>
            </a:r>
            <a:r>
              <a:rPr lang="en-GB" sz="2000" dirty="0"/>
              <a:t>recycling </a:t>
            </a:r>
            <a:r>
              <a:rPr lang="en-GB" sz="2000" dirty="0" smtClean="0"/>
              <a:t>waste </a:t>
            </a:r>
            <a:r>
              <a:rPr lang="en-GB" sz="2000" dirty="0"/>
              <a:t>water</a:t>
            </a:r>
            <a:r>
              <a:rPr lang="en-GB" sz="2000" dirty="0" smtClean="0"/>
              <a:t>.</a:t>
            </a:r>
            <a:endParaRPr lang="en-GB" dirty="0"/>
          </a:p>
        </p:txBody>
      </p:sp>
      <p:pic>
        <p:nvPicPr>
          <p:cNvPr id="7" name="Picture 6"/>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651999" y="0"/>
            <a:ext cx="2540001" cy="705322"/>
          </a:xfrm>
          <a:prstGeom prst="rect">
            <a:avLst/>
          </a:prstGeom>
        </p:spPr>
      </p:pic>
    </p:spTree>
    <p:extLst>
      <p:ext uri="{BB962C8B-B14F-4D97-AF65-F5344CB8AC3E}">
        <p14:creationId xmlns:p14="http://schemas.microsoft.com/office/powerpoint/2010/main" xmlns="" val="2524426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1492347" y="5857269"/>
            <a:ext cx="899160" cy="1000731"/>
          </a:xfrm>
          <a:prstGeom prst="rect">
            <a:avLst/>
          </a:prstGeom>
        </p:spPr>
      </p:pic>
      <p:sp>
        <p:nvSpPr>
          <p:cNvPr id="8" name="Rectangle 7"/>
          <p:cNvSpPr/>
          <p:nvPr/>
        </p:nvSpPr>
        <p:spPr>
          <a:xfrm>
            <a:off x="6003633" y="2967335"/>
            <a:ext cx="184731" cy="1754326"/>
          </a:xfrm>
          <a:prstGeom prst="rect">
            <a:avLst/>
          </a:prstGeom>
          <a:noFill/>
        </p:spPr>
        <p:txBody>
          <a:bodyPr wrap="none" lIns="91440" tIns="45720" rIns="91440" bIns="45720">
            <a:spAutoFit/>
          </a:bodyPr>
          <a:lstStyle/>
          <a:p>
            <a:pPr algn="ctr"/>
            <a:endParaRPr lang="en-US" sz="5400" b="1" cap="none" spc="0" dirty="0" smtClean="0">
              <a:ln w="6600">
                <a:solidFill>
                  <a:schemeClr val="accent2"/>
                </a:solidFill>
                <a:prstDash val="solid"/>
              </a:ln>
              <a:solidFill>
                <a:srgbClr val="FFFFFF"/>
              </a:solidFill>
              <a:effectLst>
                <a:outerShdw dist="38100" dir="2700000" algn="tl" rotWithShape="0">
                  <a:schemeClr val="accent2"/>
                </a:outerShdw>
              </a:effectLst>
            </a:endParaRPr>
          </a:p>
          <a:p>
            <a:pPr algn="ct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0" name="Rectangle 9"/>
          <p:cNvSpPr/>
          <p:nvPr/>
        </p:nvSpPr>
        <p:spPr>
          <a:xfrm>
            <a:off x="365792" y="352661"/>
            <a:ext cx="11460412" cy="5632311"/>
          </a:xfrm>
          <a:prstGeom prst="rect">
            <a:avLst/>
          </a:prstGeom>
        </p:spPr>
        <p:txBody>
          <a:bodyPr wrap="square">
            <a:spAutoFit/>
          </a:bodyPr>
          <a:lstStyle/>
          <a:p>
            <a:r>
              <a:rPr lang="en-GB" sz="2400" dirty="0" smtClean="0"/>
              <a:t>Legal Forces ...... </a:t>
            </a:r>
          </a:p>
          <a:p>
            <a:endParaRPr lang="en-GB" sz="2400" dirty="0"/>
          </a:p>
          <a:p>
            <a:endParaRPr lang="en-GB" dirty="0" smtClean="0"/>
          </a:p>
          <a:p>
            <a:pPr lvl="1">
              <a:buFont typeface="Wingdings" pitchFamily="2" charset="2"/>
              <a:buChar char="§"/>
            </a:pPr>
            <a:r>
              <a:rPr lang="en-GB" sz="2000" dirty="0" smtClean="0"/>
              <a:t> Factors such as consumer’s law, employment law, health and safety law etc., can influence the</a:t>
            </a:r>
          </a:p>
          <a:p>
            <a:pPr lvl="1"/>
            <a:r>
              <a:rPr lang="en-GB" sz="2000" dirty="0"/>
              <a:t> </a:t>
            </a:r>
            <a:r>
              <a:rPr lang="en-GB" sz="2000" dirty="0" smtClean="0"/>
              <a:t>  strategy of </a:t>
            </a:r>
            <a:r>
              <a:rPr lang="en-GB" sz="2000" dirty="0"/>
              <a:t>an </a:t>
            </a:r>
            <a:r>
              <a:rPr lang="en-GB" sz="2000" dirty="0" smtClean="0"/>
              <a:t>organisation. Necessarily, Coca-Cola must obey the laws, rules and regulations guiding</a:t>
            </a:r>
          </a:p>
          <a:p>
            <a:pPr lvl="1"/>
            <a:r>
              <a:rPr lang="en-GB" sz="2000" dirty="0"/>
              <a:t> </a:t>
            </a:r>
            <a:r>
              <a:rPr lang="en-GB" sz="2000" dirty="0" smtClean="0"/>
              <a:t>  health and safety, comply with environmental acts such as waste disposal, pollution </a:t>
            </a:r>
            <a:r>
              <a:rPr lang="en-GB" sz="2000" dirty="0"/>
              <a:t>checks and </a:t>
            </a:r>
            <a:r>
              <a:rPr lang="en-GB" sz="2000" dirty="0" smtClean="0"/>
              <a:t>comply</a:t>
            </a:r>
          </a:p>
          <a:p>
            <a:pPr lvl="1"/>
            <a:r>
              <a:rPr lang="en-GB" sz="2000" dirty="0"/>
              <a:t> </a:t>
            </a:r>
            <a:r>
              <a:rPr lang="en-GB" sz="2000" dirty="0" smtClean="0"/>
              <a:t>  </a:t>
            </a:r>
            <a:r>
              <a:rPr lang="en-GB" sz="2000" dirty="0"/>
              <a:t>with regulations </a:t>
            </a:r>
            <a:r>
              <a:rPr lang="en-GB" sz="2000" dirty="0" smtClean="0"/>
              <a:t>regarding </a:t>
            </a:r>
            <a:r>
              <a:rPr lang="en-GB" sz="2000" dirty="0"/>
              <a:t>advertising, sales and </a:t>
            </a:r>
            <a:r>
              <a:rPr lang="en-GB" sz="2000" dirty="0" smtClean="0"/>
              <a:t>promotions otherwise </a:t>
            </a:r>
            <a:r>
              <a:rPr lang="en-GB" sz="2000" dirty="0"/>
              <a:t>non compliance will create </a:t>
            </a:r>
            <a:r>
              <a:rPr lang="en-GB" sz="2000" dirty="0" smtClean="0"/>
              <a:t>a</a:t>
            </a:r>
          </a:p>
          <a:p>
            <a:pPr lvl="1"/>
            <a:r>
              <a:rPr lang="en-GB" sz="2000" dirty="0"/>
              <a:t> </a:t>
            </a:r>
            <a:r>
              <a:rPr lang="en-GB" sz="2000" dirty="0" smtClean="0"/>
              <a:t>  </a:t>
            </a:r>
            <a:r>
              <a:rPr lang="en-GB" sz="2000" dirty="0"/>
              <a:t>negative brand image for the company. </a:t>
            </a:r>
            <a:endParaRPr lang="en-GB" sz="2000" dirty="0" smtClean="0"/>
          </a:p>
          <a:p>
            <a:pPr lvl="1"/>
            <a:endParaRPr lang="en-GB" sz="2000" dirty="0" smtClean="0"/>
          </a:p>
          <a:p>
            <a:pPr lvl="1">
              <a:buFont typeface="Wingdings" pitchFamily="2" charset="2"/>
              <a:buChar char="§"/>
            </a:pPr>
            <a:r>
              <a:rPr lang="en-GB" sz="2000" dirty="0" smtClean="0"/>
              <a:t> Coca-Cola retains the patented right to their business but is currently in law suit by non-profit group </a:t>
            </a:r>
          </a:p>
          <a:p>
            <a:pPr lvl="1"/>
            <a:r>
              <a:rPr lang="en-GB" sz="2000" dirty="0"/>
              <a:t> </a:t>
            </a:r>
            <a:r>
              <a:rPr lang="en-GB" sz="2000" dirty="0" smtClean="0"/>
              <a:t>  for misleading customers about sugary drinks </a:t>
            </a:r>
          </a:p>
          <a:p>
            <a:pPr lvl="1"/>
            <a:endParaRPr lang="en-GB" sz="2000" dirty="0" smtClean="0"/>
          </a:p>
          <a:p>
            <a:pPr lvl="1"/>
            <a:endParaRPr lang="en-GB" sz="2000" dirty="0"/>
          </a:p>
          <a:p>
            <a:pPr marL="800100" lvl="1" indent="-342900">
              <a:buFont typeface="Arial" panose="020B0604020202020204" pitchFamily="34" charset="0"/>
              <a:buChar char="•"/>
            </a:pPr>
            <a:endParaRPr lang="en-GB" sz="2000" dirty="0" smtClean="0"/>
          </a:p>
          <a:p>
            <a:pPr lvl="1"/>
            <a:endParaRPr lang="en-GB" sz="2000" dirty="0" smtClean="0"/>
          </a:p>
          <a:p>
            <a:pPr marL="742950" lvl="1" indent="-285750">
              <a:buFont typeface="Wingdings" pitchFamily="2" charset="2"/>
              <a:buChar char="§"/>
            </a:pPr>
            <a:endParaRPr lang="en-GB" dirty="0" smtClean="0"/>
          </a:p>
          <a:p>
            <a:pPr marL="742950" lvl="1" indent="-285750"/>
            <a:endParaRPr lang="en-GB" dirty="0"/>
          </a:p>
          <a:p>
            <a:pPr marL="742950" lvl="1" indent="-285750">
              <a:buFont typeface="Wingdings" panose="05000000000000000000" pitchFamily="2" charset="2"/>
              <a:buChar char="§"/>
            </a:pPr>
            <a:endParaRPr lang="en-GB" dirty="0"/>
          </a:p>
        </p:txBody>
      </p:sp>
      <p:pic>
        <p:nvPicPr>
          <p:cNvPr id="7" name="Picture 6"/>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651999" y="0"/>
            <a:ext cx="2540001" cy="705322"/>
          </a:xfrm>
          <a:prstGeom prst="rect">
            <a:avLst/>
          </a:prstGeom>
        </p:spPr>
      </p:pic>
    </p:spTree>
    <p:extLst>
      <p:ext uri="{BB962C8B-B14F-4D97-AF65-F5344CB8AC3E}">
        <p14:creationId xmlns:p14="http://schemas.microsoft.com/office/powerpoint/2010/main" xmlns="" val="4233282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1508975" y="5892799"/>
            <a:ext cx="899160" cy="1000731"/>
          </a:xfrm>
          <a:prstGeom prst="rect">
            <a:avLst/>
          </a:prstGeom>
        </p:spPr>
      </p:pic>
      <p:sp>
        <p:nvSpPr>
          <p:cNvPr id="8" name="Rectangle 7"/>
          <p:cNvSpPr/>
          <p:nvPr/>
        </p:nvSpPr>
        <p:spPr>
          <a:xfrm>
            <a:off x="6003633" y="2967335"/>
            <a:ext cx="184731" cy="1754326"/>
          </a:xfrm>
          <a:prstGeom prst="rect">
            <a:avLst/>
          </a:prstGeom>
          <a:noFill/>
        </p:spPr>
        <p:txBody>
          <a:bodyPr wrap="none" lIns="91440" tIns="45720" rIns="91440" bIns="45720">
            <a:spAutoFit/>
          </a:bodyPr>
          <a:lstStyle/>
          <a:p>
            <a:pPr algn="ctr"/>
            <a:endParaRPr lang="en-US" sz="5400" b="1" cap="none" spc="0" dirty="0" smtClean="0">
              <a:ln w="6600">
                <a:solidFill>
                  <a:schemeClr val="accent2"/>
                </a:solidFill>
                <a:prstDash val="solid"/>
              </a:ln>
              <a:solidFill>
                <a:srgbClr val="FFFFFF"/>
              </a:solidFill>
              <a:effectLst>
                <a:outerShdw dist="38100" dir="2700000" algn="tl" rotWithShape="0">
                  <a:schemeClr val="accent2"/>
                </a:outerShdw>
              </a:effectLst>
            </a:endParaRPr>
          </a:p>
          <a:p>
            <a:pPr algn="ct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graphicFrame>
        <p:nvGraphicFramePr>
          <p:cNvPr id="9" name="Table 8"/>
          <p:cNvGraphicFramePr>
            <a:graphicFrameLocks noGrp="1"/>
          </p:cNvGraphicFramePr>
          <p:nvPr/>
        </p:nvGraphicFramePr>
        <p:xfrm>
          <a:off x="2094630" y="1483754"/>
          <a:ext cx="8128000" cy="420202"/>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xmlns="" val="20000"/>
                    </a:ext>
                  </a:extLst>
                </a:gridCol>
              </a:tblGrid>
              <a:tr h="420202">
                <a:tc>
                  <a:txBody>
                    <a:bodyPr/>
                    <a:lstStyle/>
                    <a:p>
                      <a:endParaRPr lang="en-GB" dirty="0"/>
                    </a:p>
                  </a:txBody>
                  <a:tcPr>
                    <a:noFill/>
                  </a:tcPr>
                </a:tc>
                <a:extLst>
                  <a:ext uri="{0D108BD9-81ED-4DB2-BD59-A6C34878D82A}">
                    <a16:rowId xmlns:a16="http://schemas.microsoft.com/office/drawing/2014/main" xmlns="" val="10000"/>
                  </a:ext>
                </a:extLst>
              </a:tr>
            </a:tbl>
          </a:graphicData>
        </a:graphic>
      </p:graphicFrame>
      <p:graphicFrame>
        <p:nvGraphicFramePr>
          <p:cNvPr id="10" name="Table 9"/>
          <p:cNvGraphicFramePr>
            <a:graphicFrameLocks noGrp="1"/>
          </p:cNvGraphicFramePr>
          <p:nvPr>
            <p:extLst>
              <p:ext uri="{D42A27DB-BD31-4B8C-83A1-F6EECF244321}">
                <p14:modId xmlns:p14="http://schemas.microsoft.com/office/powerpoint/2010/main" xmlns="" val="3006127479"/>
              </p:ext>
            </p:extLst>
          </p:nvPr>
        </p:nvGraphicFramePr>
        <p:xfrm>
          <a:off x="1340284" y="997527"/>
          <a:ext cx="9095288" cy="5513618"/>
        </p:xfrm>
        <a:graphic>
          <a:graphicData uri="http://schemas.openxmlformats.org/drawingml/2006/table">
            <a:tbl>
              <a:tblPr firstRow="1" bandRow="1">
                <a:tableStyleId>{5C22544A-7EE6-4342-B048-85BDC9FD1C3A}</a:tableStyleId>
              </a:tblPr>
              <a:tblGrid>
                <a:gridCol w="4547644">
                  <a:extLst>
                    <a:ext uri="{9D8B030D-6E8A-4147-A177-3AD203B41FA5}">
                      <a16:colId xmlns:a16="http://schemas.microsoft.com/office/drawing/2014/main" xmlns="" val="20000"/>
                    </a:ext>
                  </a:extLst>
                </a:gridCol>
                <a:gridCol w="4547644">
                  <a:extLst>
                    <a:ext uri="{9D8B030D-6E8A-4147-A177-3AD203B41FA5}">
                      <a16:colId xmlns:a16="http://schemas.microsoft.com/office/drawing/2014/main" xmlns="" val="20001"/>
                    </a:ext>
                  </a:extLst>
                </a:gridCol>
              </a:tblGrid>
              <a:tr h="5513618">
                <a:tc>
                  <a:txBody>
                    <a:bodyPr/>
                    <a:lstStyle/>
                    <a:p>
                      <a:r>
                        <a:rPr lang="en-GB" b="1" u="sng" dirty="0" smtClean="0">
                          <a:solidFill>
                            <a:schemeClr val="tx1"/>
                          </a:solidFill>
                        </a:rPr>
                        <a:t>STRENGTHS</a:t>
                      </a:r>
                    </a:p>
                    <a:p>
                      <a:pPr lvl="0">
                        <a:buFont typeface="Arial" pitchFamily="34" charset="0"/>
                        <a:buChar char="•"/>
                      </a:pPr>
                      <a:r>
                        <a:rPr lang="en-GB" b="1" dirty="0" smtClean="0">
                          <a:solidFill>
                            <a:schemeClr val="tx1"/>
                          </a:solidFill>
                        </a:rPr>
                        <a:t>  </a:t>
                      </a:r>
                      <a:r>
                        <a:rPr lang="en-GB" sz="1800" b="1" dirty="0" smtClean="0">
                          <a:solidFill>
                            <a:schemeClr val="tx1"/>
                          </a:solidFill>
                        </a:rPr>
                        <a:t>Global Brand at £189,81 B and</a:t>
                      </a:r>
                      <a:r>
                        <a:rPr lang="en-GB" sz="1800" b="1" baseline="0" dirty="0" smtClean="0">
                          <a:solidFill>
                            <a:schemeClr val="tx1"/>
                          </a:solidFill>
                        </a:rPr>
                        <a:t> strong brand</a:t>
                      </a:r>
                    </a:p>
                    <a:p>
                      <a:pPr lvl="0">
                        <a:buFont typeface="Arial" pitchFamily="34" charset="0"/>
                        <a:buNone/>
                      </a:pPr>
                      <a:r>
                        <a:rPr lang="en-GB" sz="1800" b="1" baseline="0" dirty="0" smtClean="0">
                          <a:solidFill>
                            <a:schemeClr val="tx1"/>
                          </a:solidFill>
                        </a:rPr>
                        <a:t>   equity at $66.49 B</a:t>
                      </a:r>
                      <a:r>
                        <a:rPr lang="en-GB" sz="1800" b="1" dirty="0" smtClean="0">
                          <a:solidFill>
                            <a:schemeClr val="tx1"/>
                          </a:solidFill>
                        </a:rPr>
                        <a:t> i.e. profit, brand image, </a:t>
                      </a:r>
                    </a:p>
                    <a:p>
                      <a:pPr lvl="0">
                        <a:buFont typeface="Arial" pitchFamily="34" charset="0"/>
                        <a:buNone/>
                      </a:pPr>
                      <a:r>
                        <a:rPr lang="en-GB" sz="1800" b="1" dirty="0" smtClean="0">
                          <a:solidFill>
                            <a:schemeClr val="tx1"/>
                          </a:solidFill>
                        </a:rPr>
                        <a:t>   revenue, market share at 40%</a:t>
                      </a:r>
                    </a:p>
                    <a:p>
                      <a:pPr lvl="0">
                        <a:buFont typeface="Arial" pitchFamily="34" charset="0"/>
                        <a:buNone/>
                      </a:pPr>
                      <a:r>
                        <a:rPr lang="en-GB" sz="1800" b="1" dirty="0" smtClean="0">
                          <a:solidFill>
                            <a:schemeClr val="tx1"/>
                          </a:solidFill>
                        </a:rPr>
                        <a:t> </a:t>
                      </a:r>
                    </a:p>
                    <a:p>
                      <a:pPr lvl="0">
                        <a:buFont typeface="Arial" pitchFamily="34" charset="0"/>
                        <a:buChar char="•"/>
                      </a:pPr>
                      <a:r>
                        <a:rPr lang="en-GB" sz="1800" b="1" dirty="0" smtClean="0">
                          <a:solidFill>
                            <a:schemeClr val="tx1"/>
                          </a:solidFill>
                        </a:rPr>
                        <a:t>  UK’s best-selling brand - sales topped </a:t>
                      </a:r>
                    </a:p>
                    <a:p>
                      <a:pPr lvl="0">
                        <a:buFont typeface="Arial" pitchFamily="34" charset="0"/>
                        <a:buNone/>
                      </a:pPr>
                      <a:r>
                        <a:rPr lang="en-GB" sz="1800" b="1" dirty="0" smtClean="0">
                          <a:solidFill>
                            <a:schemeClr val="tx1"/>
                          </a:solidFill>
                        </a:rPr>
                        <a:t>   £1.1 billion in 2016/2017 (MGN Lt, 2017)</a:t>
                      </a:r>
                    </a:p>
                    <a:p>
                      <a:pPr lvl="0">
                        <a:buFont typeface="Arial" pitchFamily="34" charset="0"/>
                        <a:buNone/>
                      </a:pPr>
                      <a:endParaRPr lang="en-GB" sz="1800" b="1" dirty="0" smtClean="0">
                        <a:solidFill>
                          <a:schemeClr val="tx1"/>
                        </a:solidFill>
                      </a:endParaRPr>
                    </a:p>
                    <a:p>
                      <a:pPr lvl="0">
                        <a:buFont typeface="Arial" pitchFamily="34" charset="0"/>
                        <a:buChar char="•"/>
                      </a:pPr>
                      <a:r>
                        <a:rPr lang="en-GB" sz="1800" b="1" dirty="0" smtClean="0">
                          <a:solidFill>
                            <a:schemeClr val="tx1"/>
                          </a:solidFill>
                        </a:rPr>
                        <a:t>  Brand Awareness - widely recognized,</a:t>
                      </a:r>
                    </a:p>
                    <a:p>
                      <a:pPr lvl="0">
                        <a:buFont typeface="Arial" pitchFamily="34" charset="0"/>
                        <a:buNone/>
                      </a:pPr>
                      <a:r>
                        <a:rPr lang="en-GB" sz="1800" b="1" dirty="0" smtClean="0">
                          <a:solidFill>
                            <a:schemeClr val="tx1"/>
                          </a:solidFill>
                        </a:rPr>
                        <a:t>   signature logo (classic red &amp; white colour)</a:t>
                      </a:r>
                    </a:p>
                    <a:p>
                      <a:pPr lvl="0">
                        <a:buFont typeface="Arial" pitchFamily="34" charset="0"/>
                        <a:buNone/>
                      </a:pPr>
                      <a:endParaRPr lang="en-GB" sz="1800" b="1" dirty="0" smtClean="0">
                        <a:solidFill>
                          <a:schemeClr val="tx1"/>
                        </a:solidFill>
                      </a:endParaRPr>
                    </a:p>
                    <a:p>
                      <a:pPr lvl="0">
                        <a:buFont typeface="Arial" pitchFamily="34" charset="0"/>
                        <a:buChar char="•"/>
                      </a:pPr>
                      <a:r>
                        <a:rPr lang="en-GB" sz="1800" b="1" dirty="0" smtClean="0">
                          <a:solidFill>
                            <a:schemeClr val="tx1"/>
                          </a:solidFill>
                        </a:rPr>
                        <a:t>  Robust distribution network - company -  </a:t>
                      </a:r>
                    </a:p>
                    <a:p>
                      <a:pPr lvl="0">
                        <a:buFont typeface="Arial" pitchFamily="34" charset="0"/>
                        <a:buNone/>
                      </a:pPr>
                      <a:r>
                        <a:rPr lang="en-GB" sz="1800" b="1" dirty="0" smtClean="0">
                          <a:solidFill>
                            <a:schemeClr val="tx1"/>
                          </a:solidFill>
                        </a:rPr>
                        <a:t>   owned/controlled distributors</a:t>
                      </a:r>
                    </a:p>
                    <a:p>
                      <a:pPr lvl="0">
                        <a:buFont typeface="Arial" pitchFamily="34" charset="0"/>
                        <a:buNone/>
                      </a:pPr>
                      <a:endParaRPr lang="en-GB" sz="1800" b="1" dirty="0" smtClean="0">
                        <a:solidFill>
                          <a:schemeClr val="tx1"/>
                        </a:solidFill>
                      </a:endParaRPr>
                    </a:p>
                    <a:p>
                      <a:pPr lvl="0">
                        <a:buFont typeface="Arial" pitchFamily="34" charset="0"/>
                        <a:buChar char="•"/>
                      </a:pPr>
                      <a:r>
                        <a:rPr lang="en-GB" sz="1800" b="1" dirty="0" smtClean="0">
                          <a:solidFill>
                            <a:schemeClr val="tx1"/>
                          </a:solidFill>
                        </a:rPr>
                        <a:t> </a:t>
                      </a:r>
                      <a:r>
                        <a:rPr lang="en-GB" sz="1800" dirty="0" smtClean="0">
                          <a:solidFill>
                            <a:schemeClr val="tx1"/>
                          </a:solidFill>
                        </a:rPr>
                        <a:t> Focused CSR programs like energy</a:t>
                      </a:r>
                    </a:p>
                    <a:p>
                      <a:pPr lvl="0">
                        <a:buFont typeface="Arial" pitchFamily="34" charset="0"/>
                        <a:buNone/>
                      </a:pPr>
                      <a:r>
                        <a:rPr lang="en-GB" sz="1800" dirty="0" smtClean="0">
                          <a:solidFill>
                            <a:schemeClr val="tx1"/>
                          </a:solidFill>
                        </a:rPr>
                        <a:t>   conservation, water recycling</a:t>
                      </a:r>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Font typeface="Arial" pitchFamily="34" charset="0"/>
                        <a:buNone/>
                      </a:pPr>
                      <a:r>
                        <a:rPr lang="en-GB" b="1" u="sng" dirty="0" smtClean="0">
                          <a:solidFill>
                            <a:schemeClr val="tx1"/>
                          </a:solidFill>
                        </a:rPr>
                        <a:t> WEAKNESSES</a:t>
                      </a:r>
                    </a:p>
                    <a:p>
                      <a:pPr lvl="0">
                        <a:buFont typeface="Arial" pitchFamily="34" charset="0"/>
                        <a:buChar char="•"/>
                      </a:pPr>
                      <a:r>
                        <a:rPr lang="en-GB" sz="1800" b="1" dirty="0" smtClean="0">
                          <a:solidFill>
                            <a:schemeClr val="tx1"/>
                          </a:solidFill>
                        </a:rPr>
                        <a:t>  Some Coca-Cola drinks contain artificial</a:t>
                      </a:r>
                    </a:p>
                    <a:p>
                      <a:pPr lvl="0">
                        <a:buFont typeface="Arial" pitchFamily="34" charset="0"/>
                        <a:buNone/>
                      </a:pPr>
                      <a:r>
                        <a:rPr lang="en-GB" sz="1800" b="1" baseline="0" dirty="0" smtClean="0">
                          <a:solidFill>
                            <a:schemeClr val="tx1"/>
                          </a:solidFill>
                        </a:rPr>
                        <a:t>  </a:t>
                      </a:r>
                      <a:r>
                        <a:rPr lang="en-GB" sz="1800" b="1" dirty="0" smtClean="0">
                          <a:solidFill>
                            <a:schemeClr val="tx1"/>
                          </a:solidFill>
                        </a:rPr>
                        <a:t> colourings which can lead to certain</a:t>
                      </a:r>
                    </a:p>
                    <a:p>
                      <a:pPr lvl="0">
                        <a:buFont typeface="Arial" pitchFamily="34" charset="0"/>
                        <a:buNone/>
                      </a:pPr>
                      <a:r>
                        <a:rPr lang="en-GB" sz="1800" b="1" dirty="0" smtClean="0">
                          <a:solidFill>
                            <a:schemeClr val="tx1"/>
                          </a:solidFill>
                        </a:rPr>
                        <a:t>   illnesses (Michaels, 2013</a:t>
                      </a:r>
                      <a:r>
                        <a:rPr lang="en-GB" sz="1800" b="1" u="sng" dirty="0" smtClean="0">
                          <a:solidFill>
                            <a:schemeClr val="tx1"/>
                          </a:solidFill>
                        </a:rPr>
                        <a:t>).</a:t>
                      </a:r>
                    </a:p>
                    <a:p>
                      <a:pPr lvl="0">
                        <a:buFont typeface="Arial" pitchFamily="34" charset="0"/>
                        <a:buNone/>
                      </a:pPr>
                      <a:endParaRPr lang="en-GB" sz="1800" b="1" dirty="0" smtClean="0">
                        <a:solidFill>
                          <a:schemeClr val="tx1"/>
                        </a:solidFill>
                      </a:endParaRPr>
                    </a:p>
                    <a:p>
                      <a:pPr lvl="0">
                        <a:buFont typeface="Arial" pitchFamily="34" charset="0"/>
                        <a:buChar char="•"/>
                      </a:pPr>
                      <a:r>
                        <a:rPr lang="en-GB" sz="1800" b="1" dirty="0" smtClean="0">
                          <a:solidFill>
                            <a:schemeClr val="tx1"/>
                          </a:solidFill>
                        </a:rPr>
                        <a:t>  Many of the products/brands are relatively </a:t>
                      </a:r>
                    </a:p>
                    <a:p>
                      <a:pPr lvl="0">
                        <a:buFont typeface="Arial" pitchFamily="34" charset="0"/>
                        <a:buNone/>
                      </a:pPr>
                      <a:r>
                        <a:rPr lang="en-GB" sz="1800" b="1" dirty="0" smtClean="0">
                          <a:solidFill>
                            <a:schemeClr val="tx1"/>
                          </a:solidFill>
                        </a:rPr>
                        <a:t>   unknown i.e. ‘Appletiser, Honest Lemon </a:t>
                      </a:r>
                    </a:p>
                    <a:p>
                      <a:pPr lvl="0">
                        <a:buFont typeface="Arial" pitchFamily="34" charset="0"/>
                        <a:buNone/>
                      </a:pPr>
                      <a:r>
                        <a:rPr lang="en-GB" sz="1800" b="1" dirty="0" smtClean="0">
                          <a:solidFill>
                            <a:schemeClr val="tx1"/>
                          </a:solidFill>
                        </a:rPr>
                        <a:t>   Flavoured Herbal Tea with Honey’</a:t>
                      </a:r>
                    </a:p>
                    <a:p>
                      <a:pPr lvl="0">
                        <a:buFont typeface="Arial" pitchFamily="34" charset="0"/>
                        <a:buNone/>
                      </a:pPr>
                      <a:endParaRPr lang="en-GB" sz="1800" b="1" dirty="0" smtClean="0">
                        <a:solidFill>
                          <a:schemeClr val="tx1"/>
                        </a:solidFill>
                      </a:endParaRPr>
                    </a:p>
                    <a:p>
                      <a:pPr lvl="0">
                        <a:buFont typeface="Arial" pitchFamily="34" charset="0"/>
                        <a:buChar char="•"/>
                      </a:pPr>
                      <a:r>
                        <a:rPr lang="en-GB" sz="1800" b="1" dirty="0" smtClean="0">
                          <a:solidFill>
                            <a:schemeClr val="tx1"/>
                          </a:solidFill>
                        </a:rPr>
                        <a:t>  Water Management and water scarcity</a:t>
                      </a:r>
                    </a:p>
                    <a:p>
                      <a:pPr lvl="0">
                        <a:buFont typeface="Arial" pitchFamily="34" charset="0"/>
                        <a:buNone/>
                      </a:pPr>
                      <a:r>
                        <a:rPr lang="en-GB" sz="1800" b="1" dirty="0" smtClean="0">
                          <a:solidFill>
                            <a:schemeClr val="tx1"/>
                          </a:solidFill>
                        </a:rPr>
                        <a:t>   problems leading to higher costs &amp; capacity</a:t>
                      </a:r>
                    </a:p>
                    <a:p>
                      <a:pPr lvl="0">
                        <a:buFont typeface="Arial" pitchFamily="34" charset="0"/>
                        <a:buNone/>
                      </a:pPr>
                      <a:r>
                        <a:rPr lang="en-GB" sz="1800" b="1" dirty="0" smtClean="0">
                          <a:solidFill>
                            <a:schemeClr val="tx1"/>
                          </a:solidFill>
                        </a:rPr>
                        <a:t>   constraints</a:t>
                      </a:r>
                    </a:p>
                    <a:p>
                      <a:pPr lvl="0">
                        <a:buFont typeface="Arial" pitchFamily="34" charset="0"/>
                        <a:buNone/>
                      </a:pPr>
                      <a:endParaRPr lang="en-GB" sz="1800" b="1" dirty="0" smtClean="0">
                        <a:solidFill>
                          <a:schemeClr val="tx1"/>
                        </a:solidFill>
                      </a:endParaRPr>
                    </a:p>
                    <a:p>
                      <a:pPr lvl="0">
                        <a:buFont typeface="Arial" pitchFamily="34" charset="0"/>
                        <a:buChar char="•"/>
                      </a:pPr>
                      <a:r>
                        <a:rPr lang="en-GB" sz="1800" b="1" dirty="0" smtClean="0">
                          <a:solidFill>
                            <a:schemeClr val="tx1"/>
                          </a:solidFill>
                        </a:rPr>
                        <a:t>  Largely undiversified portfolio compared to </a:t>
                      </a:r>
                    </a:p>
                    <a:p>
                      <a:pPr lvl="0">
                        <a:buFont typeface="Arial" pitchFamily="34" charset="0"/>
                        <a:buNone/>
                      </a:pPr>
                      <a:r>
                        <a:rPr lang="en-GB" sz="1800" b="1" dirty="0" smtClean="0">
                          <a:solidFill>
                            <a:schemeClr val="tx1"/>
                          </a:solidFill>
                        </a:rPr>
                        <a:t>   Pepsi – snacks</a:t>
                      </a:r>
                    </a:p>
                    <a:p>
                      <a:pPr>
                        <a:buFont typeface="Arial" pitchFamily="34" charset="0"/>
                        <a:buChar char="•"/>
                      </a:pPr>
                      <a:endParaRPr lang="en-GB" b="0" u="sng"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0"/>
                  </a:ext>
                </a:extLst>
              </a:tr>
            </a:tbl>
          </a:graphicData>
        </a:graphic>
      </p:graphicFrame>
      <p:sp>
        <p:nvSpPr>
          <p:cNvPr id="2" name="Rectangle 1"/>
          <p:cNvSpPr/>
          <p:nvPr/>
        </p:nvSpPr>
        <p:spPr>
          <a:xfrm>
            <a:off x="245922" y="243657"/>
            <a:ext cx="6096000" cy="461665"/>
          </a:xfrm>
          <a:prstGeom prst="rect">
            <a:avLst/>
          </a:prstGeom>
        </p:spPr>
        <p:txBody>
          <a:bodyPr>
            <a:spAutoFit/>
          </a:bodyPr>
          <a:lstStyle/>
          <a:p>
            <a:r>
              <a:rPr lang="en-GB" sz="2400" dirty="0"/>
              <a:t>The </a:t>
            </a:r>
            <a:r>
              <a:rPr lang="en-GB" sz="2400" dirty="0" smtClean="0"/>
              <a:t>SWOT ……….</a:t>
            </a:r>
            <a:endParaRPr lang="en-GB" sz="2400" dirty="0"/>
          </a:p>
        </p:txBody>
      </p:sp>
      <p:pic>
        <p:nvPicPr>
          <p:cNvPr id="11" name="Picture 10"/>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651999" y="0"/>
            <a:ext cx="2540001" cy="705322"/>
          </a:xfrm>
          <a:prstGeom prst="rect">
            <a:avLst/>
          </a:prstGeom>
        </p:spPr>
      </p:pic>
    </p:spTree>
    <p:extLst>
      <p:ext uri="{BB962C8B-B14F-4D97-AF65-F5344CB8AC3E}">
        <p14:creationId xmlns:p14="http://schemas.microsoft.com/office/powerpoint/2010/main" xmlns="" val="8881335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1492349" y="5857269"/>
            <a:ext cx="899160" cy="1000731"/>
          </a:xfrm>
          <a:prstGeom prst="rect">
            <a:avLst/>
          </a:prstGeom>
        </p:spPr>
      </p:pic>
      <p:sp>
        <p:nvSpPr>
          <p:cNvPr id="8" name="Rectangle 7"/>
          <p:cNvSpPr/>
          <p:nvPr/>
        </p:nvSpPr>
        <p:spPr>
          <a:xfrm>
            <a:off x="6003633" y="2967335"/>
            <a:ext cx="184731" cy="1754326"/>
          </a:xfrm>
          <a:prstGeom prst="rect">
            <a:avLst/>
          </a:prstGeom>
          <a:noFill/>
        </p:spPr>
        <p:txBody>
          <a:bodyPr wrap="none" lIns="91440" tIns="45720" rIns="91440" bIns="45720">
            <a:spAutoFit/>
          </a:bodyPr>
          <a:lstStyle/>
          <a:p>
            <a:pPr algn="ctr"/>
            <a:endParaRPr lang="en-US" sz="5400" b="1" cap="none" spc="0" dirty="0" smtClean="0">
              <a:ln w="6600">
                <a:solidFill>
                  <a:schemeClr val="accent2"/>
                </a:solidFill>
                <a:prstDash val="solid"/>
              </a:ln>
              <a:solidFill>
                <a:srgbClr val="FFFFFF"/>
              </a:solidFill>
              <a:effectLst>
                <a:outerShdw dist="38100" dir="2700000" algn="tl" rotWithShape="0">
                  <a:schemeClr val="accent2"/>
                </a:outerShdw>
              </a:effectLst>
            </a:endParaRPr>
          </a:p>
          <a:p>
            <a:pPr algn="ct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graphicFrame>
        <p:nvGraphicFramePr>
          <p:cNvPr id="9" name="Table 8"/>
          <p:cNvGraphicFramePr>
            <a:graphicFrameLocks noGrp="1"/>
          </p:cNvGraphicFramePr>
          <p:nvPr/>
        </p:nvGraphicFramePr>
        <p:xfrm>
          <a:off x="2094630" y="1483754"/>
          <a:ext cx="8128000" cy="420202"/>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xmlns="" val="20000"/>
                    </a:ext>
                  </a:extLst>
                </a:gridCol>
              </a:tblGrid>
              <a:tr h="420202">
                <a:tc>
                  <a:txBody>
                    <a:bodyPr/>
                    <a:lstStyle/>
                    <a:p>
                      <a:endParaRPr lang="en-GB" dirty="0"/>
                    </a:p>
                  </a:txBody>
                  <a:tcPr>
                    <a:noFill/>
                  </a:tcPr>
                </a:tc>
                <a:extLst>
                  <a:ext uri="{0D108BD9-81ED-4DB2-BD59-A6C34878D82A}">
                    <a16:rowId xmlns:a16="http://schemas.microsoft.com/office/drawing/2014/main" xmlns="" val="10000"/>
                  </a:ext>
                </a:extLst>
              </a:tr>
            </a:tbl>
          </a:graphicData>
        </a:graphic>
      </p:graphicFrame>
      <p:graphicFrame>
        <p:nvGraphicFramePr>
          <p:cNvPr id="10" name="Table 9"/>
          <p:cNvGraphicFramePr>
            <a:graphicFrameLocks noGrp="1"/>
          </p:cNvGraphicFramePr>
          <p:nvPr>
            <p:extLst>
              <p:ext uri="{D42A27DB-BD31-4B8C-83A1-F6EECF244321}">
                <p14:modId xmlns:p14="http://schemas.microsoft.com/office/powerpoint/2010/main" xmlns="" val="1061789154"/>
              </p:ext>
            </p:extLst>
          </p:nvPr>
        </p:nvGraphicFramePr>
        <p:xfrm>
          <a:off x="1340284" y="1055716"/>
          <a:ext cx="9095288" cy="5677595"/>
        </p:xfrm>
        <a:graphic>
          <a:graphicData uri="http://schemas.openxmlformats.org/drawingml/2006/table">
            <a:tbl>
              <a:tblPr firstRow="1" bandRow="1">
                <a:tableStyleId>{5C22544A-7EE6-4342-B048-85BDC9FD1C3A}</a:tableStyleId>
              </a:tblPr>
              <a:tblGrid>
                <a:gridCol w="4547644">
                  <a:extLst>
                    <a:ext uri="{9D8B030D-6E8A-4147-A177-3AD203B41FA5}">
                      <a16:colId xmlns:a16="http://schemas.microsoft.com/office/drawing/2014/main" xmlns="" val="20000"/>
                    </a:ext>
                  </a:extLst>
                </a:gridCol>
                <a:gridCol w="4547644">
                  <a:extLst>
                    <a:ext uri="{9D8B030D-6E8A-4147-A177-3AD203B41FA5}">
                      <a16:colId xmlns:a16="http://schemas.microsoft.com/office/drawing/2014/main" xmlns="" val="20001"/>
                    </a:ext>
                  </a:extLst>
                </a:gridCol>
              </a:tblGrid>
              <a:tr h="5677595">
                <a:tc>
                  <a:txBody>
                    <a:bodyPr/>
                    <a:lstStyle/>
                    <a:p>
                      <a:pPr>
                        <a:buFont typeface="Arial" pitchFamily="34" charset="0"/>
                        <a:buNone/>
                      </a:pPr>
                      <a:r>
                        <a:rPr lang="en-GB" b="1" u="sng" dirty="0" smtClean="0">
                          <a:solidFill>
                            <a:schemeClr val="tx1"/>
                          </a:solidFill>
                        </a:rPr>
                        <a:t>OPPORTUNITIES</a:t>
                      </a:r>
                    </a:p>
                    <a:p>
                      <a:pPr>
                        <a:buFont typeface="Arial" pitchFamily="34" charset="0"/>
                        <a:buNone/>
                      </a:pPr>
                      <a:endParaRPr lang="en-GB" b="1" u="sng" dirty="0" smtClean="0">
                        <a:solidFill>
                          <a:schemeClr val="tx1"/>
                        </a:solidFill>
                      </a:endParaRPr>
                    </a:p>
                    <a:p>
                      <a:pPr lvl="0">
                        <a:buFont typeface="Arial" pitchFamily="34" charset="0"/>
                        <a:buChar char="•"/>
                      </a:pPr>
                      <a:r>
                        <a:rPr lang="en-GB" b="1" dirty="0" smtClean="0">
                          <a:solidFill>
                            <a:schemeClr val="tx1"/>
                          </a:solidFill>
                        </a:rPr>
                        <a:t>  </a:t>
                      </a:r>
                      <a:r>
                        <a:rPr lang="en-GB" sz="1800" dirty="0" smtClean="0">
                          <a:solidFill>
                            <a:schemeClr val="tx1"/>
                          </a:solidFill>
                        </a:rPr>
                        <a:t>Diversification - explore healthy, coffee, </a:t>
                      </a:r>
                    </a:p>
                    <a:p>
                      <a:pPr lvl="0">
                        <a:buFont typeface="Arial" pitchFamily="34" charset="0"/>
                        <a:buNone/>
                      </a:pPr>
                      <a:r>
                        <a:rPr lang="en-GB" sz="1800" dirty="0" smtClean="0">
                          <a:solidFill>
                            <a:schemeClr val="tx1"/>
                          </a:solidFill>
                        </a:rPr>
                        <a:t>   energy drinks, Low and no sugar products </a:t>
                      </a:r>
                    </a:p>
                    <a:p>
                      <a:pPr lvl="0">
                        <a:buFont typeface="Arial" pitchFamily="34" charset="0"/>
                        <a:buNone/>
                      </a:pPr>
                      <a:endParaRPr lang="en-GB" sz="1800" dirty="0" smtClean="0">
                        <a:solidFill>
                          <a:schemeClr val="tx1"/>
                        </a:solidFill>
                      </a:endParaRPr>
                    </a:p>
                    <a:p>
                      <a:pPr lvl="0">
                        <a:buFont typeface="Arial" pitchFamily="34" charset="0"/>
                        <a:buChar char="•"/>
                      </a:pPr>
                      <a:r>
                        <a:rPr lang="en-GB" sz="1800" dirty="0" smtClean="0">
                          <a:solidFill>
                            <a:schemeClr val="tx1"/>
                          </a:solidFill>
                        </a:rPr>
                        <a:t>  Entry into packaged food is another way  </a:t>
                      </a:r>
                    </a:p>
                    <a:p>
                      <a:pPr lvl="0">
                        <a:buFont typeface="Arial" pitchFamily="34" charset="0"/>
                        <a:buNone/>
                      </a:pPr>
                      <a:r>
                        <a:rPr lang="en-GB" sz="1800" dirty="0" smtClean="0">
                          <a:solidFill>
                            <a:schemeClr val="tx1"/>
                          </a:solidFill>
                        </a:rPr>
                        <a:t>   Coca-Cola can expand its markets</a:t>
                      </a:r>
                    </a:p>
                    <a:p>
                      <a:pPr lvl="0">
                        <a:buFont typeface="Arial" pitchFamily="34" charset="0"/>
                        <a:buNone/>
                      </a:pPr>
                      <a:endParaRPr lang="en-GB" sz="1800" dirty="0" smtClean="0">
                        <a:solidFill>
                          <a:schemeClr val="tx1"/>
                        </a:solidFill>
                      </a:endParaRPr>
                    </a:p>
                    <a:p>
                      <a:pPr lvl="0">
                        <a:buFont typeface="Arial" pitchFamily="34" charset="0"/>
                        <a:buChar char="•"/>
                      </a:pPr>
                      <a:r>
                        <a:rPr lang="en-GB" sz="1800" dirty="0" smtClean="0">
                          <a:solidFill>
                            <a:schemeClr val="tx1"/>
                          </a:solidFill>
                        </a:rPr>
                        <a:t>  Market</a:t>
                      </a:r>
                      <a:r>
                        <a:rPr lang="en-GB" sz="1800" baseline="0" dirty="0" smtClean="0">
                          <a:solidFill>
                            <a:schemeClr val="tx1"/>
                          </a:solidFill>
                        </a:rPr>
                        <a:t> </a:t>
                      </a:r>
                      <a:r>
                        <a:rPr lang="en-GB" sz="1800" dirty="0" smtClean="0">
                          <a:solidFill>
                            <a:schemeClr val="tx1"/>
                          </a:solidFill>
                        </a:rPr>
                        <a:t>expansion arising from acquisition</a:t>
                      </a:r>
                    </a:p>
                    <a:p>
                      <a:pPr lvl="0">
                        <a:buFont typeface="Arial" pitchFamily="34" charset="0"/>
                        <a:buNone/>
                      </a:pPr>
                      <a:r>
                        <a:rPr lang="en-GB" sz="1800" dirty="0" smtClean="0">
                          <a:solidFill>
                            <a:schemeClr val="tx1"/>
                          </a:solidFill>
                        </a:rPr>
                        <a:t>   of companies already existing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Font typeface="Arial" pitchFamily="34" charset="0"/>
                        <a:buNone/>
                      </a:pPr>
                      <a:r>
                        <a:rPr lang="en-GB" b="1" u="sng" dirty="0" smtClean="0">
                          <a:solidFill>
                            <a:schemeClr val="tx1"/>
                          </a:solidFill>
                        </a:rPr>
                        <a:t>THREATS</a:t>
                      </a:r>
                    </a:p>
                    <a:p>
                      <a:pPr>
                        <a:buFont typeface="Arial" pitchFamily="34" charset="0"/>
                        <a:buNone/>
                      </a:pPr>
                      <a:endParaRPr lang="en-GB" sz="1800" dirty="0" smtClean="0">
                        <a:solidFill>
                          <a:schemeClr val="tx1"/>
                        </a:solidFill>
                      </a:endParaRPr>
                    </a:p>
                    <a:p>
                      <a:pPr lvl="0">
                        <a:buFont typeface="Arial" pitchFamily="34" charset="0"/>
                        <a:buChar char="•"/>
                      </a:pPr>
                      <a:r>
                        <a:rPr lang="en-GB" sz="1800" baseline="0" dirty="0" smtClean="0">
                          <a:solidFill>
                            <a:schemeClr val="tx1"/>
                          </a:solidFill>
                        </a:rPr>
                        <a:t>  </a:t>
                      </a:r>
                      <a:r>
                        <a:rPr lang="en-GB" sz="1800" dirty="0" smtClean="0">
                          <a:solidFill>
                            <a:schemeClr val="tx1"/>
                          </a:solidFill>
                        </a:rPr>
                        <a:t>UK government legislation ‘for a tax of </a:t>
                      </a:r>
                    </a:p>
                    <a:p>
                      <a:pPr lvl="0">
                        <a:buFont typeface="Arial" pitchFamily="34" charset="0"/>
                        <a:buNone/>
                      </a:pPr>
                      <a:r>
                        <a:rPr lang="en-GB" sz="1800" dirty="0" smtClean="0">
                          <a:solidFill>
                            <a:schemeClr val="tx1"/>
                          </a:solidFill>
                        </a:rPr>
                        <a:t>   between 18p to 24p per litre on sugar-</a:t>
                      </a:r>
                    </a:p>
                    <a:p>
                      <a:pPr lvl="0">
                        <a:buFont typeface="Arial" pitchFamily="34" charset="0"/>
                        <a:buNone/>
                      </a:pPr>
                      <a:r>
                        <a:rPr lang="en-GB" sz="1800" dirty="0" smtClean="0">
                          <a:solidFill>
                            <a:schemeClr val="tx1"/>
                          </a:solidFill>
                        </a:rPr>
                        <a:t>   sweetened drinks effective April 2018’ (BBC, </a:t>
                      </a:r>
                    </a:p>
                    <a:p>
                      <a:pPr lvl="0">
                        <a:buFont typeface="Arial" pitchFamily="34" charset="0"/>
                        <a:buNone/>
                      </a:pPr>
                      <a:r>
                        <a:rPr lang="en-GB" sz="1800" dirty="0" smtClean="0">
                          <a:solidFill>
                            <a:schemeClr val="tx1"/>
                          </a:solidFill>
                        </a:rPr>
                        <a:t>   2016) due to Campaign by health </a:t>
                      </a:r>
                    </a:p>
                    <a:p>
                      <a:pPr lvl="0">
                        <a:buFont typeface="Arial" pitchFamily="34" charset="0"/>
                        <a:buNone/>
                      </a:pPr>
                      <a:r>
                        <a:rPr lang="en-GB" sz="1800" dirty="0" smtClean="0">
                          <a:solidFill>
                            <a:schemeClr val="tx1"/>
                          </a:solidFill>
                        </a:rPr>
                        <a:t>   professionals to eliminate high sugar foods</a:t>
                      </a:r>
                    </a:p>
                    <a:p>
                      <a:pPr lvl="0">
                        <a:buFont typeface="Arial" pitchFamily="34" charset="0"/>
                        <a:buNone/>
                      </a:pPr>
                      <a:r>
                        <a:rPr lang="en-GB" sz="1800" dirty="0" smtClean="0">
                          <a:solidFill>
                            <a:schemeClr val="tx1"/>
                          </a:solidFill>
                        </a:rPr>
                        <a:t>   and beverages which</a:t>
                      </a:r>
                      <a:r>
                        <a:rPr lang="en-GB" sz="1800" baseline="0" dirty="0" smtClean="0">
                          <a:solidFill>
                            <a:schemeClr val="tx1"/>
                          </a:solidFill>
                        </a:rPr>
                        <a:t> causes</a:t>
                      </a:r>
                      <a:r>
                        <a:rPr lang="en-GB" sz="1800" dirty="0" smtClean="0">
                          <a:solidFill>
                            <a:schemeClr val="tx1"/>
                          </a:solidFill>
                        </a:rPr>
                        <a:t> obesity, </a:t>
                      </a:r>
                    </a:p>
                    <a:p>
                      <a:pPr lvl="0">
                        <a:buFont typeface="Arial" pitchFamily="34" charset="0"/>
                        <a:buNone/>
                      </a:pPr>
                      <a:r>
                        <a:rPr lang="en-GB" sz="1800" dirty="0" smtClean="0">
                          <a:solidFill>
                            <a:schemeClr val="tx1"/>
                          </a:solidFill>
                        </a:rPr>
                        <a:t>   diabetes, and heart diseases .</a:t>
                      </a:r>
                    </a:p>
                    <a:p>
                      <a:pPr lvl="0">
                        <a:buFont typeface="Arial" pitchFamily="34" charset="0"/>
                        <a:buNone/>
                      </a:pPr>
                      <a:endParaRPr lang="en-GB" sz="1800" dirty="0" smtClean="0">
                        <a:solidFill>
                          <a:schemeClr val="tx1"/>
                        </a:solidFill>
                      </a:endParaRPr>
                    </a:p>
                    <a:p>
                      <a:pPr lvl="0">
                        <a:buFont typeface="Arial" pitchFamily="34" charset="0"/>
                        <a:buChar char="•"/>
                      </a:pPr>
                      <a:r>
                        <a:rPr lang="en-GB" sz="1800" dirty="0" smtClean="0">
                          <a:solidFill>
                            <a:schemeClr val="tx1"/>
                          </a:solidFill>
                        </a:rPr>
                        <a:t> Indirect Competition i.e. Costa Coffee, </a:t>
                      </a:r>
                    </a:p>
                    <a:p>
                      <a:pPr lvl="0">
                        <a:buFont typeface="Arial" pitchFamily="34" charset="0"/>
                        <a:buNone/>
                      </a:pPr>
                      <a:r>
                        <a:rPr lang="en-GB" sz="1800" dirty="0" smtClean="0">
                          <a:solidFill>
                            <a:schemeClr val="tx1"/>
                          </a:solidFill>
                        </a:rPr>
                        <a:t>   Starbucks.</a:t>
                      </a:r>
                    </a:p>
                    <a:p>
                      <a:pPr lvl="0">
                        <a:buFont typeface="Arial" pitchFamily="34" charset="0"/>
                        <a:buNone/>
                      </a:pPr>
                      <a:endParaRPr lang="en-GB" sz="1800" dirty="0" smtClean="0">
                        <a:solidFill>
                          <a:schemeClr val="tx1"/>
                        </a:solidFill>
                      </a:endParaRPr>
                    </a:p>
                    <a:p>
                      <a:pPr lvl="0">
                        <a:buFont typeface="Arial" pitchFamily="34" charset="0"/>
                        <a:buChar char="•"/>
                      </a:pPr>
                      <a:r>
                        <a:rPr lang="en-GB" sz="1800" dirty="0" smtClean="0">
                          <a:solidFill>
                            <a:schemeClr val="tx1"/>
                          </a:solidFill>
                        </a:rPr>
                        <a:t>  UK weak currency performance  has</a:t>
                      </a:r>
                      <a:r>
                        <a:rPr lang="en-GB" sz="1800" baseline="0" dirty="0" smtClean="0">
                          <a:solidFill>
                            <a:schemeClr val="tx1"/>
                          </a:solidFill>
                        </a:rPr>
                        <a:t>       revealed that </a:t>
                      </a:r>
                      <a:r>
                        <a:rPr lang="en-GB" sz="1800" dirty="0" smtClean="0">
                          <a:solidFill>
                            <a:schemeClr val="tx1"/>
                          </a:solidFill>
                        </a:rPr>
                        <a:t>60 percent of revenue comes </a:t>
                      </a:r>
                    </a:p>
                    <a:p>
                      <a:pPr lvl="0">
                        <a:buFont typeface="Arial" pitchFamily="34" charset="0"/>
                        <a:buNone/>
                      </a:pPr>
                      <a:r>
                        <a:rPr lang="en-GB" sz="1800" dirty="0" smtClean="0">
                          <a:solidFill>
                            <a:schemeClr val="tx1"/>
                          </a:solidFill>
                        </a:rPr>
                        <a:t>   from foreign markets.</a:t>
                      </a:r>
                    </a:p>
                    <a:p>
                      <a:pPr lvl="0">
                        <a:buFont typeface="Arial" pitchFamily="34" charset="0"/>
                        <a:buNone/>
                      </a:pPr>
                      <a:endParaRPr lang="en-GB" b="0" u="sng"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0"/>
                  </a:ext>
                </a:extLst>
              </a:tr>
            </a:tbl>
          </a:graphicData>
        </a:graphic>
      </p:graphicFrame>
      <p:sp>
        <p:nvSpPr>
          <p:cNvPr id="2" name="Rectangle 1"/>
          <p:cNvSpPr/>
          <p:nvPr/>
        </p:nvSpPr>
        <p:spPr>
          <a:xfrm>
            <a:off x="92364" y="243657"/>
            <a:ext cx="6096000" cy="461665"/>
          </a:xfrm>
          <a:prstGeom prst="rect">
            <a:avLst/>
          </a:prstGeom>
        </p:spPr>
        <p:txBody>
          <a:bodyPr>
            <a:spAutoFit/>
          </a:bodyPr>
          <a:lstStyle/>
          <a:p>
            <a:r>
              <a:rPr lang="en-GB" sz="2400" dirty="0"/>
              <a:t>The </a:t>
            </a:r>
            <a:r>
              <a:rPr lang="en-GB" sz="2400" dirty="0" smtClean="0"/>
              <a:t>SWOT ……… </a:t>
            </a:r>
            <a:r>
              <a:rPr lang="en-GB" sz="2400" dirty="0" err="1" smtClean="0"/>
              <a:t>contd</a:t>
            </a:r>
            <a:endParaRPr lang="en-GB" sz="2400" dirty="0"/>
          </a:p>
        </p:txBody>
      </p:sp>
      <p:pic>
        <p:nvPicPr>
          <p:cNvPr id="11" name="Picture 10"/>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651999" y="0"/>
            <a:ext cx="2540001" cy="705322"/>
          </a:xfrm>
          <a:prstGeom prst="rect">
            <a:avLst/>
          </a:prstGeom>
        </p:spPr>
      </p:pic>
    </p:spTree>
    <p:extLst>
      <p:ext uri="{BB962C8B-B14F-4D97-AF65-F5344CB8AC3E}">
        <p14:creationId xmlns:p14="http://schemas.microsoft.com/office/powerpoint/2010/main" xmlns="" val="36433163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236909" y="5923770"/>
            <a:ext cx="899160" cy="1000731"/>
          </a:xfrm>
          <a:prstGeom prst="rect">
            <a:avLst/>
          </a:prstGeom>
        </p:spPr>
      </p:pic>
      <p:sp>
        <p:nvSpPr>
          <p:cNvPr id="8" name="Rectangle 7"/>
          <p:cNvSpPr/>
          <p:nvPr/>
        </p:nvSpPr>
        <p:spPr>
          <a:xfrm>
            <a:off x="6003633" y="2967335"/>
            <a:ext cx="184731" cy="1754326"/>
          </a:xfrm>
          <a:prstGeom prst="rect">
            <a:avLst/>
          </a:prstGeom>
          <a:noFill/>
        </p:spPr>
        <p:txBody>
          <a:bodyPr wrap="none" lIns="91440" tIns="45720" rIns="91440" bIns="45720">
            <a:spAutoFit/>
          </a:bodyPr>
          <a:lstStyle/>
          <a:p>
            <a:pPr algn="ctr"/>
            <a:endParaRPr lang="en-US" sz="5400" b="1" cap="none" spc="0" dirty="0" smtClean="0">
              <a:ln w="6600">
                <a:solidFill>
                  <a:schemeClr val="accent2"/>
                </a:solidFill>
                <a:prstDash val="solid"/>
              </a:ln>
              <a:solidFill>
                <a:srgbClr val="FFFFFF"/>
              </a:solidFill>
              <a:effectLst>
                <a:outerShdw dist="38100" dir="2700000" algn="tl" rotWithShape="0">
                  <a:schemeClr val="accent2"/>
                </a:outerShdw>
              </a:effectLst>
            </a:endParaRPr>
          </a:p>
          <a:p>
            <a:pPr algn="ct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0" name="Rectangle 9"/>
          <p:cNvSpPr/>
          <p:nvPr/>
        </p:nvSpPr>
        <p:spPr>
          <a:xfrm>
            <a:off x="1240077" y="1102290"/>
            <a:ext cx="9594937" cy="4770537"/>
          </a:xfrm>
          <a:prstGeom prst="rect">
            <a:avLst/>
          </a:prstGeom>
        </p:spPr>
        <p:txBody>
          <a:bodyPr wrap="square">
            <a:spAutoFit/>
          </a:bodyPr>
          <a:lstStyle/>
          <a:p>
            <a:pPr algn="ctr"/>
            <a:r>
              <a:rPr lang="en-GB" sz="8000" dirty="0" smtClean="0"/>
              <a:t>Coca-Cola’s </a:t>
            </a:r>
          </a:p>
          <a:p>
            <a:pPr algn="ctr"/>
            <a:r>
              <a:rPr lang="en-GB" sz="8000" dirty="0" smtClean="0"/>
              <a:t>Strategy For </a:t>
            </a:r>
          </a:p>
          <a:p>
            <a:pPr algn="ctr"/>
            <a:r>
              <a:rPr lang="en-GB" sz="8000" dirty="0" smtClean="0"/>
              <a:t>Growth</a:t>
            </a:r>
          </a:p>
          <a:p>
            <a:pPr algn="ctr"/>
            <a:r>
              <a:rPr lang="en-GB" sz="3200" dirty="0" smtClean="0"/>
              <a:t>Coca-Cola uses models in the market place to gain competitive advantage...... </a:t>
            </a:r>
            <a:endParaRPr lang="en-GB" sz="3200" dirty="0"/>
          </a:p>
        </p:txBody>
      </p:sp>
      <p:pic>
        <p:nvPicPr>
          <p:cNvPr id="9" name="Picture 8"/>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631680" y="0"/>
            <a:ext cx="2540001" cy="705322"/>
          </a:xfrm>
          <a:prstGeom prst="rect">
            <a:avLst/>
          </a:prstGeom>
        </p:spPr>
      </p:pic>
    </p:spTree>
    <p:extLst>
      <p:ext uri="{BB962C8B-B14F-4D97-AF65-F5344CB8AC3E}">
        <p14:creationId xmlns:p14="http://schemas.microsoft.com/office/powerpoint/2010/main" xmlns="" val="23385280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s://www.howandwhat.net/wp-content/uploads/2017/01/ansoff-matrix-300x287.png"/>
          <p:cNvPicPr/>
          <p:nvPr/>
        </p:nvPicPr>
        <p:blipFill>
          <a:blip r:embed="rId2">
            <a:extLst>
              <a:ext uri="{28A0092B-C50C-407E-A947-70E740481C1C}">
                <a14:useLocalDpi xmlns:a14="http://schemas.microsoft.com/office/drawing/2010/main" xmlns="" val="0"/>
              </a:ext>
            </a:extLst>
          </a:blip>
          <a:srcRect/>
          <a:stretch>
            <a:fillRect/>
          </a:stretch>
        </p:blipFill>
        <p:spPr bwMode="auto">
          <a:xfrm>
            <a:off x="2743200" y="1271847"/>
            <a:ext cx="5890917" cy="5054138"/>
          </a:xfrm>
          <a:prstGeom prst="rect">
            <a:avLst/>
          </a:prstGeom>
          <a:noFill/>
          <a:ln>
            <a:noFill/>
          </a:ln>
        </p:spPr>
      </p:pic>
      <p:sp>
        <p:nvSpPr>
          <p:cNvPr id="5" name="Rectangle 4"/>
          <p:cNvSpPr/>
          <p:nvPr/>
        </p:nvSpPr>
        <p:spPr>
          <a:xfrm>
            <a:off x="249449" y="182102"/>
            <a:ext cx="7102714" cy="461665"/>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smtClean="0">
                <a:ln>
                  <a:noFill/>
                </a:ln>
                <a:solidFill>
                  <a:prstClr val="black"/>
                </a:solidFill>
                <a:effectLst/>
                <a:uLnTx/>
                <a:uFillTx/>
                <a:latin typeface="Calibri" pitchFamily="34" charset="0"/>
                <a:ea typeface="Calibri" pitchFamily="34" charset="0"/>
                <a:cs typeface="Times New Roman" pitchFamily="18" charset="0"/>
              </a:rPr>
              <a:t>1. The Ansoff Strategy to expand and grow the business</a:t>
            </a:r>
            <a:endParaRPr kumimoji="0" lang="en-GB" sz="2400" i="0" u="none" strike="noStrike" kern="1200" cap="none" spc="0" normalizeH="0" baseline="0" noProof="0" dirty="0" smtClean="0">
              <a:ln>
                <a:noFill/>
              </a:ln>
              <a:solidFill>
                <a:prstClr val="black"/>
              </a:solidFill>
              <a:effectLst/>
              <a:uLnTx/>
              <a:uFillTx/>
              <a:latin typeface="Calibri" panose="020F0502020204030204"/>
            </a:endParaRPr>
          </a:p>
        </p:txBody>
      </p:sp>
      <p:pic>
        <p:nvPicPr>
          <p:cNvPr id="6" name="Picture 5"/>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651999" y="0"/>
            <a:ext cx="2540001" cy="705322"/>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11450786" y="5857269"/>
            <a:ext cx="899160" cy="1000731"/>
          </a:xfrm>
          <a:prstGeom prst="rect">
            <a:avLst/>
          </a:prstGeom>
        </p:spPr>
      </p:pic>
    </p:spTree>
    <p:extLst>
      <p:ext uri="{BB962C8B-B14F-4D97-AF65-F5344CB8AC3E}">
        <p14:creationId xmlns:p14="http://schemas.microsoft.com/office/powerpoint/2010/main" xmlns="" val="39088290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986742" y="1636163"/>
            <a:ext cx="8287789" cy="5019765"/>
          </a:xfrm>
          <a:prstGeom prst="rect">
            <a:avLst/>
          </a:prstGeom>
        </p:spPr>
      </p:pic>
      <p:sp>
        <p:nvSpPr>
          <p:cNvPr id="6" name="Rectangle 5"/>
          <p:cNvSpPr/>
          <p:nvPr/>
        </p:nvSpPr>
        <p:spPr>
          <a:xfrm>
            <a:off x="133004" y="66503"/>
            <a:ext cx="9870797" cy="830997"/>
          </a:xfrm>
          <a:prstGeom prst="rect">
            <a:avLst/>
          </a:prstGeom>
        </p:spPr>
        <p:txBody>
          <a:bodyPr wrap="square">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smtClean="0">
                <a:ln>
                  <a:noFill/>
                </a:ln>
                <a:solidFill>
                  <a:prstClr val="black"/>
                </a:solidFill>
                <a:effectLst/>
                <a:uLnTx/>
                <a:uFillTx/>
                <a:latin typeface="Calibri" panose="020F0502020204030204"/>
              </a:rPr>
              <a:t>2. The </a:t>
            </a:r>
            <a:r>
              <a:rPr kumimoji="0" lang="en-GB" sz="2400" i="0" u="none" strike="noStrike" kern="1200" cap="none" spc="0" normalizeH="0" baseline="0" noProof="0" dirty="0">
                <a:ln>
                  <a:noFill/>
                </a:ln>
                <a:solidFill>
                  <a:prstClr val="black"/>
                </a:solidFill>
                <a:effectLst/>
                <a:uLnTx/>
                <a:uFillTx/>
                <a:latin typeface="Calibri" panose="020F0502020204030204"/>
              </a:rPr>
              <a:t>Porter’s Five Force Model to analyse the </a:t>
            </a:r>
            <a:r>
              <a:rPr kumimoji="0" lang="en-GB" sz="2400" i="0" u="none" strike="noStrike" kern="1200" cap="none" spc="0" normalizeH="0" baseline="0" noProof="0" dirty="0" smtClean="0">
                <a:ln>
                  <a:noFill/>
                </a:ln>
                <a:solidFill>
                  <a:prstClr val="black"/>
                </a:solidFill>
                <a:effectLst/>
                <a:uLnTx/>
                <a:uFillTx/>
                <a:latin typeface="Calibri" panose="020F0502020204030204"/>
              </a:rPr>
              <a:t>business and </a:t>
            </a:r>
            <a:r>
              <a:rPr kumimoji="0" lang="en-GB" sz="2400" i="0" u="none" strike="noStrike" kern="1200" cap="none" spc="0" normalizeH="0" baseline="0" noProof="0" dirty="0">
                <a:ln>
                  <a:noFill/>
                </a:ln>
                <a:solidFill>
                  <a:prstClr val="black"/>
                </a:solidFill>
                <a:effectLst/>
                <a:uLnTx/>
                <a:uFillTx/>
                <a:latin typeface="Calibri" panose="020F0502020204030204"/>
              </a:rPr>
              <a:t>develop </a:t>
            </a:r>
            <a:r>
              <a:rPr kumimoji="0" lang="en-GB" sz="2400" i="0" u="none" strike="noStrike" kern="1200" cap="none" spc="0" normalizeH="0" baseline="0" noProof="0" dirty="0" smtClean="0">
                <a:ln>
                  <a:noFill/>
                </a:ln>
                <a:solidFill>
                  <a:prstClr val="black"/>
                </a:solidFill>
                <a:effectLst/>
                <a:uLnTx/>
                <a:uFillTx/>
                <a:latin typeface="Calibri" panose="020F0502020204030204"/>
              </a:rPr>
              <a:t>its</a:t>
            </a:r>
          </a:p>
          <a:p>
            <a:pPr marL="0" marR="0" lvl="0" indent="0" defTabSz="914400" rtl="0" eaLnBrk="1" fontAlgn="auto" latinLnBrk="0" hangingPunct="1">
              <a:lnSpc>
                <a:spcPct val="100000"/>
              </a:lnSpc>
              <a:spcBef>
                <a:spcPts val="0"/>
              </a:spcBef>
              <a:spcAft>
                <a:spcPts val="0"/>
              </a:spcAft>
              <a:buClrTx/>
              <a:buSzTx/>
              <a:buFontTx/>
              <a:buNone/>
              <a:tabLst/>
              <a:defRPr/>
            </a:pPr>
            <a:r>
              <a:rPr lang="en-GB" sz="2400" dirty="0">
                <a:solidFill>
                  <a:prstClr val="black"/>
                </a:solidFill>
                <a:latin typeface="Calibri" panose="020F0502020204030204"/>
              </a:rPr>
              <a:t> </a:t>
            </a:r>
            <a:r>
              <a:rPr lang="en-GB" sz="2400" dirty="0" smtClean="0">
                <a:solidFill>
                  <a:prstClr val="black"/>
                </a:solidFill>
                <a:latin typeface="Calibri" panose="020F0502020204030204"/>
              </a:rPr>
              <a:t>   </a:t>
            </a:r>
            <a:r>
              <a:rPr kumimoji="0" lang="en-GB" sz="2400" i="0" u="none" strike="noStrike" kern="1200" cap="none" spc="0" normalizeH="0" baseline="0" noProof="0" dirty="0" smtClean="0">
                <a:ln>
                  <a:noFill/>
                </a:ln>
                <a:solidFill>
                  <a:prstClr val="black"/>
                </a:solidFill>
                <a:effectLst/>
                <a:uLnTx/>
                <a:uFillTx/>
                <a:latin typeface="Calibri" panose="020F0502020204030204"/>
              </a:rPr>
              <a:t> </a:t>
            </a:r>
            <a:r>
              <a:rPr kumimoji="0" lang="en-GB" sz="2400" i="0" u="none" strike="noStrike" kern="1200" cap="none" spc="0" normalizeH="0" baseline="0" noProof="0" dirty="0">
                <a:ln>
                  <a:noFill/>
                </a:ln>
                <a:solidFill>
                  <a:prstClr val="black"/>
                </a:solidFill>
                <a:effectLst/>
                <a:uLnTx/>
                <a:uFillTx/>
                <a:latin typeface="Calibri" panose="020F0502020204030204"/>
              </a:rPr>
              <a:t>marketing strategy.</a:t>
            </a:r>
          </a:p>
        </p:txBody>
      </p:sp>
      <p:pic>
        <p:nvPicPr>
          <p:cNvPr id="5" name="Picture 4"/>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509759" y="66503"/>
            <a:ext cx="2540001" cy="705322"/>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11442473" y="5857269"/>
            <a:ext cx="899160" cy="1000731"/>
          </a:xfrm>
          <a:prstGeom prst="rect">
            <a:avLst/>
          </a:prstGeom>
        </p:spPr>
      </p:pic>
    </p:spTree>
    <p:extLst>
      <p:ext uri="{BB962C8B-B14F-4D97-AF65-F5344CB8AC3E}">
        <p14:creationId xmlns:p14="http://schemas.microsoft.com/office/powerpoint/2010/main" xmlns="" val="39199893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2">
            <a:extLst>
              <a:ext uri="{28A0092B-C50C-407E-A947-70E740481C1C}">
                <a14:useLocalDpi xmlns:a14="http://schemas.microsoft.com/office/drawing/2010/main" xmlns="" val="0"/>
              </a:ext>
            </a:extLst>
          </a:blip>
          <a:srcRect/>
          <a:stretch>
            <a:fillRect/>
          </a:stretch>
        </p:blipFill>
        <p:spPr bwMode="auto">
          <a:xfrm>
            <a:off x="2435629" y="1562796"/>
            <a:ext cx="7448204" cy="5045826"/>
          </a:xfrm>
          <a:prstGeom prst="rect">
            <a:avLst/>
          </a:prstGeom>
          <a:noFill/>
          <a:ln>
            <a:noFill/>
          </a:ln>
        </p:spPr>
      </p:pic>
      <p:sp>
        <p:nvSpPr>
          <p:cNvPr id="5" name="Rectangle 4"/>
          <p:cNvSpPr/>
          <p:nvPr/>
        </p:nvSpPr>
        <p:spPr>
          <a:xfrm>
            <a:off x="377255" y="74815"/>
            <a:ext cx="9274743" cy="830997"/>
          </a:xfrm>
          <a:prstGeom prst="rect">
            <a:avLst/>
          </a:prstGeom>
        </p:spPr>
        <p:txBody>
          <a:bodyPr wrap="square">
            <a:spAutoFit/>
          </a:bodyPr>
          <a:lstStyle/>
          <a:p>
            <a:pPr lvl="0">
              <a:defRPr/>
            </a:pPr>
            <a:r>
              <a:rPr lang="en-GB" sz="2400" dirty="0">
                <a:solidFill>
                  <a:prstClr val="black"/>
                </a:solidFill>
              </a:rPr>
              <a:t>The Journey of a Customer’s Life </a:t>
            </a:r>
            <a:r>
              <a:rPr lang="en-GB" sz="2400" dirty="0" smtClean="0">
                <a:solidFill>
                  <a:prstClr val="black"/>
                </a:solidFill>
              </a:rPr>
              <a:t>time experience begins with the 1</a:t>
            </a:r>
            <a:r>
              <a:rPr lang="en-GB" sz="2400" baseline="30000" dirty="0" smtClean="0">
                <a:solidFill>
                  <a:prstClr val="black"/>
                </a:solidFill>
              </a:rPr>
              <a:t>st</a:t>
            </a:r>
            <a:r>
              <a:rPr lang="en-GB" sz="2400" dirty="0" smtClean="0">
                <a:solidFill>
                  <a:prstClr val="black"/>
                </a:solidFill>
              </a:rPr>
              <a:t> bottle.......</a:t>
            </a:r>
            <a:endParaRPr lang="en-GB" sz="2400" dirty="0">
              <a:solidFill>
                <a:prstClr val="black"/>
              </a:solidFill>
            </a:endParaRPr>
          </a:p>
        </p:txBody>
      </p:sp>
      <p:pic>
        <p:nvPicPr>
          <p:cNvPr id="6" name="Picture 5"/>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651999" y="74815"/>
            <a:ext cx="2540001" cy="705322"/>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11425847" y="5857269"/>
            <a:ext cx="899160" cy="1000731"/>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flipH="1">
            <a:off x="5561212" y="3566163"/>
            <a:ext cx="1188722" cy="1446417"/>
          </a:xfrm>
          <a:prstGeom prst="rect">
            <a:avLst/>
          </a:prstGeom>
        </p:spPr>
      </p:pic>
    </p:spTree>
    <p:extLst>
      <p:ext uri="{BB962C8B-B14F-4D97-AF65-F5344CB8AC3E}">
        <p14:creationId xmlns:p14="http://schemas.microsoft.com/office/powerpoint/2010/main" xmlns="" val="107939642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429" y="72980"/>
            <a:ext cx="9777153" cy="897775"/>
          </a:xfrm>
        </p:spPr>
        <p:txBody>
          <a:bodyPr>
            <a:normAutofit/>
          </a:bodyPr>
          <a:lstStyle/>
          <a:p>
            <a:r>
              <a:rPr lang="en-GB" sz="2400" dirty="0" smtClean="0">
                <a:latin typeface="+mn-lt"/>
              </a:rPr>
              <a:t>The Consumer’s experience turns him/her to advocacy for………...</a:t>
            </a:r>
            <a:endParaRPr lang="en-GB" sz="2400" dirty="0">
              <a:latin typeface="+mn-lt"/>
            </a:endParaRPr>
          </a:p>
        </p:txBody>
      </p:sp>
      <p:pic>
        <p:nvPicPr>
          <p:cNvPr id="6" name="Content Placeholder 5"/>
          <p:cNvPicPr>
            <a:picLocks noGrp="1" noChangeAspect="1"/>
          </p:cNvPicPr>
          <p:nvPr>
            <p:ph idx="1"/>
          </p:nvPr>
        </p:nvPicPr>
        <p:blipFill>
          <a:blip r:embed="rId2"/>
          <a:stretch>
            <a:fillRect/>
          </a:stretch>
        </p:blipFill>
        <p:spPr>
          <a:xfrm>
            <a:off x="1078807" y="1471354"/>
            <a:ext cx="9692640" cy="4474152"/>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484821" y="0"/>
            <a:ext cx="2540001" cy="705322"/>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11575242" y="5857269"/>
            <a:ext cx="899160" cy="1000731"/>
          </a:xfrm>
          <a:prstGeom prst="rect">
            <a:avLst/>
          </a:prstGeom>
        </p:spPr>
      </p:pic>
      <p:sp>
        <p:nvSpPr>
          <p:cNvPr id="7" name="Rectangle 6"/>
          <p:cNvSpPr/>
          <p:nvPr/>
        </p:nvSpPr>
        <p:spPr>
          <a:xfrm rot="10800000" flipV="1">
            <a:off x="972589" y="5799773"/>
            <a:ext cx="9634451" cy="646331"/>
          </a:xfrm>
          <a:prstGeom prst="rect">
            <a:avLst/>
          </a:prstGeom>
        </p:spPr>
        <p:txBody>
          <a:bodyPr wrap="square">
            <a:spAutoFit/>
          </a:bodyPr>
          <a:lstStyle/>
          <a:p>
            <a:r>
              <a:rPr lang="en-GB" dirty="0"/>
              <a:t>https://</a:t>
            </a:r>
            <a:r>
              <a:rPr lang="en-GB" dirty="0" smtClean="0"/>
              <a:t>www.google.co.uk/search?q=Cocacola+customer+journey&amp;rlz=1C1GCEB_enGB793GB793&amp;tbm=isch&amp;source=i</a:t>
            </a:r>
            <a:endParaRPr lang="en-GB" dirty="0"/>
          </a:p>
        </p:txBody>
      </p:sp>
    </p:spTree>
    <p:extLst>
      <p:ext uri="{BB962C8B-B14F-4D97-AF65-F5344CB8AC3E}">
        <p14:creationId xmlns:p14="http://schemas.microsoft.com/office/powerpoint/2010/main" xmlns="" val="382435579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1408987" y="5882118"/>
            <a:ext cx="899160" cy="1000731"/>
          </a:xfrm>
          <a:prstGeom prst="rect">
            <a:avLst/>
          </a:prstGeom>
        </p:spPr>
      </p:pic>
      <p:sp>
        <p:nvSpPr>
          <p:cNvPr id="8" name="Rectangle 7"/>
          <p:cNvSpPr/>
          <p:nvPr/>
        </p:nvSpPr>
        <p:spPr>
          <a:xfrm>
            <a:off x="6003633" y="2967335"/>
            <a:ext cx="184731" cy="175432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400" b="1" i="0" u="none" strike="noStrike" kern="1200" cap="none" spc="0" normalizeH="0" baseline="0" noProof="0" dirty="0">
              <a:ln w="6600">
                <a:solidFill>
                  <a:srgbClr val="ED7D31"/>
                </a:solidFill>
                <a:prstDash val="solid"/>
              </a:ln>
              <a:solidFill>
                <a:srgbClr val="FFFFFF"/>
              </a:solidFill>
              <a:effectLst>
                <a:outerShdw dist="38100" dir="2700000" algn="tl" rotWithShape="0">
                  <a:srgbClr val="ED7D31"/>
                </a:outerShdw>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400" b="1" i="0" u="none" strike="noStrike" kern="1200" cap="none" spc="0" normalizeH="0" baseline="0" noProof="0" dirty="0">
              <a:ln w="6600">
                <a:solidFill>
                  <a:srgbClr val="ED7D31"/>
                </a:solidFill>
                <a:prstDash val="solid"/>
              </a:ln>
              <a:solidFill>
                <a:srgbClr val="FFFFFF"/>
              </a:solidFill>
              <a:effectLst>
                <a:outerShdw dist="38100" dir="2700000" algn="tl" rotWithShape="0">
                  <a:srgbClr val="ED7D31"/>
                </a:outerShdw>
              </a:effectLst>
              <a:uLnTx/>
              <a:uFillTx/>
              <a:latin typeface="Calibri"/>
              <a:ea typeface="+mn-ea"/>
              <a:cs typeface="+mn-cs"/>
            </a:endParaRPr>
          </a:p>
        </p:txBody>
      </p:sp>
      <p:sp>
        <p:nvSpPr>
          <p:cNvPr id="10" name="Rectangle 9"/>
          <p:cNvSpPr/>
          <p:nvPr/>
        </p:nvSpPr>
        <p:spPr>
          <a:xfrm>
            <a:off x="-207818" y="155250"/>
            <a:ext cx="11172305" cy="4893647"/>
          </a:xfrm>
          <a:prstGeom prst="rect">
            <a:avLst/>
          </a:prstGeom>
        </p:spPr>
        <p:txBody>
          <a:bodyPr wrap="square">
            <a:spAutoFit/>
          </a:bodyPr>
          <a:lstStyle/>
          <a:p>
            <a:pPr marL="742950" marR="0" lvl="1" indent="-28575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prstClr val="black"/>
                </a:solidFill>
                <a:effectLst/>
                <a:uLnTx/>
                <a:uFillTx/>
                <a:latin typeface="Calibri"/>
                <a:ea typeface="+mn-ea"/>
                <a:cs typeface="+mn-cs"/>
              </a:rPr>
              <a:t>The Consumers experience presents a number of opportunities to the </a:t>
            </a:r>
          </a:p>
          <a:p>
            <a:pPr marL="742950" marR="0" lvl="1" indent="-28575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prstClr val="black"/>
                </a:solidFill>
                <a:effectLst/>
                <a:uLnTx/>
                <a:uFillTx/>
                <a:latin typeface="Calibri"/>
                <a:ea typeface="+mn-ea"/>
                <a:cs typeface="+mn-cs"/>
              </a:rPr>
              <a:t>Organisation ……………</a:t>
            </a:r>
          </a:p>
          <a:p>
            <a:pPr marL="742950" marR="0" lvl="1"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GB" sz="2400" dirty="0">
              <a:solidFill>
                <a:prstClr val="black"/>
              </a:solidFill>
              <a:latin typeface="Calibri"/>
            </a:endParaRPr>
          </a:p>
          <a:p>
            <a:pPr marL="742950" marR="0" lvl="1"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2000" b="0" i="0" u="none" strike="noStrike" kern="1200" cap="none" spc="0" normalizeH="0" baseline="0" noProof="0" dirty="0">
              <a:ln>
                <a:noFill/>
              </a:ln>
              <a:solidFill>
                <a:prstClr val="black"/>
              </a:solidFill>
              <a:effectLst/>
              <a:uLnTx/>
              <a:uFillTx/>
              <a:latin typeface="Calibri"/>
              <a:ea typeface="+mn-ea"/>
              <a:cs typeface="+mn-cs"/>
            </a:endParaRPr>
          </a:p>
          <a:p>
            <a:pPr marL="1200150" lvl="2" indent="-285750">
              <a:buFont typeface="Wingdings" panose="05000000000000000000" pitchFamily="2" charset="2"/>
              <a:buChar char="§"/>
              <a:defRPr/>
            </a:pPr>
            <a:r>
              <a:rPr kumimoji="0" lang="en-GB" sz="2000" b="0" i="0" u="none" strike="noStrike" kern="1200" cap="none" spc="0" normalizeH="0" baseline="0" noProof="0" dirty="0" smtClean="0">
                <a:ln>
                  <a:noFill/>
                </a:ln>
                <a:solidFill>
                  <a:prstClr val="black"/>
                </a:solidFill>
                <a:effectLst/>
                <a:uLnTx/>
                <a:uFillTx/>
                <a:latin typeface="Calibri"/>
                <a:ea typeface="+mn-ea"/>
                <a:cs typeface="+mn-cs"/>
              </a:rPr>
              <a:t>Coca-Cola is able to integrate elements such as strategy, spending, channel management and message because they</a:t>
            </a:r>
            <a:r>
              <a:rPr kumimoji="0" lang="en-GB" sz="2000" b="0" i="0" u="none" strike="noStrike" kern="1200" cap="none" spc="0" normalizeH="0" noProof="0" dirty="0" smtClean="0">
                <a:ln>
                  <a:noFill/>
                </a:ln>
                <a:solidFill>
                  <a:prstClr val="black"/>
                </a:solidFill>
                <a:effectLst/>
                <a:uLnTx/>
                <a:uFillTx/>
                <a:latin typeface="Calibri"/>
                <a:ea typeface="+mn-ea"/>
                <a:cs typeface="+mn-cs"/>
              </a:rPr>
              <a:t> understand customer’s </a:t>
            </a:r>
            <a:r>
              <a:rPr lang="en-GB" sz="2000" dirty="0" smtClean="0">
                <a:solidFill>
                  <a:prstClr val="black"/>
                </a:solidFill>
                <a:latin typeface="Calibri"/>
              </a:rPr>
              <a:t>journey</a:t>
            </a:r>
            <a:r>
              <a:rPr kumimoji="0" lang="en-GB" sz="2000" b="0" i="0" u="none" strike="noStrike" kern="1200" cap="none" spc="0" normalizeH="0" noProof="0" dirty="0" smtClean="0">
                <a:ln>
                  <a:noFill/>
                </a:ln>
                <a:solidFill>
                  <a:prstClr val="black"/>
                </a:solidFill>
                <a:effectLst/>
                <a:uLnTx/>
                <a:uFillTx/>
                <a:latin typeface="Calibri"/>
                <a:ea typeface="+mn-ea"/>
                <a:cs typeface="+mn-cs"/>
              </a:rPr>
              <a:t> and as such direct their spending and message to reach consumers in the right place, right time with right message.</a:t>
            </a:r>
            <a:r>
              <a:rPr kumimoji="0" lang="en-GB" sz="2000" b="0" i="0" u="none" strike="noStrike" kern="1200" cap="none" spc="0" normalizeH="0" baseline="0" noProof="0" dirty="0">
                <a:ln>
                  <a:noFill/>
                </a:ln>
                <a:solidFill>
                  <a:prstClr val="black"/>
                </a:solidFill>
                <a:effectLst/>
                <a:uLnTx/>
                <a:uFillTx/>
                <a:latin typeface="Calibri"/>
                <a:ea typeface="+mn-ea"/>
                <a:cs typeface="+mn-cs"/>
              </a:rPr>
              <a:t> </a:t>
            </a:r>
          </a:p>
          <a:p>
            <a:pPr marL="1200150" marR="0" lvl="2" indent="-28575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Wingdings" pitchFamily="2" charset="2"/>
              <a:buChar char="§"/>
              <a:tabLst/>
              <a:defRPr/>
            </a:pPr>
            <a:r>
              <a:rPr kumimoji="0" lang="en-GB" sz="2000" b="0" i="0" u="none" strike="noStrike" kern="1200" cap="none" spc="0" normalizeH="0" baseline="0" noProof="0" dirty="0" smtClean="0">
                <a:ln>
                  <a:noFill/>
                </a:ln>
                <a:solidFill>
                  <a:prstClr val="black"/>
                </a:solidFill>
                <a:effectLst/>
                <a:uLnTx/>
                <a:uFillTx/>
                <a:latin typeface="Calibri"/>
                <a:ea typeface="+mn-ea"/>
                <a:cs typeface="+mn-cs"/>
              </a:rPr>
              <a:t>A very positive experience</a:t>
            </a:r>
            <a:r>
              <a:rPr kumimoji="0" lang="en-GB" sz="2000" b="0" i="0" u="none" strike="noStrike" kern="1200" cap="none" spc="0" normalizeH="0" noProof="0" dirty="0" smtClean="0">
                <a:ln>
                  <a:noFill/>
                </a:ln>
                <a:solidFill>
                  <a:prstClr val="black"/>
                </a:solidFill>
                <a:effectLst/>
                <a:uLnTx/>
                <a:uFillTx/>
                <a:latin typeface="Calibri"/>
                <a:ea typeface="+mn-ea"/>
                <a:cs typeface="+mn-cs"/>
              </a:rPr>
              <a:t> for the consumer turns him or her to an advocacy for the product or brand. Using</a:t>
            </a:r>
            <a:r>
              <a:rPr kumimoji="0" lang="en-GB" sz="2000" b="0" i="0" u="none" strike="noStrike" kern="1200" cap="none" spc="0" normalizeH="0" baseline="0" noProof="0" dirty="0" smtClean="0">
                <a:ln>
                  <a:noFill/>
                </a:ln>
                <a:solidFill>
                  <a:prstClr val="black"/>
                </a:solidFill>
                <a:effectLst/>
                <a:uLnTx/>
                <a:uFillTx/>
                <a:latin typeface="Calibri"/>
                <a:ea typeface="+mn-ea"/>
                <a:cs typeface="+mn-cs"/>
              </a:rPr>
              <a:t> the word of mouth and social media, he is able to pass the brand message to others. That way, </a:t>
            </a:r>
            <a:r>
              <a:rPr lang="en-GB" sz="2000" dirty="0" smtClean="0">
                <a:solidFill>
                  <a:prstClr val="black"/>
                </a:solidFill>
                <a:latin typeface="Calibri"/>
              </a:rPr>
              <a:t>C</a:t>
            </a:r>
            <a:r>
              <a:rPr kumimoji="0" lang="en-GB" sz="2000" b="0" i="0" u="none" strike="noStrike" kern="1200" cap="none" spc="0" normalizeH="0" baseline="0" noProof="0" dirty="0" err="1" smtClean="0">
                <a:ln>
                  <a:noFill/>
                </a:ln>
                <a:solidFill>
                  <a:prstClr val="black"/>
                </a:solidFill>
                <a:effectLst/>
                <a:uLnTx/>
                <a:uFillTx/>
                <a:latin typeface="Calibri"/>
                <a:ea typeface="+mn-ea"/>
                <a:cs typeface="+mn-cs"/>
              </a:rPr>
              <a:t>oca</a:t>
            </a:r>
            <a:r>
              <a:rPr kumimoji="0" lang="en-GB" sz="2000" b="0" i="0" u="none" strike="noStrike" kern="1200" cap="none" spc="0" normalizeH="0" baseline="0" noProof="0" dirty="0" smtClean="0">
                <a:ln>
                  <a:noFill/>
                </a:ln>
                <a:solidFill>
                  <a:prstClr val="black"/>
                </a:solidFill>
                <a:effectLst/>
                <a:uLnTx/>
                <a:uFillTx/>
                <a:latin typeface="Calibri"/>
                <a:ea typeface="+mn-ea"/>
                <a:cs typeface="+mn-cs"/>
              </a:rPr>
              <a:t>-Cola clientele is enlarged and loyalty is built.</a:t>
            </a:r>
          </a:p>
          <a:p>
            <a:pPr marL="1200150" marR="0" lvl="2" indent="-285750" algn="l" defTabSz="914400" rtl="0" eaLnBrk="1" fontAlgn="auto" latinLnBrk="0" hangingPunct="1">
              <a:lnSpc>
                <a:spcPct val="100000"/>
              </a:lnSpc>
              <a:spcBef>
                <a:spcPts val="0"/>
              </a:spcBef>
              <a:spcAft>
                <a:spcPts val="0"/>
              </a:spcAft>
              <a:buClrTx/>
              <a:buSzTx/>
              <a:buFont typeface="Wingdings" pitchFamily="2" charset="2"/>
              <a:buChar char="§"/>
              <a:tabLst/>
              <a:defRPr/>
            </a:pPr>
            <a:endParaRPr lang="en-GB" sz="2000" dirty="0">
              <a:solidFill>
                <a:prstClr val="black"/>
              </a:solidFill>
              <a:latin typeface="Calibri"/>
            </a:endParaRPr>
          </a:p>
          <a:p>
            <a:pPr marL="1200150" marR="0" lvl="2" indent="-285750" algn="l" defTabSz="914400" rtl="0" eaLnBrk="1" fontAlgn="auto" latinLnBrk="0" hangingPunct="1">
              <a:lnSpc>
                <a:spcPct val="100000"/>
              </a:lnSpc>
              <a:spcBef>
                <a:spcPts val="0"/>
              </a:spcBef>
              <a:spcAft>
                <a:spcPts val="0"/>
              </a:spcAft>
              <a:buClrTx/>
              <a:buSzTx/>
              <a:buFont typeface="Wingdings" pitchFamily="2" charset="2"/>
              <a:buChar char="§"/>
              <a:tabLst/>
              <a:defRPr/>
            </a:pPr>
            <a:r>
              <a:rPr kumimoji="0" lang="en-GB" sz="2000" b="0" i="0" u="none" strike="noStrike" kern="1200" cap="none" spc="0" normalizeH="0" baseline="0" noProof="0" dirty="0" smtClean="0">
                <a:ln>
                  <a:noFill/>
                </a:ln>
                <a:solidFill>
                  <a:prstClr val="black"/>
                </a:solidFill>
                <a:effectLst/>
                <a:uLnTx/>
                <a:uFillTx/>
                <a:latin typeface="Calibri"/>
                <a:ea typeface="+mn-ea"/>
                <a:cs typeface="+mn-cs"/>
              </a:rPr>
              <a:t>Another opportunity that can arise especially for health conscious consumers, is for the organisation to develop a natural, low calories sweeteners to retain and regain brand relevance to meet changing consumer</a:t>
            </a:r>
            <a:r>
              <a:rPr kumimoji="0" lang="en-GB" sz="2000" b="0" i="0" u="none" strike="noStrike" kern="1200" cap="none" spc="0" normalizeH="0" noProof="0" dirty="0" smtClean="0">
                <a:ln>
                  <a:noFill/>
                </a:ln>
                <a:solidFill>
                  <a:prstClr val="black"/>
                </a:solidFill>
                <a:effectLst/>
                <a:uLnTx/>
                <a:uFillTx/>
                <a:latin typeface="Calibri"/>
                <a:ea typeface="+mn-ea"/>
                <a:cs typeface="+mn-cs"/>
              </a:rPr>
              <a:t> goals.</a:t>
            </a:r>
            <a:endParaRPr kumimoji="0" lang="en-GB" sz="20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9" name="Picture 8"/>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509759" y="0"/>
            <a:ext cx="2540001" cy="705322"/>
          </a:xfrm>
          <a:prstGeom prst="rect">
            <a:avLst/>
          </a:prstGeom>
        </p:spPr>
      </p:pic>
    </p:spTree>
    <p:extLst>
      <p:ext uri="{BB962C8B-B14F-4D97-AF65-F5344CB8AC3E}">
        <p14:creationId xmlns:p14="http://schemas.microsoft.com/office/powerpoint/2010/main" xmlns="" val="228718053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1408987" y="5882118"/>
            <a:ext cx="899160" cy="1000731"/>
          </a:xfrm>
          <a:prstGeom prst="rect">
            <a:avLst/>
          </a:prstGeom>
        </p:spPr>
      </p:pic>
      <p:sp>
        <p:nvSpPr>
          <p:cNvPr id="8" name="Rectangle 7"/>
          <p:cNvSpPr/>
          <p:nvPr/>
        </p:nvSpPr>
        <p:spPr>
          <a:xfrm>
            <a:off x="6003633" y="2967335"/>
            <a:ext cx="184731" cy="175432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400" b="1" i="0" u="none" strike="noStrike" kern="1200" cap="none" spc="0" normalizeH="0" baseline="0" noProof="0" dirty="0">
              <a:ln w="6600">
                <a:solidFill>
                  <a:srgbClr val="ED7D31"/>
                </a:solidFill>
                <a:prstDash val="solid"/>
              </a:ln>
              <a:solidFill>
                <a:srgbClr val="FFFFFF"/>
              </a:solidFill>
              <a:effectLst>
                <a:outerShdw dist="38100" dir="2700000" algn="tl" rotWithShape="0">
                  <a:srgbClr val="ED7D31"/>
                </a:outerShdw>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400" b="1" i="0" u="none" strike="noStrike" kern="1200" cap="none" spc="0" normalizeH="0" baseline="0" noProof="0" dirty="0">
              <a:ln w="6600">
                <a:solidFill>
                  <a:srgbClr val="ED7D31"/>
                </a:solidFill>
                <a:prstDash val="solid"/>
              </a:ln>
              <a:solidFill>
                <a:srgbClr val="FFFFFF"/>
              </a:solidFill>
              <a:effectLst>
                <a:outerShdw dist="38100" dir="2700000" algn="tl" rotWithShape="0">
                  <a:srgbClr val="ED7D31"/>
                </a:outerShdw>
              </a:effectLst>
              <a:uLnTx/>
              <a:uFillTx/>
              <a:latin typeface="Calibri"/>
              <a:ea typeface="+mn-ea"/>
              <a:cs typeface="+mn-cs"/>
            </a:endParaRPr>
          </a:p>
        </p:txBody>
      </p:sp>
      <p:sp>
        <p:nvSpPr>
          <p:cNvPr id="10" name="Rectangle 9"/>
          <p:cNvSpPr/>
          <p:nvPr/>
        </p:nvSpPr>
        <p:spPr>
          <a:xfrm>
            <a:off x="-207818" y="155250"/>
            <a:ext cx="11280371" cy="5139869"/>
          </a:xfrm>
          <a:prstGeom prst="rect">
            <a:avLst/>
          </a:prstGeom>
        </p:spPr>
        <p:txBody>
          <a:bodyPr wrap="square">
            <a:spAutoFit/>
          </a:bodyPr>
          <a:lstStyle/>
          <a:p>
            <a:pPr marL="742950" marR="0" lvl="1" indent="-28575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prstClr val="black"/>
                </a:solidFill>
                <a:effectLst/>
                <a:uLnTx/>
                <a:uFillTx/>
                <a:latin typeface="Calibri"/>
                <a:ea typeface="+mn-ea"/>
                <a:cs typeface="+mn-cs"/>
              </a:rPr>
              <a:t>However, there are challenges even though they are surmountable ……………</a:t>
            </a:r>
          </a:p>
          <a:p>
            <a:pPr marL="742950" marR="0" lvl="1"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GB" sz="2400" dirty="0">
              <a:solidFill>
                <a:prstClr val="black"/>
              </a:solidFill>
              <a:latin typeface="Calibri"/>
            </a:endParaRPr>
          </a:p>
          <a:p>
            <a:pPr marL="742950" marR="0" lvl="1"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2000" b="0" i="0" u="none" strike="noStrike" kern="1200" cap="none" spc="0" normalizeH="0" baseline="0" noProof="0" dirty="0">
              <a:ln>
                <a:noFill/>
              </a:ln>
              <a:solidFill>
                <a:prstClr val="black"/>
              </a:solidFill>
              <a:effectLst/>
              <a:uLnTx/>
              <a:uFillTx/>
              <a:latin typeface="Calibri"/>
              <a:ea typeface="+mn-ea"/>
              <a:cs typeface="+mn-cs"/>
            </a:endParaRPr>
          </a:p>
          <a:p>
            <a:pPr marL="1200150" lvl="2" indent="-285750">
              <a:buFont typeface="Wingdings" panose="05000000000000000000" pitchFamily="2" charset="2"/>
              <a:buChar char="§"/>
              <a:defRPr/>
            </a:pPr>
            <a:r>
              <a:rPr kumimoji="0" lang="en-GB" sz="2000" b="0" i="0" u="none" strike="noStrike" kern="1200" cap="none" spc="0" normalizeH="0" baseline="0" noProof="0" dirty="0" smtClean="0">
                <a:ln>
                  <a:noFill/>
                </a:ln>
                <a:solidFill>
                  <a:prstClr val="black"/>
                </a:solidFill>
                <a:effectLst/>
                <a:uLnTx/>
                <a:uFillTx/>
                <a:latin typeface="Calibri"/>
                <a:ea typeface="+mn-ea"/>
                <a:cs typeface="+mn-cs"/>
              </a:rPr>
              <a:t>If the consumer experience is negative,</a:t>
            </a:r>
            <a:r>
              <a:rPr kumimoji="0" lang="en-GB" sz="2000" b="0" i="0" u="none" strike="noStrike" kern="1200" cap="none" spc="0" normalizeH="0" noProof="0" dirty="0" smtClean="0">
                <a:ln>
                  <a:noFill/>
                </a:ln>
                <a:solidFill>
                  <a:prstClr val="black"/>
                </a:solidFill>
                <a:effectLst/>
                <a:uLnTx/>
                <a:uFillTx/>
                <a:latin typeface="Calibri"/>
                <a:ea typeface="+mn-ea"/>
                <a:cs typeface="+mn-cs"/>
              </a:rPr>
              <a:t> cognitive dissonance is created i.e. Coca-Cola consumer are discouraged </a:t>
            </a:r>
            <a:r>
              <a:rPr kumimoji="0" lang="en-GB" sz="2000" b="0" i="0" u="none" strike="noStrike" kern="1200" cap="none" spc="0" normalizeH="0" baseline="0" noProof="0" dirty="0" smtClean="0">
                <a:ln>
                  <a:noFill/>
                </a:ln>
                <a:solidFill>
                  <a:prstClr val="black"/>
                </a:solidFill>
                <a:effectLst/>
                <a:uLnTx/>
                <a:uFillTx/>
                <a:latin typeface="Calibri"/>
                <a:ea typeface="+mn-ea"/>
                <a:cs typeface="+mn-cs"/>
              </a:rPr>
              <a:t>from choosing Coca-Cola next time or becoming loyal. To such a customer,  Coca-Cola messages becomes just noise. To surmount this challenge, Coca-Cola can reach</a:t>
            </a:r>
            <a:r>
              <a:rPr kumimoji="0" lang="en-GB" sz="2000" b="0" i="0" u="none" strike="noStrike" kern="1200" cap="none" spc="0" normalizeH="0" noProof="0" dirty="0" smtClean="0">
                <a:ln>
                  <a:noFill/>
                </a:ln>
                <a:solidFill>
                  <a:prstClr val="black"/>
                </a:solidFill>
                <a:effectLst/>
                <a:uLnTx/>
                <a:uFillTx/>
                <a:latin typeface="Calibri"/>
                <a:ea typeface="+mn-ea"/>
                <a:cs typeface="+mn-cs"/>
              </a:rPr>
              <a:t> such consumer(s) with products that appeal to taste and affordability.</a:t>
            </a:r>
            <a:endParaRPr kumimoji="0" lang="en-GB" sz="2000" b="0" i="0" u="none" strike="noStrike" kern="1200" cap="none" spc="0" normalizeH="0" baseline="0" noProof="0" dirty="0" smtClean="0">
              <a:ln>
                <a:noFill/>
              </a:ln>
              <a:solidFill>
                <a:prstClr val="black"/>
              </a:solidFill>
              <a:effectLst/>
              <a:uLnTx/>
              <a:uFillTx/>
              <a:latin typeface="Calibri"/>
              <a:ea typeface="+mn-ea"/>
              <a:cs typeface="+mn-cs"/>
            </a:endParaRPr>
          </a:p>
          <a:p>
            <a:pPr marL="1200150" lvl="2" indent="-285750">
              <a:buFont typeface="Wingdings" panose="05000000000000000000" pitchFamily="2" charset="2"/>
              <a:buChar char="§"/>
              <a:defRPr/>
            </a:pPr>
            <a:endParaRPr lang="en-GB" sz="2000" dirty="0">
              <a:solidFill>
                <a:prstClr val="black"/>
              </a:solidFill>
              <a:latin typeface="Calibri"/>
            </a:endParaRPr>
          </a:p>
          <a:p>
            <a:pPr marL="1200150" lvl="2" indent="-285750">
              <a:buFont typeface="Wingdings" panose="05000000000000000000" pitchFamily="2" charset="2"/>
              <a:buChar char="§"/>
              <a:defRPr/>
            </a:pPr>
            <a:r>
              <a:rPr kumimoji="0" lang="en-GB" sz="2000" b="0" i="0" u="none" strike="noStrike" kern="1200" cap="none" spc="0" normalizeH="0" baseline="0" noProof="0" dirty="0" smtClean="0">
                <a:ln>
                  <a:noFill/>
                </a:ln>
                <a:solidFill>
                  <a:prstClr val="black"/>
                </a:solidFill>
                <a:effectLst/>
                <a:uLnTx/>
                <a:uFillTx/>
                <a:latin typeface="Calibri"/>
                <a:ea typeface="+mn-ea"/>
                <a:cs typeface="+mn-cs"/>
              </a:rPr>
              <a:t>If the experience that the consumer wants is not delivered, the consumer may not be engaged; may not trust the product and the product loses its relevance </a:t>
            </a:r>
            <a:r>
              <a:rPr kumimoji="0" lang="en-GB" sz="2000" b="0" i="0" u="none" strike="noStrike" kern="1200" cap="none" spc="0" normalizeH="0" noProof="0" dirty="0" smtClean="0">
                <a:ln>
                  <a:noFill/>
                </a:ln>
                <a:solidFill>
                  <a:prstClr val="black"/>
                </a:solidFill>
                <a:effectLst/>
                <a:uLnTx/>
                <a:uFillTx/>
                <a:latin typeface="Calibri"/>
                <a:ea typeface="+mn-ea"/>
                <a:cs typeface="+mn-cs"/>
              </a:rPr>
              <a:t>and value</a:t>
            </a:r>
            <a:r>
              <a:rPr kumimoji="0" lang="en-GB" sz="2000" b="0" i="0" u="none" strike="noStrike" kern="1200" cap="none" spc="0" normalizeH="0" baseline="0" noProof="0" dirty="0" smtClean="0">
                <a:ln>
                  <a:noFill/>
                </a:ln>
                <a:solidFill>
                  <a:prstClr val="black"/>
                </a:solidFill>
                <a:effectLst/>
                <a:uLnTx/>
                <a:uFillTx/>
                <a:latin typeface="Calibri"/>
                <a:ea typeface="+mn-ea"/>
                <a:cs typeface="+mn-cs"/>
              </a:rPr>
              <a:t>. To address this challenge, Coca-Cola can embark on consumer education about their product offerings.</a:t>
            </a:r>
            <a:endParaRPr kumimoji="0" lang="en-GB" sz="2000" b="0" i="0" u="none" strike="noStrike" kern="1200" cap="none" spc="0" normalizeH="0" baseline="0" noProof="0" dirty="0">
              <a:ln>
                <a:noFill/>
              </a:ln>
              <a:solidFill>
                <a:prstClr val="black"/>
              </a:solidFill>
              <a:effectLst/>
              <a:uLnTx/>
              <a:uFillTx/>
              <a:latin typeface="Calibri"/>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Wingdings" pitchFamily="2" charset="2"/>
              <a:buChar char="§"/>
              <a:tabLst/>
              <a:defRPr/>
            </a:pPr>
            <a:endParaRPr kumimoji="0" lang="en-GB" sz="2000" b="0" i="0" u="none" strike="noStrike" kern="1200" cap="none" spc="0" normalizeH="0" baseline="0" noProof="0" dirty="0">
              <a:ln>
                <a:noFill/>
              </a:ln>
              <a:solidFill>
                <a:prstClr val="black"/>
              </a:solidFill>
              <a:effectLst/>
              <a:uLnTx/>
              <a:uFillTx/>
              <a:latin typeface="Calibri"/>
              <a:ea typeface="+mn-ea"/>
              <a:cs typeface="+mn-cs"/>
            </a:endParaRPr>
          </a:p>
          <a:p>
            <a:pPr marL="1200150" lvl="2" indent="-285750">
              <a:buFont typeface="Wingdings" pitchFamily="2" charset="2"/>
              <a:buChar char="§"/>
              <a:defRPr/>
            </a:pPr>
            <a:r>
              <a:rPr kumimoji="0" lang="en-GB" sz="2000" b="0" i="0" u="none" strike="noStrike" kern="1200" cap="none" spc="0" normalizeH="0" baseline="0" noProof="0" dirty="0" smtClean="0">
                <a:ln>
                  <a:noFill/>
                </a:ln>
                <a:solidFill>
                  <a:prstClr val="black"/>
                </a:solidFill>
                <a:effectLst/>
                <a:uLnTx/>
                <a:uFillTx/>
                <a:latin typeface="Calibri"/>
                <a:ea typeface="+mn-ea"/>
                <a:cs typeface="+mn-cs"/>
              </a:rPr>
              <a:t>If the consumer’s experience is positive, competition may </a:t>
            </a:r>
            <a:r>
              <a:rPr kumimoji="0" lang="en-GB" sz="2000" b="0" i="0" u="none" strike="noStrike" kern="1200" cap="none" spc="0" normalizeH="0" noProof="0" dirty="0" smtClean="0">
                <a:ln>
                  <a:noFill/>
                </a:ln>
                <a:solidFill>
                  <a:prstClr val="black"/>
                </a:solidFill>
                <a:effectLst/>
                <a:uLnTx/>
                <a:uFillTx/>
                <a:latin typeface="Calibri"/>
                <a:ea typeface="+mn-ea"/>
                <a:cs typeface="+mn-cs"/>
              </a:rPr>
              <a:t>steal the consumer as well as the moment. To surmount this challenge</a:t>
            </a:r>
            <a:r>
              <a:rPr lang="en-GB" sz="2000" dirty="0">
                <a:solidFill>
                  <a:prstClr val="black"/>
                </a:solidFill>
              </a:rPr>
              <a:t>, Professor </a:t>
            </a:r>
            <a:r>
              <a:rPr lang="en-GB" sz="2000" dirty="0" smtClean="0">
                <a:solidFill>
                  <a:prstClr val="black"/>
                </a:solidFill>
              </a:rPr>
              <a:t>Ravi Dhar said, ‘Innovation </a:t>
            </a:r>
            <a:r>
              <a:rPr lang="en-GB" sz="2000" dirty="0">
                <a:solidFill>
                  <a:prstClr val="black"/>
                </a:solidFill>
              </a:rPr>
              <a:t>is one way. A different way may be to try to identify relevant goals that can be tied to moments which are made for carbonated </a:t>
            </a:r>
            <a:r>
              <a:rPr lang="en-GB" sz="2000" dirty="0" smtClean="0">
                <a:solidFill>
                  <a:prstClr val="black"/>
                </a:solidFill>
              </a:rPr>
              <a:t>beverages’ (Business Day, 2014)</a:t>
            </a:r>
            <a:endParaRPr kumimoji="0" lang="en-GB" sz="20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9" name="Picture 8"/>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509759" y="0"/>
            <a:ext cx="2540001" cy="705322"/>
          </a:xfrm>
          <a:prstGeom prst="rect">
            <a:avLst/>
          </a:prstGeom>
        </p:spPr>
      </p:pic>
    </p:spTree>
    <p:extLst>
      <p:ext uri="{BB962C8B-B14F-4D97-AF65-F5344CB8AC3E}">
        <p14:creationId xmlns:p14="http://schemas.microsoft.com/office/powerpoint/2010/main" xmlns="" val="280792916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6003633" y="2967335"/>
            <a:ext cx="184731" cy="175432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400" b="1" i="0" u="none" strike="noStrike" kern="1200" cap="none" spc="0" normalizeH="0" baseline="0" noProof="0" dirty="0">
              <a:ln w="6600">
                <a:solidFill>
                  <a:srgbClr val="ED7D31"/>
                </a:solidFill>
                <a:prstDash val="solid"/>
              </a:ln>
              <a:solidFill>
                <a:srgbClr val="FFFFFF"/>
              </a:solidFill>
              <a:effectLst>
                <a:outerShdw dist="38100" dir="2700000" algn="tl" rotWithShape="0">
                  <a:srgbClr val="ED7D31"/>
                </a:outerShdw>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400" b="1" i="0" u="none" strike="noStrike" kern="1200" cap="none" spc="0" normalizeH="0" baseline="0" noProof="0" dirty="0">
              <a:ln w="6600">
                <a:solidFill>
                  <a:srgbClr val="ED7D31"/>
                </a:solidFill>
                <a:prstDash val="solid"/>
              </a:ln>
              <a:solidFill>
                <a:srgbClr val="FFFFFF"/>
              </a:solidFill>
              <a:effectLst>
                <a:outerShdw dist="38100" dir="2700000" algn="tl" rotWithShape="0">
                  <a:srgbClr val="ED7D31"/>
                </a:outerShdw>
              </a:effectLst>
              <a:uLnTx/>
              <a:uFillTx/>
              <a:latin typeface="Calibri"/>
              <a:ea typeface="+mn-ea"/>
              <a:cs typeface="+mn-cs"/>
            </a:endParaRPr>
          </a:p>
        </p:txBody>
      </p:sp>
      <p:sp>
        <p:nvSpPr>
          <p:cNvPr id="10" name="Rectangle 9"/>
          <p:cNvSpPr/>
          <p:nvPr/>
        </p:nvSpPr>
        <p:spPr>
          <a:xfrm>
            <a:off x="1294041" y="1504492"/>
            <a:ext cx="9594937" cy="6247864"/>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0" b="0" i="0" u="none" strike="noStrike" kern="1200" cap="none" spc="0" normalizeH="0" baseline="0" noProof="0" dirty="0">
                <a:ln>
                  <a:noFill/>
                </a:ln>
                <a:solidFill>
                  <a:prstClr val="black"/>
                </a:solidFill>
                <a:effectLst/>
                <a:uLnTx/>
                <a:uFillTx/>
                <a:latin typeface="Calibri"/>
                <a:ea typeface="+mn-ea"/>
                <a:cs typeface="+mn-cs"/>
              </a:rPr>
              <a:t>The Way Forward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0" b="0" i="0" u="none" strike="noStrike" kern="1200" cap="none" spc="0" normalizeH="0" baseline="0" noProof="0" dirty="0">
                <a:ln>
                  <a:noFill/>
                </a:ln>
                <a:solidFill>
                  <a:prstClr val="black"/>
                </a:solidFill>
                <a:effectLst/>
                <a:uLnTx/>
                <a:uFillTx/>
                <a:latin typeface="Calibri"/>
                <a:ea typeface="+mn-ea"/>
                <a:cs typeface="+mn-cs"/>
              </a:rPr>
              <a:t>for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0" b="0" i="0" u="none" strike="noStrike" kern="1200" cap="none" spc="0" normalizeH="0" baseline="0" noProof="0" dirty="0" smtClean="0">
                <a:ln>
                  <a:noFill/>
                </a:ln>
                <a:solidFill>
                  <a:prstClr val="black"/>
                </a:solidFill>
                <a:effectLst/>
                <a:uLnTx/>
                <a:uFillTx/>
                <a:latin typeface="Calibri"/>
                <a:ea typeface="+mn-ea"/>
                <a:cs typeface="+mn-cs"/>
              </a:rPr>
              <a:t>Coca-Cola</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8000" dirty="0">
              <a:solidFill>
                <a:prstClr val="black"/>
              </a:solidFill>
              <a:latin typeface="Calibri"/>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0" b="0" i="0" u="none" strike="noStrike" kern="1200" cap="none" spc="0" normalizeH="0" baseline="0" noProof="0" dirty="0" smtClean="0">
                <a:ln>
                  <a:noFill/>
                </a:ln>
                <a:solidFill>
                  <a:prstClr val="black"/>
                </a:solidFill>
                <a:effectLst/>
                <a:uLnTx/>
                <a:uFillTx/>
                <a:latin typeface="Calibri"/>
                <a:ea typeface="+mn-ea"/>
                <a:cs typeface="+mn-cs"/>
              </a:rPr>
              <a:t> </a:t>
            </a:r>
            <a:endParaRPr kumimoji="0" lang="en-GB" sz="80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9" name="Picture 8"/>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9618978" y="0"/>
            <a:ext cx="2540001" cy="705322"/>
          </a:xfrm>
          <a:prstGeom prst="rect">
            <a:avLst/>
          </a:prstGeom>
        </p:spPr>
      </p:pic>
      <p:pic>
        <p:nvPicPr>
          <p:cNvPr id="11" name="Picture 10"/>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1495121" y="5857269"/>
            <a:ext cx="899160" cy="1000731"/>
          </a:xfrm>
          <a:prstGeom prst="rect">
            <a:avLst/>
          </a:prstGeom>
        </p:spPr>
      </p:pic>
    </p:spTree>
    <p:extLst>
      <p:ext uri="{BB962C8B-B14F-4D97-AF65-F5344CB8AC3E}">
        <p14:creationId xmlns:p14="http://schemas.microsoft.com/office/powerpoint/2010/main" xmlns="" val="246738406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1408987" y="5882118"/>
            <a:ext cx="899160" cy="1000731"/>
          </a:xfrm>
          <a:prstGeom prst="rect">
            <a:avLst/>
          </a:prstGeom>
        </p:spPr>
      </p:pic>
      <p:sp>
        <p:nvSpPr>
          <p:cNvPr id="8" name="Rectangle 7"/>
          <p:cNvSpPr/>
          <p:nvPr/>
        </p:nvSpPr>
        <p:spPr>
          <a:xfrm>
            <a:off x="6003633" y="2967335"/>
            <a:ext cx="184731" cy="1754326"/>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400" b="1" i="0" u="none" strike="noStrike" kern="1200" cap="none" spc="0" normalizeH="0" baseline="0" noProof="0" dirty="0">
              <a:ln w="6600">
                <a:solidFill>
                  <a:srgbClr val="ED7D31"/>
                </a:solidFill>
                <a:prstDash val="solid"/>
              </a:ln>
              <a:solidFill>
                <a:srgbClr val="FFFFFF"/>
              </a:solidFill>
              <a:effectLst>
                <a:outerShdw dist="38100" dir="2700000" algn="tl" rotWithShape="0">
                  <a:srgbClr val="ED7D31"/>
                </a:outerShdw>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5400" b="1" i="0" u="none" strike="noStrike" kern="1200" cap="none" spc="0" normalizeH="0" baseline="0" noProof="0" dirty="0">
              <a:ln w="6600">
                <a:solidFill>
                  <a:srgbClr val="ED7D31"/>
                </a:solidFill>
                <a:prstDash val="solid"/>
              </a:ln>
              <a:solidFill>
                <a:srgbClr val="FFFFFF"/>
              </a:solidFill>
              <a:effectLst>
                <a:outerShdw dist="38100" dir="2700000" algn="tl" rotWithShape="0">
                  <a:srgbClr val="ED7D31"/>
                </a:outerShdw>
              </a:effectLst>
              <a:uLnTx/>
              <a:uFillTx/>
              <a:latin typeface="Calibri"/>
              <a:ea typeface="+mn-ea"/>
              <a:cs typeface="+mn-cs"/>
            </a:endParaRPr>
          </a:p>
        </p:txBody>
      </p:sp>
      <p:sp>
        <p:nvSpPr>
          <p:cNvPr id="10" name="Rectangle 9"/>
          <p:cNvSpPr/>
          <p:nvPr/>
        </p:nvSpPr>
        <p:spPr>
          <a:xfrm>
            <a:off x="-207818" y="155250"/>
            <a:ext cx="11336735" cy="5509200"/>
          </a:xfrm>
          <a:prstGeom prst="rect">
            <a:avLst/>
          </a:prstGeom>
        </p:spPr>
        <p:txBody>
          <a:bodyPr wrap="square">
            <a:spAutoFit/>
          </a:bodyPr>
          <a:lstStyle/>
          <a:p>
            <a:pPr marL="742950" marR="0" lvl="1" indent="-28575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a:ea typeface="+mn-ea"/>
                <a:cs typeface="+mn-cs"/>
              </a:rPr>
              <a:t>Coca-Cola will put the consumer first by offering new products that </a:t>
            </a:r>
            <a:endParaRPr kumimoji="0" lang="en-GB" sz="2400" b="0" i="0" u="none" strike="noStrike" kern="1200" cap="none" spc="0" normalizeH="0" baseline="0" noProof="0" dirty="0" smtClean="0">
              <a:ln>
                <a:noFill/>
              </a:ln>
              <a:solidFill>
                <a:prstClr val="black"/>
              </a:solidFill>
              <a:effectLst/>
              <a:uLnTx/>
              <a:uFillTx/>
              <a:latin typeface="Calibri"/>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prstClr val="black"/>
                </a:solidFill>
                <a:effectLst/>
                <a:uLnTx/>
                <a:uFillTx/>
                <a:latin typeface="Calibri"/>
                <a:ea typeface="+mn-ea"/>
                <a:cs typeface="+mn-cs"/>
              </a:rPr>
              <a:t>provide health benefits  </a:t>
            </a:r>
            <a:r>
              <a:rPr kumimoji="0" lang="en-GB" sz="2400" b="0" i="0" u="none" strike="noStrike" kern="1200" cap="none" spc="0" normalizeH="0" baseline="0" noProof="0" dirty="0">
                <a:ln>
                  <a:noFill/>
                </a:ln>
                <a:solidFill>
                  <a:prstClr val="black"/>
                </a:solidFill>
                <a:effectLst/>
                <a:uLnTx/>
                <a:uFillTx/>
                <a:latin typeface="Calibri"/>
                <a:ea typeface="+mn-ea"/>
                <a:cs typeface="+mn-cs"/>
              </a:rPr>
              <a:t>to </a:t>
            </a:r>
            <a:r>
              <a:rPr kumimoji="0" lang="en-GB" sz="2400" b="0" i="0" u="none" strike="noStrike" kern="1200" cap="none" spc="0" normalizeH="0" baseline="0" noProof="0" dirty="0" smtClean="0">
                <a:ln>
                  <a:noFill/>
                </a:ln>
                <a:solidFill>
                  <a:prstClr val="black"/>
                </a:solidFill>
                <a:effectLst/>
                <a:uLnTx/>
                <a:uFillTx/>
                <a:latin typeface="Calibri"/>
                <a:ea typeface="+mn-ea"/>
                <a:cs typeface="+mn-cs"/>
              </a:rPr>
              <a:t>them</a:t>
            </a:r>
          </a:p>
          <a:p>
            <a:pPr marL="742950" marR="0" lvl="1"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GB" sz="2400" dirty="0">
              <a:solidFill>
                <a:prstClr val="black"/>
              </a:solidFill>
              <a:latin typeface="Calibri"/>
            </a:endParaRPr>
          </a:p>
          <a:p>
            <a:pPr marL="742950" marR="0" lvl="1"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2000" b="0" i="0" u="none" strike="noStrike" kern="1200" cap="none" spc="0" normalizeH="0" baseline="0" noProof="0" dirty="0">
              <a:ln>
                <a:noFill/>
              </a:ln>
              <a:solidFill>
                <a:prstClr val="black"/>
              </a:solidFill>
              <a:effectLst/>
              <a:uLnTx/>
              <a:uFillTx/>
              <a:latin typeface="Calibri"/>
              <a:ea typeface="+mn-ea"/>
              <a:cs typeface="+mn-cs"/>
            </a:endParaRPr>
          </a:p>
          <a:p>
            <a:pPr marL="1200150" lvl="2" indent="-285750">
              <a:buFont typeface="Wingdings" panose="05000000000000000000" pitchFamily="2" charset="2"/>
              <a:buChar char="§"/>
              <a:defRPr/>
            </a:pPr>
            <a:r>
              <a:rPr kumimoji="0" lang="en-GB" sz="2000" b="0" i="0" u="none" strike="noStrike" kern="1200" cap="none" spc="0" normalizeH="0" baseline="0" noProof="0" dirty="0" smtClean="0">
                <a:ln>
                  <a:noFill/>
                </a:ln>
                <a:solidFill>
                  <a:prstClr val="black"/>
                </a:solidFill>
                <a:effectLst/>
                <a:uLnTx/>
                <a:uFillTx/>
                <a:latin typeface="Calibri"/>
                <a:ea typeface="+mn-ea"/>
                <a:cs typeface="+mn-cs"/>
              </a:rPr>
              <a:t>Speaking in</a:t>
            </a:r>
            <a:r>
              <a:rPr lang="en-GB" sz="2000" dirty="0" smtClean="0">
                <a:solidFill>
                  <a:prstClr val="black"/>
                </a:solidFill>
              </a:rPr>
              <a:t> </a:t>
            </a:r>
            <a:r>
              <a:rPr kumimoji="0" lang="en-GB" sz="2000" b="0" i="0" u="none" strike="noStrike" kern="1200" cap="none" spc="0" normalizeH="0" baseline="0" noProof="0" dirty="0" smtClean="0">
                <a:ln>
                  <a:noFill/>
                </a:ln>
                <a:solidFill>
                  <a:prstClr val="black"/>
                </a:solidFill>
                <a:effectLst/>
                <a:uLnTx/>
                <a:uFillTx/>
                <a:latin typeface="Calibri"/>
                <a:ea typeface="+mn-ea"/>
                <a:cs typeface="+mn-cs"/>
              </a:rPr>
              <a:t>New York, the Coca-Cola CEO, Mr. James </a:t>
            </a:r>
            <a:r>
              <a:rPr kumimoji="0" lang="en-GB" sz="2000" b="0" i="0" u="none" strike="noStrike" kern="1200" cap="none" spc="0" normalizeH="0" baseline="0" noProof="0" dirty="0">
                <a:ln>
                  <a:noFill/>
                </a:ln>
                <a:solidFill>
                  <a:prstClr val="black"/>
                </a:solidFill>
                <a:effectLst/>
                <a:uLnTx/>
                <a:uFillTx/>
                <a:latin typeface="Calibri"/>
                <a:ea typeface="+mn-ea"/>
                <a:cs typeface="+mn-cs"/>
              </a:rPr>
              <a:t>Quincey </a:t>
            </a:r>
            <a:r>
              <a:rPr kumimoji="0" lang="en-GB" sz="2000" b="0" i="0" u="none" strike="noStrike" kern="1200" cap="none" spc="0" normalizeH="0" baseline="0" noProof="0" dirty="0" smtClean="0">
                <a:ln>
                  <a:noFill/>
                </a:ln>
                <a:solidFill>
                  <a:prstClr val="black"/>
                </a:solidFill>
                <a:effectLst/>
                <a:uLnTx/>
                <a:uFillTx/>
                <a:latin typeface="Calibri"/>
                <a:ea typeface="+mn-ea"/>
                <a:cs typeface="+mn-cs"/>
              </a:rPr>
              <a:t>explained </a:t>
            </a:r>
            <a:r>
              <a:rPr kumimoji="0" lang="en-GB" sz="2000" b="0" i="0" u="none" strike="noStrike" kern="1200" cap="none" spc="0" normalizeH="0" baseline="0" noProof="0" dirty="0">
                <a:ln>
                  <a:noFill/>
                </a:ln>
                <a:solidFill>
                  <a:prstClr val="black"/>
                </a:solidFill>
                <a:effectLst/>
                <a:uLnTx/>
                <a:uFillTx/>
                <a:latin typeface="Calibri"/>
                <a:ea typeface="+mn-ea"/>
                <a:cs typeface="+mn-cs"/>
              </a:rPr>
              <a:t>that ‘building a portfolio of consumer-centric brands requires shifting focus from what the company wants to sell to what consumers want to buy’ </a:t>
            </a:r>
            <a:r>
              <a:rPr lang="en-GB" sz="2000" dirty="0" smtClean="0">
                <a:solidFill>
                  <a:prstClr val="black"/>
                </a:solidFill>
                <a:latin typeface="Calibri"/>
              </a:rPr>
              <a:t>(Coca-Cola, 2018).</a:t>
            </a:r>
            <a:endParaRPr kumimoji="0" lang="en-GB" sz="2000" b="0" i="0" u="none" strike="noStrike" kern="1200" cap="none" spc="0" normalizeH="0" baseline="0" noProof="0" dirty="0">
              <a:ln>
                <a:noFill/>
              </a:ln>
              <a:solidFill>
                <a:prstClr val="black"/>
              </a:solidFill>
              <a:effectLst/>
              <a:uLnTx/>
              <a:uFillTx/>
              <a:latin typeface="Calibri"/>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Wingdings" pitchFamily="2" charset="2"/>
              <a:buChar char="§"/>
              <a:tabLst/>
              <a:defRPr/>
            </a:pPr>
            <a:r>
              <a:rPr kumimoji="0" lang="en-GB" sz="2000" b="0" i="0" u="none" strike="noStrike" kern="1200" cap="none" spc="0" normalizeH="0" baseline="0" noProof="0" dirty="0" smtClean="0">
                <a:ln>
                  <a:noFill/>
                </a:ln>
                <a:solidFill>
                  <a:prstClr val="black"/>
                </a:solidFill>
                <a:effectLst/>
                <a:uLnTx/>
                <a:uFillTx/>
                <a:latin typeface="Calibri"/>
                <a:ea typeface="+mn-ea"/>
                <a:cs typeface="+mn-cs"/>
              </a:rPr>
              <a:t>He further said 'We’re </a:t>
            </a:r>
            <a:r>
              <a:rPr kumimoji="0" lang="en-GB" sz="2000" b="0" i="0" u="none" strike="noStrike" kern="1200" cap="none" spc="0" normalizeH="0" baseline="0" noProof="0" dirty="0">
                <a:ln>
                  <a:noFill/>
                </a:ln>
                <a:solidFill>
                  <a:prstClr val="black"/>
                </a:solidFill>
                <a:effectLst/>
                <a:uLnTx/>
                <a:uFillTx/>
                <a:latin typeface="Calibri"/>
                <a:ea typeface="+mn-ea"/>
                <a:cs typeface="+mn-cs"/>
              </a:rPr>
              <a:t>listening carefully and working to ensure that consumers are firmly at the centre of our business so we can continue to grow responsibly. If we embrace where the consumer is going, our brands will thrive and our system will continue to </a:t>
            </a:r>
            <a:r>
              <a:rPr kumimoji="0" lang="en-GB" sz="2000" b="0" i="0" u="none" strike="noStrike" kern="1200" cap="none" spc="0" normalizeH="0" baseline="0" noProof="0" dirty="0" smtClean="0">
                <a:ln>
                  <a:noFill/>
                </a:ln>
                <a:solidFill>
                  <a:prstClr val="black"/>
                </a:solidFill>
                <a:effectLst/>
                <a:uLnTx/>
                <a:uFillTx/>
                <a:latin typeface="Calibri"/>
                <a:ea typeface="+mn-ea"/>
                <a:cs typeface="+mn-cs"/>
              </a:rPr>
              <a:t>grow (Coca-Cola,</a:t>
            </a:r>
            <a:r>
              <a:rPr kumimoji="0" lang="en-GB" sz="2000" b="0" i="0" u="none" strike="noStrike" kern="1200" cap="none" spc="0" normalizeH="0" noProof="0" dirty="0" smtClean="0">
                <a:ln>
                  <a:noFill/>
                </a:ln>
                <a:solidFill>
                  <a:prstClr val="black"/>
                </a:solidFill>
                <a:effectLst/>
                <a:uLnTx/>
                <a:uFillTx/>
                <a:latin typeface="Calibri"/>
                <a:ea typeface="+mn-ea"/>
                <a:cs typeface="+mn-cs"/>
              </a:rPr>
              <a:t> 2018)</a:t>
            </a:r>
            <a:endParaRPr kumimoji="0" lang="en-GB" sz="2000" b="0" i="0" u="none" strike="noStrike" kern="1200" cap="none" spc="0" normalizeH="0" baseline="0" noProof="0" dirty="0">
              <a:ln>
                <a:noFill/>
              </a:ln>
              <a:solidFill>
                <a:prstClr val="black"/>
              </a:solidFill>
              <a:effectLst/>
              <a:uLnTx/>
              <a:uFillTx/>
              <a:latin typeface="Calibri"/>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Wingdings" pitchFamily="2" charset="2"/>
              <a:buChar char="§"/>
              <a:tabLst/>
              <a:defRPr/>
            </a:pPr>
            <a:endParaRPr kumimoji="0" lang="en-GB" sz="2000" b="0" i="0" u="none" strike="noStrike" kern="1200" cap="none" spc="0" normalizeH="0" baseline="0" noProof="0" dirty="0">
              <a:ln>
                <a:noFill/>
              </a:ln>
              <a:solidFill>
                <a:prstClr val="black"/>
              </a:solidFill>
              <a:effectLst/>
              <a:uLnTx/>
              <a:uFillTx/>
              <a:latin typeface="Calibri"/>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Wingdings" pitchFamily="2" charset="2"/>
              <a:buChar char="§"/>
              <a:tabLst/>
              <a:defRPr/>
            </a:pPr>
            <a:r>
              <a:rPr kumimoji="0" lang="en-GB" sz="2000" b="0" i="0" u="none" strike="noStrike" kern="1200" cap="none" spc="0" normalizeH="0" baseline="0" noProof="0" dirty="0">
                <a:ln>
                  <a:noFill/>
                </a:ln>
                <a:solidFill>
                  <a:prstClr val="black"/>
                </a:solidFill>
                <a:effectLst/>
                <a:uLnTx/>
                <a:uFillTx/>
                <a:latin typeface="Calibri"/>
                <a:ea typeface="+mn-ea"/>
                <a:cs typeface="+mn-cs"/>
              </a:rPr>
              <a:t>He </a:t>
            </a:r>
            <a:r>
              <a:rPr kumimoji="0" lang="en-GB" sz="2000" b="0" i="0" u="none" strike="noStrike" kern="1200" cap="none" spc="0" normalizeH="0" baseline="0" noProof="0" dirty="0" smtClean="0">
                <a:ln>
                  <a:noFill/>
                </a:ln>
                <a:solidFill>
                  <a:prstClr val="black"/>
                </a:solidFill>
                <a:effectLst/>
                <a:uLnTx/>
                <a:uFillTx/>
                <a:latin typeface="Calibri"/>
                <a:ea typeface="+mn-ea"/>
                <a:cs typeface="+mn-cs"/>
              </a:rPr>
              <a:t>added that </a:t>
            </a:r>
            <a:r>
              <a:rPr kumimoji="0" lang="en-GB" sz="2000" b="0" i="0" u="none" strike="noStrike" kern="1200" cap="none" spc="0" normalizeH="0" baseline="0" noProof="0" dirty="0">
                <a:ln>
                  <a:noFill/>
                </a:ln>
                <a:solidFill>
                  <a:prstClr val="black"/>
                </a:solidFill>
                <a:effectLst/>
                <a:uLnTx/>
                <a:uFillTx/>
                <a:latin typeface="Calibri"/>
                <a:ea typeface="+mn-ea"/>
                <a:cs typeface="+mn-cs"/>
              </a:rPr>
              <a:t>emphasis will be on ‘reducing sugar and calories across many brands; offering new drinks that provide health benefits like hydration and nutrition; expanding the availability of smaller, more convenient packages to help people control sugar more easily; and providing clear, easy-to-find calorie information to help people make informed decisions without the guesswork</a:t>
            </a:r>
            <a:r>
              <a:rPr kumimoji="0" lang="en-GB" sz="2000" b="0" i="0" u="none" strike="noStrike" kern="1200" cap="none" spc="0" normalizeH="0" baseline="0" noProof="0" dirty="0" smtClean="0">
                <a:ln>
                  <a:noFill/>
                </a:ln>
                <a:solidFill>
                  <a:prstClr val="black"/>
                </a:solidFill>
                <a:effectLst/>
                <a:uLnTx/>
                <a:uFillTx/>
                <a:latin typeface="Calibri"/>
                <a:ea typeface="+mn-ea"/>
                <a:cs typeface="+mn-cs"/>
              </a:rPr>
              <a:t>’</a:t>
            </a:r>
          </a:p>
          <a:p>
            <a:pPr marL="1200150" marR="0" lvl="2" indent="-285750" algn="l" defTabSz="914400" rtl="0" eaLnBrk="1" fontAlgn="auto" latinLnBrk="0" hangingPunct="1">
              <a:lnSpc>
                <a:spcPct val="100000"/>
              </a:lnSpc>
              <a:spcBef>
                <a:spcPts val="0"/>
              </a:spcBef>
              <a:spcAft>
                <a:spcPts val="0"/>
              </a:spcAft>
              <a:buClrTx/>
              <a:buSzTx/>
              <a:buFont typeface="Wingdings" pitchFamily="2" charset="2"/>
              <a:buChar char="§"/>
              <a:tabLst/>
              <a:defRPr/>
            </a:pPr>
            <a:endParaRPr kumimoji="0" lang="en-GB" sz="20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9" name="Picture 8"/>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509759" y="0"/>
            <a:ext cx="2540001" cy="705322"/>
          </a:xfrm>
          <a:prstGeom prst="rect">
            <a:avLst/>
          </a:prstGeom>
        </p:spPr>
      </p:pic>
    </p:spTree>
    <p:extLst>
      <p:ext uri="{BB962C8B-B14F-4D97-AF65-F5344CB8AC3E}">
        <p14:creationId xmlns:p14="http://schemas.microsoft.com/office/powerpoint/2010/main" xmlns="" val="68468433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6003633" y="2967335"/>
            <a:ext cx="184731" cy="1754326"/>
          </a:xfrm>
          <a:prstGeom prst="rect">
            <a:avLst/>
          </a:prstGeom>
          <a:noFill/>
        </p:spPr>
        <p:txBody>
          <a:bodyPr wrap="none" lIns="91440" tIns="45720" rIns="91440" bIns="45720">
            <a:spAutoFit/>
          </a:bodyPr>
          <a:lstStyle/>
          <a:p>
            <a:pPr algn="ctr"/>
            <a:endParaRPr lang="en-US" sz="5400" b="1" cap="none" spc="0" dirty="0" smtClean="0">
              <a:ln w="6600">
                <a:solidFill>
                  <a:schemeClr val="accent2"/>
                </a:solidFill>
                <a:prstDash val="solid"/>
              </a:ln>
              <a:solidFill>
                <a:srgbClr val="FFFFFF"/>
              </a:solidFill>
              <a:effectLst>
                <a:outerShdw dist="38100" dir="2700000" algn="tl" rotWithShape="0">
                  <a:schemeClr val="accent2"/>
                </a:outerShdw>
              </a:effectLst>
            </a:endParaRPr>
          </a:p>
          <a:p>
            <a:pPr algn="ct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0" name="Rectangle 9"/>
          <p:cNvSpPr/>
          <p:nvPr/>
        </p:nvSpPr>
        <p:spPr>
          <a:xfrm>
            <a:off x="-324196" y="221755"/>
            <a:ext cx="10533479" cy="5755422"/>
          </a:xfrm>
          <a:prstGeom prst="rect">
            <a:avLst/>
          </a:prstGeom>
        </p:spPr>
        <p:txBody>
          <a:bodyPr wrap="square">
            <a:spAutoFit/>
          </a:bodyPr>
          <a:lstStyle/>
          <a:p>
            <a:pPr marL="742950" lvl="1" indent="-285750"/>
            <a:r>
              <a:rPr lang="en-GB" sz="2400" dirty="0" smtClean="0"/>
              <a:t>So to remain competitive in the market place, future strategy elements:   </a:t>
            </a:r>
          </a:p>
          <a:p>
            <a:pPr marL="742950" lvl="1" indent="-285750"/>
            <a:endParaRPr lang="en-GB" sz="2400" dirty="0" smtClean="0"/>
          </a:p>
          <a:p>
            <a:pPr marL="1200150" lvl="2" indent="-285750">
              <a:buFont typeface="Wingdings" panose="05000000000000000000" pitchFamily="2" charset="2"/>
              <a:buChar char="§"/>
            </a:pPr>
            <a:r>
              <a:rPr lang="en-GB" sz="2000" dirty="0"/>
              <a:t>PlantBottle </a:t>
            </a:r>
            <a:r>
              <a:rPr lang="en-GB" sz="2000" dirty="0" smtClean="0"/>
              <a:t>packaging – made from plants, </a:t>
            </a:r>
            <a:r>
              <a:rPr lang="en-GB" sz="2000" dirty="0"/>
              <a:t>lighter footprint and 100 percent </a:t>
            </a:r>
            <a:r>
              <a:rPr lang="en-GB" sz="2000" dirty="0" smtClean="0"/>
              <a:t>recyclable.</a:t>
            </a:r>
            <a:endParaRPr lang="en-GB" sz="2000" dirty="0"/>
          </a:p>
          <a:p>
            <a:pPr marL="1200150" lvl="2" indent="-285750">
              <a:buFont typeface="Wingdings" panose="05000000000000000000" pitchFamily="2" charset="2"/>
              <a:buChar char="§"/>
            </a:pPr>
            <a:endParaRPr lang="en-GB" sz="2000" dirty="0"/>
          </a:p>
          <a:p>
            <a:pPr marL="1200150" lvl="2" indent="-285750">
              <a:buFont typeface="Wingdings" panose="05000000000000000000" pitchFamily="2" charset="2"/>
              <a:buChar char="§"/>
            </a:pPr>
            <a:r>
              <a:rPr lang="en-GB" sz="2000" dirty="0" smtClean="0"/>
              <a:t>Continue with the strategy of reducing sugar in more than 500 drinks worldwide</a:t>
            </a:r>
          </a:p>
          <a:p>
            <a:pPr marL="1200150" lvl="2" indent="-285750">
              <a:buFont typeface="Wingdings" panose="05000000000000000000" pitchFamily="2" charset="2"/>
              <a:buChar char="§"/>
            </a:pPr>
            <a:endParaRPr lang="en-GB" sz="2000" dirty="0" smtClean="0"/>
          </a:p>
          <a:p>
            <a:pPr marL="1200150" lvl="2" indent="-285750">
              <a:buFont typeface="Wingdings" panose="05000000000000000000" pitchFamily="2" charset="2"/>
              <a:buChar char="§"/>
            </a:pPr>
            <a:r>
              <a:rPr lang="en-GB" sz="2000" dirty="0" smtClean="0"/>
              <a:t>The Trademark Coca-Cola unites all four brands Coca-Cola, Coke Zero, Diet Coke/Coca-Cola Light, and Coca-Cola Life on One creative Brand global marketing Campaign which is the ‘Taste the Feeling’</a:t>
            </a:r>
          </a:p>
          <a:p>
            <a:pPr marL="1200150" lvl="2" indent="-285750"/>
            <a:endParaRPr lang="en-GB" sz="2000" dirty="0" smtClean="0"/>
          </a:p>
          <a:p>
            <a:pPr marL="1200150" lvl="2" indent="-285750">
              <a:buFont typeface="Wingdings" panose="05000000000000000000" pitchFamily="2" charset="2"/>
              <a:buChar char="§"/>
            </a:pPr>
            <a:r>
              <a:rPr lang="en-GB" sz="2000" dirty="0" smtClean="0"/>
              <a:t>Roll out smaller, more convenient packaging i.e. mini bottles and cans   </a:t>
            </a:r>
          </a:p>
          <a:p>
            <a:pPr marL="1200150" lvl="2" indent="-285750">
              <a:buFont typeface="Wingdings" panose="05000000000000000000" pitchFamily="2" charset="2"/>
              <a:buChar char="§"/>
            </a:pPr>
            <a:endParaRPr lang="en-GB" sz="2000" dirty="0" smtClean="0"/>
          </a:p>
          <a:p>
            <a:pPr marL="1200150" lvl="2" indent="-285750">
              <a:buFont typeface="Wingdings" panose="05000000000000000000" pitchFamily="2" charset="2"/>
              <a:buChar char="§"/>
            </a:pPr>
            <a:r>
              <a:rPr lang="en-GB" sz="2000" dirty="0" smtClean="0"/>
              <a:t>The CEO said, 'there's </a:t>
            </a:r>
            <a:r>
              <a:rPr lang="en-GB" sz="2000" dirty="0"/>
              <a:t>a future for no </a:t>
            </a:r>
            <a:r>
              <a:rPr lang="en-GB" sz="2000" dirty="0" smtClean="0"/>
              <a:t>calories’; so develop and expand globally new  healthy drinks i.e. organic tea, coconut water, dairy products, coffee, juices, water, Vitamin C infused Coke</a:t>
            </a:r>
          </a:p>
          <a:p>
            <a:pPr marL="1200150" lvl="2" indent="-285750">
              <a:buFont typeface="Wingdings" panose="05000000000000000000" pitchFamily="2" charset="2"/>
              <a:buChar char="§"/>
            </a:pPr>
            <a:endParaRPr lang="en-GB" sz="2000" dirty="0"/>
          </a:p>
          <a:p>
            <a:pPr marL="1200150" lvl="2" indent="-285750">
              <a:buFont typeface="Wingdings" panose="05000000000000000000" pitchFamily="2" charset="2"/>
              <a:buChar char="§"/>
            </a:pPr>
            <a:r>
              <a:rPr lang="en-GB" sz="2000" dirty="0" smtClean="0"/>
              <a:t>Research in Japan revealed that people want drinks that can aid digestion so roll out Coca-Cola Plus.</a:t>
            </a:r>
          </a:p>
        </p:txBody>
      </p:sp>
      <p:pic>
        <p:nvPicPr>
          <p:cNvPr id="9" name="Picture 8"/>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9631680" y="0"/>
            <a:ext cx="2540001" cy="705322"/>
          </a:xfrm>
          <a:prstGeom prst="rect">
            <a:avLst/>
          </a:prstGeom>
        </p:spPr>
      </p:pic>
      <p:pic>
        <p:nvPicPr>
          <p:cNvPr id="11" name="Picture 10"/>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1262336" y="5884971"/>
            <a:ext cx="899160" cy="1000731"/>
          </a:xfrm>
          <a:prstGeom prst="rect">
            <a:avLst/>
          </a:prstGeom>
        </p:spPr>
      </p:pic>
    </p:spTree>
    <p:extLst>
      <p:ext uri="{BB962C8B-B14F-4D97-AF65-F5344CB8AC3E}">
        <p14:creationId xmlns:p14="http://schemas.microsoft.com/office/powerpoint/2010/main" xmlns="" val="31659385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1450786" y="5857269"/>
            <a:ext cx="899160" cy="1000731"/>
          </a:xfrm>
          <a:prstGeom prst="rect">
            <a:avLst/>
          </a:prstGeom>
        </p:spPr>
      </p:pic>
      <p:sp>
        <p:nvSpPr>
          <p:cNvPr id="8" name="Rectangle 7"/>
          <p:cNvSpPr/>
          <p:nvPr/>
        </p:nvSpPr>
        <p:spPr>
          <a:xfrm>
            <a:off x="6003633" y="2967335"/>
            <a:ext cx="184731" cy="1754326"/>
          </a:xfrm>
          <a:prstGeom prst="rect">
            <a:avLst/>
          </a:prstGeom>
          <a:noFill/>
        </p:spPr>
        <p:txBody>
          <a:bodyPr wrap="none" lIns="91440" tIns="45720" rIns="91440" bIns="45720">
            <a:spAutoFit/>
          </a:bodyPr>
          <a:lstStyle/>
          <a:p>
            <a:pPr algn="ctr"/>
            <a:endParaRPr lang="en-US" sz="5400" b="1" cap="none" spc="0" dirty="0" smtClean="0">
              <a:ln w="6600">
                <a:solidFill>
                  <a:schemeClr val="accent2"/>
                </a:solidFill>
                <a:prstDash val="solid"/>
              </a:ln>
              <a:solidFill>
                <a:srgbClr val="FFFFFF"/>
              </a:solidFill>
              <a:effectLst>
                <a:outerShdw dist="38100" dir="2700000" algn="tl" rotWithShape="0">
                  <a:schemeClr val="accent2"/>
                </a:outerShdw>
              </a:effectLst>
            </a:endParaRPr>
          </a:p>
          <a:p>
            <a:pPr algn="ct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0" name="Rectangle 9"/>
          <p:cNvSpPr/>
          <p:nvPr/>
        </p:nvSpPr>
        <p:spPr>
          <a:xfrm>
            <a:off x="283336" y="181641"/>
            <a:ext cx="11745532" cy="6955750"/>
          </a:xfrm>
          <a:prstGeom prst="rect">
            <a:avLst/>
          </a:prstGeom>
        </p:spPr>
        <p:txBody>
          <a:bodyPr wrap="square">
            <a:spAutoFit/>
          </a:bodyPr>
          <a:lstStyle/>
          <a:p>
            <a:r>
              <a:rPr lang="en-GB" sz="1600" dirty="0" smtClean="0"/>
              <a:t>References:</a:t>
            </a:r>
          </a:p>
          <a:p>
            <a:endParaRPr lang="en-GB" sz="1600" dirty="0" smtClean="0"/>
          </a:p>
          <a:p>
            <a:pPr marL="742950" lvl="1" indent="-285750">
              <a:buFont typeface="Arial" pitchFamily="34" charset="0"/>
              <a:buChar char="•"/>
            </a:pPr>
            <a:r>
              <a:rPr lang="en-GB" sz="1400" dirty="0" err="1" smtClean="0">
                <a:solidFill>
                  <a:schemeClr val="accent1">
                    <a:lumMod val="75000"/>
                  </a:schemeClr>
                </a:solidFill>
              </a:rPr>
              <a:t>Antipof</a:t>
            </a:r>
            <a:r>
              <a:rPr lang="en-GB" sz="1400" dirty="0" smtClean="0">
                <a:solidFill>
                  <a:schemeClr val="accent1">
                    <a:lumMod val="75000"/>
                  </a:schemeClr>
                </a:solidFill>
              </a:rPr>
              <a:t>, M. April, 16</a:t>
            </a:r>
            <a:r>
              <a:rPr lang="en-GB" sz="1400" baseline="30000" dirty="0" smtClean="0">
                <a:solidFill>
                  <a:schemeClr val="accent1">
                    <a:lumMod val="75000"/>
                  </a:schemeClr>
                </a:solidFill>
              </a:rPr>
              <a:t>th</a:t>
            </a:r>
            <a:r>
              <a:rPr lang="en-GB" sz="1400" dirty="0" smtClean="0">
                <a:solidFill>
                  <a:schemeClr val="accent1">
                    <a:lumMod val="75000"/>
                  </a:schemeClr>
                </a:solidFill>
              </a:rPr>
              <a:t> 2018. Visas UK Consumer Spending Index. Metro Newspaper p.8, London.</a:t>
            </a:r>
          </a:p>
          <a:p>
            <a:pPr marL="742950" lvl="1" indent="-285750">
              <a:buFont typeface="Arial" pitchFamily="34" charset="0"/>
              <a:buChar char="•"/>
            </a:pPr>
            <a:endParaRPr lang="en-GB" sz="1400" dirty="0" smtClean="0">
              <a:hlinkClick r:id="rId3"/>
            </a:endParaRPr>
          </a:p>
          <a:p>
            <a:pPr marL="742950" lvl="1" indent="-285750">
              <a:buFont typeface="Arial" pitchFamily="34" charset="0"/>
              <a:buChar char="•"/>
            </a:pPr>
            <a:r>
              <a:rPr lang="en-GB" sz="1400" dirty="0" smtClean="0">
                <a:hlinkClick r:id="rId3"/>
              </a:rPr>
              <a:t>https://</a:t>
            </a:r>
            <a:r>
              <a:rPr lang="en-GB" sz="1400" dirty="0" smtClean="0">
                <a:hlinkClick r:id="rId3"/>
              </a:rPr>
              <a:t>www.bbc.co.uk/news/business-41846330</a:t>
            </a:r>
            <a:endParaRPr lang="en-GB" sz="1400" dirty="0" smtClean="0"/>
          </a:p>
          <a:p>
            <a:pPr marL="742950" lvl="1" indent="-285750">
              <a:buFont typeface="Arial" pitchFamily="34" charset="0"/>
              <a:buChar char="•"/>
            </a:pPr>
            <a:endParaRPr lang="en-GB" sz="1400" dirty="0" smtClean="0"/>
          </a:p>
          <a:p>
            <a:pPr marL="742950" lvl="1" indent="-285750">
              <a:buFont typeface="Arial" pitchFamily="34" charset="0"/>
              <a:buChar char="•"/>
            </a:pPr>
            <a:r>
              <a:rPr lang="en-GB" sz="1400" u="sng" dirty="0" smtClean="0">
                <a:hlinkClick r:id="rId4"/>
              </a:rPr>
              <a:t>https://</a:t>
            </a:r>
            <a:r>
              <a:rPr lang="en-GB" sz="1400" u="sng" dirty="0" smtClean="0">
                <a:hlinkClick r:id="rId4"/>
              </a:rPr>
              <a:t>www.bbcnews.com/id/42255151/ns/business-us_business/t/sweet-americas-top-brands-oda</a:t>
            </a:r>
            <a:endParaRPr lang="en-GB" sz="1400" u="sng" dirty="0" smtClean="0"/>
          </a:p>
          <a:p>
            <a:pPr marL="742950" lvl="1" indent="-285750">
              <a:buFont typeface="Arial" pitchFamily="34" charset="0"/>
              <a:buChar char="•"/>
            </a:pPr>
            <a:endParaRPr lang="en-GB" sz="1400" u="sng" dirty="0" smtClean="0"/>
          </a:p>
          <a:p>
            <a:pPr marL="742950" lvl="1" indent="-285750">
              <a:buFont typeface="Arial" pitchFamily="34" charset="0"/>
              <a:buChar char="•"/>
            </a:pPr>
            <a:r>
              <a:rPr lang="en-GB" sz="1400" dirty="0" smtClean="0">
                <a:hlinkClick r:id="rId5"/>
              </a:rPr>
              <a:t>https://globaljournals.org/GJMBR_Volume12/2-Consumer-Preference-Coca-Cola-versus.pdf</a:t>
            </a:r>
            <a:endParaRPr lang="en-GB" sz="1400" dirty="0" smtClean="0"/>
          </a:p>
          <a:p>
            <a:pPr marL="742950" lvl="1" indent="-285750">
              <a:buFont typeface="Arial" pitchFamily="34" charset="0"/>
              <a:buChar char="•"/>
            </a:pPr>
            <a:endParaRPr lang="en-GB" sz="1400" dirty="0" smtClean="0"/>
          </a:p>
          <a:p>
            <a:pPr marL="742950" lvl="1" indent="-285750">
              <a:buFont typeface="Arial" pitchFamily="34" charset="0"/>
              <a:buChar char="•"/>
            </a:pPr>
            <a:r>
              <a:rPr lang="en-GB" sz="1400" dirty="0" smtClean="0">
                <a:hlinkClick r:id="rId6"/>
              </a:rPr>
              <a:t>https://www.gov.uk/government/publications/corporation-tax-to-17-in-2020/corporation-tax-to in-2020</a:t>
            </a:r>
            <a:endParaRPr lang="en-GB" sz="1400" dirty="0" smtClean="0"/>
          </a:p>
          <a:p>
            <a:pPr marL="742950" lvl="1" indent="-285750">
              <a:buFont typeface="Arial" pitchFamily="34" charset="0"/>
              <a:buChar char="•"/>
            </a:pPr>
            <a:endParaRPr lang="en-GB" sz="1400" dirty="0" smtClean="0"/>
          </a:p>
          <a:p>
            <a:pPr marL="742950" lvl="1" indent="-285750">
              <a:buFont typeface="Arial" pitchFamily="34" charset="0"/>
              <a:buChar char="•"/>
            </a:pPr>
            <a:r>
              <a:rPr lang="en-GB" sz="1400" dirty="0" smtClean="0">
                <a:solidFill>
                  <a:schemeClr val="accent1">
                    <a:lumMod val="75000"/>
                  </a:schemeClr>
                </a:solidFill>
              </a:rPr>
              <a:t>Hatton, A. April, 19</a:t>
            </a:r>
            <a:r>
              <a:rPr lang="en-GB" sz="1400" baseline="30000" dirty="0" smtClean="0">
                <a:solidFill>
                  <a:schemeClr val="accent1">
                    <a:lumMod val="75000"/>
                  </a:schemeClr>
                </a:solidFill>
              </a:rPr>
              <a:t>th</a:t>
            </a:r>
            <a:r>
              <a:rPr lang="en-GB" sz="1400" dirty="0" smtClean="0">
                <a:solidFill>
                  <a:schemeClr val="accent1">
                    <a:lumMod val="75000"/>
                  </a:schemeClr>
                </a:solidFill>
              </a:rPr>
              <a:t> 2018. Director of Science, National Oceanography Centre. Evening Standard, London.</a:t>
            </a:r>
          </a:p>
          <a:p>
            <a:pPr marL="742950" lvl="1" indent="-285750"/>
            <a:endParaRPr lang="en-GB" sz="1400" dirty="0" smtClean="0">
              <a:solidFill>
                <a:schemeClr val="accent1">
                  <a:lumMod val="75000"/>
                </a:schemeClr>
              </a:solidFill>
            </a:endParaRPr>
          </a:p>
          <a:p>
            <a:pPr marL="742950" lvl="1" indent="-285750">
              <a:buFont typeface="Arial" pitchFamily="34" charset="0"/>
              <a:buChar char="•"/>
            </a:pPr>
            <a:r>
              <a:rPr lang="en-GB" sz="1400" u="sng" dirty="0" smtClean="0">
                <a:solidFill>
                  <a:schemeClr val="accent1">
                    <a:lumMod val="75000"/>
                  </a:schemeClr>
                </a:solidFill>
              </a:rPr>
              <a:t>https://www.the.chronicle/of/ Coca-Cola. Retrieved 2018-04-13</a:t>
            </a:r>
            <a:r>
              <a:rPr lang="en-GB" sz="1400" dirty="0" smtClean="0">
                <a:solidFill>
                  <a:schemeClr val="accent1">
                    <a:lumMod val="75000"/>
                  </a:schemeClr>
                </a:solidFill>
              </a:rPr>
              <a:t>.</a:t>
            </a:r>
          </a:p>
          <a:p>
            <a:pPr marL="742950" lvl="1" indent="-285750">
              <a:buFont typeface="Arial" pitchFamily="34" charset="0"/>
              <a:buChar char="•"/>
            </a:pPr>
            <a:endParaRPr lang="en-GB" sz="1400" dirty="0" smtClean="0">
              <a:solidFill>
                <a:schemeClr val="accent1">
                  <a:lumMod val="75000"/>
                </a:schemeClr>
              </a:solidFill>
            </a:endParaRPr>
          </a:p>
          <a:p>
            <a:pPr marL="742950" lvl="1" indent="-285750">
              <a:buFont typeface="Arial" pitchFamily="34" charset="0"/>
              <a:buChar char="•"/>
            </a:pPr>
            <a:r>
              <a:rPr lang="en-GB" sz="1400" u="sng" dirty="0" smtClean="0">
                <a:solidFill>
                  <a:schemeClr val="accent1">
                    <a:lumMod val="75000"/>
                  </a:schemeClr>
                </a:solidFill>
              </a:rPr>
              <a:t>https://www.theguardian.com/.../2017/.../Coca-Cola-to-radically-increase-amount-recycling</a:t>
            </a:r>
            <a:r>
              <a:rPr lang="en-GB" sz="1400" dirty="0" smtClean="0">
                <a:solidFill>
                  <a:schemeClr val="accent1">
                    <a:lumMod val="75000"/>
                  </a:schemeClr>
                </a:solidFill>
              </a:rPr>
              <a:t>.</a:t>
            </a:r>
            <a:endParaRPr lang="en-GB" sz="1400" dirty="0" smtClean="0">
              <a:solidFill>
                <a:schemeClr val="accent1">
                  <a:lumMod val="75000"/>
                </a:schemeClr>
              </a:solidFill>
            </a:endParaRPr>
          </a:p>
          <a:p>
            <a:pPr marL="742950" lvl="1" indent="-285750">
              <a:buFont typeface="Arial" pitchFamily="34" charset="0"/>
              <a:buChar char="•"/>
            </a:pPr>
            <a:endParaRPr lang="en-GB" sz="1400" dirty="0" smtClean="0">
              <a:solidFill>
                <a:schemeClr val="accent1">
                  <a:lumMod val="75000"/>
                </a:schemeClr>
              </a:solidFill>
              <a:hlinkClick r:id="rId7"/>
            </a:endParaRPr>
          </a:p>
          <a:p>
            <a:pPr marL="742950" lvl="1" indent="-285750">
              <a:buFont typeface="Arial" pitchFamily="34" charset="0"/>
              <a:buChar char="•"/>
            </a:pPr>
            <a:r>
              <a:rPr lang="en-GB" sz="1400" dirty="0" smtClean="0">
                <a:solidFill>
                  <a:schemeClr val="accent1">
                    <a:lumMod val="75000"/>
                  </a:schemeClr>
                </a:solidFill>
                <a:hlinkClick r:id="rId7"/>
              </a:rPr>
              <a:t>https</a:t>
            </a:r>
            <a:r>
              <a:rPr lang="en-GB" sz="1400" dirty="0" smtClean="0">
                <a:solidFill>
                  <a:schemeClr val="accent1">
                    <a:lumMod val="75000"/>
                  </a:schemeClr>
                </a:solidFill>
                <a:hlinkClick r:id="rId7"/>
              </a:rPr>
              <a:t>://www.nytimes.com/2014/03/01/business/challenges-for-coke-to-stay-on-top.html</a:t>
            </a:r>
            <a:endParaRPr lang="en-GB" sz="1400" dirty="0" smtClean="0">
              <a:solidFill>
                <a:schemeClr val="accent1">
                  <a:lumMod val="75000"/>
                </a:schemeClr>
              </a:solidFill>
            </a:endParaRPr>
          </a:p>
          <a:p>
            <a:pPr marL="742950" lvl="1" indent="-285750">
              <a:buFont typeface="Arial" pitchFamily="34" charset="0"/>
              <a:buChar char="•"/>
            </a:pPr>
            <a:endParaRPr lang="en-GB" sz="1400" dirty="0" smtClean="0">
              <a:solidFill>
                <a:schemeClr val="accent1">
                  <a:lumMod val="75000"/>
                </a:schemeClr>
              </a:solidFill>
            </a:endParaRPr>
          </a:p>
          <a:p>
            <a:pPr marL="742950" lvl="1" indent="-285750">
              <a:buFont typeface="Arial" pitchFamily="34" charset="0"/>
              <a:buChar char="•"/>
            </a:pPr>
            <a:r>
              <a:rPr lang="en-GB" sz="1400" dirty="0" smtClean="0">
                <a:hlinkClick r:id="rId8"/>
              </a:rPr>
              <a:t>https://www.statista.com/statistics/264826/most-valuable-brands-worldwide-in-2009</a:t>
            </a:r>
            <a:endParaRPr lang="en-GB" sz="1400" dirty="0" smtClean="0">
              <a:hlinkClick r:id="rId9"/>
            </a:endParaRPr>
          </a:p>
          <a:p>
            <a:pPr marL="742950" lvl="1" indent="-285750">
              <a:buFont typeface="Arial" pitchFamily="34" charset="0"/>
              <a:buChar char="•"/>
            </a:pPr>
            <a:endParaRPr lang="en-GB" sz="1400" dirty="0" smtClean="0"/>
          </a:p>
          <a:p>
            <a:pPr lvl="1">
              <a:buFont typeface="Arial" pitchFamily="34" charset="0"/>
              <a:buChar char="•"/>
            </a:pPr>
            <a:r>
              <a:rPr lang="en-GB" sz="1400" b="1" dirty="0" smtClean="0"/>
              <a:t>    </a:t>
            </a:r>
            <a:r>
              <a:rPr lang="en-GB" sz="1400" dirty="0" smtClean="0">
                <a:solidFill>
                  <a:schemeClr val="accent1">
                    <a:lumMod val="75000"/>
                  </a:schemeClr>
                </a:solidFill>
              </a:rPr>
              <a:t>https://www.statista.com/statistics/263264/top-companies-in-the-world-by-market-value</a:t>
            </a:r>
            <a:r>
              <a:rPr lang="en-GB" sz="1400" b="1" dirty="0" smtClean="0"/>
              <a:t>/ </a:t>
            </a:r>
          </a:p>
          <a:p>
            <a:pPr lvl="1">
              <a:buFont typeface="Arial" pitchFamily="34" charset="0"/>
              <a:buChar char="•"/>
            </a:pPr>
            <a:endParaRPr lang="en-GB" sz="1400" b="1" dirty="0" smtClean="0"/>
          </a:p>
          <a:p>
            <a:pPr lvl="1">
              <a:buFont typeface="Arial" pitchFamily="34" charset="0"/>
              <a:buChar char="•"/>
            </a:pPr>
            <a:r>
              <a:rPr lang="en-GB" sz="1400" dirty="0" smtClean="0">
                <a:solidFill>
                  <a:schemeClr val="accent1">
                    <a:lumMod val="75000"/>
                  </a:schemeClr>
                </a:solidFill>
              </a:rPr>
              <a:t>     </a:t>
            </a:r>
            <a:r>
              <a:rPr lang="en-GB" sz="1400" dirty="0" smtClean="0">
                <a:hlinkClick r:id="rId10"/>
              </a:rPr>
              <a:t>https://www.strategicmanagementinsight.com/swot-analyses/coca-cola-swot-analysis.html</a:t>
            </a:r>
            <a:endParaRPr lang="en-GB" sz="1400" dirty="0" smtClean="0">
              <a:solidFill>
                <a:schemeClr val="accent1">
                  <a:lumMod val="75000"/>
                </a:schemeClr>
              </a:solidFill>
            </a:endParaRPr>
          </a:p>
          <a:p>
            <a:pPr lvl="1">
              <a:buFont typeface="Arial" pitchFamily="34" charset="0"/>
              <a:buChar char="•"/>
            </a:pPr>
            <a:endParaRPr lang="en-GB" sz="1400" b="1" dirty="0" smtClean="0"/>
          </a:p>
          <a:p>
            <a:pPr lvl="1">
              <a:buFont typeface="Arial" pitchFamily="34" charset="0"/>
              <a:buChar char="•"/>
            </a:pPr>
            <a:r>
              <a:rPr lang="en-GB" sz="1400" b="1" dirty="0" smtClean="0"/>
              <a:t>     </a:t>
            </a:r>
            <a:r>
              <a:rPr lang="en-GB" sz="1400" dirty="0" smtClean="0">
                <a:solidFill>
                  <a:schemeClr val="accent1">
                    <a:lumMod val="75000"/>
                  </a:schemeClr>
                </a:solidFill>
              </a:rPr>
              <a:t>Stewart, J. B. Feb, 28</a:t>
            </a:r>
            <a:r>
              <a:rPr lang="en-GB" sz="1400" baseline="30000" dirty="0" smtClean="0">
                <a:solidFill>
                  <a:schemeClr val="accent1">
                    <a:lumMod val="75000"/>
                  </a:schemeClr>
                </a:solidFill>
              </a:rPr>
              <a:t>th</a:t>
            </a:r>
            <a:r>
              <a:rPr lang="en-GB" sz="1400" dirty="0" smtClean="0">
                <a:solidFill>
                  <a:schemeClr val="accent1">
                    <a:lumMod val="75000"/>
                  </a:schemeClr>
                </a:solidFill>
              </a:rPr>
              <a:t> 2014. Common Sense. Business Day Paper, New York</a:t>
            </a:r>
            <a:r>
              <a:rPr lang="en-GB" sz="1400" dirty="0" smtClean="0">
                <a:solidFill>
                  <a:schemeClr val="accent1">
                    <a:lumMod val="75000"/>
                  </a:schemeClr>
                </a:solidFill>
              </a:rPr>
              <a:t>.</a:t>
            </a:r>
          </a:p>
          <a:p>
            <a:pPr lvl="1"/>
            <a:endParaRPr lang="en-GB" sz="1600" b="1" dirty="0" smtClean="0"/>
          </a:p>
          <a:p>
            <a:pPr lvl="1">
              <a:buFont typeface="Arial" pitchFamily="34" charset="0"/>
              <a:buChar char="•"/>
            </a:pPr>
            <a:endParaRPr lang="en-GB" sz="1600" b="1" dirty="0" smtClean="0"/>
          </a:p>
          <a:p>
            <a:pPr marL="742950" lvl="1" indent="-285750">
              <a:buFont typeface="Arial" pitchFamily="34" charset="0"/>
              <a:buChar char="•"/>
            </a:pPr>
            <a:endParaRPr lang="en-GB" sz="1600" dirty="0">
              <a:solidFill>
                <a:schemeClr val="accent1">
                  <a:lumMod val="75000"/>
                </a:schemeClr>
              </a:solidFill>
            </a:endParaRPr>
          </a:p>
          <a:p>
            <a:pPr marL="742950" lvl="1" indent="-285750">
              <a:buFont typeface="Arial" pitchFamily="34" charset="0"/>
              <a:buChar char="•"/>
            </a:pPr>
            <a:endParaRPr lang="en-GB" sz="1600" dirty="0">
              <a:solidFill>
                <a:schemeClr val="accent1">
                  <a:lumMod val="75000"/>
                </a:schemeClr>
              </a:solidFill>
            </a:endParaRPr>
          </a:p>
        </p:txBody>
      </p:sp>
      <p:pic>
        <p:nvPicPr>
          <p:cNvPr id="9" name="Picture 8"/>
          <p:cNvPicPr>
            <a:picLocks noChangeAspect="1"/>
          </p:cNvPicPr>
          <p:nvPr/>
        </p:nvPicPr>
        <p:blipFill>
          <a:blip r:embed="rId11">
            <a:extLst>
              <a:ext uri="{28A0092B-C50C-407E-A947-70E740481C1C}">
                <a14:useLocalDpi xmlns:a14="http://schemas.microsoft.com/office/drawing/2010/main" xmlns="" val="0"/>
              </a:ext>
            </a:extLst>
          </a:blip>
          <a:stretch>
            <a:fillRect/>
          </a:stretch>
        </p:blipFill>
        <p:spPr>
          <a:xfrm>
            <a:off x="9631680" y="0"/>
            <a:ext cx="2540001" cy="705322"/>
          </a:xfrm>
          <a:prstGeom prst="rect">
            <a:avLst/>
          </a:prstGeom>
        </p:spPr>
      </p:pic>
    </p:spTree>
    <p:extLst>
      <p:ext uri="{BB962C8B-B14F-4D97-AF65-F5344CB8AC3E}">
        <p14:creationId xmlns:p14="http://schemas.microsoft.com/office/powerpoint/2010/main" xmlns="" val="23041590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763</TotalTime>
  <Words>1953</Words>
  <Application>Microsoft Office PowerPoint</Application>
  <PresentationFormat>Custom</PresentationFormat>
  <Paragraphs>310</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The Consumer’s experience turns him/her to advocacy for………...</vt:lpstr>
      <vt:lpstr>Slide 20</vt:lpstr>
      <vt:lpstr>Slide 21</vt:lpstr>
      <vt:lpstr>Slide 22</vt:lpstr>
      <vt:lpstr>Slide 23</vt:lpstr>
      <vt:lpstr>Slide 24</vt:lpstr>
      <vt:lpstr>Slide 25</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Susan Akinfe (1710216)</dc:creator>
  <cp:lastModifiedBy>customer</cp:lastModifiedBy>
  <cp:revision>68</cp:revision>
  <dcterms:created xsi:type="dcterms:W3CDTF">2018-04-18T12:32:59Z</dcterms:created>
  <dcterms:modified xsi:type="dcterms:W3CDTF">2018-04-21T15:22:15Z</dcterms:modified>
</cp:coreProperties>
</file>