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71" r:id="rId1"/>
  </p:sldMasterIdLst>
  <p:notesMasterIdLst>
    <p:notesMasterId r:id="rId3"/>
  </p:notesMasterIdLst>
  <p:handoutMasterIdLst>
    <p:handoutMasterId r:id="rId4"/>
  </p:handoutMasterIdLst>
  <p:sldIdLst>
    <p:sldId id="256" r:id="rId2"/>
  </p:sldIdLst>
  <p:sldSz cx="51206400" cy="32918400"/>
  <p:notesSz cx="9290050" cy="7004050"/>
  <p:kinsoku lang="ja-JP" invalStChars="、。，．・：；？！゛゜ヽヾゝゞ々ー’”）〕］｝〉》」』】°‰′″℃￠％ぁぃぅぇぉっゃゅょゎァィゥェォッャュョヮヵヶ!%),.:;?]}｡｣､･ｧｨｩｪｫｬｭｮｯｰﾞﾟ" invalEndChars="‘“（〔［｛〈《「『【￥＄$([\{｢￡"/>
  <p:defaultTextStyle>
    <a:defPPr>
      <a:defRPr lang="en-US"/>
    </a:defPPr>
    <a:lvl1pPr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1pPr>
    <a:lvl2pPr marL="4572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2pPr>
    <a:lvl3pPr marL="9144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3pPr>
    <a:lvl4pPr marL="13716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4pPr>
    <a:lvl5pPr marL="1828800" algn="l" rtl="0" fontAlgn="base">
      <a:spcBef>
        <a:spcPct val="0"/>
      </a:spcBef>
      <a:spcAft>
        <a:spcPct val="0"/>
      </a:spcAft>
      <a:defRPr kern="1200">
        <a:solidFill>
          <a:schemeClr val="tx1"/>
        </a:solidFill>
        <a:latin typeface="Tahoma" panose="020B0604030504040204" pitchFamily="34" charset="0"/>
        <a:ea typeface="+mn-ea"/>
        <a:cs typeface="Arial" panose="020B0604020202020204" pitchFamily="34" charset="0"/>
      </a:defRPr>
    </a:lvl5pPr>
    <a:lvl6pPr marL="22860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6pPr>
    <a:lvl7pPr marL="27432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7pPr>
    <a:lvl8pPr marL="32004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8pPr>
    <a:lvl9pPr marL="3657600" algn="l" defTabSz="914400" rtl="0" eaLnBrk="1" latinLnBrk="0" hangingPunct="1">
      <a:defRPr kern="1200">
        <a:solidFill>
          <a:schemeClr val="tx1"/>
        </a:solidFill>
        <a:latin typeface="Tahoma" panose="020B0604030504040204" pitchFamily="34" charset="0"/>
        <a:ea typeface="+mn-ea"/>
        <a:cs typeface="Arial" panose="020B0604020202020204" pitchFamily="34" charset="0"/>
      </a:defRPr>
    </a:lvl9pPr>
  </p:defaultTextStyle>
  <p:extLst>
    <p:ext uri="{EFAFB233-063F-42B5-8137-9DF3F51BA10A}">
      <p15:sldGuideLst xmlns:p15="http://schemas.microsoft.com/office/powerpoint/2012/main">
        <p15:guide id="1" orient="horz" pos="10368">
          <p15:clr>
            <a:srgbClr val="A4A3A4"/>
          </p15:clr>
        </p15:guide>
        <p15:guide id="2" pos="8305">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schemeClr val="tx1"/>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0"/>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5734" autoAdjust="0"/>
    <p:restoredTop sz="95852" autoAdjust="0"/>
  </p:normalViewPr>
  <p:slideViewPr>
    <p:cSldViewPr>
      <p:cViewPr>
        <p:scale>
          <a:sx n="36" d="100"/>
          <a:sy n="36" d="100"/>
        </p:scale>
        <p:origin x="256" y="144"/>
      </p:cViewPr>
      <p:guideLst>
        <p:guide orient="horz" pos="10368"/>
        <p:guide pos="8305"/>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80" d="100"/>
        <a:sy n="80"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notesMaster" Target="notesMasters/notesMaster1.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050" name="Rectangle 2">
            <a:extLst>
              <a:ext uri="{FF2B5EF4-FFF2-40B4-BE49-F238E27FC236}">
                <a16:creationId xmlns:a16="http://schemas.microsoft.com/office/drawing/2014/main" id="{F6269BA7-3427-A677-A174-B866ED5B4209}"/>
              </a:ext>
            </a:extLst>
          </p:cNvPr>
          <p:cNvSpPr>
            <a:spLocks noGrp="1" noChangeArrowheads="1"/>
          </p:cNvSpPr>
          <p:nvPr>
            <p:ph type="body" sz="quarter" idx="3"/>
          </p:nvPr>
        </p:nvSpPr>
        <p:spPr bwMode="auto">
          <a:xfrm>
            <a:off x="1238250" y="3327400"/>
            <a:ext cx="6813550" cy="3151188"/>
          </a:xfrm>
          <a:prstGeom prst="rect">
            <a:avLst/>
          </a:prstGeom>
          <a:noFill/>
          <a:ln w="12700">
            <a:noFill/>
            <a:miter lim="800000"/>
            <a:headEnd/>
            <a:tailEnd/>
          </a:ln>
          <a:effectLst/>
        </p:spPr>
        <p:txBody>
          <a:bodyPr vert="horz" wrap="square" lIns="85849" tIns="42924" rIns="85849" bIns="42924" numCol="1" anchor="t" anchorCtr="0" compatLnSpc="1">
            <a:prstTxWarp prst="textNoShape">
              <a:avLst/>
            </a:prstTxWarp>
          </a:bodyPr>
          <a:lstStyle/>
          <a:p>
            <a:pPr lvl="0"/>
            <a:r>
              <a:rPr lang="en-US" noProof="0" dirty="0"/>
              <a:t>Click to edit Master text styles</a:t>
            </a:r>
          </a:p>
          <a:p>
            <a:pPr lvl="1"/>
            <a:r>
              <a:rPr lang="en-US" noProof="0" dirty="0"/>
              <a:t>Second level</a:t>
            </a:r>
          </a:p>
          <a:p>
            <a:pPr lvl="2"/>
            <a:r>
              <a:rPr lang="en-US" noProof="0" dirty="0"/>
              <a:t>Third level</a:t>
            </a:r>
          </a:p>
          <a:p>
            <a:pPr lvl="3"/>
            <a:r>
              <a:rPr lang="en-US" noProof="0" dirty="0"/>
              <a:t>Fourth level</a:t>
            </a:r>
          </a:p>
          <a:p>
            <a:pPr lvl="4"/>
            <a:r>
              <a:rPr lang="en-US" noProof="0" dirty="0"/>
              <a:t>Fifth level</a:t>
            </a:r>
          </a:p>
        </p:txBody>
      </p:sp>
      <p:sp>
        <p:nvSpPr>
          <p:cNvPr id="3075" name="Rectangle 3">
            <a:extLst>
              <a:ext uri="{FF2B5EF4-FFF2-40B4-BE49-F238E27FC236}">
                <a16:creationId xmlns:a16="http://schemas.microsoft.com/office/drawing/2014/main" id="{A5443C4C-18AA-AF86-0F49-1D4A3126BB89}"/>
              </a:ext>
            </a:extLst>
          </p:cNvPr>
          <p:cNvSpPr>
            <a:spLocks noGrp="1" noRot="1" noChangeAspect="1" noChangeArrowheads="1" noTextEdit="1"/>
          </p:cNvSpPr>
          <p:nvPr>
            <p:ph type="sldImg" idx="2"/>
          </p:nvPr>
        </p:nvSpPr>
        <p:spPr bwMode="auto">
          <a:xfrm>
            <a:off x="2613025" y="527050"/>
            <a:ext cx="4076700" cy="262255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sp>
    </p:spTree>
  </p:cSld>
  <p:clrMap bg1="lt1" tx1="dk1" bg2="lt2" tx2="dk2" accent1="accent1" accent2="accent2" accent3="accent3" accent4="accent4" accent5="accent5" accent6="accent6" hlink="hlink" folHlink="folHlink"/>
  <p:notesStyle>
    <a:lvl1pPr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1pPr>
    <a:lvl2pPr marL="42227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2pPr>
    <a:lvl3pPr marL="84455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3pPr>
    <a:lvl4pPr marL="1266825"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4pPr>
    <a:lvl5pPr marL="1689100" algn="l" defTabSz="844550" rtl="0" eaLnBrk="0" fontAlgn="base" hangingPunct="0">
      <a:spcBef>
        <a:spcPct val="30000"/>
      </a:spcBef>
      <a:spcAft>
        <a:spcPct val="0"/>
      </a:spcAft>
      <a:defRPr sz="1100" b="0" i="0" kern="1200">
        <a:solidFill>
          <a:schemeClr val="tx1"/>
        </a:solidFill>
        <a:latin typeface="Arial" panose="020B0604020202020204" pitchFamily="34" charset="0"/>
        <a:ea typeface="+mn-ea"/>
        <a:cs typeface="Arial" charset="0"/>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a:extLst>
              <a:ext uri="{FF2B5EF4-FFF2-40B4-BE49-F238E27FC236}">
                <a16:creationId xmlns:a16="http://schemas.microsoft.com/office/drawing/2014/main" id="{33366BC8-C51D-7893-397D-AE3F72D406BF}"/>
              </a:ext>
            </a:extLst>
          </p:cNvPr>
          <p:cNvSpPr>
            <a:spLocks noGrp="1" noRot="1" noChangeAspect="1" noChangeArrowheads="1" noTextEdit="1"/>
          </p:cNvSpPr>
          <p:nvPr>
            <p:ph type="sldImg"/>
          </p:nvPr>
        </p:nvSpPr>
        <p:spPr>
          <a:ln/>
        </p:spPr>
      </p:sp>
      <p:sp>
        <p:nvSpPr>
          <p:cNvPr id="4099" name="Rectangle 3">
            <a:extLst>
              <a:ext uri="{FF2B5EF4-FFF2-40B4-BE49-F238E27FC236}">
                <a16:creationId xmlns:a16="http://schemas.microsoft.com/office/drawing/2014/main" id="{E791B583-FD38-63EF-C658-8A3DEF639BAA}"/>
              </a:ext>
            </a:extLst>
          </p:cNvPr>
          <p:cNvSpPr>
            <a:spLocks noGrp="1" noChangeArrowheads="1"/>
          </p:cNvSpPr>
          <p:nvPr>
            <p:ph type="body" idx="1"/>
          </p:nvPr>
        </p:nvSpPr>
        <p:spPr>
          <a:noFill/>
          <a:ln w="9525"/>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800000"/>
                <a:headEnd/>
                <a:tailEnd/>
              </a14:hiddenLine>
            </a:ext>
          </a:extLst>
        </p:spPr>
        <p:txBody>
          <a:bodyPr/>
          <a:lstStyle/>
          <a:p>
            <a:pPr eaLnBrk="1" hangingPunct="1"/>
            <a:endParaRPr lang="en-GB" altLang="en-US">
              <a:cs typeface="Arial" panose="020B0604020202020204"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74754" name="Rectangle 2"/>
          <p:cNvSpPr>
            <a:spLocks noGrp="1" noChangeArrowheads="1"/>
          </p:cNvSpPr>
          <p:nvPr>
            <p:ph type="ctrTitle" sz="quarter"/>
          </p:nvPr>
        </p:nvSpPr>
        <p:spPr>
          <a:xfrm>
            <a:off x="3840163" y="8047038"/>
            <a:ext cx="43526075" cy="8777287"/>
          </a:xfrm>
        </p:spPr>
        <p:txBody>
          <a:bodyPr/>
          <a:lstStyle>
            <a:lvl1pPr>
              <a:defRPr/>
            </a:lvl1pPr>
          </a:lstStyle>
          <a:p>
            <a:r>
              <a:rPr lang="en-US"/>
              <a:t>Click to edit Master title style</a:t>
            </a:r>
          </a:p>
        </p:txBody>
      </p:sp>
      <p:sp>
        <p:nvSpPr>
          <p:cNvPr id="74755" name="Rectangle 3"/>
          <p:cNvSpPr>
            <a:spLocks noGrp="1" noChangeArrowheads="1"/>
          </p:cNvSpPr>
          <p:nvPr>
            <p:ph type="subTitle" sz="quarter" idx="1"/>
          </p:nvPr>
        </p:nvSpPr>
        <p:spPr>
          <a:xfrm>
            <a:off x="7680325" y="18653125"/>
            <a:ext cx="35845750" cy="8413750"/>
          </a:xfrm>
        </p:spPr>
        <p:txBody>
          <a:bodyPr/>
          <a:lstStyle>
            <a:lvl1pPr marL="0" indent="0" algn="ctr">
              <a:buFont typeface="Wingdings" pitchFamily="2" charset="2"/>
              <a:buNone/>
              <a:defRPr/>
            </a:lvl1pPr>
          </a:lstStyle>
          <a:p>
            <a:r>
              <a:rPr lang="en-US"/>
              <a:t>Click to edit Master subtitle style</a:t>
            </a:r>
          </a:p>
        </p:txBody>
      </p:sp>
      <p:sp>
        <p:nvSpPr>
          <p:cNvPr id="2" name="Rectangle 4">
            <a:extLst>
              <a:ext uri="{FF2B5EF4-FFF2-40B4-BE49-F238E27FC236}">
                <a16:creationId xmlns:a16="http://schemas.microsoft.com/office/drawing/2014/main" id="{FD656992-2676-9646-8C13-2E90573B1AC3}"/>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2E6DB743-028F-F342-A7F4-C9A324508854}"/>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5798393C-E75D-736F-B5B9-043C54C15AE6}"/>
              </a:ext>
            </a:extLst>
          </p:cNvPr>
          <p:cNvSpPr>
            <a:spLocks noGrp="1" noChangeArrowheads="1"/>
          </p:cNvSpPr>
          <p:nvPr>
            <p:ph type="sldNum" sz="quarter" idx="12"/>
          </p:nvPr>
        </p:nvSpPr>
        <p:spPr>
          <a:ln/>
        </p:spPr>
        <p:txBody>
          <a:bodyPr/>
          <a:lstStyle>
            <a:lvl1pPr>
              <a:defRPr/>
            </a:lvl1pPr>
          </a:lstStyle>
          <a:p>
            <a:fld id="{8E1F0C5D-DBBE-444F-81F4-BC76E557BCFA}" type="slidenum">
              <a:rPr lang="en-US" altLang="en-US"/>
              <a:pPr/>
              <a:t>‹#›</a:t>
            </a:fld>
            <a:endParaRPr lang="en-US" altLang="en-US"/>
          </a:p>
        </p:txBody>
      </p:sp>
    </p:spTree>
    <p:extLst>
      <p:ext uri="{BB962C8B-B14F-4D97-AF65-F5344CB8AC3E}">
        <p14:creationId xmlns:p14="http://schemas.microsoft.com/office/powerpoint/2010/main" val="269161007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C13E9D-DEBB-2897-A85B-30B0E92DBA3B}"/>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BE72C06-5FE3-53ED-1F46-F2FCB15C081A}"/>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519D3DA0-D42F-7213-9BB5-767710B6F5D5}"/>
              </a:ext>
            </a:extLst>
          </p:cNvPr>
          <p:cNvSpPr>
            <a:spLocks noGrp="1" noChangeArrowheads="1"/>
          </p:cNvSpPr>
          <p:nvPr>
            <p:ph type="sldNum" sz="quarter" idx="12"/>
          </p:nvPr>
        </p:nvSpPr>
        <p:spPr>
          <a:ln/>
        </p:spPr>
        <p:txBody>
          <a:bodyPr/>
          <a:lstStyle>
            <a:lvl1pPr>
              <a:defRPr/>
            </a:lvl1pPr>
          </a:lstStyle>
          <a:p>
            <a:fld id="{4469E15D-24AA-5B4F-954F-58FF741F8464}" type="slidenum">
              <a:rPr lang="en-US" altLang="en-US"/>
              <a:pPr/>
              <a:t>‹#›</a:t>
            </a:fld>
            <a:endParaRPr lang="en-US" altLang="en-US"/>
          </a:p>
        </p:txBody>
      </p:sp>
    </p:spTree>
    <p:extLst>
      <p:ext uri="{BB962C8B-B14F-4D97-AF65-F5344CB8AC3E}">
        <p14:creationId xmlns:p14="http://schemas.microsoft.com/office/powerpoint/2010/main" val="314783080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044950" y="21153438"/>
            <a:ext cx="43526075" cy="653732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4044950" y="13952538"/>
            <a:ext cx="43526075" cy="7200900"/>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
        <p:nvSpPr>
          <p:cNvPr id="4" name="Rectangle 4">
            <a:extLst>
              <a:ext uri="{FF2B5EF4-FFF2-40B4-BE49-F238E27FC236}">
                <a16:creationId xmlns:a16="http://schemas.microsoft.com/office/drawing/2014/main" id="{7985D82E-8B4C-1B15-2ED8-C42551F77F6C}"/>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5A00C2A8-7941-49A2-4C71-88EA2843458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006FE836-2FCE-5CCE-83E9-C780A00B55CB}"/>
              </a:ext>
            </a:extLst>
          </p:cNvPr>
          <p:cNvSpPr>
            <a:spLocks noGrp="1" noChangeArrowheads="1"/>
          </p:cNvSpPr>
          <p:nvPr>
            <p:ph type="sldNum" sz="quarter" idx="12"/>
          </p:nvPr>
        </p:nvSpPr>
        <p:spPr>
          <a:ln/>
        </p:spPr>
        <p:txBody>
          <a:bodyPr/>
          <a:lstStyle>
            <a:lvl1pPr>
              <a:defRPr/>
            </a:lvl1pPr>
          </a:lstStyle>
          <a:p>
            <a:fld id="{99DD8A46-8C81-8A43-B706-B28B623DFC20}" type="slidenum">
              <a:rPr lang="en-US" altLang="en-US"/>
              <a:pPr/>
              <a:t>‹#›</a:t>
            </a:fld>
            <a:endParaRPr lang="en-US" altLang="en-US"/>
          </a:p>
        </p:txBody>
      </p:sp>
    </p:spTree>
    <p:extLst>
      <p:ext uri="{BB962C8B-B14F-4D97-AF65-F5344CB8AC3E}">
        <p14:creationId xmlns:p14="http://schemas.microsoft.com/office/powerpoint/2010/main" val="14282151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2560638" y="9509125"/>
            <a:ext cx="22966362"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25679400" y="9509125"/>
            <a:ext cx="22966363" cy="197516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Rectangle 4">
            <a:extLst>
              <a:ext uri="{FF2B5EF4-FFF2-40B4-BE49-F238E27FC236}">
                <a16:creationId xmlns:a16="http://schemas.microsoft.com/office/drawing/2014/main" id="{10498EBC-849D-71AB-C073-3BC06E2D4AA6}"/>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43FBA0B4-A1CE-DFE7-582F-8796BFB09D4A}"/>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3B7D374C-8A28-2020-333A-8594E75FF925}"/>
              </a:ext>
            </a:extLst>
          </p:cNvPr>
          <p:cNvSpPr>
            <a:spLocks noGrp="1" noChangeArrowheads="1"/>
          </p:cNvSpPr>
          <p:nvPr>
            <p:ph type="sldNum" sz="quarter" idx="12"/>
          </p:nvPr>
        </p:nvSpPr>
        <p:spPr>
          <a:ln/>
        </p:spPr>
        <p:txBody>
          <a:bodyPr/>
          <a:lstStyle>
            <a:lvl1pPr>
              <a:defRPr/>
            </a:lvl1pPr>
          </a:lstStyle>
          <a:p>
            <a:fld id="{33281B96-9A65-CA4E-A5BF-5A26F46C6227}" type="slidenum">
              <a:rPr lang="en-US" altLang="en-US"/>
              <a:pPr/>
              <a:t>‹#›</a:t>
            </a:fld>
            <a:endParaRPr lang="en-US" altLang="en-US"/>
          </a:p>
        </p:txBody>
      </p:sp>
    </p:spTree>
    <p:extLst>
      <p:ext uri="{BB962C8B-B14F-4D97-AF65-F5344CB8AC3E}">
        <p14:creationId xmlns:p14="http://schemas.microsoft.com/office/powerpoint/2010/main" val="19759358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7625"/>
            <a:ext cx="46085125" cy="54864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2560638" y="7369175"/>
            <a:ext cx="22625050"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60638" y="10439400"/>
            <a:ext cx="22625050"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26012775" y="7369175"/>
            <a:ext cx="22632988" cy="3070225"/>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26012775" y="10439400"/>
            <a:ext cx="22632988" cy="18965863"/>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Rectangle 4">
            <a:extLst>
              <a:ext uri="{FF2B5EF4-FFF2-40B4-BE49-F238E27FC236}">
                <a16:creationId xmlns:a16="http://schemas.microsoft.com/office/drawing/2014/main" id="{C656B471-A33C-E9DF-2D9E-F962BE806047}"/>
              </a:ext>
            </a:extLst>
          </p:cNvPr>
          <p:cNvSpPr>
            <a:spLocks noGrp="1" noChangeArrowheads="1"/>
          </p:cNvSpPr>
          <p:nvPr>
            <p:ph type="dt" sz="half" idx="10"/>
          </p:nvPr>
        </p:nvSpPr>
        <p:spPr>
          <a:ln/>
        </p:spPr>
        <p:txBody>
          <a:bodyPr/>
          <a:lstStyle>
            <a:lvl1pPr>
              <a:defRPr/>
            </a:lvl1pPr>
          </a:lstStyle>
          <a:p>
            <a:endParaRPr lang="en-GB" altLang="en-US"/>
          </a:p>
        </p:txBody>
      </p:sp>
      <p:sp>
        <p:nvSpPr>
          <p:cNvPr id="8" name="Rectangle 5">
            <a:extLst>
              <a:ext uri="{FF2B5EF4-FFF2-40B4-BE49-F238E27FC236}">
                <a16:creationId xmlns:a16="http://schemas.microsoft.com/office/drawing/2014/main" id="{FA24689B-0D3B-4AE0-87B4-7649609EB2E2}"/>
              </a:ext>
            </a:extLst>
          </p:cNvPr>
          <p:cNvSpPr>
            <a:spLocks noGrp="1" noChangeArrowheads="1"/>
          </p:cNvSpPr>
          <p:nvPr>
            <p:ph type="ftr" sz="quarter" idx="11"/>
          </p:nvPr>
        </p:nvSpPr>
        <p:spPr>
          <a:ln/>
        </p:spPr>
        <p:txBody>
          <a:bodyPr/>
          <a:lstStyle>
            <a:lvl1pPr>
              <a:defRPr/>
            </a:lvl1pPr>
          </a:lstStyle>
          <a:p>
            <a:endParaRPr lang="en-GB" altLang="en-US"/>
          </a:p>
        </p:txBody>
      </p:sp>
      <p:sp>
        <p:nvSpPr>
          <p:cNvPr id="9" name="Rectangle 6">
            <a:extLst>
              <a:ext uri="{FF2B5EF4-FFF2-40B4-BE49-F238E27FC236}">
                <a16:creationId xmlns:a16="http://schemas.microsoft.com/office/drawing/2014/main" id="{6185CA7C-C3DA-AEBF-F9BF-0BBC2F8DEC47}"/>
              </a:ext>
            </a:extLst>
          </p:cNvPr>
          <p:cNvSpPr>
            <a:spLocks noGrp="1" noChangeArrowheads="1"/>
          </p:cNvSpPr>
          <p:nvPr>
            <p:ph type="sldNum" sz="quarter" idx="12"/>
          </p:nvPr>
        </p:nvSpPr>
        <p:spPr>
          <a:ln/>
        </p:spPr>
        <p:txBody>
          <a:bodyPr/>
          <a:lstStyle>
            <a:lvl1pPr>
              <a:defRPr/>
            </a:lvl1pPr>
          </a:lstStyle>
          <a:p>
            <a:fld id="{AF757C87-9A4B-7849-ACBA-4BE9C7866101}" type="slidenum">
              <a:rPr lang="en-US" altLang="en-US"/>
              <a:pPr/>
              <a:t>‹#›</a:t>
            </a:fld>
            <a:endParaRPr lang="en-US" altLang="en-US"/>
          </a:p>
        </p:txBody>
      </p:sp>
    </p:spTree>
    <p:extLst>
      <p:ext uri="{BB962C8B-B14F-4D97-AF65-F5344CB8AC3E}">
        <p14:creationId xmlns:p14="http://schemas.microsoft.com/office/powerpoint/2010/main" val="142457979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Rectangle 4">
            <a:extLst>
              <a:ext uri="{FF2B5EF4-FFF2-40B4-BE49-F238E27FC236}">
                <a16:creationId xmlns:a16="http://schemas.microsoft.com/office/drawing/2014/main" id="{69E8ADAF-4BBB-8C39-43B2-28357006C443}"/>
              </a:ext>
            </a:extLst>
          </p:cNvPr>
          <p:cNvSpPr>
            <a:spLocks noGrp="1" noChangeArrowheads="1"/>
          </p:cNvSpPr>
          <p:nvPr>
            <p:ph type="dt" sz="half" idx="10"/>
          </p:nvPr>
        </p:nvSpPr>
        <p:spPr>
          <a:ln/>
        </p:spPr>
        <p:txBody>
          <a:bodyPr/>
          <a:lstStyle>
            <a:lvl1pPr>
              <a:defRPr/>
            </a:lvl1pPr>
          </a:lstStyle>
          <a:p>
            <a:endParaRPr lang="en-GB" altLang="en-US"/>
          </a:p>
        </p:txBody>
      </p:sp>
      <p:sp>
        <p:nvSpPr>
          <p:cNvPr id="4" name="Rectangle 5">
            <a:extLst>
              <a:ext uri="{FF2B5EF4-FFF2-40B4-BE49-F238E27FC236}">
                <a16:creationId xmlns:a16="http://schemas.microsoft.com/office/drawing/2014/main" id="{66024643-EA44-208F-E38A-D30C8CE2E98B}"/>
              </a:ext>
            </a:extLst>
          </p:cNvPr>
          <p:cNvSpPr>
            <a:spLocks noGrp="1" noChangeArrowheads="1"/>
          </p:cNvSpPr>
          <p:nvPr>
            <p:ph type="ftr" sz="quarter" idx="11"/>
          </p:nvPr>
        </p:nvSpPr>
        <p:spPr>
          <a:ln/>
        </p:spPr>
        <p:txBody>
          <a:bodyPr/>
          <a:lstStyle>
            <a:lvl1pPr>
              <a:defRPr/>
            </a:lvl1pPr>
          </a:lstStyle>
          <a:p>
            <a:endParaRPr lang="en-GB" altLang="en-US"/>
          </a:p>
        </p:txBody>
      </p:sp>
      <p:sp>
        <p:nvSpPr>
          <p:cNvPr id="5" name="Rectangle 6">
            <a:extLst>
              <a:ext uri="{FF2B5EF4-FFF2-40B4-BE49-F238E27FC236}">
                <a16:creationId xmlns:a16="http://schemas.microsoft.com/office/drawing/2014/main" id="{AB4C7C1A-719E-6E22-A54E-A641F5FB7081}"/>
              </a:ext>
            </a:extLst>
          </p:cNvPr>
          <p:cNvSpPr>
            <a:spLocks noGrp="1" noChangeArrowheads="1"/>
          </p:cNvSpPr>
          <p:nvPr>
            <p:ph type="sldNum" sz="quarter" idx="12"/>
          </p:nvPr>
        </p:nvSpPr>
        <p:spPr>
          <a:ln/>
        </p:spPr>
        <p:txBody>
          <a:bodyPr/>
          <a:lstStyle>
            <a:lvl1pPr>
              <a:defRPr/>
            </a:lvl1pPr>
          </a:lstStyle>
          <a:p>
            <a:fld id="{06351AA6-B120-2644-89B4-773ED046FF9E}" type="slidenum">
              <a:rPr lang="en-US" altLang="en-US"/>
              <a:pPr/>
              <a:t>‹#›</a:t>
            </a:fld>
            <a:endParaRPr lang="en-US" altLang="en-US"/>
          </a:p>
        </p:txBody>
      </p:sp>
    </p:spTree>
    <p:extLst>
      <p:ext uri="{BB962C8B-B14F-4D97-AF65-F5344CB8AC3E}">
        <p14:creationId xmlns:p14="http://schemas.microsoft.com/office/powerpoint/2010/main" val="26433241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Rectangle 4">
            <a:extLst>
              <a:ext uri="{FF2B5EF4-FFF2-40B4-BE49-F238E27FC236}">
                <a16:creationId xmlns:a16="http://schemas.microsoft.com/office/drawing/2014/main" id="{12A0D717-FE99-C72F-4BDA-C0C6C9980DBE}"/>
              </a:ext>
            </a:extLst>
          </p:cNvPr>
          <p:cNvSpPr>
            <a:spLocks noGrp="1" noChangeArrowheads="1"/>
          </p:cNvSpPr>
          <p:nvPr>
            <p:ph type="dt" sz="half" idx="10"/>
          </p:nvPr>
        </p:nvSpPr>
        <p:spPr>
          <a:ln/>
        </p:spPr>
        <p:txBody>
          <a:bodyPr/>
          <a:lstStyle>
            <a:lvl1pPr>
              <a:defRPr/>
            </a:lvl1pPr>
          </a:lstStyle>
          <a:p>
            <a:endParaRPr lang="en-GB" altLang="en-US"/>
          </a:p>
        </p:txBody>
      </p:sp>
      <p:sp>
        <p:nvSpPr>
          <p:cNvPr id="3" name="Rectangle 5">
            <a:extLst>
              <a:ext uri="{FF2B5EF4-FFF2-40B4-BE49-F238E27FC236}">
                <a16:creationId xmlns:a16="http://schemas.microsoft.com/office/drawing/2014/main" id="{11AF7A84-BABC-77DC-86D4-2A2DD33A545E}"/>
              </a:ext>
            </a:extLst>
          </p:cNvPr>
          <p:cNvSpPr>
            <a:spLocks noGrp="1" noChangeArrowheads="1"/>
          </p:cNvSpPr>
          <p:nvPr>
            <p:ph type="ftr" sz="quarter" idx="11"/>
          </p:nvPr>
        </p:nvSpPr>
        <p:spPr>
          <a:ln/>
        </p:spPr>
        <p:txBody>
          <a:bodyPr/>
          <a:lstStyle>
            <a:lvl1pPr>
              <a:defRPr/>
            </a:lvl1pPr>
          </a:lstStyle>
          <a:p>
            <a:endParaRPr lang="en-GB" altLang="en-US"/>
          </a:p>
        </p:txBody>
      </p:sp>
      <p:sp>
        <p:nvSpPr>
          <p:cNvPr id="4" name="Rectangle 6">
            <a:extLst>
              <a:ext uri="{FF2B5EF4-FFF2-40B4-BE49-F238E27FC236}">
                <a16:creationId xmlns:a16="http://schemas.microsoft.com/office/drawing/2014/main" id="{4CD4AE4F-19ED-6D30-D1DF-1F36D0FB066E}"/>
              </a:ext>
            </a:extLst>
          </p:cNvPr>
          <p:cNvSpPr>
            <a:spLocks noGrp="1" noChangeArrowheads="1"/>
          </p:cNvSpPr>
          <p:nvPr>
            <p:ph type="sldNum" sz="quarter" idx="12"/>
          </p:nvPr>
        </p:nvSpPr>
        <p:spPr>
          <a:ln/>
        </p:spPr>
        <p:txBody>
          <a:bodyPr/>
          <a:lstStyle>
            <a:lvl1pPr>
              <a:defRPr/>
            </a:lvl1pPr>
          </a:lstStyle>
          <a:p>
            <a:fld id="{B5743555-E68A-5A41-9382-0EEA800E1353}" type="slidenum">
              <a:rPr lang="en-US" altLang="en-US"/>
              <a:pPr/>
              <a:t>‹#›</a:t>
            </a:fld>
            <a:endParaRPr lang="en-US" altLang="en-US"/>
          </a:p>
        </p:txBody>
      </p:sp>
    </p:spTree>
    <p:extLst>
      <p:ext uri="{BB962C8B-B14F-4D97-AF65-F5344CB8AC3E}">
        <p14:creationId xmlns:p14="http://schemas.microsoft.com/office/powerpoint/2010/main" val="361701409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638" y="1311275"/>
            <a:ext cx="16846550" cy="557688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20019963" y="1311275"/>
            <a:ext cx="28625800" cy="28093988"/>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2560638" y="6888163"/>
            <a:ext cx="16846550" cy="22517100"/>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0A80B014-87E4-74FE-B47D-914A5D418117}"/>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669894A7-187B-6986-9C46-F50B6E49B0AD}"/>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79CE9C82-EE30-9198-9185-BD7ABC532E00}"/>
              </a:ext>
            </a:extLst>
          </p:cNvPr>
          <p:cNvSpPr>
            <a:spLocks noGrp="1" noChangeArrowheads="1"/>
          </p:cNvSpPr>
          <p:nvPr>
            <p:ph type="sldNum" sz="quarter" idx="12"/>
          </p:nvPr>
        </p:nvSpPr>
        <p:spPr>
          <a:ln/>
        </p:spPr>
        <p:txBody>
          <a:bodyPr/>
          <a:lstStyle>
            <a:lvl1pPr>
              <a:defRPr/>
            </a:lvl1pPr>
          </a:lstStyle>
          <a:p>
            <a:fld id="{3C35636F-4C12-694B-9ABC-179D5476D679}" type="slidenum">
              <a:rPr lang="en-US" altLang="en-US"/>
              <a:pPr/>
              <a:t>‹#›</a:t>
            </a:fld>
            <a:endParaRPr lang="en-US" altLang="en-US"/>
          </a:p>
        </p:txBody>
      </p:sp>
    </p:spTree>
    <p:extLst>
      <p:ext uri="{BB962C8B-B14F-4D97-AF65-F5344CB8AC3E}">
        <p14:creationId xmlns:p14="http://schemas.microsoft.com/office/powerpoint/2010/main" val="370711717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0036175" y="23042563"/>
            <a:ext cx="30724475" cy="2720975"/>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0036175" y="2941638"/>
            <a:ext cx="30724475" cy="1975008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a:p>
        </p:txBody>
      </p:sp>
      <p:sp>
        <p:nvSpPr>
          <p:cNvPr id="4" name="Text Placeholder 3"/>
          <p:cNvSpPr>
            <a:spLocks noGrp="1"/>
          </p:cNvSpPr>
          <p:nvPr>
            <p:ph type="body" sz="half" idx="2"/>
          </p:nvPr>
        </p:nvSpPr>
        <p:spPr>
          <a:xfrm>
            <a:off x="10036175" y="25763538"/>
            <a:ext cx="30724475" cy="386238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Rectangle 4">
            <a:extLst>
              <a:ext uri="{FF2B5EF4-FFF2-40B4-BE49-F238E27FC236}">
                <a16:creationId xmlns:a16="http://schemas.microsoft.com/office/drawing/2014/main" id="{1A47890C-E186-0B53-D195-8647D5984814}"/>
              </a:ext>
            </a:extLst>
          </p:cNvPr>
          <p:cNvSpPr>
            <a:spLocks noGrp="1" noChangeArrowheads="1"/>
          </p:cNvSpPr>
          <p:nvPr>
            <p:ph type="dt" sz="half" idx="10"/>
          </p:nvPr>
        </p:nvSpPr>
        <p:spPr>
          <a:ln/>
        </p:spPr>
        <p:txBody>
          <a:bodyPr/>
          <a:lstStyle>
            <a:lvl1pPr>
              <a:defRPr/>
            </a:lvl1pPr>
          </a:lstStyle>
          <a:p>
            <a:endParaRPr lang="en-GB" altLang="en-US"/>
          </a:p>
        </p:txBody>
      </p:sp>
      <p:sp>
        <p:nvSpPr>
          <p:cNvPr id="6" name="Rectangle 5">
            <a:extLst>
              <a:ext uri="{FF2B5EF4-FFF2-40B4-BE49-F238E27FC236}">
                <a16:creationId xmlns:a16="http://schemas.microsoft.com/office/drawing/2014/main" id="{8099135D-4E47-B48E-6D8E-A0029C5F883E}"/>
              </a:ext>
            </a:extLst>
          </p:cNvPr>
          <p:cNvSpPr>
            <a:spLocks noGrp="1" noChangeArrowheads="1"/>
          </p:cNvSpPr>
          <p:nvPr>
            <p:ph type="ftr" sz="quarter" idx="11"/>
          </p:nvPr>
        </p:nvSpPr>
        <p:spPr>
          <a:ln/>
        </p:spPr>
        <p:txBody>
          <a:bodyPr/>
          <a:lstStyle>
            <a:lvl1pPr>
              <a:defRPr/>
            </a:lvl1pPr>
          </a:lstStyle>
          <a:p>
            <a:endParaRPr lang="en-GB" altLang="en-US"/>
          </a:p>
        </p:txBody>
      </p:sp>
      <p:sp>
        <p:nvSpPr>
          <p:cNvPr id="7" name="Rectangle 6">
            <a:extLst>
              <a:ext uri="{FF2B5EF4-FFF2-40B4-BE49-F238E27FC236}">
                <a16:creationId xmlns:a16="http://schemas.microsoft.com/office/drawing/2014/main" id="{E2188A10-18DE-8F6E-58FA-EBE1706EC107}"/>
              </a:ext>
            </a:extLst>
          </p:cNvPr>
          <p:cNvSpPr>
            <a:spLocks noGrp="1" noChangeArrowheads="1"/>
          </p:cNvSpPr>
          <p:nvPr>
            <p:ph type="sldNum" sz="quarter" idx="12"/>
          </p:nvPr>
        </p:nvSpPr>
        <p:spPr>
          <a:ln/>
        </p:spPr>
        <p:txBody>
          <a:bodyPr/>
          <a:lstStyle>
            <a:lvl1pPr>
              <a:defRPr/>
            </a:lvl1pPr>
          </a:lstStyle>
          <a:p>
            <a:fld id="{5B93C19C-1549-A04D-B837-8C26116D1798}" type="slidenum">
              <a:rPr lang="en-US" altLang="en-US"/>
              <a:pPr/>
              <a:t>‹#›</a:t>
            </a:fld>
            <a:endParaRPr lang="en-US" altLang="en-US"/>
          </a:p>
        </p:txBody>
      </p:sp>
    </p:spTree>
    <p:extLst>
      <p:ext uri="{BB962C8B-B14F-4D97-AF65-F5344CB8AC3E}">
        <p14:creationId xmlns:p14="http://schemas.microsoft.com/office/powerpoint/2010/main" val="350247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F5FC0BA-4096-FB0F-C061-198C43470083}"/>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AF2FA91A-F332-9F10-C236-1D5734EF88C1}"/>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14EE1D27-9BCE-F2BC-B8E6-2A53B5ACC237}"/>
              </a:ext>
            </a:extLst>
          </p:cNvPr>
          <p:cNvSpPr>
            <a:spLocks noGrp="1" noChangeArrowheads="1"/>
          </p:cNvSpPr>
          <p:nvPr>
            <p:ph type="sldNum" sz="quarter" idx="12"/>
          </p:nvPr>
        </p:nvSpPr>
        <p:spPr>
          <a:ln/>
        </p:spPr>
        <p:txBody>
          <a:bodyPr/>
          <a:lstStyle>
            <a:lvl1pPr>
              <a:defRPr/>
            </a:lvl1pPr>
          </a:lstStyle>
          <a:p>
            <a:fld id="{DCCEFCC5-019C-494B-A2FB-424A8D175E87}" type="slidenum">
              <a:rPr lang="en-US" altLang="en-US"/>
              <a:pPr/>
              <a:t>‹#›</a:t>
            </a:fld>
            <a:endParaRPr lang="en-US" altLang="en-US"/>
          </a:p>
        </p:txBody>
      </p:sp>
    </p:spTree>
    <p:extLst>
      <p:ext uri="{BB962C8B-B14F-4D97-AF65-F5344CB8AC3E}">
        <p14:creationId xmlns:p14="http://schemas.microsoft.com/office/powerpoint/2010/main" val="14977352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7125275" y="1828800"/>
            <a:ext cx="11520488" cy="274320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2560638" y="1828800"/>
            <a:ext cx="34412237" cy="274320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Rectangle 4">
            <a:extLst>
              <a:ext uri="{FF2B5EF4-FFF2-40B4-BE49-F238E27FC236}">
                <a16:creationId xmlns:a16="http://schemas.microsoft.com/office/drawing/2014/main" id="{936E015A-0DD2-89E9-54F7-6C02BE47F309}"/>
              </a:ext>
            </a:extLst>
          </p:cNvPr>
          <p:cNvSpPr>
            <a:spLocks noGrp="1" noChangeArrowheads="1"/>
          </p:cNvSpPr>
          <p:nvPr>
            <p:ph type="dt" sz="half" idx="10"/>
          </p:nvPr>
        </p:nvSpPr>
        <p:spPr>
          <a:ln/>
        </p:spPr>
        <p:txBody>
          <a:bodyPr/>
          <a:lstStyle>
            <a:lvl1pPr>
              <a:defRPr/>
            </a:lvl1pPr>
          </a:lstStyle>
          <a:p>
            <a:endParaRPr lang="en-GB" altLang="en-US"/>
          </a:p>
        </p:txBody>
      </p:sp>
      <p:sp>
        <p:nvSpPr>
          <p:cNvPr id="5" name="Rectangle 5">
            <a:extLst>
              <a:ext uri="{FF2B5EF4-FFF2-40B4-BE49-F238E27FC236}">
                <a16:creationId xmlns:a16="http://schemas.microsoft.com/office/drawing/2014/main" id="{06AF7CD4-F563-0347-90BB-2B612AA1E659}"/>
              </a:ext>
            </a:extLst>
          </p:cNvPr>
          <p:cNvSpPr>
            <a:spLocks noGrp="1" noChangeArrowheads="1"/>
          </p:cNvSpPr>
          <p:nvPr>
            <p:ph type="ftr" sz="quarter" idx="11"/>
          </p:nvPr>
        </p:nvSpPr>
        <p:spPr>
          <a:ln/>
        </p:spPr>
        <p:txBody>
          <a:bodyPr/>
          <a:lstStyle>
            <a:lvl1pPr>
              <a:defRPr/>
            </a:lvl1pPr>
          </a:lstStyle>
          <a:p>
            <a:endParaRPr lang="en-GB" altLang="en-US"/>
          </a:p>
        </p:txBody>
      </p:sp>
      <p:sp>
        <p:nvSpPr>
          <p:cNvPr id="6" name="Rectangle 6">
            <a:extLst>
              <a:ext uri="{FF2B5EF4-FFF2-40B4-BE49-F238E27FC236}">
                <a16:creationId xmlns:a16="http://schemas.microsoft.com/office/drawing/2014/main" id="{D0643E5F-5391-6CA0-A383-02187B90A98F}"/>
              </a:ext>
            </a:extLst>
          </p:cNvPr>
          <p:cNvSpPr>
            <a:spLocks noGrp="1" noChangeArrowheads="1"/>
          </p:cNvSpPr>
          <p:nvPr>
            <p:ph type="sldNum" sz="quarter" idx="12"/>
          </p:nvPr>
        </p:nvSpPr>
        <p:spPr>
          <a:ln/>
        </p:spPr>
        <p:txBody>
          <a:bodyPr/>
          <a:lstStyle>
            <a:lvl1pPr>
              <a:defRPr/>
            </a:lvl1pPr>
          </a:lstStyle>
          <a:p>
            <a:fld id="{6C473701-BD89-BF49-A6A0-2BAE5214F5C1}" type="slidenum">
              <a:rPr lang="en-US" altLang="en-US"/>
              <a:pPr/>
              <a:t>‹#›</a:t>
            </a:fld>
            <a:endParaRPr lang="en-US" altLang="en-US"/>
          </a:p>
        </p:txBody>
      </p:sp>
    </p:spTree>
    <p:extLst>
      <p:ext uri="{BB962C8B-B14F-4D97-AF65-F5344CB8AC3E}">
        <p14:creationId xmlns:p14="http://schemas.microsoft.com/office/powerpoint/2010/main" val="27478674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0">
          <a:blip r:embed="rId13">
            <a:duotone>
              <a:schemeClr val="bg1"/>
              <a:srgbClr val="FFFFFF"/>
            </a:duotone>
          </a:blip>
          <a:srcRect/>
          <a:stretch>
            <a:fillRect/>
          </a:stretch>
        </a:blipFill>
        <a:effectLst/>
      </p:bgPr>
    </p:bg>
    <p:spTree>
      <p:nvGrpSpPr>
        <p:cNvPr id="1" name=""/>
        <p:cNvGrpSpPr/>
        <p:nvPr/>
      </p:nvGrpSpPr>
      <p:grpSpPr>
        <a:xfrm>
          <a:off x="0" y="0"/>
          <a:ext cx="0" cy="0"/>
          <a:chOff x="0" y="0"/>
          <a:chExt cx="0" cy="0"/>
        </a:xfrm>
      </p:grpSpPr>
      <p:sp>
        <p:nvSpPr>
          <p:cNvPr id="73730" name="Rectangle 2">
            <a:extLst>
              <a:ext uri="{FF2B5EF4-FFF2-40B4-BE49-F238E27FC236}">
                <a16:creationId xmlns:a16="http://schemas.microsoft.com/office/drawing/2014/main" id="{F4701B3C-0F6D-A49A-7B7C-6DBCC4776F28}"/>
              </a:ext>
            </a:extLst>
          </p:cNvPr>
          <p:cNvSpPr>
            <a:spLocks noGrp="1" noChangeArrowheads="1"/>
          </p:cNvSpPr>
          <p:nvPr>
            <p:ph type="title"/>
          </p:nvPr>
        </p:nvSpPr>
        <p:spPr bwMode="auto">
          <a:xfrm>
            <a:off x="2560638" y="1828800"/>
            <a:ext cx="46085125" cy="6583363"/>
          </a:xfrm>
          <a:prstGeom prst="rect">
            <a:avLst/>
          </a:prstGeom>
          <a:noFill/>
          <a:ln w="9525">
            <a:noFill/>
            <a:miter lim="800000"/>
            <a:headEnd/>
            <a:tailEnd/>
          </a:ln>
          <a:effectLst/>
        </p:spPr>
        <p:txBody>
          <a:bodyPr vert="horz" wrap="square" lIns="480709" tIns="240355" rIns="480709" bIns="240355" numCol="1" anchor="ctr" anchorCtr="0" compatLnSpc="1">
            <a:prstTxWarp prst="textNoShape">
              <a:avLst/>
            </a:prstTxWarp>
          </a:bodyPr>
          <a:lstStyle/>
          <a:p>
            <a:pPr lvl="0"/>
            <a:r>
              <a:rPr lang="en-US"/>
              <a:t>Click to edit Master title style</a:t>
            </a:r>
          </a:p>
        </p:txBody>
      </p:sp>
      <p:sp>
        <p:nvSpPr>
          <p:cNvPr id="73731" name="Rectangle 3">
            <a:extLst>
              <a:ext uri="{FF2B5EF4-FFF2-40B4-BE49-F238E27FC236}">
                <a16:creationId xmlns:a16="http://schemas.microsoft.com/office/drawing/2014/main" id="{E903474B-E282-47C5-A888-76CE08F1AD86}"/>
              </a:ext>
            </a:extLst>
          </p:cNvPr>
          <p:cNvSpPr>
            <a:spLocks noGrp="1" noChangeArrowheads="1"/>
          </p:cNvSpPr>
          <p:nvPr>
            <p:ph type="body" idx="1"/>
          </p:nvPr>
        </p:nvSpPr>
        <p:spPr bwMode="auto">
          <a:xfrm>
            <a:off x="2560638" y="9509125"/>
            <a:ext cx="46085125" cy="19751675"/>
          </a:xfrm>
          <a:prstGeom prst="rect">
            <a:avLst/>
          </a:prstGeom>
          <a:noFill/>
          <a:ln w="9525">
            <a:noFill/>
            <a:miter lim="800000"/>
            <a:headEnd/>
            <a:tailEnd/>
          </a:ln>
          <a:effectLst/>
        </p:spPr>
        <p:txBody>
          <a:bodyPr vert="horz" wrap="square" lIns="480709" tIns="240355" rIns="480709" bIns="240355" numCol="1" anchor="t" anchorCtr="0" compatLnSpc="1">
            <a:prstTxWarp prst="textNoShape">
              <a:avLst/>
            </a:prstTxWarp>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3732" name="Rectangle 4">
            <a:extLst>
              <a:ext uri="{FF2B5EF4-FFF2-40B4-BE49-F238E27FC236}">
                <a16:creationId xmlns:a16="http://schemas.microsoft.com/office/drawing/2014/main" id="{412EA4A2-A255-8672-5EFB-618772300475}"/>
              </a:ext>
            </a:extLst>
          </p:cNvPr>
          <p:cNvSpPr>
            <a:spLocks noGrp="1" noChangeArrowheads="1"/>
          </p:cNvSpPr>
          <p:nvPr>
            <p:ph type="dt" sz="half" idx="2"/>
          </p:nvPr>
        </p:nvSpPr>
        <p:spPr bwMode="auto">
          <a:xfrm>
            <a:off x="25606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3" name="Rectangle 5">
            <a:extLst>
              <a:ext uri="{FF2B5EF4-FFF2-40B4-BE49-F238E27FC236}">
                <a16:creationId xmlns:a16="http://schemas.microsoft.com/office/drawing/2014/main" id="{1FDBEAAC-3BD6-B42E-B94B-1D0F53271234}"/>
              </a:ext>
            </a:extLst>
          </p:cNvPr>
          <p:cNvSpPr>
            <a:spLocks noGrp="1" noChangeArrowheads="1"/>
          </p:cNvSpPr>
          <p:nvPr>
            <p:ph type="ftr" sz="quarter" idx="3"/>
          </p:nvPr>
        </p:nvSpPr>
        <p:spPr bwMode="auto">
          <a:xfrm>
            <a:off x="17495838" y="29976763"/>
            <a:ext cx="162147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ctr">
              <a:defRPr sz="7400">
                <a:effectLst>
                  <a:outerShdw blurRad="38100" dist="38100" dir="2700000" algn="tl">
                    <a:srgbClr val="FFFFFF"/>
                  </a:outerShdw>
                </a:effectLst>
                <a:latin typeface="Arial" panose="020B0604020202020204" pitchFamily="34" charset="0"/>
              </a:defRPr>
            </a:lvl1pPr>
          </a:lstStyle>
          <a:p>
            <a:endParaRPr lang="en-GB" altLang="en-US"/>
          </a:p>
        </p:txBody>
      </p:sp>
      <p:sp>
        <p:nvSpPr>
          <p:cNvPr id="73734" name="Rectangle 6">
            <a:extLst>
              <a:ext uri="{FF2B5EF4-FFF2-40B4-BE49-F238E27FC236}">
                <a16:creationId xmlns:a16="http://schemas.microsoft.com/office/drawing/2014/main" id="{5D78CB57-0A90-10A9-913E-183FFCC221AB}"/>
              </a:ext>
            </a:extLst>
          </p:cNvPr>
          <p:cNvSpPr>
            <a:spLocks noGrp="1" noChangeArrowheads="1"/>
          </p:cNvSpPr>
          <p:nvPr>
            <p:ph type="sldNum" sz="quarter" idx="4"/>
          </p:nvPr>
        </p:nvSpPr>
        <p:spPr bwMode="auto">
          <a:xfrm>
            <a:off x="36698238" y="29976763"/>
            <a:ext cx="11947525" cy="2286000"/>
          </a:xfrm>
          <a:prstGeom prst="rect">
            <a:avLst/>
          </a:prstGeom>
          <a:noFill/>
          <a:ln w="9525">
            <a:noFill/>
            <a:miter lim="800000"/>
            <a:headEnd/>
            <a:tailEnd/>
          </a:ln>
          <a:effectLst/>
        </p:spPr>
        <p:txBody>
          <a:bodyPr vert="horz" wrap="square" lIns="480709" tIns="240355" rIns="480709" bIns="240355" numCol="1" anchor="b" anchorCtr="0" compatLnSpc="1">
            <a:prstTxWarp prst="textNoShape">
              <a:avLst/>
            </a:prstTxWarp>
          </a:bodyPr>
          <a:lstStyle>
            <a:lvl1pPr algn="r">
              <a:defRPr sz="7400">
                <a:effectLst>
                  <a:outerShdw blurRad="38100" dist="38100" dir="2700000" algn="tl">
                    <a:srgbClr val="FFFFFF"/>
                  </a:outerShdw>
                </a:effectLst>
                <a:latin typeface="Arial" panose="020B0604020202020204" pitchFamily="34" charset="0"/>
              </a:defRPr>
            </a:lvl1pPr>
          </a:lstStyle>
          <a:p>
            <a:fld id="{980FC53C-7879-7B4E-B96A-5BAC08834F95}" type="slidenum">
              <a:rPr lang="en-US" altLang="en-US"/>
              <a:pPr/>
              <a:t>‹#›</a:t>
            </a:fld>
            <a:endParaRPr lang="en-US" altLang="en-US"/>
          </a:p>
        </p:txBody>
      </p:sp>
    </p:spTree>
  </p:cSld>
  <p:clrMap bg1="lt1" tx1="dk1" bg2="lt2" tx2="dk2" accent1="accent1" accent2="accent2" accent3="accent3" accent4="accent4" accent5="accent5" accent6="accent6" hlink="hlink" folHlink="folHlink"/>
  <p:sldLayoutIdLst>
    <p:sldLayoutId id="2147483682" r:id="rId1"/>
    <p:sldLayoutId id="2147483681" r:id="rId2"/>
    <p:sldLayoutId id="2147483680" r:id="rId3"/>
    <p:sldLayoutId id="2147483679" r:id="rId4"/>
    <p:sldLayoutId id="2147483678" r:id="rId5"/>
    <p:sldLayoutId id="2147483677" r:id="rId6"/>
    <p:sldLayoutId id="2147483676" r:id="rId7"/>
    <p:sldLayoutId id="2147483675" r:id="rId8"/>
    <p:sldLayoutId id="2147483674" r:id="rId9"/>
    <p:sldLayoutId id="2147483673" r:id="rId10"/>
    <p:sldLayoutId id="2147483672" r:id="rId11"/>
  </p:sldLayoutIdLst>
  <p:txStyles>
    <p:titleStyle>
      <a:lvl1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mj-lt"/>
          <a:ea typeface="+mj-ea"/>
          <a:cs typeface="+mj-cs"/>
        </a:defRPr>
      </a:lvl1pPr>
      <a:lvl2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2pPr>
      <a:lvl3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3pPr>
      <a:lvl4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4pPr>
      <a:lvl5pPr algn="ctr" defTabSz="4806950" rtl="0" eaLnBrk="0" fontAlgn="base" hangingPunct="0">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5pPr>
      <a:lvl6pPr marL="4572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6pPr>
      <a:lvl7pPr marL="9144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7pPr>
      <a:lvl8pPr marL="13716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8pPr>
      <a:lvl9pPr marL="1828800" algn="ctr" defTabSz="4806950" rtl="0" fontAlgn="base">
        <a:spcBef>
          <a:spcPct val="0"/>
        </a:spcBef>
        <a:spcAft>
          <a:spcPct val="0"/>
        </a:spcAft>
        <a:defRPr sz="23100">
          <a:solidFill>
            <a:schemeClr val="tx2"/>
          </a:solidFill>
          <a:effectLst>
            <a:outerShdw blurRad="38100" dist="38100" dir="2700000" algn="tl">
              <a:srgbClr val="000000"/>
            </a:outerShdw>
          </a:effectLst>
          <a:latin typeface="Tahoma" charset="0"/>
          <a:cs typeface="Arial" charset="0"/>
        </a:defRPr>
      </a:lvl9pPr>
    </p:titleStyle>
    <p:bodyStyle>
      <a:lvl1pPr marL="1803400" indent="-1803400" algn="l" defTabSz="4806950" rtl="0" eaLnBrk="0" fontAlgn="base" hangingPunct="0">
        <a:spcBef>
          <a:spcPct val="20000"/>
        </a:spcBef>
        <a:spcAft>
          <a:spcPct val="0"/>
        </a:spcAft>
        <a:buClr>
          <a:schemeClr val="hlink"/>
        </a:buClr>
        <a:buSzPct val="65000"/>
        <a:buFont typeface="Wingdings" pitchFamily="2" charset="2"/>
        <a:buChar char="n"/>
        <a:defRPr sz="16800">
          <a:solidFill>
            <a:schemeClr val="tx1"/>
          </a:solidFill>
          <a:effectLst>
            <a:outerShdw blurRad="38100" dist="38100" dir="2700000" algn="tl">
              <a:srgbClr val="FFFFFF"/>
            </a:outerShdw>
          </a:effectLst>
          <a:latin typeface="+mn-lt"/>
          <a:ea typeface="+mn-ea"/>
          <a:cs typeface="+mn-cs"/>
        </a:defRPr>
      </a:lvl1pPr>
      <a:lvl2pPr marL="3905250" indent="-1501775" algn="l" defTabSz="4806950" rtl="0" eaLnBrk="0" fontAlgn="base" hangingPunct="0">
        <a:spcBef>
          <a:spcPct val="20000"/>
        </a:spcBef>
        <a:spcAft>
          <a:spcPct val="0"/>
        </a:spcAft>
        <a:buClr>
          <a:schemeClr val="folHlink"/>
        </a:buClr>
        <a:buSzPct val="65000"/>
        <a:buFont typeface="Wingdings" pitchFamily="2" charset="2"/>
        <a:buChar char="n"/>
        <a:defRPr sz="14700">
          <a:solidFill>
            <a:schemeClr val="tx1"/>
          </a:solidFill>
          <a:effectLst>
            <a:outerShdw blurRad="38100" dist="38100" dir="2700000" algn="tl">
              <a:srgbClr val="FFFFFF"/>
            </a:outerShdw>
          </a:effectLst>
          <a:latin typeface="+mn-lt"/>
          <a:cs typeface="+mn-cs"/>
        </a:defRPr>
      </a:lvl2pPr>
      <a:lvl3pPr marL="6008688" indent="-1201738" algn="l" defTabSz="4806950" rtl="0" eaLnBrk="0" fontAlgn="base" hangingPunct="0">
        <a:spcBef>
          <a:spcPct val="20000"/>
        </a:spcBef>
        <a:spcAft>
          <a:spcPct val="0"/>
        </a:spcAft>
        <a:buClr>
          <a:schemeClr val="hlink"/>
        </a:buClr>
        <a:buSzPct val="65000"/>
        <a:buFont typeface="Wingdings" pitchFamily="2" charset="2"/>
        <a:buChar char="n"/>
        <a:defRPr sz="12600">
          <a:solidFill>
            <a:schemeClr val="tx1"/>
          </a:solidFill>
          <a:effectLst>
            <a:outerShdw blurRad="38100" dist="38100" dir="2700000" algn="tl">
              <a:srgbClr val="FFFFFF"/>
            </a:outerShdw>
          </a:effectLst>
          <a:latin typeface="+mn-lt"/>
          <a:cs typeface="+mn-cs"/>
        </a:defRPr>
      </a:lvl3pPr>
      <a:lvl4pPr marL="8412163" indent="-1201738" algn="l" defTabSz="4806950" rtl="0" eaLnBrk="0" fontAlgn="base" hangingPunct="0">
        <a:spcBef>
          <a:spcPct val="20000"/>
        </a:spcBef>
        <a:spcAft>
          <a:spcPct val="0"/>
        </a:spcAft>
        <a:buClr>
          <a:schemeClr val="fo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4pPr>
      <a:lvl5pPr marL="10815638" indent="-1201738" algn="l" defTabSz="4806950" rtl="0" eaLnBrk="0" fontAlgn="base" hangingPunct="0">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5pPr>
      <a:lvl6pPr marL="112728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6pPr>
      <a:lvl7pPr marL="117300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7pPr>
      <a:lvl8pPr marL="121872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8pPr>
      <a:lvl9pPr marL="12644438" indent="-1201738" algn="l" defTabSz="4806950" rtl="0" fontAlgn="base">
        <a:spcBef>
          <a:spcPct val="20000"/>
        </a:spcBef>
        <a:spcAft>
          <a:spcPct val="0"/>
        </a:spcAft>
        <a:buClr>
          <a:schemeClr val="hlink"/>
        </a:buClr>
        <a:buSzPct val="65000"/>
        <a:buFont typeface="Wingdings" pitchFamily="2" charset="2"/>
        <a:buChar char="n"/>
        <a:defRPr sz="10500">
          <a:solidFill>
            <a:schemeClr val="tx1"/>
          </a:solidFill>
          <a:effectLst>
            <a:outerShdw blurRad="38100" dist="38100" dir="2700000" algn="tl">
              <a:srgbClr val="FFFFFF"/>
            </a:outerShdw>
          </a:effectLst>
          <a:latin typeface="+mn-lt"/>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doi.org/10.1080/02640414.2024.2326352" TargetMode="External"/><Relationship Id="rId13" Type="http://schemas.openxmlformats.org/officeDocument/2006/relationships/hyperlink" Target="https://doi.org/10.1519/SSC.0000000000000784" TargetMode="External"/><Relationship Id="rId3" Type="http://schemas.openxmlformats.org/officeDocument/2006/relationships/hyperlink" Target="https://doi.org/10.52403/ijshr.20230224" TargetMode="External"/><Relationship Id="rId7" Type="http://schemas.openxmlformats.org/officeDocument/2006/relationships/hyperlink" Target="https://doi.org/10.35248/2329-9096.23.11.655" TargetMode="External"/><Relationship Id="rId12" Type="http://schemas.openxmlformats.org/officeDocument/2006/relationships/hyperlink" Target="https://doi.org/10.3390/s21072535" TargetMode="External"/><Relationship Id="rId2" Type="http://schemas.openxmlformats.org/officeDocument/2006/relationships/notesSlide" Target="../notesSlides/notesSlide1.xml"/><Relationship Id="rId16" Type="http://schemas.openxmlformats.org/officeDocument/2006/relationships/image" Target="../media/image4.jpg"/><Relationship Id="rId1" Type="http://schemas.openxmlformats.org/officeDocument/2006/relationships/slideLayout" Target="../slideLayouts/slideLayout7.xml"/><Relationship Id="rId6" Type="http://schemas.openxmlformats.org/officeDocument/2006/relationships/hyperlink" Target="https://doi.org/10.15420/usc.2024.37" TargetMode="External"/><Relationship Id="rId11" Type="http://schemas.openxmlformats.org/officeDocument/2006/relationships/hyperlink" Target="https://doi.org/10.1038/s41598-019-57247-4" TargetMode="External"/><Relationship Id="rId5" Type="http://schemas.openxmlformats.org/officeDocument/2006/relationships/hyperlink" Target="https://doi.org/10.1113/EP090969" TargetMode="External"/><Relationship Id="rId15" Type="http://schemas.openxmlformats.org/officeDocument/2006/relationships/image" Target="../media/image3.png"/><Relationship Id="rId10" Type="http://schemas.openxmlformats.org/officeDocument/2006/relationships/hyperlink" Target="https://doi.org/10.1007/s40279-023-01987-x" TargetMode="External"/><Relationship Id="rId4" Type="http://schemas.openxmlformats.org/officeDocument/2006/relationships/hyperlink" Target="https://doi.org/10.2478/hukin-2022-0054" TargetMode="External"/><Relationship Id="rId9" Type="http://schemas.openxmlformats.org/officeDocument/2006/relationships/hyperlink" Target="https://doi.org/10.1093/gerona/glz142" TargetMode="External"/><Relationship Id="rId1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1"/>
        </a:solidFill>
        <a:effectLst/>
      </p:bgPr>
    </p:bg>
    <p:spTree>
      <p:nvGrpSpPr>
        <p:cNvPr id="1" name=""/>
        <p:cNvGrpSpPr/>
        <p:nvPr/>
      </p:nvGrpSpPr>
      <p:grpSpPr>
        <a:xfrm>
          <a:off x="0" y="0"/>
          <a:ext cx="0" cy="0"/>
          <a:chOff x="0" y="0"/>
          <a:chExt cx="0" cy="0"/>
        </a:xfrm>
      </p:grpSpPr>
      <p:sp>
        <p:nvSpPr>
          <p:cNvPr id="2052" name="Text Box 2450">
            <a:extLst>
              <a:ext uri="{FF2B5EF4-FFF2-40B4-BE49-F238E27FC236}">
                <a16:creationId xmlns:a16="http://schemas.microsoft.com/office/drawing/2014/main" id="{78C8433E-13C8-4EAC-1158-465F96FEF0A3}"/>
              </a:ext>
            </a:extLst>
          </p:cNvPr>
          <p:cNvSpPr txBox="1">
            <a:spLocks noChangeArrowheads="1"/>
          </p:cNvSpPr>
          <p:nvPr/>
        </p:nvSpPr>
        <p:spPr bwMode="auto">
          <a:xfrm>
            <a:off x="17866567" y="4753521"/>
            <a:ext cx="15852491" cy="27586680"/>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Times New Roman" panose="02020603050405020304" pitchFamily="18" charset="0"/>
                <a:cs typeface="Times New Roman" panose="02020603050405020304" pitchFamily="18" charset="0"/>
              </a:rPr>
              <a:t>Results</a:t>
            </a:r>
          </a:p>
          <a:p>
            <a:pPr algn="ctr">
              <a:lnSpc>
                <a:spcPct val="80000"/>
              </a:lnSpc>
              <a:spcBef>
                <a:spcPct val="50000"/>
              </a:spcBef>
            </a:pPr>
            <a:endParaRPr lang="en-GB" altLang="en-US" sz="1400" u="sng" dirty="0">
              <a:highlight>
                <a:srgbClr val="FFFF00"/>
              </a:highlight>
              <a:latin typeface="Times New Roman" panose="02020603050405020304" pitchFamily="18" charset="0"/>
              <a:cs typeface="Times New Roman" panose="02020603050405020304" pitchFamily="18" charset="0"/>
            </a:endParaRPr>
          </a:p>
          <a:p>
            <a:pPr algn="l">
              <a:buNone/>
            </a:pPr>
            <a:r>
              <a:rPr lang="en-GB" sz="4000" b="1" i="0" u="none" strike="noStrike" dirty="0">
                <a:solidFill>
                  <a:srgbClr val="000000"/>
                </a:solidFill>
                <a:effectLst/>
                <a:latin typeface="Times New Roman" panose="02020603050405020304" pitchFamily="18" charset="0"/>
                <a:cs typeface="Times New Roman" panose="02020603050405020304" pitchFamily="18" charset="0"/>
              </a:rPr>
              <a:t>Muscle Oxygenation Thresholds</a:t>
            </a:r>
            <a:br>
              <a:rPr lang="en-GB" sz="4000" b="0" i="0" u="none" strike="noStrike" dirty="0">
                <a:solidFill>
                  <a:srgbClr val="000000"/>
                </a:solidFill>
                <a:effectLst/>
                <a:latin typeface="Times New Roman" panose="02020603050405020304" pitchFamily="18" charset="0"/>
                <a:cs typeface="Times New Roman" panose="02020603050405020304" pitchFamily="18" charset="0"/>
              </a:rPr>
            </a:br>
            <a:r>
              <a:rPr lang="en-GB" sz="4000" b="0" i="0" u="none" strike="noStrike" dirty="0">
                <a:solidFill>
                  <a:srgbClr val="000000"/>
                </a:solidFill>
                <a:effectLst/>
                <a:latin typeface="Times New Roman" panose="02020603050405020304" pitchFamily="18" charset="0"/>
                <a:cs typeface="Times New Roman" panose="02020603050405020304" pitchFamily="18" charset="0"/>
              </a:rPr>
              <a:t>Participants showed distinct muscle oxygenation breakpoints: BP1 (M = 11.52 km/h, SD = 0.73), BP2 (M = 13.55 km/h, SD = 1.33), and Peak SmO₂ (M = 17.34 km/h, SD = 2.53). Inter-individual variation reflected differences in aerobic capacity and muscular efficiency.</a:t>
            </a:r>
          </a:p>
          <a:p>
            <a:pPr algn="l">
              <a:buNone/>
            </a:pPr>
            <a:endParaRPr lang="en-GB" sz="4000" b="0"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endParaRPr lang="en-GB" sz="4000" dirty="0">
              <a:solidFill>
                <a:srgbClr val="000000"/>
              </a:solidFill>
              <a:latin typeface="Times New Roman" panose="02020603050405020304" pitchFamily="18" charset="0"/>
              <a:cs typeface="Times New Roman" panose="02020603050405020304" pitchFamily="18" charset="0"/>
            </a:endParaRPr>
          </a:p>
          <a:p>
            <a:pPr algn="l">
              <a:buNone/>
            </a:pPr>
            <a:endParaRPr lang="en-GB" sz="4000" b="0"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endParaRPr lang="en-GB" sz="4000" dirty="0">
              <a:solidFill>
                <a:srgbClr val="000000"/>
              </a:solidFill>
              <a:latin typeface="Times New Roman" panose="02020603050405020304" pitchFamily="18" charset="0"/>
              <a:cs typeface="Times New Roman" panose="02020603050405020304" pitchFamily="18" charset="0"/>
            </a:endParaRPr>
          </a:p>
          <a:p>
            <a:pPr algn="l">
              <a:buNone/>
            </a:pPr>
            <a:endParaRPr lang="en-GB" sz="4000" b="0"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endParaRPr lang="en-GB" sz="4000" dirty="0">
              <a:solidFill>
                <a:srgbClr val="000000"/>
              </a:solidFill>
              <a:latin typeface="Times New Roman" panose="02020603050405020304" pitchFamily="18" charset="0"/>
              <a:cs typeface="Times New Roman" panose="02020603050405020304" pitchFamily="18" charset="0"/>
            </a:endParaRPr>
          </a:p>
          <a:p>
            <a:pPr algn="l">
              <a:buNone/>
            </a:pPr>
            <a:endParaRPr lang="en-GB" sz="4000" b="0"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endParaRPr lang="en-GB" sz="4000" b="1"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endParaRPr lang="en-GB" sz="4000" b="1" dirty="0">
              <a:solidFill>
                <a:srgbClr val="000000"/>
              </a:solidFill>
              <a:latin typeface="Times New Roman" panose="02020603050405020304" pitchFamily="18" charset="0"/>
              <a:cs typeface="Times New Roman" panose="02020603050405020304" pitchFamily="18" charset="0"/>
            </a:endParaRPr>
          </a:p>
          <a:p>
            <a:pPr algn="l">
              <a:buNone/>
            </a:pPr>
            <a:endParaRPr lang="en-GB" sz="4000" b="1"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endParaRPr lang="en-GB" sz="4000" b="1" dirty="0">
              <a:solidFill>
                <a:srgbClr val="000000"/>
              </a:solidFill>
              <a:latin typeface="Times New Roman" panose="02020603050405020304" pitchFamily="18" charset="0"/>
              <a:cs typeface="Times New Roman" panose="02020603050405020304" pitchFamily="18" charset="0"/>
            </a:endParaRPr>
          </a:p>
          <a:p>
            <a:pPr algn="l">
              <a:buNone/>
            </a:pPr>
            <a:endParaRPr lang="en-GB" sz="4000" b="1"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endParaRPr lang="en-GB" sz="4000" b="1" dirty="0">
              <a:solidFill>
                <a:srgbClr val="000000"/>
              </a:solidFill>
              <a:latin typeface="Times New Roman" panose="02020603050405020304" pitchFamily="18" charset="0"/>
              <a:cs typeface="Times New Roman" panose="02020603050405020304" pitchFamily="18" charset="0"/>
            </a:endParaRPr>
          </a:p>
          <a:p>
            <a:pPr algn="l">
              <a:buNone/>
            </a:pPr>
            <a:endParaRPr lang="en-GB" sz="4000" b="1"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endParaRPr lang="en-GB" sz="4000" b="1"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r>
              <a:rPr lang="en-GB" sz="4000" b="1" i="0" u="none" strike="noStrike" dirty="0">
                <a:solidFill>
                  <a:srgbClr val="000000"/>
                </a:solidFill>
                <a:effectLst/>
                <a:latin typeface="Times New Roman" panose="02020603050405020304" pitchFamily="18" charset="0"/>
                <a:cs typeface="Times New Roman" panose="02020603050405020304" pitchFamily="18" charset="0"/>
              </a:rPr>
              <a:t>Cooper Test Performance</a:t>
            </a:r>
            <a:br>
              <a:rPr lang="en-GB" sz="4000" b="0" i="0" u="none" strike="noStrike" dirty="0">
                <a:solidFill>
                  <a:srgbClr val="000000"/>
                </a:solidFill>
                <a:effectLst/>
                <a:latin typeface="Times New Roman" panose="02020603050405020304" pitchFamily="18" charset="0"/>
                <a:cs typeface="Times New Roman" panose="02020603050405020304" pitchFamily="18" charset="0"/>
              </a:rPr>
            </a:br>
            <a:r>
              <a:rPr lang="en-GB" sz="4000" b="0" i="0" u="none" strike="noStrike" dirty="0">
                <a:solidFill>
                  <a:srgbClr val="000000"/>
                </a:solidFill>
                <a:effectLst/>
                <a:latin typeface="Times New Roman" panose="02020603050405020304" pitchFamily="18" charset="0"/>
                <a:cs typeface="Times New Roman" panose="02020603050405020304" pitchFamily="18" charset="0"/>
              </a:rPr>
              <a:t>The mean 12-minute running distance was 2.93 km (SD = 0.48), with an average speed of 14.87 km/h. Performance differences highlighted variability in aerobic endurance.</a:t>
            </a:r>
          </a:p>
          <a:p>
            <a:pPr algn="l">
              <a:buNone/>
            </a:pPr>
            <a:r>
              <a:rPr lang="en-GB" sz="4000" b="1" i="0" u="none" strike="noStrike" dirty="0">
                <a:solidFill>
                  <a:srgbClr val="000000"/>
                </a:solidFill>
                <a:effectLst/>
                <a:latin typeface="Times New Roman" panose="02020603050405020304" pitchFamily="18" charset="0"/>
                <a:cs typeface="Times New Roman" panose="02020603050405020304" pitchFamily="18" charset="0"/>
              </a:rPr>
              <a:t>Perceived Exertion (RPE)</a:t>
            </a:r>
            <a:br>
              <a:rPr lang="en-GB" sz="4000" b="0" i="0" u="none" strike="noStrike" dirty="0">
                <a:solidFill>
                  <a:srgbClr val="000000"/>
                </a:solidFill>
                <a:effectLst/>
                <a:latin typeface="Times New Roman" panose="02020603050405020304" pitchFamily="18" charset="0"/>
                <a:cs typeface="Times New Roman" panose="02020603050405020304" pitchFamily="18" charset="0"/>
              </a:rPr>
            </a:br>
            <a:r>
              <a:rPr lang="en-GB" sz="4000" b="0" i="0" u="none" strike="noStrike" dirty="0">
                <a:solidFill>
                  <a:srgbClr val="000000"/>
                </a:solidFill>
                <a:effectLst/>
                <a:latin typeface="Times New Roman" panose="02020603050405020304" pitchFamily="18" charset="0"/>
                <a:cs typeface="Times New Roman" panose="02020603050405020304" pitchFamily="18" charset="0"/>
              </a:rPr>
              <a:t>RPE increased with speed during both tests, peaking at 19.5 (incremental test) and 18.5 (CT).</a:t>
            </a:r>
          </a:p>
          <a:p>
            <a:pPr algn="l">
              <a:buNone/>
            </a:pPr>
            <a:endParaRPr lang="en-GB" sz="1400" b="1"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r>
              <a:rPr lang="en-GB" sz="4000" b="1" i="0" u="none" strike="noStrike" dirty="0">
                <a:solidFill>
                  <a:srgbClr val="000000"/>
                </a:solidFill>
                <a:effectLst/>
                <a:latin typeface="Times New Roman" panose="02020603050405020304" pitchFamily="18" charset="0"/>
                <a:cs typeface="Times New Roman" panose="02020603050405020304" pitchFamily="18" charset="0"/>
              </a:rPr>
              <a:t>Correlation &amp; Regression Analysis</a:t>
            </a:r>
            <a:br>
              <a:rPr lang="en-GB" sz="4000" b="0" i="0" u="none" strike="noStrike" dirty="0">
                <a:solidFill>
                  <a:srgbClr val="000000"/>
                </a:solidFill>
                <a:effectLst/>
                <a:latin typeface="Times New Roman" panose="02020603050405020304" pitchFamily="18" charset="0"/>
                <a:cs typeface="Times New Roman" panose="02020603050405020304" pitchFamily="18" charset="0"/>
              </a:rPr>
            </a:br>
            <a:r>
              <a:rPr lang="en-GB" sz="4000" b="0" i="0" u="none" strike="noStrike" dirty="0">
                <a:solidFill>
                  <a:srgbClr val="000000"/>
                </a:solidFill>
                <a:effectLst/>
                <a:latin typeface="Times New Roman" panose="02020603050405020304" pitchFamily="18" charset="0"/>
                <a:cs typeface="Times New Roman" panose="02020603050405020304" pitchFamily="18" charset="0"/>
              </a:rPr>
              <a:t>Strong, significant correlations were found between CT average speed and all oxygenation thresholds:</a:t>
            </a:r>
          </a:p>
          <a:p>
            <a:pPr algn="l"/>
            <a:r>
              <a:rPr lang="en-GB" sz="4000" b="0" i="0" u="none" strike="noStrike" dirty="0">
                <a:solidFill>
                  <a:srgbClr val="000000"/>
                </a:solidFill>
                <a:effectLst/>
                <a:latin typeface="Times New Roman" panose="02020603050405020304" pitchFamily="18" charset="0"/>
                <a:cs typeface="Times New Roman" panose="02020603050405020304" pitchFamily="18" charset="0"/>
              </a:rPr>
              <a:t>BP1 (r = 0.872),</a:t>
            </a:r>
          </a:p>
          <a:p>
            <a:pPr algn="l"/>
            <a:r>
              <a:rPr lang="en-GB" sz="4000" b="0" i="0" u="none" strike="noStrike" dirty="0">
                <a:solidFill>
                  <a:srgbClr val="000000"/>
                </a:solidFill>
                <a:effectLst/>
                <a:latin typeface="Times New Roman" panose="02020603050405020304" pitchFamily="18" charset="0"/>
                <a:cs typeface="Times New Roman" panose="02020603050405020304" pitchFamily="18" charset="0"/>
              </a:rPr>
              <a:t>BP2 (r = 0.865),</a:t>
            </a:r>
          </a:p>
          <a:p>
            <a:pPr algn="l"/>
            <a:r>
              <a:rPr lang="en-GB" sz="4000" b="0" i="0" u="none" strike="noStrike" dirty="0">
                <a:solidFill>
                  <a:srgbClr val="000000"/>
                </a:solidFill>
                <a:effectLst/>
                <a:latin typeface="Times New Roman" panose="02020603050405020304" pitchFamily="18" charset="0"/>
                <a:cs typeface="Times New Roman" panose="02020603050405020304" pitchFamily="18" charset="0"/>
              </a:rPr>
              <a:t>Peak SmO₂ (r = 0.901, </a:t>
            </a:r>
            <a:r>
              <a:rPr lang="en-GB" sz="4000" b="0" i="1" u="none" strike="noStrike" dirty="0">
                <a:solidFill>
                  <a:srgbClr val="000000"/>
                </a:solidFill>
                <a:effectLst/>
                <a:latin typeface="Times New Roman" panose="02020603050405020304" pitchFamily="18" charset="0"/>
                <a:cs typeface="Times New Roman" panose="02020603050405020304" pitchFamily="18" charset="0"/>
              </a:rPr>
              <a:t>p</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&lt; .001).</a:t>
            </a:r>
          </a:p>
          <a:p>
            <a:pPr algn="l">
              <a:buNone/>
            </a:pPr>
            <a:r>
              <a:rPr lang="en-GB" sz="4000" b="0" i="0" u="none" strike="noStrike" dirty="0">
                <a:solidFill>
                  <a:srgbClr val="000000"/>
                </a:solidFill>
                <a:effectLst/>
                <a:latin typeface="Times New Roman" panose="02020603050405020304" pitchFamily="18" charset="0"/>
                <a:cs typeface="Times New Roman" panose="02020603050405020304" pitchFamily="18" charset="0"/>
              </a:rPr>
              <a:t>Regression confirmed average speed as a strong predictor of each breakpoint (R² up to 0.812).</a:t>
            </a:r>
          </a:p>
          <a:p>
            <a:pPr algn="l">
              <a:buNone/>
            </a:pPr>
            <a:endParaRPr lang="en-GB" sz="4000" dirty="0">
              <a:solidFill>
                <a:srgbClr val="000000"/>
              </a:solidFill>
              <a:latin typeface="Times New Roman" panose="02020603050405020304" pitchFamily="18" charset="0"/>
              <a:cs typeface="Times New Roman" panose="02020603050405020304" pitchFamily="18" charset="0"/>
            </a:endParaRPr>
          </a:p>
          <a:p>
            <a:pPr algn="l">
              <a:buNone/>
            </a:pPr>
            <a:endParaRPr lang="en-GB" sz="4000" b="0"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endParaRPr lang="en-GB" sz="4000" dirty="0">
              <a:solidFill>
                <a:srgbClr val="000000"/>
              </a:solidFill>
              <a:latin typeface="Times New Roman" panose="02020603050405020304" pitchFamily="18" charset="0"/>
              <a:cs typeface="Times New Roman" panose="02020603050405020304" pitchFamily="18" charset="0"/>
            </a:endParaRPr>
          </a:p>
          <a:p>
            <a:pPr algn="l">
              <a:buNone/>
            </a:pPr>
            <a:endParaRPr lang="en-GB" sz="4000" b="0"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endParaRPr lang="en-GB" sz="4000" dirty="0">
              <a:solidFill>
                <a:srgbClr val="000000"/>
              </a:solidFill>
              <a:latin typeface="Times New Roman" panose="02020603050405020304" pitchFamily="18" charset="0"/>
              <a:cs typeface="Times New Roman" panose="02020603050405020304" pitchFamily="18" charset="0"/>
            </a:endParaRPr>
          </a:p>
          <a:p>
            <a:pPr algn="l">
              <a:buNone/>
            </a:pPr>
            <a:endParaRPr lang="en-GB" sz="4000" b="0" i="0" u="none" strike="noStrike" dirty="0">
              <a:solidFill>
                <a:srgbClr val="000000"/>
              </a:solidFill>
              <a:effectLst/>
              <a:latin typeface="Times New Roman" panose="02020603050405020304" pitchFamily="18" charset="0"/>
              <a:cs typeface="Times New Roman" panose="02020603050405020304" pitchFamily="18" charset="0"/>
            </a:endParaRPr>
          </a:p>
          <a:p>
            <a:pPr algn="l">
              <a:buNone/>
            </a:pPr>
            <a:endParaRPr lang="en-GB" sz="4000" b="0" i="0" u="none" strike="noStrike" dirty="0">
              <a:solidFill>
                <a:srgbClr val="000000"/>
              </a:solidFill>
              <a:effectLst/>
              <a:latin typeface="Times New Roman" panose="02020603050405020304" pitchFamily="18" charset="0"/>
              <a:cs typeface="Times New Roman" panose="02020603050405020304" pitchFamily="18" charset="0"/>
            </a:endParaRPr>
          </a:p>
        </p:txBody>
      </p:sp>
      <p:sp>
        <p:nvSpPr>
          <p:cNvPr id="2053" name="Text Box 2451">
            <a:extLst>
              <a:ext uri="{FF2B5EF4-FFF2-40B4-BE49-F238E27FC236}">
                <a16:creationId xmlns:a16="http://schemas.microsoft.com/office/drawing/2014/main" id="{7811C5EA-2336-75B2-3E6A-EADC97BE03E2}"/>
              </a:ext>
            </a:extLst>
          </p:cNvPr>
          <p:cNvSpPr txBox="1">
            <a:spLocks noChangeArrowheads="1"/>
          </p:cNvSpPr>
          <p:nvPr/>
        </p:nvSpPr>
        <p:spPr bwMode="auto">
          <a:xfrm>
            <a:off x="34174907" y="4753521"/>
            <a:ext cx="15604974" cy="20903497"/>
          </a:xfrm>
          <a:prstGeom prst="rect">
            <a:avLst/>
          </a:prstGeom>
          <a:noFill/>
          <a:ln w="12700">
            <a:solidFill>
              <a:schemeClr val="tx1"/>
            </a:solidFill>
            <a:miter lim="800000"/>
            <a:headEnd/>
            <a:tailEnd/>
          </a:ln>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Times New Roman" panose="02020603050405020304" pitchFamily="18" charset="0"/>
                <a:cs typeface="Times New Roman" panose="02020603050405020304" pitchFamily="18" charset="0"/>
              </a:rPr>
              <a:t>Discussion</a:t>
            </a:r>
          </a:p>
          <a:p>
            <a:pPr algn="l">
              <a:buNone/>
            </a:pPr>
            <a:r>
              <a:rPr lang="en-GB" sz="4000" b="0" i="0" u="none" strike="noStrike" dirty="0">
                <a:solidFill>
                  <a:srgbClr val="000000"/>
                </a:solidFill>
                <a:effectLst/>
                <a:latin typeface="Times New Roman" panose="02020603050405020304" pitchFamily="18" charset="0"/>
                <a:cs typeface="Times New Roman" panose="02020603050405020304" pitchFamily="18" charset="0"/>
              </a:rPr>
              <a:t>This study demonstrated strong correlations between endurance performance and muscle oxygenation thresholds (BP1, BP2, Peak SmO₂ desaturation), with Peak SmO₂ showing the strongest relationship (r = 0.901, p &lt; 0.001). Regression analysis confirmed that average CT speed significantly predicted all three thresholds (R² = 0.748–0.812), supporting their physiological relevance. BP1, BP2, and Peak SmO₂ reflect critical energy transition points, from aerobic to anaerobic metabolism and maximal oxygen extraction.</a:t>
            </a:r>
          </a:p>
          <a:p>
            <a:pPr algn="l">
              <a:buNone/>
            </a:pPr>
            <a:r>
              <a:rPr lang="en-GB" sz="4000" b="0" i="0" u="none" strike="noStrike" dirty="0">
                <a:solidFill>
                  <a:srgbClr val="000000"/>
                </a:solidFill>
                <a:effectLst/>
                <a:latin typeface="Times New Roman" panose="02020603050405020304" pitchFamily="18" charset="0"/>
                <a:cs typeface="Times New Roman" panose="02020603050405020304" pitchFamily="18" charset="0"/>
              </a:rPr>
              <a:t>The alignment between RPE and BP thresholds (11–13 for BP1; 15–17 for BP2) suggests that subjective exertion may effectively indicate physiological breakpoints (Foster </a:t>
            </a:r>
            <a:r>
              <a:rPr lang="en-GB" sz="40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2021). SmO₂ testing, compared to traditional methods, is non-invasive, real-time, and adaptable to field settings (Perrey, </a:t>
            </a:r>
            <a:r>
              <a:rPr lang="en-GB" sz="4000" b="0" i="0" u="none" strike="noStrike" dirty="0" err="1">
                <a:solidFill>
                  <a:srgbClr val="000000"/>
                </a:solidFill>
                <a:effectLst/>
                <a:latin typeface="Times New Roman" panose="02020603050405020304" pitchFamily="18" charset="0"/>
                <a:cs typeface="Times New Roman" panose="02020603050405020304" pitchFamily="18" charset="0"/>
              </a:rPr>
              <a:t>Quaresima</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&amp; Ferrari, 2024), offering objective insight into local muscle oxygenation and training adaptation.</a:t>
            </a:r>
          </a:p>
          <a:p>
            <a:pPr algn="l">
              <a:buNone/>
            </a:pPr>
            <a:r>
              <a:rPr lang="en-GB" sz="4000" b="0" i="0" u="none" strike="noStrike" dirty="0">
                <a:solidFill>
                  <a:srgbClr val="000000"/>
                </a:solidFill>
                <a:effectLst/>
                <a:latin typeface="Times New Roman" panose="02020603050405020304" pitchFamily="18" charset="0"/>
                <a:cs typeface="Times New Roman" panose="02020603050405020304" pitchFamily="18" charset="0"/>
              </a:rPr>
              <a:t>Nevertheless, factors such as pacing strategy, motivation, and environmental variability may have influenced CT outcomes (Bok &amp; Foster, 2021). Limitations include a small, recreational sample and potential measurement variability (Sendra‐Pérez </a:t>
            </a:r>
            <a:r>
              <a:rPr lang="en-GB" sz="40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2025).</a:t>
            </a:r>
          </a:p>
          <a:p>
            <a:pPr algn="l"/>
            <a:r>
              <a:rPr lang="en-GB" sz="4000" b="0" i="0" u="none" strike="noStrike" dirty="0">
                <a:solidFill>
                  <a:srgbClr val="000000"/>
                </a:solidFill>
                <a:effectLst/>
                <a:latin typeface="Times New Roman" panose="02020603050405020304" pitchFamily="18" charset="0"/>
                <a:cs typeface="Times New Roman" panose="02020603050405020304" pitchFamily="18" charset="0"/>
              </a:rPr>
              <a:t>Future research should target elite athletes, use longitudinal designs, and compare SmO₂ thresholds with established metrics like VO₂ max and lactate threshold (Vasquez-Bonilla </a:t>
            </a:r>
            <a:r>
              <a:rPr lang="en-GB" sz="40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2023). With further validation, muscle oxygen testing could become a practical and accurate tool to guide endurance training and optimise performance.</a:t>
            </a:r>
          </a:p>
          <a:p>
            <a:pPr algn="ctr">
              <a:lnSpc>
                <a:spcPct val="80000"/>
              </a:lnSpc>
              <a:spcBef>
                <a:spcPct val="50000"/>
              </a:spcBef>
            </a:pPr>
            <a:r>
              <a:rPr lang="en-GB" altLang="en-US" sz="5400" u="sng" dirty="0">
                <a:latin typeface="Times New Roman" panose="02020603050405020304" pitchFamily="18" charset="0"/>
                <a:cs typeface="Times New Roman" panose="02020603050405020304" pitchFamily="18" charset="0"/>
              </a:rPr>
              <a:t>Reflection</a:t>
            </a:r>
            <a:endParaRPr lang="en-GB" altLang="en-US" sz="5400" u="sng" dirty="0">
              <a:highlight>
                <a:srgbClr val="FFFF00"/>
              </a:highlight>
              <a:latin typeface="Times New Roman" panose="02020603050405020304" pitchFamily="18" charset="0"/>
              <a:cs typeface="Times New Roman" panose="02020603050405020304" pitchFamily="18" charset="0"/>
            </a:endParaRPr>
          </a:p>
          <a:p>
            <a:pPr>
              <a:lnSpc>
                <a:spcPct val="80000"/>
              </a:lnSpc>
              <a:spcBef>
                <a:spcPct val="50000"/>
              </a:spcBef>
            </a:pPr>
            <a:r>
              <a:rPr lang="en-GB" sz="4000" b="0" i="0" u="none" strike="noStrike" dirty="0">
                <a:solidFill>
                  <a:srgbClr val="000000"/>
                </a:solidFill>
                <a:effectLst/>
                <a:latin typeface="Times New Roman" panose="02020603050405020304" pitchFamily="18" charset="0"/>
                <a:cs typeface="Times New Roman" panose="02020603050405020304" pitchFamily="18" charset="0"/>
              </a:rPr>
              <a:t>Reflecting on this project, I gained a deeper understanding of how muscle oxygenation can be used to assess endurance performance. It was interesting to see how closely SmO₂ thresholds aligned with performance and perceived exertion. If I were to repeat the study, I’d aim for a larger and more diverse sample to improve generalisability. I’d also consider comparing field and lab testing to better understand real-world application.</a:t>
            </a:r>
          </a:p>
          <a:p>
            <a:pPr>
              <a:lnSpc>
                <a:spcPct val="80000"/>
              </a:lnSpc>
              <a:spcBef>
                <a:spcPct val="50000"/>
              </a:spcBef>
            </a:pPr>
            <a:endParaRPr lang="en-GB" altLang="en-US" sz="4000" dirty="0">
              <a:latin typeface="Times New Roman" panose="02020603050405020304" pitchFamily="18" charset="0"/>
              <a:cs typeface="Times New Roman" panose="02020603050405020304" pitchFamily="18" charset="0"/>
            </a:endParaRPr>
          </a:p>
        </p:txBody>
      </p:sp>
      <p:sp>
        <p:nvSpPr>
          <p:cNvPr id="2054" name="Text Box 2452">
            <a:extLst>
              <a:ext uri="{FF2B5EF4-FFF2-40B4-BE49-F238E27FC236}">
                <a16:creationId xmlns:a16="http://schemas.microsoft.com/office/drawing/2014/main" id="{E64A7953-EC3B-AE56-7197-2D61296A2C51}"/>
              </a:ext>
            </a:extLst>
          </p:cNvPr>
          <p:cNvSpPr txBox="1">
            <a:spLocks noChangeArrowheads="1"/>
          </p:cNvSpPr>
          <p:nvPr/>
        </p:nvSpPr>
        <p:spPr bwMode="auto">
          <a:xfrm>
            <a:off x="34174907" y="26151141"/>
            <a:ext cx="15534166" cy="625025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5400" u="sng" dirty="0">
                <a:latin typeface="Times New Roman" panose="02020603050405020304" pitchFamily="18" charset="0"/>
                <a:cs typeface="Times New Roman" panose="02020603050405020304" pitchFamily="18" charset="0"/>
              </a:rPr>
              <a:t>References</a:t>
            </a:r>
          </a:p>
          <a:p>
            <a:pPr algn="ctr">
              <a:lnSpc>
                <a:spcPct val="80000"/>
              </a:lnSpc>
              <a:spcBef>
                <a:spcPct val="50000"/>
              </a:spcBef>
            </a:pPr>
            <a:endParaRPr lang="en-GB" altLang="en-US" sz="2000" dirty="0">
              <a:latin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Agrawal, S. and </a:t>
            </a: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Gunjal</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(2023) 'Assessment of Cardiorespiratory Endurance in Obese College Students using Coopers 12 Min Run Test', </a:t>
            </a:r>
            <a:r>
              <a:rPr kumimoji="0" lang="en-US" altLang="en-US" sz="1400" b="0" i="1"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International Journal of Science and Healthcare Research,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8(2), pp. 208 Available at: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3"/>
              </a:rPr>
              <a:t>https://doi.org/10.52403/ijshr.20230224</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Feldmann, A., Ammann, L., </a:t>
            </a: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Gächter</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F., </a:t>
            </a: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Zibung</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M. and Erlacher, D. (2022) 'Muscle Oxygen Saturation Breakpoints Reflect Ventilatory Thresholds in Both Cycling and Running', </a:t>
            </a:r>
            <a:r>
              <a:rPr kumimoji="0" lang="en-US" altLang="en-US" sz="1400" b="0" i="1"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Journal of Human Kinetics,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83(1), pp. 87–97 Available at: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4"/>
              </a:rPr>
              <a:t>https://doi.org/10.2478/hukin-2022-0054</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Jenkins, E.J., Campbell, H.A., Lee, J.K.W., </a:t>
            </a: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Mündel</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 and Cotter, J.D. (2023) 'Delineating the Impacts of Air Temperature and Humidity for Endurance Exercise', </a:t>
            </a:r>
            <a:r>
              <a:rPr kumimoji="0" lang="en-US" altLang="en-US" sz="1400" b="0" i="1"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Experimental Physiology,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108(2), pp. 207–220 Available at: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5"/>
              </a:rPr>
              <a:t>https://doi.org/10.1113/EP090969</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Kabbadj</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 </a:t>
            </a: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Taiek</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N., El </a:t>
            </a: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Hjouji</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W., El </a:t>
            </a: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Karrouti</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O. and El </a:t>
            </a: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Hangouche</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A.J. (2024) 'Cardiopulmonary Exercise Testing: Methodology, Interpretation, and Role in Exercise Prescription for Cardiac Rehabilitation', </a:t>
            </a:r>
            <a:r>
              <a:rPr kumimoji="0" lang="en-US" altLang="en-US" sz="1400" b="0" i="1"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US Cardiology Review,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18 Available at: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6"/>
              </a:rPr>
              <a:t>https://doi.org/10.15420/usc.2024.37</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Kominami</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K. and Akino, M. (2023) 'Verification of Blood Lactate During Incremental Exercise Testing', Available at: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7"/>
              </a:rPr>
              <a:t>https://doi.org/10.35248/2329-9096.23.11.655</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Martínez-Lemos, I., Otero Rodríguez, A., Diz, J. and </a:t>
            </a: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Ayán</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C. (2024) 'Reliability and Criterion-Related Validity of the Cooper Test in Pre-Adolescents and Adolescents: A Systematic Review and Meta-Analysis', </a:t>
            </a:r>
            <a:r>
              <a:rPr kumimoji="0" lang="en-US" altLang="en-US" sz="1400" b="0" i="1"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Journal of Sports Sciences,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42(3), pp. 222–236 Available at: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8"/>
              </a:rPr>
              <a:t>https://doi.org/10.1080/02640414.2024.2326352</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McKendry, J., </a:t>
            </a: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Joanisse</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S., Baig, S., Liu, B., Parise, G., Greig, C.A. and Breen, L. (2020) 'Superior Aerobic Capacity and Indices of Skeletal Muscle Morphology in Chronically Trained Master Endurance Athletes Compared With Untrained Older Adults', </a:t>
            </a:r>
            <a:r>
              <a:rPr kumimoji="0" lang="en-US" altLang="en-US" sz="1400" b="0" i="1"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The Journals of Gerontology Series A, Biological Sciences and Medical Sciences,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75(6), pp. 1079–1088 Available at: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9"/>
              </a:rPr>
              <a:t>https://doi.org/10.1093/gerona/glz142</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Perrey, S., </a:t>
            </a: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Quaresima</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V. and Ferrari, M. (2024) 'Muscle Oximetry in Sports Science: An Updated Systematic Review', </a:t>
            </a:r>
            <a:r>
              <a:rPr kumimoji="0" lang="en-US" altLang="en-US" sz="1400" b="0" i="1"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Sports medicine,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54(4), pp. 975–996 Available at: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10"/>
              </a:rPr>
              <a:t>https://doi.org/10.1007/s40279-023-01987-x</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Saccenti</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E., Hendriks, M.H.W.B. and </a:t>
            </a: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Smilde</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A.K. (2020) 'Corruption of the Pearson Correlation Coefficient by Measurement Error and its Estimation, Bias, and Correction Under Different Error Models', </a:t>
            </a:r>
            <a:r>
              <a:rPr kumimoji="0" lang="en-US" altLang="en-US" sz="1400" b="0" i="1"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Scientific Reports,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10(1), pp. 438 Available at: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11"/>
              </a:rPr>
              <a:t>https://doi.org/10.1038/s41598-019-57247-4</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err="1">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Stöggl</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 T. and Dennis-Peter Born (2021) 'Near Infrared Spectroscopy for Muscle Specific Analysis of Intensity and Fatigue during Cross-Country Skiing Competition—A Case Report', </a:t>
            </a:r>
            <a:r>
              <a:rPr kumimoji="0" lang="en-US" altLang="en-US" sz="1400" b="0" i="1"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Sensors,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21(7) Available at: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12"/>
              </a:rPr>
              <a:t>https://doi.org/10.3390/s21072535</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Weakley, J., Black, G., McLaren, S., Scantlebury, S., Suchomel, T.J., McMahon, E., Watts, D. and Read, D.B. (2024) 'Testing and Profiling Athletes: Recommendations for Test Selection, Implementation, and Maximizing Information', </a:t>
            </a:r>
            <a:r>
              <a:rPr kumimoji="0" lang="en-US" altLang="en-US" sz="1400" b="0" i="1"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Strength and Conditioning Journal,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46(2), pp. 159–179 Available at: </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hlinkClick r:id="rId13"/>
              </a:rPr>
              <a:t>https://doi.org/10.1519/SSC.0000000000000784</a:t>
            </a:r>
            <a:r>
              <a:rPr kumimoji="0" lang="en-US" altLang="en-US" sz="1400" b="0" i="0" u="none" strike="noStrike" cap="none" normalizeH="0" baseline="0" dirty="0">
                <a:ln>
                  <a:noFill/>
                </a:ln>
                <a:solidFill>
                  <a:srgbClr val="000000"/>
                </a:solidFill>
                <a:effectLst/>
                <a:latin typeface="Times New Roman" panose="02020603050405020304" pitchFamily="18" charset="0"/>
                <a:ea typeface="Times New Roman" panose="02020603050405020304" pitchFamily="18" charset="0"/>
                <a:cs typeface="Times New Roman" panose="02020603050405020304" pitchFamily="18" charset="0"/>
              </a:rPr>
              <a:t>.</a:t>
            </a:r>
            <a:endParaRPr kumimoji="0" lang="en-US" altLang="en-US" sz="1400" b="0" i="0" u="none" strike="noStrike" cap="none" normalizeH="0" baseline="0" dirty="0">
              <a:ln>
                <a:noFill/>
              </a:ln>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p:txBody>
      </p:sp>
      <p:sp>
        <p:nvSpPr>
          <p:cNvPr id="2055" name="Text Box 2453">
            <a:extLst>
              <a:ext uri="{FF2B5EF4-FFF2-40B4-BE49-F238E27FC236}">
                <a16:creationId xmlns:a16="http://schemas.microsoft.com/office/drawing/2014/main" id="{E5FD9769-D028-2327-5B75-CA79084CE796}"/>
              </a:ext>
            </a:extLst>
          </p:cNvPr>
          <p:cNvSpPr txBox="1">
            <a:spLocks noChangeArrowheads="1"/>
          </p:cNvSpPr>
          <p:nvPr/>
        </p:nvSpPr>
        <p:spPr bwMode="auto">
          <a:xfrm>
            <a:off x="9103875" y="578199"/>
            <a:ext cx="35899873" cy="3658777"/>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Lst>
        </p:spPr>
        <p:txBody>
          <a:bodyPr wrap="square" lIns="441281" tIns="220640" rIns="441281" bIns="220640">
            <a:spAutoFit/>
          </a:bodyPr>
          <a:lstStyle>
            <a:lvl1pPr defTabSz="917575" eaLnBrk="0" hangingPunct="0">
              <a:defRPr>
                <a:solidFill>
                  <a:schemeClr val="tx1"/>
                </a:solidFill>
                <a:latin typeface="Tahoma" panose="020B0604030504040204" pitchFamily="34" charset="0"/>
                <a:cs typeface="Arial" panose="020B0604020202020204" pitchFamily="34" charset="0"/>
              </a:defRPr>
            </a:lvl1pPr>
            <a:lvl2pPr marL="742950" indent="-285750" defTabSz="917575" eaLnBrk="0" hangingPunct="0">
              <a:defRPr>
                <a:solidFill>
                  <a:schemeClr val="tx1"/>
                </a:solidFill>
                <a:latin typeface="Tahoma" panose="020B0604030504040204" pitchFamily="34" charset="0"/>
                <a:cs typeface="Arial" panose="020B0604020202020204" pitchFamily="34" charset="0"/>
              </a:defRPr>
            </a:lvl2pPr>
            <a:lvl3pPr marL="1143000" indent="-228600" defTabSz="917575" eaLnBrk="0" hangingPunct="0">
              <a:defRPr>
                <a:solidFill>
                  <a:schemeClr val="tx1"/>
                </a:solidFill>
                <a:latin typeface="Tahoma" panose="020B0604030504040204" pitchFamily="34" charset="0"/>
                <a:cs typeface="Arial" panose="020B0604020202020204" pitchFamily="34" charset="0"/>
              </a:defRPr>
            </a:lvl3pPr>
            <a:lvl4pPr marL="1600200" indent="-228600" defTabSz="917575" eaLnBrk="0" hangingPunct="0">
              <a:defRPr>
                <a:solidFill>
                  <a:schemeClr val="tx1"/>
                </a:solidFill>
                <a:latin typeface="Tahoma" panose="020B0604030504040204" pitchFamily="34" charset="0"/>
                <a:cs typeface="Arial" panose="020B0604020202020204" pitchFamily="34" charset="0"/>
              </a:defRPr>
            </a:lvl4pPr>
            <a:lvl5pPr marL="2057400" indent="-228600" defTabSz="917575" eaLnBrk="0" hangingPunct="0">
              <a:defRPr>
                <a:solidFill>
                  <a:schemeClr val="tx1"/>
                </a:solidFill>
                <a:latin typeface="Tahoma" panose="020B0604030504040204" pitchFamily="34" charset="0"/>
                <a:cs typeface="Arial" panose="020B0604020202020204" pitchFamily="34" charset="0"/>
              </a:defRPr>
            </a:lvl5pPr>
            <a:lvl6pPr marL="25146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6pPr>
            <a:lvl7pPr marL="29718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7pPr>
            <a:lvl8pPr marL="34290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8pPr>
            <a:lvl9pPr marL="3886200" indent="-228600" defTabSz="917575" eaLnBrk="0" fontAlgn="base" hangingPunct="0">
              <a:spcBef>
                <a:spcPct val="0"/>
              </a:spcBef>
              <a:spcAft>
                <a:spcPct val="0"/>
              </a:spcAft>
              <a:defRPr>
                <a:solidFill>
                  <a:schemeClr val="tx1"/>
                </a:solidFill>
                <a:latin typeface="Tahoma" panose="020B0604030504040204" pitchFamily="34" charset="0"/>
                <a:cs typeface="Arial" panose="020B0604020202020204" pitchFamily="34" charset="0"/>
              </a:defRPr>
            </a:lvl9pPr>
          </a:lstStyle>
          <a:p>
            <a:pPr algn="ctr">
              <a:lnSpc>
                <a:spcPct val="80000"/>
              </a:lnSpc>
              <a:spcBef>
                <a:spcPct val="50000"/>
              </a:spcBef>
            </a:pPr>
            <a:r>
              <a:rPr lang="en-GB" altLang="en-US" sz="7200" u="sng" dirty="0">
                <a:latin typeface="Arial" panose="020B0604020202020204" pitchFamily="34" charset="0"/>
                <a:cs typeface="Al Bayan Plain" pitchFamily="2" charset="-78"/>
              </a:rPr>
              <a:t>The Relationship Between Muscle Oxygenation Thresholds and Endurance Performance:</a:t>
            </a:r>
          </a:p>
          <a:p>
            <a:pPr algn="ctr">
              <a:lnSpc>
                <a:spcPct val="80000"/>
              </a:lnSpc>
              <a:spcBef>
                <a:spcPct val="50000"/>
              </a:spcBef>
            </a:pPr>
            <a:r>
              <a:rPr lang="en-GB" altLang="en-US" sz="7200" u="sng" dirty="0">
                <a:latin typeface="Arial" panose="020B0604020202020204" pitchFamily="34" charset="0"/>
                <a:cs typeface="Al Bayan Plain" pitchFamily="2" charset="-78"/>
              </a:rPr>
              <a:t>A Near-Infrared Spectroscopy Based Analysis</a:t>
            </a:r>
          </a:p>
        </p:txBody>
      </p:sp>
      <p:pic>
        <p:nvPicPr>
          <p:cNvPr id="4" name="Picture 3" descr="A coat of arms with dragons and a helmet&#10;&#10;Description automatically generated">
            <a:extLst>
              <a:ext uri="{FF2B5EF4-FFF2-40B4-BE49-F238E27FC236}">
                <a16:creationId xmlns:a16="http://schemas.microsoft.com/office/drawing/2014/main" id="{E1AF317E-1B62-739A-4154-D14DFEDFEDB3}"/>
              </a:ext>
            </a:extLst>
          </p:cNvPr>
          <p:cNvPicPr>
            <a:picLocks noChangeAspect="1"/>
          </p:cNvPicPr>
          <p:nvPr/>
        </p:nvPicPr>
        <p:blipFill>
          <a:blip r:embed="rId14">
            <a:extLst>
              <a:ext uri="{28A0092B-C50C-407E-A947-70E740481C1C}">
                <a14:useLocalDpi xmlns:a14="http://schemas.microsoft.com/office/drawing/2010/main" val="0"/>
              </a:ext>
            </a:extLst>
          </a:blip>
          <a:stretch>
            <a:fillRect/>
          </a:stretch>
        </p:blipFill>
        <p:spPr>
          <a:xfrm>
            <a:off x="45657196" y="232238"/>
            <a:ext cx="4051877" cy="4027160"/>
          </a:xfrm>
          <a:prstGeom prst="rect">
            <a:avLst/>
          </a:prstGeom>
        </p:spPr>
      </p:pic>
      <p:sp>
        <p:nvSpPr>
          <p:cNvPr id="5" name="TextBox 4">
            <a:extLst>
              <a:ext uri="{FF2B5EF4-FFF2-40B4-BE49-F238E27FC236}">
                <a16:creationId xmlns:a16="http://schemas.microsoft.com/office/drawing/2014/main" id="{9A4F5A0C-F7C5-56B3-6908-F045F1D7E3E6}"/>
              </a:ext>
            </a:extLst>
          </p:cNvPr>
          <p:cNvSpPr txBox="1"/>
          <p:nvPr/>
        </p:nvSpPr>
        <p:spPr>
          <a:xfrm>
            <a:off x="1426519" y="17812787"/>
            <a:ext cx="16031525" cy="2985433"/>
          </a:xfrm>
          <a:prstGeom prst="rect">
            <a:avLst/>
          </a:prstGeom>
          <a:noFill/>
          <a:ln>
            <a:solidFill>
              <a:schemeClr val="tx1"/>
            </a:solidFill>
          </a:ln>
        </p:spPr>
        <p:txBody>
          <a:bodyPr wrap="square" rtlCol="0">
            <a:spAutoFit/>
          </a:bodyPr>
          <a:lstStyle/>
          <a:p>
            <a:pPr algn="ctr"/>
            <a:r>
              <a:rPr lang="en-US" sz="5400" u="sng" dirty="0">
                <a:latin typeface="Times New Roman" panose="02020603050405020304" pitchFamily="18" charset="0"/>
                <a:cs typeface="Times New Roman" panose="02020603050405020304" pitchFamily="18" charset="0"/>
              </a:rPr>
              <a:t>Aims</a:t>
            </a:r>
          </a:p>
          <a:p>
            <a:pPr algn="ctr"/>
            <a:endParaRPr lang="en-US" sz="1400" u="sng" dirty="0">
              <a:latin typeface="Times New Roman" panose="02020603050405020304" pitchFamily="18" charset="0"/>
              <a:cs typeface="Times New Roman" panose="02020603050405020304" pitchFamily="18" charset="0"/>
            </a:endParaRPr>
          </a:p>
          <a:p>
            <a:pPr lvl="1"/>
            <a:r>
              <a:rPr lang="en-US" sz="4000" dirty="0">
                <a:latin typeface="Times New Roman" panose="02020603050405020304" pitchFamily="18" charset="0"/>
                <a:cs typeface="Times New Roman" panose="02020603050405020304" pitchFamily="18" charset="0"/>
              </a:rPr>
              <a:t>The primary aim of this study is to evaluate the efficacy of muscle oxygen testing as a viable alternative to traditional field-based tests for assessing endurance performance.</a:t>
            </a:r>
          </a:p>
        </p:txBody>
      </p:sp>
      <p:sp>
        <p:nvSpPr>
          <p:cNvPr id="6" name="TextBox 5">
            <a:extLst>
              <a:ext uri="{FF2B5EF4-FFF2-40B4-BE49-F238E27FC236}">
                <a16:creationId xmlns:a16="http://schemas.microsoft.com/office/drawing/2014/main" id="{8396D7AA-8F97-4C6D-CAC9-376E474EBC5F}"/>
              </a:ext>
            </a:extLst>
          </p:cNvPr>
          <p:cNvSpPr txBox="1"/>
          <p:nvPr/>
        </p:nvSpPr>
        <p:spPr>
          <a:xfrm>
            <a:off x="1426519" y="4776576"/>
            <a:ext cx="16070902" cy="12732716"/>
          </a:xfrm>
          <a:prstGeom prst="rect">
            <a:avLst/>
          </a:prstGeom>
          <a:noFill/>
          <a:ln>
            <a:solidFill>
              <a:schemeClr val="tx1"/>
            </a:solidFill>
          </a:ln>
        </p:spPr>
        <p:txBody>
          <a:bodyPr wrap="square" rtlCol="0">
            <a:spAutoFit/>
          </a:bodyPr>
          <a:lstStyle/>
          <a:p>
            <a:pPr algn="ctr">
              <a:lnSpc>
                <a:spcPct val="80000"/>
              </a:lnSpc>
              <a:spcBef>
                <a:spcPct val="50000"/>
              </a:spcBef>
            </a:pPr>
            <a:r>
              <a:rPr lang="en-GB" altLang="en-US" sz="5400" u="sng" dirty="0">
                <a:latin typeface="Times New Roman" panose="02020603050405020304" pitchFamily="18" charset="0"/>
                <a:cs typeface="Times New Roman" panose="02020603050405020304" pitchFamily="18" charset="0"/>
              </a:rPr>
              <a:t>Introduction</a:t>
            </a:r>
          </a:p>
          <a:p>
            <a:pPr algn="ctr">
              <a:lnSpc>
                <a:spcPct val="80000"/>
              </a:lnSpc>
              <a:spcBef>
                <a:spcPct val="50000"/>
              </a:spcBef>
            </a:pPr>
            <a:endParaRPr lang="en-GB" altLang="en-US" sz="1400" u="sng" dirty="0">
              <a:latin typeface="Times New Roman" panose="02020603050405020304" pitchFamily="18" charset="0"/>
              <a:cs typeface="Times New Roman" panose="02020603050405020304" pitchFamily="18" charset="0"/>
            </a:endParaRPr>
          </a:p>
          <a:p>
            <a:pPr lvl="1"/>
            <a:r>
              <a:rPr lang="en-GB" sz="4000" b="0" i="0" u="none" strike="noStrike" dirty="0">
                <a:solidFill>
                  <a:srgbClr val="000000"/>
                </a:solidFill>
                <a:effectLst/>
                <a:latin typeface="Times New Roman" panose="02020603050405020304" pitchFamily="18" charset="0"/>
                <a:cs typeface="Times New Roman" panose="02020603050405020304" pitchFamily="18" charset="0"/>
              </a:rPr>
              <a:t>Endurance performance assessment is essential in sports science, providing insights into aerobic capacity, guiding training, and reducing injury risk (Weakley </a:t>
            </a:r>
            <a:r>
              <a:rPr lang="en-GB" sz="40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2024). Traditional methods such as the Cooper Test (CT), CPET, and lactate threshold testing each have benefits and drawbacks. The CT is practical and correlates well with VO₂ max (Agrawal &amp; </a:t>
            </a:r>
            <a:r>
              <a:rPr lang="en-GB" sz="4000" b="0" i="0" u="none" strike="noStrike" dirty="0" err="1">
                <a:solidFill>
                  <a:srgbClr val="000000"/>
                </a:solidFill>
                <a:effectLst/>
                <a:latin typeface="Times New Roman" panose="02020603050405020304" pitchFamily="18" charset="0"/>
                <a:cs typeface="Times New Roman" panose="02020603050405020304" pitchFamily="18" charset="0"/>
              </a:rPr>
              <a:t>Gunjal</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2023), while CPET offers detailed physiological data but is costly and complex (</a:t>
            </a:r>
            <a:r>
              <a:rPr lang="en-GB" sz="4000" b="0" i="0" u="none" strike="noStrike" dirty="0" err="1">
                <a:solidFill>
                  <a:srgbClr val="000000"/>
                </a:solidFill>
                <a:effectLst/>
                <a:latin typeface="Times New Roman" panose="02020603050405020304" pitchFamily="18" charset="0"/>
                <a:cs typeface="Times New Roman" panose="02020603050405020304" pitchFamily="18" charset="0"/>
              </a:rPr>
              <a:t>Kabbadj</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40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2024). Lactate testing, though informative, is invasive and time-consuming (</a:t>
            </a:r>
            <a:r>
              <a:rPr lang="en-GB" sz="4000" b="0" i="0" u="none" strike="noStrike" dirty="0" err="1">
                <a:solidFill>
                  <a:srgbClr val="000000"/>
                </a:solidFill>
                <a:effectLst/>
                <a:latin typeface="Times New Roman" panose="02020603050405020304" pitchFamily="18" charset="0"/>
                <a:cs typeface="Times New Roman" panose="02020603050405020304" pitchFamily="18" charset="0"/>
              </a:rPr>
              <a:t>Kominami</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&amp; Akino, 2023).</a:t>
            </a:r>
          </a:p>
          <a:p>
            <a:pPr lvl="1"/>
            <a:r>
              <a:rPr lang="en-GB" sz="4000" b="0" i="0" u="none" strike="noStrike" dirty="0">
                <a:solidFill>
                  <a:srgbClr val="000000"/>
                </a:solidFill>
                <a:effectLst/>
                <a:latin typeface="Times New Roman" panose="02020603050405020304" pitchFamily="18" charset="0"/>
                <a:cs typeface="Times New Roman" panose="02020603050405020304" pitchFamily="18" charset="0"/>
              </a:rPr>
              <a:t>Muscle oxygen testing via near-infrared spectroscopy (NIRS) offers a promising alternative. This non-invasive method provides real-time data on local muscle oxygenation, identifying aerobic and anaerobic thresholds (BP1, BP2) and peak SmO₂ desaturation (Feldman </a:t>
            </a:r>
            <a:r>
              <a:rPr lang="en-GB" sz="40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2022; Perrey, </a:t>
            </a:r>
            <a:r>
              <a:rPr lang="en-GB" sz="4000" b="0" i="0" u="none" strike="noStrike" dirty="0" err="1">
                <a:solidFill>
                  <a:srgbClr val="000000"/>
                </a:solidFill>
                <a:effectLst/>
                <a:latin typeface="Times New Roman" panose="02020603050405020304" pitchFamily="18" charset="0"/>
                <a:cs typeface="Times New Roman" panose="02020603050405020304" pitchFamily="18" charset="0"/>
              </a:rPr>
              <a:t>Quaresima</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&amp; Ferrari, 2024). It enables dynamic monitoring of physiological changes during exercise, supporting tailored training interventions. NIRS is also portable, easy to use, and suitable for field or lab settings. While it’s limited to superficial tissues, it allows granular assessment of muscle-specific endurance and asymmetries (</a:t>
            </a:r>
            <a:r>
              <a:rPr lang="en-GB" sz="4000" b="0" i="0" u="none" strike="noStrike" dirty="0" err="1">
                <a:solidFill>
                  <a:srgbClr val="000000"/>
                </a:solidFill>
                <a:effectLst/>
                <a:latin typeface="Times New Roman" panose="02020603050405020304" pitchFamily="18" charset="0"/>
                <a:cs typeface="Times New Roman" panose="02020603050405020304" pitchFamily="18" charset="0"/>
              </a:rPr>
              <a:t>Stöggl</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&amp; Born, 2021), enhancing precision in both performance evaluation and coaching strategies.</a:t>
            </a:r>
          </a:p>
        </p:txBody>
      </p:sp>
      <p:sp>
        <p:nvSpPr>
          <p:cNvPr id="7" name="TextBox 6">
            <a:extLst>
              <a:ext uri="{FF2B5EF4-FFF2-40B4-BE49-F238E27FC236}">
                <a16:creationId xmlns:a16="http://schemas.microsoft.com/office/drawing/2014/main" id="{9D3CFF43-BB05-E700-145A-DE7A69CCBB5F}"/>
              </a:ext>
            </a:extLst>
          </p:cNvPr>
          <p:cNvSpPr txBox="1"/>
          <p:nvPr/>
        </p:nvSpPr>
        <p:spPr>
          <a:xfrm>
            <a:off x="1404490" y="21101714"/>
            <a:ext cx="16031525" cy="11299681"/>
          </a:xfrm>
          <a:prstGeom prst="rect">
            <a:avLst/>
          </a:prstGeom>
          <a:noFill/>
          <a:ln>
            <a:solidFill>
              <a:schemeClr val="tx1"/>
            </a:solidFill>
          </a:ln>
        </p:spPr>
        <p:txBody>
          <a:bodyPr wrap="square" rtlCol="0">
            <a:spAutoFit/>
          </a:bodyPr>
          <a:lstStyle/>
          <a:p>
            <a:pPr algn="ctr"/>
            <a:endParaRPr lang="en-US" dirty="0"/>
          </a:p>
          <a:p>
            <a:pPr algn="ctr"/>
            <a:r>
              <a:rPr lang="en-US" sz="5400" u="sng" dirty="0">
                <a:latin typeface="Times New Roman" panose="02020603050405020304" pitchFamily="18" charset="0"/>
                <a:cs typeface="Times New Roman" panose="02020603050405020304" pitchFamily="18" charset="0"/>
              </a:rPr>
              <a:t>Methods</a:t>
            </a:r>
          </a:p>
          <a:p>
            <a:pPr algn="ctr"/>
            <a:endParaRPr lang="en-US" dirty="0"/>
          </a:p>
          <a:p>
            <a:pPr lvl="1"/>
            <a:r>
              <a:rPr lang="en-GB" sz="4000" b="0" i="0" u="none" strike="noStrike" dirty="0">
                <a:solidFill>
                  <a:srgbClr val="000000"/>
                </a:solidFill>
                <a:effectLst/>
                <a:latin typeface="Times New Roman" panose="02020603050405020304" pitchFamily="18" charset="0"/>
                <a:cs typeface="Times New Roman" panose="02020603050405020304" pitchFamily="18" charset="0"/>
              </a:rPr>
              <a:t>This cross-sectional study explored whether muscle oxygenation thresholds BP1, BP2, and peak SmO₂ desaturation—could serve as non-invasive indicators of endurance performance. Thirteen recreationally active adults (11 males, 2 females; M age = 37.46 ± 8.15) completed two tests: (1) a treadmill ramp test to volitional exhaustion using a Train.Red NIRS sensor to capture real-time muscle oxygen data, and (2) the CT, a 12-minute maximal-effort run (Martínez-Lemos </a:t>
            </a:r>
            <a:r>
              <a:rPr lang="en-GB" sz="40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2024). RPE scores were collected throughout to assess perceived effort.</a:t>
            </a:r>
          </a:p>
          <a:p>
            <a:pPr lvl="1"/>
            <a:r>
              <a:rPr lang="en-GB" sz="4000" b="0" i="0" u="none" strike="noStrike" dirty="0">
                <a:solidFill>
                  <a:srgbClr val="000000"/>
                </a:solidFill>
                <a:effectLst/>
                <a:latin typeface="Times New Roman" panose="02020603050405020304" pitchFamily="18" charset="0"/>
                <a:cs typeface="Times New Roman" panose="02020603050405020304" pitchFamily="18" charset="0"/>
              </a:rPr>
              <a:t>Muscle oxygenation was monitored at the vastus lateralis, with BP1, BP2, and peak desaturation speeds identified using Train.Red software. Correlations between these speeds and CT performance were analysed using Pearson’s r and linear regression (</a:t>
            </a:r>
            <a:r>
              <a:rPr lang="en-GB" sz="4000" b="0" i="0" u="none" strike="noStrike" dirty="0" err="1">
                <a:solidFill>
                  <a:srgbClr val="000000"/>
                </a:solidFill>
                <a:effectLst/>
                <a:latin typeface="Times New Roman" panose="02020603050405020304" pitchFamily="18" charset="0"/>
                <a:cs typeface="Times New Roman" panose="02020603050405020304" pitchFamily="18" charset="0"/>
              </a:rPr>
              <a:t>Saccenti</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a:t>
            </a:r>
            <a:r>
              <a:rPr lang="en-GB" sz="40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2020). All testing followed ethical standards (UWTSD, 2022). Despite environmental limitations and a small sample size, the protocol provided valuable insight into the utility of NIRS in assessing aerobic capacity (McKendry </a:t>
            </a:r>
            <a:r>
              <a:rPr lang="en-GB" sz="40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2020; Jenkins </a:t>
            </a:r>
            <a:r>
              <a:rPr lang="en-GB" sz="4000" b="0" i="1" u="none" strike="noStrike" dirty="0">
                <a:solidFill>
                  <a:srgbClr val="000000"/>
                </a:solidFill>
                <a:effectLst/>
                <a:latin typeface="Times New Roman" panose="02020603050405020304" pitchFamily="18" charset="0"/>
                <a:cs typeface="Times New Roman" panose="02020603050405020304" pitchFamily="18" charset="0"/>
              </a:rPr>
              <a:t>et al</a:t>
            </a:r>
            <a:r>
              <a:rPr lang="en-GB" sz="4000" b="0" i="0" u="none" strike="noStrike" dirty="0">
                <a:solidFill>
                  <a:srgbClr val="000000"/>
                </a:solidFill>
                <a:effectLst/>
                <a:latin typeface="Times New Roman" panose="02020603050405020304" pitchFamily="18" charset="0"/>
                <a:cs typeface="Times New Roman" panose="02020603050405020304" pitchFamily="18" charset="0"/>
              </a:rPr>
              <a:t>., 2023).</a:t>
            </a:r>
          </a:p>
        </p:txBody>
      </p:sp>
      <p:pic>
        <p:nvPicPr>
          <p:cNvPr id="9" name="Picture 8" descr="A graph of different types of data&#10;&#10;AI-generated content may be incorrect.">
            <a:extLst>
              <a:ext uri="{FF2B5EF4-FFF2-40B4-BE49-F238E27FC236}">
                <a16:creationId xmlns:a16="http://schemas.microsoft.com/office/drawing/2014/main" id="{452889F5-FB19-6267-B4C9-6F4E19C1CFE5}"/>
              </a:ext>
            </a:extLst>
          </p:cNvPr>
          <p:cNvPicPr>
            <a:picLocks noChangeAspect="1"/>
          </p:cNvPicPr>
          <p:nvPr/>
        </p:nvPicPr>
        <p:blipFill>
          <a:blip r:embed="rId15" cstate="print">
            <a:extLst>
              <a:ext uri="{28A0092B-C50C-407E-A947-70E740481C1C}">
                <a14:useLocalDpi xmlns:a14="http://schemas.microsoft.com/office/drawing/2010/main" val="0"/>
              </a:ext>
            </a:extLst>
          </a:blip>
          <a:stretch>
            <a:fillRect/>
          </a:stretch>
        </p:blipFill>
        <p:spPr>
          <a:xfrm>
            <a:off x="18089453" y="9275833"/>
            <a:ext cx="15396641" cy="8856429"/>
          </a:xfrm>
          <a:prstGeom prst="rect">
            <a:avLst/>
          </a:prstGeom>
          <a:ln>
            <a:solidFill>
              <a:schemeClr val="tx1"/>
            </a:solidFill>
          </a:ln>
        </p:spPr>
      </p:pic>
      <p:graphicFrame>
        <p:nvGraphicFramePr>
          <p:cNvPr id="10" name="Table 9">
            <a:extLst>
              <a:ext uri="{FF2B5EF4-FFF2-40B4-BE49-F238E27FC236}">
                <a16:creationId xmlns:a16="http://schemas.microsoft.com/office/drawing/2014/main" id="{13EEF6EC-E395-D0F8-14EC-458F6902EBFB}"/>
              </a:ext>
            </a:extLst>
          </p:cNvPr>
          <p:cNvGraphicFramePr>
            <a:graphicFrameLocks noGrp="1"/>
          </p:cNvGraphicFramePr>
          <p:nvPr>
            <p:extLst>
              <p:ext uri="{D42A27DB-BD31-4B8C-83A1-F6EECF244321}">
                <p14:modId xmlns:p14="http://schemas.microsoft.com/office/powerpoint/2010/main" val="1356854254"/>
              </p:ext>
            </p:extLst>
          </p:nvPr>
        </p:nvGraphicFramePr>
        <p:xfrm>
          <a:off x="18351694" y="27476424"/>
          <a:ext cx="14936812" cy="4543300"/>
        </p:xfrm>
        <a:graphic>
          <a:graphicData uri="http://schemas.openxmlformats.org/drawingml/2006/table">
            <a:tbl>
              <a:tblPr firstRow="1" firstCol="1" bandRow="1">
                <a:tableStyleId>{5C22544A-7EE6-4342-B048-85BDC9FD1C3A}</a:tableStyleId>
              </a:tblPr>
              <a:tblGrid>
                <a:gridCol w="3135647">
                  <a:extLst>
                    <a:ext uri="{9D8B030D-6E8A-4147-A177-3AD203B41FA5}">
                      <a16:colId xmlns:a16="http://schemas.microsoft.com/office/drawing/2014/main" val="580735373"/>
                    </a:ext>
                  </a:extLst>
                </a:gridCol>
                <a:gridCol w="1243926">
                  <a:extLst>
                    <a:ext uri="{9D8B030D-6E8A-4147-A177-3AD203B41FA5}">
                      <a16:colId xmlns:a16="http://schemas.microsoft.com/office/drawing/2014/main" val="926223772"/>
                    </a:ext>
                  </a:extLst>
                </a:gridCol>
                <a:gridCol w="2004103">
                  <a:extLst>
                    <a:ext uri="{9D8B030D-6E8A-4147-A177-3AD203B41FA5}">
                      <a16:colId xmlns:a16="http://schemas.microsoft.com/office/drawing/2014/main" val="1119611153"/>
                    </a:ext>
                  </a:extLst>
                </a:gridCol>
                <a:gridCol w="3178921">
                  <a:extLst>
                    <a:ext uri="{9D8B030D-6E8A-4147-A177-3AD203B41FA5}">
                      <a16:colId xmlns:a16="http://schemas.microsoft.com/office/drawing/2014/main" val="1121835134"/>
                    </a:ext>
                  </a:extLst>
                </a:gridCol>
                <a:gridCol w="1569996">
                  <a:extLst>
                    <a:ext uri="{9D8B030D-6E8A-4147-A177-3AD203B41FA5}">
                      <a16:colId xmlns:a16="http://schemas.microsoft.com/office/drawing/2014/main" val="1358617065"/>
                    </a:ext>
                  </a:extLst>
                </a:gridCol>
                <a:gridCol w="3804219">
                  <a:extLst>
                    <a:ext uri="{9D8B030D-6E8A-4147-A177-3AD203B41FA5}">
                      <a16:colId xmlns:a16="http://schemas.microsoft.com/office/drawing/2014/main" val="36089403"/>
                    </a:ext>
                  </a:extLst>
                </a:gridCol>
              </a:tblGrid>
              <a:tr h="1420808">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Dependent Variable</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dirty="0">
                          <a:solidFill>
                            <a:schemeClr val="tx1"/>
                          </a:solidFill>
                          <a:effectLst/>
                          <a:latin typeface="Times New Roman" panose="02020603050405020304" pitchFamily="18" charset="0"/>
                          <a:cs typeface="Times New Roman" panose="02020603050405020304" pitchFamily="18" charset="0"/>
                        </a:rPr>
                        <a:t>R²</a:t>
                      </a:r>
                      <a:endParaRPr lang="en-GB" sz="36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β (Beta)</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dirty="0">
                          <a:solidFill>
                            <a:schemeClr val="tx1"/>
                          </a:solidFill>
                          <a:effectLst/>
                          <a:latin typeface="Times New Roman" panose="02020603050405020304" pitchFamily="18" charset="0"/>
                          <a:cs typeface="Times New Roman" panose="02020603050405020304" pitchFamily="18" charset="0"/>
                        </a:rPr>
                        <a:t>Coefficient (B)</a:t>
                      </a:r>
                      <a:endParaRPr lang="en-GB" sz="36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p-value</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Interpretation</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4124882154"/>
                  </a:ext>
                </a:extLst>
              </a:tr>
              <a:tr h="665127">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BP1 (km/h)</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0.76</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0.872</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0.311</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dirty="0">
                          <a:solidFill>
                            <a:schemeClr val="tx1"/>
                          </a:solidFill>
                          <a:effectLst/>
                          <a:latin typeface="Times New Roman" panose="02020603050405020304" pitchFamily="18" charset="0"/>
                          <a:cs typeface="Times New Roman" panose="02020603050405020304" pitchFamily="18" charset="0"/>
                        </a:rPr>
                        <a:t>&lt;0.001</a:t>
                      </a:r>
                      <a:endParaRPr lang="en-GB" sz="36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Strong predictor</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290395649"/>
                  </a:ext>
                </a:extLst>
              </a:tr>
              <a:tr h="665127">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BP2 (km/h)</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dirty="0">
                          <a:solidFill>
                            <a:schemeClr val="tx1"/>
                          </a:solidFill>
                          <a:effectLst/>
                          <a:latin typeface="Times New Roman" panose="02020603050405020304" pitchFamily="18" charset="0"/>
                          <a:cs typeface="Times New Roman" panose="02020603050405020304" pitchFamily="18" charset="0"/>
                        </a:rPr>
                        <a:t>0.748</a:t>
                      </a:r>
                      <a:endParaRPr lang="en-GB" sz="36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0.865</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0.561</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&lt;0.001</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dirty="0">
                          <a:solidFill>
                            <a:schemeClr val="tx1"/>
                          </a:solidFill>
                          <a:effectLst/>
                          <a:latin typeface="Times New Roman" panose="02020603050405020304" pitchFamily="18" charset="0"/>
                          <a:cs typeface="Times New Roman" panose="02020603050405020304" pitchFamily="18" charset="0"/>
                        </a:rPr>
                        <a:t>Strong predictor</a:t>
                      </a:r>
                      <a:endParaRPr lang="en-GB" sz="36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3941661366"/>
                  </a:ext>
                </a:extLst>
              </a:tr>
              <a:tr h="1420808">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Peak SmO₂ (km/h)</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0.812</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0.901</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1.111</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a:solidFill>
                            <a:schemeClr val="tx1"/>
                          </a:solidFill>
                          <a:effectLst/>
                          <a:latin typeface="Times New Roman" panose="02020603050405020304" pitchFamily="18" charset="0"/>
                          <a:cs typeface="Times New Roman" panose="02020603050405020304" pitchFamily="18" charset="0"/>
                        </a:rPr>
                        <a:t>&lt;0.001</a:t>
                      </a:r>
                      <a:endParaRPr lang="en-GB" sz="3600" kern="10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tc>
                  <a:txBody>
                    <a:bodyPr/>
                    <a:lstStyle/>
                    <a:p>
                      <a:pPr algn="ctr">
                        <a:lnSpc>
                          <a:spcPct val="150000"/>
                        </a:lnSpc>
                        <a:buNone/>
                      </a:pPr>
                      <a:r>
                        <a:rPr lang="en-GB" sz="3600" kern="100" dirty="0">
                          <a:solidFill>
                            <a:schemeClr val="tx1"/>
                          </a:solidFill>
                          <a:effectLst/>
                          <a:latin typeface="Times New Roman" panose="02020603050405020304" pitchFamily="18" charset="0"/>
                          <a:cs typeface="Times New Roman" panose="02020603050405020304" pitchFamily="18" charset="0"/>
                        </a:rPr>
                        <a:t>Strongest predictor</a:t>
                      </a:r>
                      <a:endParaRPr lang="en-GB" sz="3600" kern="100" dirty="0">
                        <a:solidFill>
                          <a:schemeClr val="tx1"/>
                        </a:solidFill>
                        <a:effectLst/>
                        <a:latin typeface="Times New Roman" panose="02020603050405020304" pitchFamily="18" charset="0"/>
                        <a:ea typeface="Times New Roman" panose="02020603050405020304" pitchFamily="18" charset="0"/>
                        <a:cs typeface="Times New Roman" panose="02020603050405020304" pitchFamily="18" charset="0"/>
                      </a:endParaRPr>
                    </a:p>
                  </a:txBody>
                  <a:tcPr marL="68580" marR="68580" marT="0" marB="0">
                    <a:lnL w="12700" cap="flat" cmpd="sng" algn="ctr">
                      <a:solidFill>
                        <a:schemeClr val="tx1"/>
                      </a:solidFill>
                      <a:prstDash val="solid"/>
                      <a:round/>
                      <a:headEnd type="none" w="med" len="med"/>
                      <a:tailEnd type="none" w="med" len="med"/>
                    </a:lnL>
                    <a:lnR w="12700" cap="flat" cmpd="sng" algn="ctr">
                      <a:solidFill>
                        <a:schemeClr val="tx1"/>
                      </a:solidFill>
                      <a:prstDash val="solid"/>
                      <a:round/>
                      <a:headEnd type="none" w="med" len="med"/>
                      <a:tailEnd type="none" w="med" len="med"/>
                    </a:lnR>
                    <a:lnT w="12700" cap="flat" cmpd="sng" algn="ctr">
                      <a:solidFill>
                        <a:schemeClr val="tx1"/>
                      </a:solidFill>
                      <a:prstDash val="solid"/>
                      <a:round/>
                      <a:headEnd type="none" w="med" len="med"/>
                      <a:tailEnd type="none" w="med" len="med"/>
                    </a:lnT>
                    <a:lnB w="12700" cap="flat" cmpd="sng" algn="ctr">
                      <a:solidFill>
                        <a:schemeClr val="tx1"/>
                      </a:solidFill>
                      <a:prstDash val="solid"/>
                      <a:round/>
                      <a:headEnd type="none" w="med" len="med"/>
                      <a:tailEnd type="none" w="med" len="med"/>
                    </a:lnB>
                    <a:solidFill>
                      <a:schemeClr val="accent1"/>
                    </a:solidFill>
                  </a:tcPr>
                </a:tc>
                <a:extLst>
                  <a:ext uri="{0D108BD9-81ED-4DB2-BD59-A6C34878D82A}">
                    <a16:rowId xmlns:a16="http://schemas.microsoft.com/office/drawing/2014/main" val="2807976555"/>
                  </a:ext>
                </a:extLst>
              </a:tr>
            </a:tbl>
          </a:graphicData>
        </a:graphic>
      </p:graphicFrame>
      <p:pic>
        <p:nvPicPr>
          <p:cNvPr id="14" name="Picture 13">
            <a:extLst>
              <a:ext uri="{FF2B5EF4-FFF2-40B4-BE49-F238E27FC236}">
                <a16:creationId xmlns:a16="http://schemas.microsoft.com/office/drawing/2014/main" id="{32CD1478-6032-FDAD-7F17-5042DD9893FD}"/>
              </a:ext>
            </a:extLst>
          </p:cNvPr>
          <p:cNvPicPr>
            <a:picLocks noChangeAspect="1"/>
          </p:cNvPicPr>
          <p:nvPr/>
        </p:nvPicPr>
        <p:blipFill>
          <a:blip r:embed="rId16">
            <a:extLst>
              <a:ext uri="{28A0092B-C50C-407E-A947-70E740481C1C}">
                <a14:useLocalDpi xmlns:a14="http://schemas.microsoft.com/office/drawing/2010/main" val="0"/>
              </a:ext>
            </a:extLst>
          </a:blip>
          <a:stretch>
            <a:fillRect/>
          </a:stretch>
        </p:blipFill>
        <p:spPr>
          <a:xfrm>
            <a:off x="1473846" y="578199"/>
            <a:ext cx="7279481" cy="3658777"/>
          </a:xfrm>
          <a:prstGeom prst="rect">
            <a:avLst/>
          </a:prstGeom>
          <a:ln>
            <a:noFill/>
          </a:ln>
        </p:spPr>
      </p:pic>
    </p:spTree>
  </p:cSld>
  <p:clrMapOvr>
    <a:masterClrMapping/>
  </p:clrMapOvr>
  <p:transition/>
</p:sld>
</file>

<file path=ppt/theme/theme1.xml><?xml version="1.0" encoding="utf-8"?>
<a:theme xmlns:a="http://schemas.openxmlformats.org/drawingml/2006/main" name="Textured">
  <a:themeElements>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fontScheme name="Textured">
      <a:majorFont>
        <a:latin typeface="Tahoma"/>
        <a:ea typeface=""/>
        <a:cs typeface="Arial"/>
      </a:majorFont>
      <a:minorFont>
        <a:latin typeface="Tahoma"/>
        <a:ea typeface=""/>
        <a:cs typeface="Arial"/>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91440" tIns="45720" rIns="91440" bIns="45720" numCol="1" anchor="ctr" anchorCtr="0" compatLnSpc="1">
        <a:prstTxWarp prst="textNoShape">
          <a:avLst/>
        </a:prstTxWarp>
      </a:bodyPr>
      <a:lstStyle>
        <a:defPPr marL="0" marR="0" indent="0" algn="l" defTabSz="914400" rtl="0" eaLnBrk="1" fontAlgn="base" latinLnBrk="0" hangingPunct="1">
          <a:lnSpc>
            <a:spcPct val="100000"/>
          </a:lnSpc>
          <a:spcBef>
            <a:spcPct val="0"/>
          </a:spcBef>
          <a:spcAft>
            <a:spcPct val="0"/>
          </a:spcAft>
          <a:buClrTx/>
          <a:buSzTx/>
          <a:buFontTx/>
          <a:buNone/>
          <a:tabLst/>
          <a:defRPr kumimoji="0" lang="en-US" sz="1800" b="0" i="0" u="none" strike="noStrike" cap="none" normalizeH="0" baseline="0" smtClean="0">
            <a:ln>
              <a:noFill/>
            </a:ln>
            <a:solidFill>
              <a:schemeClr val="tx1"/>
            </a:solidFill>
            <a:effectLst/>
            <a:latin typeface="Tahoma" charset="0"/>
            <a:cs typeface="Arial" charset="0"/>
          </a:defRPr>
        </a:defPPr>
      </a:lstStyle>
    </a:lnDef>
  </a:objectDefaults>
  <a:extraClrSchemeLst>
    <a:extraClrScheme>
      <a:clrScheme name="Textured 1">
        <a:dk1>
          <a:srgbClr val="660000"/>
        </a:dk1>
        <a:lt1>
          <a:srgbClr val="FFFFFF"/>
        </a:lt1>
        <a:dk2>
          <a:srgbClr val="800000"/>
        </a:dk2>
        <a:lt2>
          <a:srgbClr val="FFFFCC"/>
        </a:lt2>
        <a:accent1>
          <a:srgbClr val="BE7960"/>
        </a:accent1>
        <a:accent2>
          <a:srgbClr val="CC6600"/>
        </a:accent2>
        <a:accent3>
          <a:srgbClr val="C0AAAA"/>
        </a:accent3>
        <a:accent4>
          <a:srgbClr val="DADADA"/>
        </a:accent4>
        <a:accent5>
          <a:srgbClr val="DBBEB6"/>
        </a:accent5>
        <a:accent6>
          <a:srgbClr val="B95C00"/>
        </a:accent6>
        <a:hlink>
          <a:srgbClr val="FFCC66"/>
        </a:hlink>
        <a:folHlink>
          <a:srgbClr val="CC3300"/>
        </a:folHlink>
      </a:clrScheme>
      <a:clrMap bg1="dk2" tx1="lt1" bg2="dk1" tx2="lt2" accent1="accent1" accent2="accent2" accent3="accent3" accent4="accent4" accent5="accent5" accent6="accent6" hlink="hlink" folHlink="folHlink"/>
    </a:extraClrScheme>
    <a:extraClrScheme>
      <a:clrScheme name="Textured 2">
        <a:dk1>
          <a:srgbClr val="003300"/>
        </a:dk1>
        <a:lt1>
          <a:srgbClr val="FFFFFF"/>
        </a:lt1>
        <a:dk2>
          <a:srgbClr val="4D6A2A"/>
        </a:dk2>
        <a:lt2>
          <a:srgbClr val="CCFF99"/>
        </a:lt2>
        <a:accent1>
          <a:srgbClr val="33CC33"/>
        </a:accent1>
        <a:accent2>
          <a:srgbClr val="46562A"/>
        </a:accent2>
        <a:accent3>
          <a:srgbClr val="B2B9AC"/>
        </a:accent3>
        <a:accent4>
          <a:srgbClr val="DADADA"/>
        </a:accent4>
        <a:accent5>
          <a:srgbClr val="ADE2AD"/>
        </a:accent5>
        <a:accent6>
          <a:srgbClr val="3F4D25"/>
        </a:accent6>
        <a:hlink>
          <a:srgbClr val="009999"/>
        </a:hlink>
        <a:folHlink>
          <a:srgbClr val="CCCC00"/>
        </a:folHlink>
      </a:clrScheme>
      <a:clrMap bg1="dk2" tx1="lt1" bg2="dk1" tx2="lt2" accent1="accent1" accent2="accent2" accent3="accent3" accent4="accent4" accent5="accent5" accent6="accent6" hlink="hlink" folHlink="folHlink"/>
    </a:extraClrScheme>
    <a:extraClrScheme>
      <a:clrScheme name="Textured 3">
        <a:dk1>
          <a:srgbClr val="4E4E74"/>
        </a:dk1>
        <a:lt1>
          <a:srgbClr val="FFFFFF"/>
        </a:lt1>
        <a:dk2>
          <a:srgbClr val="666699"/>
        </a:dk2>
        <a:lt2>
          <a:srgbClr val="FFFFCC"/>
        </a:lt2>
        <a:accent1>
          <a:srgbClr val="5E5884"/>
        </a:accent1>
        <a:accent2>
          <a:srgbClr val="8AB29D"/>
        </a:accent2>
        <a:accent3>
          <a:srgbClr val="B8B8CA"/>
        </a:accent3>
        <a:accent4>
          <a:srgbClr val="DADADA"/>
        </a:accent4>
        <a:accent5>
          <a:srgbClr val="B6B4C2"/>
        </a:accent5>
        <a:accent6>
          <a:srgbClr val="7DA18E"/>
        </a:accent6>
        <a:hlink>
          <a:srgbClr val="FFFF99"/>
        </a:hlink>
        <a:folHlink>
          <a:srgbClr val="FFCC00"/>
        </a:folHlink>
      </a:clrScheme>
      <a:clrMap bg1="dk2" tx1="lt1" bg2="dk1" tx2="lt2" accent1="accent1" accent2="accent2" accent3="accent3" accent4="accent4" accent5="accent5" accent6="accent6" hlink="hlink" folHlink="folHlink"/>
    </a:extraClrScheme>
    <a:extraClrScheme>
      <a:clrScheme name="Textured 4">
        <a:dk1>
          <a:srgbClr val="004E4C"/>
        </a:dk1>
        <a:lt1>
          <a:srgbClr val="FFFFFF"/>
        </a:lt1>
        <a:dk2>
          <a:srgbClr val="006666"/>
        </a:dk2>
        <a:lt2>
          <a:srgbClr val="FFFFCC"/>
        </a:lt2>
        <a:accent1>
          <a:srgbClr val="FFCC00"/>
        </a:accent1>
        <a:accent2>
          <a:srgbClr val="00B0AC"/>
        </a:accent2>
        <a:accent3>
          <a:srgbClr val="AAB8B8"/>
        </a:accent3>
        <a:accent4>
          <a:srgbClr val="DADADA"/>
        </a:accent4>
        <a:accent5>
          <a:srgbClr val="FFE2AA"/>
        </a:accent5>
        <a:accent6>
          <a:srgbClr val="009F9B"/>
        </a:accent6>
        <a:hlink>
          <a:srgbClr val="BA7C3E"/>
        </a:hlink>
        <a:folHlink>
          <a:srgbClr val="724C00"/>
        </a:folHlink>
      </a:clrScheme>
      <a:clrMap bg1="dk2" tx1="lt1" bg2="dk1" tx2="lt2" accent1="accent1" accent2="accent2" accent3="accent3" accent4="accent4" accent5="accent5" accent6="accent6" hlink="hlink" folHlink="folHlink"/>
    </a:extraClrScheme>
    <a:extraClrScheme>
      <a:clrScheme name="Textured 5">
        <a:dk1>
          <a:srgbClr val="003366"/>
        </a:dk1>
        <a:lt1>
          <a:srgbClr val="FFFFFF"/>
        </a:lt1>
        <a:dk2>
          <a:srgbClr val="2B5481"/>
        </a:dk2>
        <a:lt2>
          <a:srgbClr val="E5FFFF"/>
        </a:lt2>
        <a:accent1>
          <a:srgbClr val="009999"/>
        </a:accent1>
        <a:accent2>
          <a:srgbClr val="336699"/>
        </a:accent2>
        <a:accent3>
          <a:srgbClr val="ACB3C1"/>
        </a:accent3>
        <a:accent4>
          <a:srgbClr val="DADADA"/>
        </a:accent4>
        <a:accent5>
          <a:srgbClr val="AACACA"/>
        </a:accent5>
        <a:accent6>
          <a:srgbClr val="2D5C8A"/>
        </a:accent6>
        <a:hlink>
          <a:srgbClr val="00CCFF"/>
        </a:hlink>
        <a:folHlink>
          <a:srgbClr val="FFCC00"/>
        </a:folHlink>
      </a:clrScheme>
      <a:clrMap bg1="dk2" tx1="lt1" bg2="dk1" tx2="lt2" accent1="accent1" accent2="accent2" accent3="accent3" accent4="accent4" accent5="accent5" accent6="accent6" hlink="hlink" folHlink="folHlink"/>
    </a:extraClrScheme>
    <a:extraClrScheme>
      <a:clrScheme name="Textured 6">
        <a:dk1>
          <a:srgbClr val="080808"/>
        </a:dk1>
        <a:lt1>
          <a:srgbClr val="FFFFFF"/>
        </a:lt1>
        <a:dk2>
          <a:srgbClr val="4D4D4D"/>
        </a:dk2>
        <a:lt2>
          <a:srgbClr val="FFFFFF"/>
        </a:lt2>
        <a:accent1>
          <a:srgbClr val="666699"/>
        </a:accent1>
        <a:accent2>
          <a:srgbClr val="3366CC"/>
        </a:accent2>
        <a:accent3>
          <a:srgbClr val="B2B2B2"/>
        </a:accent3>
        <a:accent4>
          <a:srgbClr val="DADADA"/>
        </a:accent4>
        <a:accent5>
          <a:srgbClr val="B8B8CA"/>
        </a:accent5>
        <a:accent6>
          <a:srgbClr val="2D5CB9"/>
        </a:accent6>
        <a:hlink>
          <a:srgbClr val="00CCFF"/>
        </a:hlink>
        <a:folHlink>
          <a:srgbClr val="CCCCFF"/>
        </a:folHlink>
      </a:clrScheme>
      <a:clrMap bg1="dk2" tx1="lt1" bg2="dk1" tx2="lt2" accent1="accent1" accent2="accent2" accent3="accent3" accent4="accent4" accent5="accent5" accent6="accent6" hlink="hlink" folHlink="folHlink"/>
    </a:extraClrScheme>
    <a:extraClrScheme>
      <a:clrScheme name="Textured 7">
        <a:dk1>
          <a:srgbClr val="000000"/>
        </a:dk1>
        <a:lt1>
          <a:srgbClr val="DBDAC2"/>
        </a:lt1>
        <a:dk2>
          <a:srgbClr val="827F4C"/>
        </a:dk2>
        <a:lt2>
          <a:srgbClr val="C0BC94"/>
        </a:lt2>
        <a:accent1>
          <a:srgbClr val="AAA578"/>
        </a:accent1>
        <a:accent2>
          <a:srgbClr val="A2A4AC"/>
        </a:accent2>
        <a:accent3>
          <a:srgbClr val="EAEADD"/>
        </a:accent3>
        <a:accent4>
          <a:srgbClr val="000000"/>
        </a:accent4>
        <a:accent5>
          <a:srgbClr val="D2CFBE"/>
        </a:accent5>
        <a:accent6>
          <a:srgbClr val="92949B"/>
        </a:accent6>
        <a:hlink>
          <a:srgbClr val="5B8800"/>
        </a:hlink>
        <a:folHlink>
          <a:srgbClr val="686532"/>
        </a:folHlink>
      </a:clrScheme>
      <a:clrMap bg1="lt1" tx1="dk1" bg2="lt2" tx2="dk2" accent1="accent1" accent2="accent2" accent3="accent3" accent4="accent4" accent5="accent5" accent6="accent6" hlink="hlink" folHlink="folHlink"/>
    </a:extraClrScheme>
    <a:extraClrScheme>
      <a:clrScheme name="Textured 8">
        <a:dk1>
          <a:srgbClr val="000000"/>
        </a:dk1>
        <a:lt1>
          <a:srgbClr val="DCE8F4"/>
        </a:lt1>
        <a:dk2>
          <a:srgbClr val="7B9CB5"/>
        </a:dk2>
        <a:lt2>
          <a:srgbClr val="969696"/>
        </a:lt2>
        <a:accent1>
          <a:srgbClr val="FFFFFF"/>
        </a:accent1>
        <a:accent2>
          <a:srgbClr val="00BAB6"/>
        </a:accent2>
        <a:accent3>
          <a:srgbClr val="EBF2F8"/>
        </a:accent3>
        <a:accent4>
          <a:srgbClr val="000000"/>
        </a:accent4>
        <a:accent5>
          <a:srgbClr val="FFFFFF"/>
        </a:accent5>
        <a:accent6>
          <a:srgbClr val="00A8A5"/>
        </a:accent6>
        <a:hlink>
          <a:srgbClr val="8A8AD8"/>
        </a:hlink>
        <a:folHlink>
          <a:srgbClr val="242492"/>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Textured</Template>
  <TotalTime>6992</TotalTime>
  <Pages>1</Pages>
  <Words>1711</Words>
  <Application>Microsoft Macintosh PowerPoint</Application>
  <PresentationFormat>Custom</PresentationFormat>
  <Paragraphs>89</Paragraphs>
  <Slides>1</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Tahoma</vt:lpstr>
      <vt:lpstr>Times New Roman</vt:lpstr>
      <vt:lpstr>Wingdings</vt:lpstr>
      <vt:lpstr>Textured</vt:lpstr>
      <vt:lpstr>PowerPoint Presentation</vt:lpstr>
    </vt:vector>
  </TitlesOfParts>
  <Manager/>
  <Company/>
  <LinksUpToDate>false</LinksUpToDate>
  <SharedDoc>false</SharedDoc>
  <HyperlinkBase/>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Slide 1</dc:title>
  <dc:subject/>
  <dc:creator/>
  <cp:keywords/>
  <dc:description/>
  <cp:lastModifiedBy>Jordan Discombe (2214228)</cp:lastModifiedBy>
  <cp:revision>165</cp:revision>
  <cp:lastPrinted>2002-10-23T01:36:31Z</cp:lastPrinted>
  <dcterms:created xsi:type="dcterms:W3CDTF">1997-03-12T11:49:38Z</dcterms:created>
  <dcterms:modified xsi:type="dcterms:W3CDTF">2025-04-25T09:28:45Z</dcterms:modified>
  <cp:category/>
</cp:coreProperties>
</file>