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7"/>
  </p:notesMasterIdLst>
  <p:sldIdLst>
    <p:sldId id="256" r:id="rId5"/>
    <p:sldId id="348" r:id="rId6"/>
    <p:sldId id="420" r:id="rId7"/>
    <p:sldId id="347" r:id="rId8"/>
    <p:sldId id="257" r:id="rId9"/>
    <p:sldId id="259" r:id="rId10"/>
    <p:sldId id="258" r:id="rId11"/>
    <p:sldId id="260" r:id="rId12"/>
    <p:sldId id="262" r:id="rId13"/>
    <p:sldId id="423" r:id="rId14"/>
    <p:sldId id="424" r:id="rId15"/>
    <p:sldId id="425" r:id="rId16"/>
    <p:sldId id="427" r:id="rId17"/>
    <p:sldId id="428" r:id="rId18"/>
    <p:sldId id="421" r:id="rId19"/>
    <p:sldId id="261" r:id="rId20"/>
    <p:sldId id="265" r:id="rId21"/>
    <p:sldId id="264" r:id="rId22"/>
    <p:sldId id="266" r:id="rId23"/>
    <p:sldId id="267" r:id="rId24"/>
    <p:sldId id="268" r:id="rId25"/>
    <p:sldId id="269" r:id="rId26"/>
    <p:sldId id="270" r:id="rId27"/>
    <p:sldId id="271" r:id="rId28"/>
    <p:sldId id="272" r:id="rId29"/>
    <p:sldId id="273" r:id="rId30"/>
    <p:sldId id="274" r:id="rId31"/>
    <p:sldId id="275" r:id="rId32"/>
    <p:sldId id="276" r:id="rId33"/>
    <p:sldId id="277" r:id="rId34"/>
    <p:sldId id="422" r:id="rId35"/>
    <p:sldId id="429" r:id="rId36"/>
    <p:sldId id="430" r:id="rId37"/>
    <p:sldId id="431" r:id="rId38"/>
    <p:sldId id="434" r:id="rId39"/>
    <p:sldId id="432" r:id="rId40"/>
    <p:sldId id="433" r:id="rId41"/>
    <p:sldId id="435" r:id="rId42"/>
    <p:sldId id="338" r:id="rId43"/>
    <p:sldId id="436" r:id="rId44"/>
    <p:sldId id="341" r:id="rId45"/>
    <p:sldId id="377"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800080"/>
    <a:srgbClr val="FF3300"/>
    <a:srgbClr val="D60093"/>
    <a:srgbClr val="CC3300"/>
    <a:srgbClr val="22A641"/>
    <a:srgbClr val="D2A000"/>
    <a:srgbClr val="E91135"/>
    <a:srgbClr val="FFFF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6C72A2-D536-4A14-B564-D778979467DB}" v="18" dt="2020-08-25T09:49:17.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63" d="100"/>
          <a:sy n="63" d="100"/>
        </p:scale>
        <p:origin x="1590" y="78"/>
      </p:cViewPr>
      <p:guideLst/>
    </p:cSldViewPr>
  </p:slideViewPr>
  <p:outlineViewPr>
    <p:cViewPr>
      <p:scale>
        <a:sx n="33" d="100"/>
        <a:sy n="33" d="100"/>
      </p:scale>
      <p:origin x="0" y="0"/>
    </p:cViewPr>
  </p:outlineViewPr>
  <p:notesTextViewPr>
    <p:cViewPr>
      <p:scale>
        <a:sx n="1" d="1"/>
        <a:sy n="1" d="1"/>
      </p:scale>
      <p:origin x="0" y="-27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F6C72A2-D536-4A14-B564-D778979467DB}"/>
    <pc:docChg chg="undo custSel addSld modSld">
      <pc:chgData name="Paul Tinkler" userId="bcebf29c-73c2-433d-80d2-6bad896374bf" providerId="ADAL" clId="{0F6C72A2-D536-4A14-B564-D778979467DB}" dt="2020-08-25T19:20:13.552" v="1956" actId="313"/>
      <pc:docMkLst>
        <pc:docMk/>
      </pc:docMkLst>
      <pc:sldChg chg="addSp modSp mod modNotesTx">
        <pc:chgData name="Paul Tinkler" userId="bcebf29c-73c2-433d-80d2-6bad896374bf" providerId="ADAL" clId="{0F6C72A2-D536-4A14-B564-D778979467DB}" dt="2020-08-24T13:54:59.093" v="180" actId="20577"/>
        <pc:sldMkLst>
          <pc:docMk/>
          <pc:sldMk cId="0" sldId="258"/>
        </pc:sldMkLst>
        <pc:spChg chg="mod">
          <ac:chgData name="Paul Tinkler" userId="bcebf29c-73c2-433d-80d2-6bad896374bf" providerId="ADAL" clId="{0F6C72A2-D536-4A14-B564-D778979467DB}" dt="2020-08-24T13:42:59.498" v="22" actId="21"/>
          <ac:spMkLst>
            <pc:docMk/>
            <pc:sldMk cId="0" sldId="258"/>
            <ac:spMk id="2" creationId="{10C1D9E4-ADBD-406E-B14E-CF6633C653A4}"/>
          </ac:spMkLst>
        </pc:spChg>
        <pc:spChg chg="add mod">
          <ac:chgData name="Paul Tinkler" userId="bcebf29c-73c2-433d-80d2-6bad896374bf" providerId="ADAL" clId="{0F6C72A2-D536-4A14-B564-D778979467DB}" dt="2020-08-24T13:54:59.093" v="180" actId="20577"/>
          <ac:spMkLst>
            <pc:docMk/>
            <pc:sldMk cId="0" sldId="258"/>
            <ac:spMk id="3" creationId="{3F8BB1AB-1CF5-427A-872D-9A8A22876AA3}"/>
          </ac:spMkLst>
        </pc:spChg>
        <pc:spChg chg="mod">
          <ac:chgData name="Paul Tinkler" userId="bcebf29c-73c2-433d-80d2-6bad896374bf" providerId="ADAL" clId="{0F6C72A2-D536-4A14-B564-D778979467DB}" dt="2020-08-24T13:54:16.249" v="154" actId="1076"/>
          <ac:spMkLst>
            <pc:docMk/>
            <pc:sldMk cId="0" sldId="258"/>
            <ac:spMk id="18435" creationId="{CBCE7FD8-2AE5-4A0E-A13E-A7FCAFB10B1D}"/>
          </ac:spMkLst>
        </pc:spChg>
      </pc:sldChg>
      <pc:sldChg chg="addSp modSp mod modNotesTx">
        <pc:chgData name="Paul Tinkler" userId="bcebf29c-73c2-433d-80d2-6bad896374bf" providerId="ADAL" clId="{0F6C72A2-D536-4A14-B564-D778979467DB}" dt="2020-08-24T14:57:23.336" v="274" actId="20577"/>
        <pc:sldMkLst>
          <pc:docMk/>
          <pc:sldMk cId="0" sldId="260"/>
        </pc:sldMkLst>
        <pc:spChg chg="mod">
          <ac:chgData name="Paul Tinkler" userId="bcebf29c-73c2-433d-80d2-6bad896374bf" providerId="ADAL" clId="{0F6C72A2-D536-4A14-B564-D778979467DB}" dt="2020-08-24T13:59:32.292" v="185" actId="1076"/>
          <ac:spMkLst>
            <pc:docMk/>
            <pc:sldMk cId="0" sldId="260"/>
            <ac:spMk id="20483" creationId="{5D4A37D5-A306-4E86-86EC-73F5298F9401}"/>
          </ac:spMkLst>
        </pc:spChg>
        <pc:picChg chg="add mod">
          <ac:chgData name="Paul Tinkler" userId="bcebf29c-73c2-433d-80d2-6bad896374bf" providerId="ADAL" clId="{0F6C72A2-D536-4A14-B564-D778979467DB}" dt="2020-08-24T14:00:39.356" v="187" actId="1076"/>
          <ac:picMkLst>
            <pc:docMk/>
            <pc:sldMk cId="0" sldId="260"/>
            <ac:picMk id="3" creationId="{7F6A8262-24EB-4BB5-BCE5-6028A0599463}"/>
          </ac:picMkLst>
        </pc:picChg>
        <pc:picChg chg="add mod">
          <ac:chgData name="Paul Tinkler" userId="bcebf29c-73c2-433d-80d2-6bad896374bf" providerId="ADAL" clId="{0F6C72A2-D536-4A14-B564-D778979467DB}" dt="2020-08-24T14:01:44.940" v="189" actId="1076"/>
          <ac:picMkLst>
            <pc:docMk/>
            <pc:sldMk cId="0" sldId="260"/>
            <ac:picMk id="4" creationId="{65FB6614-CC12-4577-B8EA-D1B05D219EB9}"/>
          </ac:picMkLst>
        </pc:picChg>
        <pc:picChg chg="add mod">
          <ac:chgData name="Paul Tinkler" userId="bcebf29c-73c2-433d-80d2-6bad896374bf" providerId="ADAL" clId="{0F6C72A2-D536-4A14-B564-D778979467DB}" dt="2020-08-24T14:02:30.729" v="191" actId="1076"/>
          <ac:picMkLst>
            <pc:docMk/>
            <pc:sldMk cId="0" sldId="260"/>
            <ac:picMk id="5" creationId="{6DB0A29E-15D0-4F19-B796-266B11F13270}"/>
          </ac:picMkLst>
        </pc:picChg>
      </pc:sldChg>
      <pc:sldChg chg="modNotesTx">
        <pc:chgData name="Paul Tinkler" userId="bcebf29c-73c2-433d-80d2-6bad896374bf" providerId="ADAL" clId="{0F6C72A2-D536-4A14-B564-D778979467DB}" dt="2020-08-25T10:35:37.169" v="1634" actId="115"/>
        <pc:sldMkLst>
          <pc:docMk/>
          <pc:sldMk cId="0" sldId="261"/>
        </pc:sldMkLst>
      </pc:sldChg>
      <pc:sldChg chg="modNotesTx">
        <pc:chgData name="Paul Tinkler" userId="bcebf29c-73c2-433d-80d2-6bad896374bf" providerId="ADAL" clId="{0F6C72A2-D536-4A14-B564-D778979467DB}" dt="2020-08-25T19:20:13.552" v="1956" actId="313"/>
        <pc:sldMkLst>
          <pc:docMk/>
          <pc:sldMk cId="0" sldId="262"/>
        </pc:sldMkLst>
      </pc:sldChg>
      <pc:sldChg chg="modNotesTx">
        <pc:chgData name="Paul Tinkler" userId="bcebf29c-73c2-433d-80d2-6bad896374bf" providerId="ADAL" clId="{0F6C72A2-D536-4A14-B564-D778979467DB}" dt="2020-08-25T10:46:47.916" v="1865" actId="6549"/>
        <pc:sldMkLst>
          <pc:docMk/>
          <pc:sldMk cId="4240046864" sldId="422"/>
        </pc:sldMkLst>
      </pc:sldChg>
      <pc:sldChg chg="modNotesTx">
        <pc:chgData name="Paul Tinkler" userId="bcebf29c-73c2-433d-80d2-6bad896374bf" providerId="ADAL" clId="{0F6C72A2-D536-4A14-B564-D778979467DB}" dt="2020-08-25T10:27:07.723" v="1562" actId="20577"/>
        <pc:sldMkLst>
          <pc:docMk/>
          <pc:sldMk cId="2322159844" sldId="424"/>
        </pc:sldMkLst>
      </pc:sldChg>
      <pc:sldChg chg="modNotesTx">
        <pc:chgData name="Paul Tinkler" userId="bcebf29c-73c2-433d-80d2-6bad896374bf" providerId="ADAL" clId="{0F6C72A2-D536-4A14-B564-D778979467DB}" dt="2020-08-25T10:49:40.836" v="1876" actId="6549"/>
        <pc:sldMkLst>
          <pc:docMk/>
          <pc:sldMk cId="3514112637" sldId="430"/>
        </pc:sldMkLst>
      </pc:sldChg>
      <pc:sldChg chg="modNotesTx">
        <pc:chgData name="Paul Tinkler" userId="bcebf29c-73c2-433d-80d2-6bad896374bf" providerId="ADAL" clId="{0F6C72A2-D536-4A14-B564-D778979467DB}" dt="2020-08-25T10:50:01.188" v="1887" actId="6549"/>
        <pc:sldMkLst>
          <pc:docMk/>
          <pc:sldMk cId="2722518397" sldId="431"/>
        </pc:sldMkLst>
      </pc:sldChg>
      <pc:sldChg chg="modNotesTx">
        <pc:chgData name="Paul Tinkler" userId="bcebf29c-73c2-433d-80d2-6bad896374bf" providerId="ADAL" clId="{0F6C72A2-D536-4A14-B564-D778979467DB}" dt="2020-08-25T10:52:48.519" v="1954"/>
        <pc:sldMkLst>
          <pc:docMk/>
          <pc:sldMk cId="4112505376" sldId="432"/>
        </pc:sldMkLst>
      </pc:sldChg>
      <pc:sldChg chg="modNotesTx">
        <pc:chgData name="Paul Tinkler" userId="bcebf29c-73c2-433d-80d2-6bad896374bf" providerId="ADAL" clId="{0F6C72A2-D536-4A14-B564-D778979467DB}" dt="2020-08-25T10:53:04.670" v="1955"/>
        <pc:sldMkLst>
          <pc:docMk/>
          <pc:sldMk cId="1173551034" sldId="433"/>
        </pc:sldMkLst>
      </pc:sldChg>
      <pc:sldChg chg="modSp mod modNotesTx">
        <pc:chgData name="Paul Tinkler" userId="bcebf29c-73c2-433d-80d2-6bad896374bf" providerId="ADAL" clId="{0F6C72A2-D536-4A14-B564-D778979467DB}" dt="2020-08-25T10:52:11.357" v="1953" actId="114"/>
        <pc:sldMkLst>
          <pc:docMk/>
          <pc:sldMk cId="3624468398" sldId="434"/>
        </pc:sldMkLst>
        <pc:spChg chg="mod">
          <ac:chgData name="Paul Tinkler" userId="bcebf29c-73c2-433d-80d2-6bad896374bf" providerId="ADAL" clId="{0F6C72A2-D536-4A14-B564-D778979467DB}" dt="2020-08-25T10:52:11.357" v="1953" actId="114"/>
          <ac:spMkLst>
            <pc:docMk/>
            <pc:sldMk cId="3624468398" sldId="434"/>
            <ac:spMk id="3" creationId="{065A2FCD-7A56-49AC-AA29-79915A19224E}"/>
          </ac:spMkLst>
        </pc:spChg>
      </pc:sldChg>
      <pc:sldChg chg="addSp modSp new mod modAnim modNotesTx">
        <pc:chgData name="Paul Tinkler" userId="bcebf29c-73c2-433d-80d2-6bad896374bf" providerId="ADAL" clId="{0F6C72A2-D536-4A14-B564-D778979467DB}" dt="2020-08-25T09:51:15.673" v="1496" actId="6549"/>
        <pc:sldMkLst>
          <pc:docMk/>
          <pc:sldMk cId="2369591187" sldId="436"/>
        </pc:sldMkLst>
        <pc:spChg chg="mod">
          <ac:chgData name="Paul Tinkler" userId="bcebf29c-73c2-433d-80d2-6bad896374bf" providerId="ADAL" clId="{0F6C72A2-D536-4A14-B564-D778979467DB}" dt="2020-08-25T07:02:47.100" v="296" actId="1076"/>
          <ac:spMkLst>
            <pc:docMk/>
            <pc:sldMk cId="2369591187" sldId="436"/>
            <ac:spMk id="2" creationId="{8187F6EB-7F21-434C-9A77-0059C621B474}"/>
          </ac:spMkLst>
        </pc:spChg>
        <pc:spChg chg="mod">
          <ac:chgData name="Paul Tinkler" userId="bcebf29c-73c2-433d-80d2-6bad896374bf" providerId="ADAL" clId="{0F6C72A2-D536-4A14-B564-D778979467DB}" dt="2020-08-25T07:09:43.151" v="326" actId="14100"/>
          <ac:spMkLst>
            <pc:docMk/>
            <pc:sldMk cId="2369591187" sldId="436"/>
            <ac:spMk id="3" creationId="{4A403E55-83EB-4AE4-AB3A-1F7EDC258A75}"/>
          </ac:spMkLst>
        </pc:spChg>
        <pc:spChg chg="add mod">
          <ac:chgData name="Paul Tinkler" userId="bcebf29c-73c2-433d-80d2-6bad896374bf" providerId="ADAL" clId="{0F6C72A2-D536-4A14-B564-D778979467DB}" dt="2020-08-25T07:10:11.914" v="332" actId="1076"/>
          <ac:spMkLst>
            <pc:docMk/>
            <pc:sldMk cId="2369591187" sldId="436"/>
            <ac:spMk id="6" creationId="{82E6F0CB-2567-44B4-86C3-0D049EEB0392}"/>
          </ac:spMkLst>
        </pc:spChg>
        <pc:picChg chg="add mod">
          <ac:chgData name="Paul Tinkler" userId="bcebf29c-73c2-433d-80d2-6bad896374bf" providerId="ADAL" clId="{0F6C72A2-D536-4A14-B564-D778979467DB}" dt="2020-08-25T07:10:50.166" v="335" actId="1076"/>
          <ac:picMkLst>
            <pc:docMk/>
            <pc:sldMk cId="2369591187" sldId="436"/>
            <ac:picMk id="1026" creationId="{EF8DF0D2-D365-4C26-9BF2-8B3931B9601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25/08/2020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orkspacedesign.co.za/2018/05/19/these-7-innovative-offices-were-designed-to-spark-creativit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hannelnewsasia.com/news/cnainsider/how-china-fridge-factory-haier-prevailed-over-general-electric-10861934"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wipo.int/wipo_magazine/en/2015/04/article_0006.html" TargetMode="External"/><Relationship Id="rId2" Type="http://schemas.openxmlformats.org/officeDocument/2006/relationships/slide" Target="../slides/slide39.xml"/><Relationship Id="rId1" Type="http://schemas.openxmlformats.org/officeDocument/2006/relationships/notesMaster" Target="../notesMasters/notesMaster1.xml"/><Relationship Id="rId5" Type="http://schemas.openxmlformats.org/officeDocument/2006/relationships/hyperlink" Target="https://www.haier.com/global/" TargetMode="External"/><Relationship Id="rId4" Type="http://schemas.openxmlformats.org/officeDocument/2006/relationships/hyperlink" Target="https://www.willistowerswatson.com/en-GB/Insights/2020/01/haier-accelerates-innovation-by-making-everyone-a-ceo"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forbes.com/sites/tendayiviki/2017/07/01/as-xerox-parc-turns-forty-seven-the-lesson-learned-is-that-business-models-matter/#46feaa9c7548"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4111533-FFB0-4F42-9AF3-12F3681E60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4BF5A23B-A26C-4C38-A594-0410F20033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Successful firms find ways of creating a culture of innovation and intrapreneurship</a:t>
            </a:r>
          </a:p>
          <a:p>
            <a:pPr eaLnBrk="1" hangingPunct="1">
              <a:spcBef>
                <a:spcPct val="0"/>
              </a:spcBef>
            </a:pPr>
            <a:r>
              <a:rPr lang="en-GB" altLang="en-US"/>
              <a:t>In 1990 small firms 2.4 times more innovations per employee that small firms, but it usually the large firms that have the financial strength to take them to market. £m generate 25% of its annual revenues form products less than 5 years old. They encourage staff to spend 15% 0f their time working on ideas which they hope one day will become products,</a:t>
            </a:r>
          </a:p>
          <a:p>
            <a:pPr eaLnBrk="1" hangingPunct="1">
              <a:spcBef>
                <a:spcPct val="0"/>
              </a:spcBef>
            </a:pPr>
            <a:endParaRPr lang="en-GB" altLang="en-US"/>
          </a:p>
          <a:p>
            <a:pPr eaLnBrk="1" hangingPunct="1">
              <a:spcBef>
                <a:spcPct val="0"/>
              </a:spcBef>
            </a:pPr>
            <a:r>
              <a:rPr lang="en-GB" altLang="en-US"/>
              <a:t>Art Fry – Invented the post it note whilst looking for a way to mark place in a hymn book. He got the 3M secretaries to use it the stoped suppling them unless the company directors officially backed the product</a:t>
            </a:r>
          </a:p>
          <a:p>
            <a:pPr eaLnBrk="1" hangingPunct="1">
              <a:spcBef>
                <a:spcPct val="0"/>
              </a:spcBef>
            </a:pPr>
            <a:endParaRPr lang="en-GB" altLang="en-US"/>
          </a:p>
        </p:txBody>
      </p:sp>
      <p:sp>
        <p:nvSpPr>
          <p:cNvPr id="17412" name="Slide Number Placeholder 3">
            <a:extLst>
              <a:ext uri="{FF2B5EF4-FFF2-40B4-BE49-F238E27FC236}">
                <a16:creationId xmlns:a16="http://schemas.microsoft.com/office/drawing/2014/main" id="{FA63C30A-3A61-4F5D-959D-CADDE968C7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F5BE595-8B43-414D-AF6A-9BCEB9E8F98E}" type="slidenum">
              <a:rPr lang="en-GB" altLang="en-US"/>
              <a:pPr>
                <a:spcBef>
                  <a:spcPct val="0"/>
                </a:spcBef>
              </a:pPr>
              <a:t>6</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84874BB-B3AF-458C-BEB6-7B0F6DA8B7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928B875-7226-40D8-9045-6F23BEFDFB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To these historical ten today I would add these:</a:t>
            </a:r>
          </a:p>
          <a:p>
            <a:pPr eaLnBrk="1" hangingPunct="1">
              <a:spcBef>
                <a:spcPct val="0"/>
              </a:spcBef>
            </a:pPr>
            <a:endParaRPr lang="en-GB" altLang="en-US" dirty="0"/>
          </a:p>
          <a:p>
            <a:pPr marL="171450" indent="-171450" eaLnBrk="1" hangingPunct="1">
              <a:spcBef>
                <a:spcPct val="0"/>
              </a:spcBef>
              <a:buFont typeface="Arial" panose="020B0604020202020204" pitchFamily="34" charset="0"/>
              <a:buChar char="•"/>
            </a:pPr>
            <a:r>
              <a:rPr lang="en-GB" altLang="en-US" dirty="0"/>
              <a:t>    Ask for advice before asking for resources.</a:t>
            </a:r>
          </a:p>
          <a:p>
            <a:pPr marL="171450" indent="-171450" eaLnBrk="1" hangingPunct="1">
              <a:spcBef>
                <a:spcPct val="0"/>
              </a:spcBef>
              <a:buFont typeface="Arial" panose="020B0604020202020204" pitchFamily="34" charset="0"/>
              <a:buChar char="•"/>
            </a:pPr>
            <a:r>
              <a:rPr lang="en-GB" altLang="en-US" dirty="0"/>
              <a:t>    Express gratitude.</a:t>
            </a:r>
          </a:p>
          <a:p>
            <a:pPr marL="171450" indent="-171450" eaLnBrk="1" hangingPunct="1">
              <a:spcBef>
                <a:spcPct val="0"/>
              </a:spcBef>
              <a:buFont typeface="Arial" panose="020B0604020202020204" pitchFamily="34" charset="0"/>
              <a:buChar char="•"/>
            </a:pPr>
            <a:r>
              <a:rPr lang="en-GB" altLang="en-US" dirty="0"/>
              <a:t>    Build your team; intrapreneuring is not a solo activity.</a:t>
            </a:r>
          </a:p>
          <a:p>
            <a:pPr marL="171450" indent="-171450" eaLnBrk="1" hangingPunct="1">
              <a:spcBef>
                <a:spcPct val="0"/>
              </a:spcBef>
              <a:buFont typeface="Arial" panose="020B0604020202020204" pitchFamily="34" charset="0"/>
              <a:buChar char="•"/>
            </a:pPr>
            <a:r>
              <a:rPr lang="en-GB" altLang="en-US" dirty="0"/>
              <a:t>    Share credit widely.</a:t>
            </a:r>
          </a:p>
          <a:p>
            <a:pPr marL="171450" indent="-171450" eaLnBrk="1" hangingPunct="1">
              <a:spcBef>
                <a:spcPct val="0"/>
              </a:spcBef>
              <a:buFont typeface="Arial" panose="020B0604020202020204" pitchFamily="34" charset="0"/>
              <a:buChar char="•"/>
            </a:pPr>
            <a:r>
              <a:rPr lang="en-GB" altLang="en-US" dirty="0"/>
              <a:t>    Keep the best interests of the company and its customers in mind, especially when you have to bend the rules or circumvent the bureaucracy.</a:t>
            </a:r>
          </a:p>
          <a:p>
            <a:pPr marL="171450" indent="-171450" eaLnBrk="1" hangingPunct="1">
              <a:spcBef>
                <a:spcPct val="0"/>
              </a:spcBef>
              <a:buFont typeface="Arial" panose="020B0604020202020204" pitchFamily="34" charset="0"/>
              <a:buChar char="•"/>
            </a:pPr>
            <a:r>
              <a:rPr lang="en-GB" altLang="en-US" dirty="0"/>
              <a:t>    Don't ask to be fired; even as you bend the rules and act without permission, use all the political skill you and your sponsors can muster to move the project forward without making waves.</a:t>
            </a:r>
          </a:p>
          <a:p>
            <a:pPr eaLnBrk="1" hangingPunct="1">
              <a:spcBef>
                <a:spcPct val="0"/>
              </a:spcBef>
            </a:pPr>
            <a:endParaRPr lang="en-GB" altLang="en-US" dirty="0"/>
          </a:p>
        </p:txBody>
      </p:sp>
      <p:sp>
        <p:nvSpPr>
          <p:cNvPr id="19460" name="Slide Number Placeholder 3">
            <a:extLst>
              <a:ext uri="{FF2B5EF4-FFF2-40B4-BE49-F238E27FC236}">
                <a16:creationId xmlns:a16="http://schemas.microsoft.com/office/drawing/2014/main" id="{4F920090-F5C5-43CF-830E-0FF3D1A8D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A32DDCC-A265-4219-A729-ED069ED90BFA}" type="slidenum">
              <a:rPr lang="en-GB" altLang="en-US"/>
              <a:pPr>
                <a:spcBef>
                  <a:spcPct val="0"/>
                </a:spcBef>
              </a:pPr>
              <a:t>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lot to be said for getting a senior manager ‘onside’ with your idea/s.</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3655328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all innovations involve ‘risk’.  Risk management is therefore an essential part of innovation – of taking ideas through to successful implementation.  The skill is in deciding when the risk outweighs the benefits, and when the risk is just too great to take.  Paraphrasing Bill Gore, we have to be particularly careful when making decisions that may ‘hole the organisation below the waterline’.</a:t>
            </a:r>
          </a:p>
          <a:p>
            <a:r>
              <a:rPr lang="en-GB" dirty="0"/>
              <a:t>At each ‘stage’ of the innovation process, rational risk management should be taking place – as always, it is a balancing act….risk/benefit….quit too soon, and lose the opportunity for a significant market advantage…..quit too late, and lose a lot of money….and, maybe, the organisation.  This is why we often look for ways to mitigate risk – perhaps sharing it with other organisations?  Banks, investors, </a:t>
            </a:r>
            <a:r>
              <a:rPr lang="en-GB"/>
              <a:t>our network, </a:t>
            </a:r>
            <a:r>
              <a:rPr lang="en-GB" dirty="0"/>
              <a:t>collaborators, partners, supply chain allies?</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515835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000000"/>
                </a:solidFill>
                <a:effectLst/>
                <a:latin typeface="Adobe Garamond W08"/>
              </a:rPr>
              <a:t>Workspace Design (No date) </a:t>
            </a:r>
            <a:r>
              <a:rPr lang="en-GB" dirty="0">
                <a:hlinkClick r:id="rId3"/>
              </a:rPr>
              <a:t>https://workspacedesign.co.za/2018/05/19/these-7-innovative-offices-were-designed-to-spark-creativity/</a:t>
            </a:r>
            <a:r>
              <a:rPr lang="en-GB" dirty="0"/>
              <a:t>  </a:t>
            </a:r>
            <a:r>
              <a:rPr lang="en-US" b="0" i="0" dirty="0">
                <a:solidFill>
                  <a:srgbClr val="000000"/>
                </a:solidFill>
                <a:effectLst/>
                <a:latin typeface="Adobe Garamond W08"/>
              </a:rPr>
              <a:t>[Accessed: 19 August 2020]</a:t>
            </a:r>
          </a:p>
          <a:p>
            <a:pPr algn="l" fontAlgn="base"/>
            <a:endParaRPr lang="en-US" b="0" i="0" dirty="0">
              <a:solidFill>
                <a:srgbClr val="000000"/>
              </a:solidFill>
              <a:effectLst/>
              <a:latin typeface="Adobe Garamond W08"/>
            </a:endParaRPr>
          </a:p>
          <a:p>
            <a:pPr algn="l" fontAlgn="base"/>
            <a:r>
              <a:rPr lang="en-US" b="0" i="0" dirty="0">
                <a:solidFill>
                  <a:srgbClr val="000000"/>
                </a:solidFill>
                <a:effectLst/>
                <a:latin typeface="Adobe Garamond W08"/>
              </a:rPr>
              <a:t>One of the first firms to bring a creative and playful approach to office spaces was Evolution Design.  Around 10 years ago, the company had never worked on such projects, until </a:t>
            </a:r>
            <a:r>
              <a:rPr lang="en-US" b="1" i="1" u="sng" dirty="0">
                <a:solidFill>
                  <a:srgbClr val="000000"/>
                </a:solidFill>
                <a:effectLst/>
                <a:latin typeface="Adobe Garamond W08"/>
              </a:rPr>
              <a:t>Google Zurich approached the firm with an idea for an office that specifically caters to the needs of its employees.</a:t>
            </a:r>
            <a:r>
              <a:rPr lang="en-US" b="0" i="0" dirty="0">
                <a:solidFill>
                  <a:srgbClr val="000000"/>
                </a:solidFill>
                <a:effectLst/>
                <a:latin typeface="Adobe Garamond W08"/>
              </a:rPr>
              <a:t> </a:t>
            </a:r>
          </a:p>
          <a:p>
            <a:pPr algn="l" fontAlgn="base"/>
            <a:r>
              <a:rPr lang="en-US" b="0" i="0" dirty="0">
                <a:solidFill>
                  <a:srgbClr val="000000"/>
                </a:solidFill>
                <a:effectLst/>
                <a:latin typeface="Adobe Garamond W08"/>
              </a:rPr>
              <a:t>“Google was one of the companies who realized that if they wanted to keep up, then they would have to change the way people work,” Evolution Design’s creative director, Tanya </a:t>
            </a:r>
            <a:r>
              <a:rPr lang="en-US" b="0" i="0" dirty="0" err="1">
                <a:solidFill>
                  <a:srgbClr val="000000"/>
                </a:solidFill>
                <a:effectLst/>
                <a:latin typeface="Adobe Garamond W08"/>
              </a:rPr>
              <a:t>Ruegg</a:t>
            </a:r>
            <a:r>
              <a:rPr lang="en-US" b="0" i="0" dirty="0">
                <a:solidFill>
                  <a:srgbClr val="000000"/>
                </a:solidFill>
                <a:effectLst/>
                <a:latin typeface="Adobe Garamond W08"/>
              </a:rPr>
              <a:t>, told </a:t>
            </a:r>
            <a:r>
              <a:rPr lang="en-US" b="0" i="1" dirty="0">
                <a:solidFill>
                  <a:srgbClr val="000000"/>
                </a:solidFill>
                <a:effectLst/>
                <a:latin typeface="inherit"/>
              </a:rPr>
              <a:t>Artsy</a:t>
            </a:r>
            <a:r>
              <a:rPr lang="en-US" b="0" i="0" dirty="0">
                <a:solidFill>
                  <a:srgbClr val="000000"/>
                </a:solidFill>
                <a:effectLst/>
                <a:latin typeface="Adobe Garamond W08"/>
              </a:rPr>
              <a:t>. “</a:t>
            </a:r>
            <a:r>
              <a:rPr lang="en-US" b="1" i="1" u="sng" dirty="0">
                <a:solidFill>
                  <a:srgbClr val="000000"/>
                </a:solidFill>
                <a:effectLst/>
                <a:latin typeface="Adobe Garamond W08"/>
              </a:rPr>
              <a:t>Because if people are sitting at their desks all day long, there will be no innovation.”</a:t>
            </a:r>
          </a:p>
          <a:p>
            <a:pPr algn="l" fontAlgn="base"/>
            <a:r>
              <a:rPr lang="en-US" b="0" i="0" dirty="0">
                <a:solidFill>
                  <a:srgbClr val="000000"/>
                </a:solidFill>
                <a:effectLst/>
                <a:latin typeface="Adobe Garamond W08"/>
              </a:rPr>
              <a:t>Evolution Design’s solution to Google’s unique request required an equally individual approach. The designers began interviewing Google employees and found that many of them are, as </a:t>
            </a:r>
            <a:r>
              <a:rPr lang="en-US" b="0" i="0" dirty="0" err="1">
                <a:solidFill>
                  <a:srgbClr val="000000"/>
                </a:solidFill>
                <a:effectLst/>
                <a:latin typeface="Adobe Garamond W08"/>
              </a:rPr>
              <a:t>Ruegg</a:t>
            </a:r>
            <a:r>
              <a:rPr lang="en-US" b="0" i="0" dirty="0">
                <a:solidFill>
                  <a:srgbClr val="000000"/>
                </a:solidFill>
                <a:effectLst/>
                <a:latin typeface="Adobe Garamond W08"/>
              </a:rPr>
              <a:t> suggested, “kids––like big kids.” To better support Googlers’ playful nature, the firm decided to include recreational areas like a room for video games, an aquarium with napping pods, and space for athletics, as well as a range of unconventional workspaces.</a:t>
            </a:r>
          </a:p>
          <a:p>
            <a:pPr algn="l" fontAlgn="base"/>
            <a:r>
              <a:rPr lang="en-US" b="0" i="0" dirty="0">
                <a:solidFill>
                  <a:srgbClr val="000000"/>
                </a:solidFill>
                <a:effectLst/>
                <a:latin typeface="Adobe Garamond W08"/>
              </a:rPr>
              <a:t>Some critics called the building childish, but for Google’s team, it fit the bill. “These types of people really need these extraordinary elements in order to keep them creative and motivated for work,” </a:t>
            </a:r>
            <a:r>
              <a:rPr lang="en-US" b="0" i="0" dirty="0" err="1">
                <a:solidFill>
                  <a:srgbClr val="000000"/>
                </a:solidFill>
                <a:effectLst/>
                <a:latin typeface="Adobe Garamond W08"/>
              </a:rPr>
              <a:t>Ruegg</a:t>
            </a:r>
            <a:r>
              <a:rPr lang="en-US" b="0" i="0" dirty="0">
                <a:solidFill>
                  <a:srgbClr val="000000"/>
                </a:solidFill>
                <a:effectLst/>
                <a:latin typeface="Adobe Garamond W08"/>
              </a:rPr>
              <a:t> explained.</a:t>
            </a:r>
          </a:p>
          <a:p>
            <a:pPr algn="l" fontAlgn="base"/>
            <a:r>
              <a:rPr lang="en-US" b="0" i="0" dirty="0">
                <a:solidFill>
                  <a:srgbClr val="000000"/>
                </a:solidFill>
                <a:effectLst/>
                <a:latin typeface="Adobe Garamond W08"/>
              </a:rPr>
              <a:t>Google Zurich’s individual style shows that there isn’t one creative approach to office design. Every workplace has particular needs, and a truly creative office employs design that is inspired by its employees, while helping to keep them inspired. Below, we share the stories behind six other creative offices with individualized approaches to the workplace.</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810051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000000"/>
                </a:solidFill>
                <a:effectLst/>
                <a:latin typeface="Adobe Garamond W08"/>
              </a:rPr>
              <a:t>While designing Microsoft’s Milan office, Italian architect DEGW incorporated the company’s collaborative nature into its designs by personalizing communal spaces with varying sound equipment and decor. “Floors differ from each other in terms of layout and aesthetics in accordance with functions and requirements,” content manager Valentina Locatelli told </a:t>
            </a:r>
            <a:r>
              <a:rPr lang="en-US" b="0" i="1" dirty="0">
                <a:solidFill>
                  <a:srgbClr val="000000"/>
                </a:solidFill>
                <a:effectLst/>
                <a:latin typeface="inherit"/>
              </a:rPr>
              <a:t>Artsy</a:t>
            </a:r>
            <a:r>
              <a:rPr lang="en-US" b="0" i="0" dirty="0">
                <a:solidFill>
                  <a:srgbClr val="000000"/>
                </a:solidFill>
                <a:effectLst/>
                <a:latin typeface="Adobe Garamond W08"/>
              </a:rPr>
              <a:t>. “Certain areas are more communicative and others more private to create a workspace that is not monotonous and encourages creativity and interaction.”</a:t>
            </a:r>
          </a:p>
          <a:p>
            <a:pPr algn="l" fontAlgn="base"/>
            <a:r>
              <a:rPr lang="en-US" b="0" i="0" dirty="0">
                <a:solidFill>
                  <a:srgbClr val="000000"/>
                </a:solidFill>
                <a:effectLst/>
                <a:latin typeface="Adobe Garamond W08"/>
              </a:rPr>
              <a:t>For example, in order to meet employees’ need for collaboration and brainstorming spaces, DEGW envisioned “creative gardens,” which are semi-private wooden structures that include high-performance acoustics. Their exteriors are often embellished with plants, making them recognizable and inviting spaces in the office.</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4259140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dirty="0">
                <a:effectLst/>
                <a:latin typeface="Adobe Garamond W08"/>
              </a:rPr>
              <a:t>At LEGO’s Denmark office, imaginative design runs rampant through its sunny and playful workspaces. From the silver slide winding through the open-plan space to bursts of bright color, designer </a:t>
            </a:r>
            <a:r>
              <a:rPr lang="en-US" dirty="0" err="1">
                <a:effectLst/>
                <a:latin typeface="Adobe Garamond W08"/>
              </a:rPr>
              <a:t>Rosan</a:t>
            </a:r>
            <a:r>
              <a:rPr lang="en-US" dirty="0">
                <a:effectLst/>
                <a:latin typeface="Adobe Garamond W08"/>
              </a:rPr>
              <a:t> Bosch created a work environment saturated in the possibilities of play.</a:t>
            </a:r>
          </a:p>
          <a:p>
            <a:pPr fontAlgn="base"/>
            <a:r>
              <a:rPr lang="en-US" dirty="0">
                <a:effectLst/>
                <a:latin typeface="Adobe Garamond W08"/>
              </a:rPr>
              <a:t>“In order to create a design that matches the creative development process in the department, the imagination was given free rein,” said the creative art and design studio in a statement. “The purpose of LEGO is not only to make fun designs for others to enjoy––at LEGO, work too is supposed to be fun.”</a:t>
            </a:r>
          </a:p>
          <a:p>
            <a:r>
              <a:rPr lang="en-US" b="0" i="0" dirty="0">
                <a:solidFill>
                  <a:srgbClr val="000000"/>
                </a:solidFill>
                <a:effectLst/>
                <a:latin typeface="Adobe Garamond W08"/>
              </a:rPr>
              <a:t>A major way the design team achieved this goal was through its use of scale. A mural depicts blades of green grass that nearly touch the ceiling with a giant-sized LEGO figure walking through the foliage. Tables with tiny bonsai gardens serve as workstations, and oversized furniture pieces punctuate the office––one standout piece is the powder blue couch that extends into a cloud-like form and functions as a walkway and entrance to the slide. </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1425284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Whirlpool and Haier occupy the ‘white-goods’ appliance marketplace – not a particularly ‘sexy’ area, but both have attempted to innovate, by focusing upon the creativity and ideas of their workforces.</a:t>
            </a:r>
          </a:p>
          <a:p>
            <a:endParaRPr lang="en-GB" dirty="0"/>
          </a:p>
          <a:p>
            <a:r>
              <a:rPr lang="en-GB" dirty="0"/>
              <a:t>Who do you think is winning?</a:t>
            </a:r>
          </a:p>
        </p:txBody>
      </p:sp>
      <p:sp>
        <p:nvSpPr>
          <p:cNvPr id="4" name="Slide Number Placeholder 3"/>
          <p:cNvSpPr>
            <a:spLocks noGrp="1"/>
          </p:cNvSpPr>
          <p:nvPr>
            <p:ph type="sldNum" sz="quarter" idx="5"/>
          </p:nvPr>
        </p:nvSpPr>
        <p:spPr/>
        <p:txBody>
          <a:bodyPr/>
          <a:lstStyle/>
          <a:p>
            <a:fld id="{5A651D80-B2C2-482F-8142-881402B33ACC}" type="slidenum">
              <a:rPr lang="en-GB" smtClean="0"/>
              <a:t>15</a:t>
            </a:fld>
            <a:endParaRPr lang="en-GB"/>
          </a:p>
        </p:txBody>
      </p:sp>
    </p:spTree>
    <p:extLst>
      <p:ext uri="{BB962C8B-B14F-4D97-AF65-F5344CB8AC3E}">
        <p14:creationId xmlns:p14="http://schemas.microsoft.com/office/powerpoint/2010/main" val="837652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Slides </a:t>
            </a:r>
            <a:r>
              <a:rPr lang="en-GB" i="1" u="sng" dirty="0"/>
              <a:t>16 to 30 </a:t>
            </a:r>
            <a:r>
              <a:rPr lang="en-GB" dirty="0"/>
              <a:t>feature material and ideas from:  </a:t>
            </a:r>
            <a:r>
              <a:rPr lang="en-GB" altLang="en-US" sz="1200" dirty="0">
                <a:latin typeface="Calibri" panose="020F0502020204030204" pitchFamily="34" charset="0"/>
              </a:rPr>
              <a:t>Snyder, N. T. and Duarte, D. L (2008). Unleashing Innovation: How Whirlpool Transformed An Industry.  San Francisco, CA: Jossey-Bass</a:t>
            </a:r>
            <a:endParaRPr lang="en-GB" sz="1200"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3323825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Whirlpool didn’t want a temporary innovative ‘lift’, they wanted innovation to become core to their operation….they wanted it to be sustainable, and a function of the way they operated…..they wanted to EMBED it into their DNA.</a:t>
            </a:r>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198608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Whirlpool’s first part of the Innovation Framework</a:t>
            </a:r>
          </a:p>
        </p:txBody>
      </p:sp>
      <p:sp>
        <p:nvSpPr>
          <p:cNvPr id="4" name="Slide Number Placeholder 3"/>
          <p:cNvSpPr>
            <a:spLocks noGrp="1"/>
          </p:cNvSpPr>
          <p:nvPr>
            <p:ph type="sldNum" sz="quarter" idx="5"/>
          </p:nvPr>
        </p:nvSpPr>
        <p:spPr/>
        <p:txBody>
          <a:bodyPr/>
          <a:lstStyle/>
          <a:p>
            <a:fld id="{5A651D80-B2C2-482F-8142-881402B33ACC}" type="slidenum">
              <a:rPr lang="en-GB" smtClean="0"/>
              <a:t>19</a:t>
            </a:fld>
            <a:endParaRPr lang="en-GB"/>
          </a:p>
        </p:txBody>
      </p:sp>
    </p:spTree>
    <p:extLst>
      <p:ext uri="{BB962C8B-B14F-4D97-AF65-F5344CB8AC3E}">
        <p14:creationId xmlns:p14="http://schemas.microsoft.com/office/powerpoint/2010/main" val="2673132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77D132D2-BAC1-4D22-9476-C2B663AD47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63CB734-D61B-44A4-8EDE-466C19D08FB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Kaplan and Norton Balanced Scorecard – Financial results, Customer, Employee, Societal and Business process perspectives.  Gives Whirlpool an holistic view of the results of their efforts.</a:t>
            </a:r>
          </a:p>
        </p:txBody>
      </p:sp>
      <p:sp>
        <p:nvSpPr>
          <p:cNvPr id="24580" name="Slide Number Placeholder 3">
            <a:extLst>
              <a:ext uri="{FF2B5EF4-FFF2-40B4-BE49-F238E27FC236}">
                <a16:creationId xmlns:a16="http://schemas.microsoft.com/office/drawing/2014/main" id="{D6AB9D36-ED35-4F9E-8DAC-907AA04234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DE3263F4-3128-4203-901F-1759FF0CE7FB}" type="slidenum">
              <a:rPr lang="en-GB" altLang="en-US"/>
              <a:pPr/>
              <a:t>24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second part of Whirlpool’s Innovative Framework…..</a:t>
            </a:r>
          </a:p>
        </p:txBody>
      </p:sp>
      <p:sp>
        <p:nvSpPr>
          <p:cNvPr id="4" name="Slide Number Placeholder 3"/>
          <p:cNvSpPr>
            <a:spLocks noGrp="1"/>
          </p:cNvSpPr>
          <p:nvPr>
            <p:ph type="sldNum" sz="quarter" idx="5"/>
          </p:nvPr>
        </p:nvSpPr>
        <p:spPr/>
        <p:txBody>
          <a:bodyPr/>
          <a:lstStyle/>
          <a:p>
            <a:fld id="{5A651D80-B2C2-482F-8142-881402B33ACC}" type="slidenum">
              <a:rPr lang="en-GB" smtClean="0"/>
              <a:t>25</a:t>
            </a:fld>
            <a:endParaRPr lang="en-GB"/>
          </a:p>
        </p:txBody>
      </p:sp>
    </p:spTree>
    <p:extLst>
      <p:ext uri="{BB962C8B-B14F-4D97-AF65-F5344CB8AC3E}">
        <p14:creationId xmlns:p14="http://schemas.microsoft.com/office/powerpoint/2010/main" val="34800035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the group’s attention back to the office designs we looked at previously…</a:t>
            </a:r>
          </a:p>
        </p:txBody>
      </p:sp>
      <p:sp>
        <p:nvSpPr>
          <p:cNvPr id="4" name="Slide Number Placeholder 3"/>
          <p:cNvSpPr>
            <a:spLocks noGrp="1"/>
          </p:cNvSpPr>
          <p:nvPr>
            <p:ph type="sldNum" sz="quarter" idx="5"/>
          </p:nvPr>
        </p:nvSpPr>
        <p:spPr/>
        <p:txBody>
          <a:bodyPr/>
          <a:lstStyle/>
          <a:p>
            <a:fld id="{5A651D80-B2C2-482F-8142-881402B33ACC}" type="slidenum">
              <a:rPr lang="en-GB" smtClean="0"/>
              <a:t>28</a:t>
            </a:fld>
            <a:endParaRPr lang="en-GB"/>
          </a:p>
        </p:txBody>
      </p:sp>
    </p:spTree>
    <p:extLst>
      <p:ext uri="{BB962C8B-B14F-4D97-AF65-F5344CB8AC3E}">
        <p14:creationId xmlns:p14="http://schemas.microsoft.com/office/powerpoint/2010/main" val="2835962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 Zhang is the CEO of Haier.  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31</a:t>
            </a:fld>
            <a:endParaRPr lang="en-GB"/>
          </a:p>
        </p:txBody>
      </p:sp>
    </p:spTree>
    <p:extLst>
      <p:ext uri="{BB962C8B-B14F-4D97-AF65-F5344CB8AC3E}">
        <p14:creationId xmlns:p14="http://schemas.microsoft.com/office/powerpoint/2010/main" val="2592901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33</a:t>
            </a:fld>
            <a:endParaRPr lang="en-GB"/>
          </a:p>
        </p:txBody>
      </p:sp>
    </p:spTree>
    <p:extLst>
      <p:ext uri="{BB962C8B-B14F-4D97-AF65-F5344CB8AC3E}">
        <p14:creationId xmlns:p14="http://schemas.microsoft.com/office/powerpoint/2010/main" val="26088787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34</a:t>
            </a:fld>
            <a:endParaRPr lang="en-GB"/>
          </a:p>
        </p:txBody>
      </p:sp>
    </p:spTree>
    <p:extLst>
      <p:ext uri="{BB962C8B-B14F-4D97-AF65-F5344CB8AC3E}">
        <p14:creationId xmlns:p14="http://schemas.microsoft.com/office/powerpoint/2010/main" val="24972819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35</a:t>
            </a:fld>
            <a:endParaRPr lang="en-GB"/>
          </a:p>
        </p:txBody>
      </p:sp>
    </p:spTree>
    <p:extLst>
      <p:ext uri="{BB962C8B-B14F-4D97-AF65-F5344CB8AC3E}">
        <p14:creationId xmlns:p14="http://schemas.microsoft.com/office/powerpoint/2010/main" val="12728264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36</a:t>
            </a:fld>
            <a:endParaRPr lang="en-GB"/>
          </a:p>
        </p:txBody>
      </p:sp>
    </p:spTree>
    <p:extLst>
      <p:ext uri="{BB962C8B-B14F-4D97-AF65-F5344CB8AC3E}">
        <p14:creationId xmlns:p14="http://schemas.microsoft.com/office/powerpoint/2010/main" val="630200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commentary is from an article on the Channel NewsAsia (CNA) website by Paulo, D. A., CAN (2018) </a:t>
            </a:r>
            <a:r>
              <a:rPr lang="en-GB" b="0" i="1" dirty="0"/>
              <a:t>CNA international edition</a:t>
            </a:r>
            <a:r>
              <a:rPr lang="en-GB" dirty="0"/>
              <a:t>. [Online] </a:t>
            </a:r>
            <a:r>
              <a:rPr lang="en-GB" dirty="0">
                <a:hlinkClick r:id="rId3"/>
              </a:rPr>
              <a:t>https://www.channelnewsasia.com/news/cnainsider/how-china-fridge-factory-haier-prevailed-over-general-electric-10861934</a:t>
            </a:r>
            <a:r>
              <a:rPr lang="en-GB" dirty="0"/>
              <a:t>  [Accessed: 18 August 2020]</a:t>
            </a:r>
          </a:p>
        </p:txBody>
      </p:sp>
      <p:sp>
        <p:nvSpPr>
          <p:cNvPr id="4" name="Slide Number Placeholder 3"/>
          <p:cNvSpPr>
            <a:spLocks noGrp="1"/>
          </p:cNvSpPr>
          <p:nvPr>
            <p:ph type="sldNum" sz="quarter" idx="5"/>
          </p:nvPr>
        </p:nvSpPr>
        <p:spPr/>
        <p:txBody>
          <a:bodyPr/>
          <a:lstStyle/>
          <a:p>
            <a:fld id="{5A651D80-B2C2-482F-8142-881402B33ACC}" type="slidenum">
              <a:rPr lang="en-GB" smtClean="0"/>
              <a:t>37</a:t>
            </a:fld>
            <a:endParaRPr lang="en-GB"/>
          </a:p>
        </p:txBody>
      </p:sp>
    </p:spTree>
    <p:extLst>
      <p:ext uri="{BB962C8B-B14F-4D97-AF65-F5344CB8AC3E}">
        <p14:creationId xmlns:p14="http://schemas.microsoft.com/office/powerpoint/2010/main" val="6031912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 that the students look at the video and do some research on Haier and its most recent innovations.</a:t>
            </a:r>
          </a:p>
          <a:p>
            <a:endParaRPr lang="en-GB" dirty="0"/>
          </a:p>
          <a:p>
            <a:r>
              <a:rPr lang="en-GB" dirty="0"/>
              <a:t>Some links: </a:t>
            </a:r>
          </a:p>
          <a:p>
            <a:endParaRPr lang="en-GB" dirty="0">
              <a:hlinkClick r:id="rId3"/>
            </a:endParaRPr>
          </a:p>
          <a:p>
            <a:r>
              <a:rPr lang="en-GB" dirty="0">
                <a:hlinkClick r:id="rId3"/>
              </a:rPr>
              <a:t>https://www.wipo.int/wipo_magazine/en/2015/04/article_0006.html</a:t>
            </a:r>
            <a:endParaRPr lang="en-GB" dirty="0"/>
          </a:p>
          <a:p>
            <a:endParaRPr lang="en-GB" dirty="0"/>
          </a:p>
          <a:p>
            <a:r>
              <a:rPr lang="en-GB" dirty="0">
                <a:hlinkClick r:id="rId4"/>
              </a:rPr>
              <a:t>https://www.willistowerswatson.com/en-GB/Insights/2020/01/haier-accelerates-innovation-by-making-everyone-a-ceo</a:t>
            </a:r>
            <a:endParaRPr lang="en-GB" dirty="0"/>
          </a:p>
          <a:p>
            <a:endParaRPr lang="en-GB" dirty="0"/>
          </a:p>
          <a:p>
            <a:r>
              <a:rPr lang="en-GB" dirty="0">
                <a:hlinkClick r:id="rId5"/>
              </a:rPr>
              <a:t>https://www.haier.com/global/</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39</a:t>
            </a:fld>
            <a:endParaRPr lang="en-GB"/>
          </a:p>
        </p:txBody>
      </p:sp>
    </p:spTree>
    <p:extLst>
      <p:ext uri="{BB962C8B-B14F-4D97-AF65-F5344CB8AC3E}">
        <p14:creationId xmlns:p14="http://schemas.microsoft.com/office/powerpoint/2010/main" val="15305404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Viki, T. (2017)  </a:t>
            </a:r>
            <a:r>
              <a:rPr lang="en-GB" i="1" u="none" dirty="0"/>
              <a:t>As Xerox PARC turns 47, the lesson learned is that business models matter.  </a:t>
            </a:r>
            <a:r>
              <a:rPr lang="en-GB" i="0" u="none" dirty="0"/>
              <a:t>Available at </a:t>
            </a:r>
            <a:r>
              <a:rPr lang="en-GB" dirty="0">
                <a:hlinkClick r:id="rId3"/>
              </a:rPr>
              <a:t>https://www.forbes.com/sites/tendayiviki/2017/07/01/as-xerox-parc-turns-forty-seven-the-lesson-learned-is-that-business-models-matter/#46feaa9c7548</a:t>
            </a:r>
            <a:r>
              <a:rPr lang="en-GB" dirty="0"/>
              <a:t>  </a:t>
            </a:r>
            <a:r>
              <a:rPr lang="en-GB" i="0" u="none" dirty="0"/>
              <a:t>[Accessed: 19 August 2020]</a:t>
            </a:r>
          </a:p>
          <a:p>
            <a:endParaRPr lang="en-GB" i="0" u="none" dirty="0"/>
          </a:p>
          <a:p>
            <a:endParaRPr lang="en-GB" i="0" u="none" dirty="0"/>
          </a:p>
          <a:p>
            <a:endParaRPr lang="en-GB" i="0" u="none" dirty="0"/>
          </a:p>
          <a:p>
            <a:endParaRPr lang="en-GB" u="none" dirty="0"/>
          </a:p>
          <a:p>
            <a:endParaRPr lang="en-GB" u="none" dirty="0"/>
          </a:p>
          <a:p>
            <a:endParaRPr lang="en-GB" u="none" dirty="0"/>
          </a:p>
        </p:txBody>
      </p:sp>
      <p:sp>
        <p:nvSpPr>
          <p:cNvPr id="4" name="Slide Number Placeholder 3"/>
          <p:cNvSpPr>
            <a:spLocks noGrp="1"/>
          </p:cNvSpPr>
          <p:nvPr>
            <p:ph type="sldNum" sz="quarter" idx="5"/>
          </p:nvPr>
        </p:nvSpPr>
        <p:spPr/>
        <p:txBody>
          <a:bodyPr/>
          <a:lstStyle/>
          <a:p>
            <a:fld id="{5A651D80-B2C2-482F-8142-881402B33ACC}" type="slidenum">
              <a:rPr lang="en-GB" smtClean="0"/>
              <a:t>40</a:t>
            </a:fld>
            <a:endParaRPr lang="en-GB"/>
          </a:p>
        </p:txBody>
      </p:sp>
    </p:spTree>
    <p:extLst>
      <p:ext uri="{BB962C8B-B14F-4D97-AF65-F5344CB8AC3E}">
        <p14:creationId xmlns:p14="http://schemas.microsoft.com/office/powerpoint/2010/main" val="337890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25/08/2020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pxfuel.com/en/free-photo-jyjvo"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inchot.com/2011/11/the-intrapreneurs-ten-commandments.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hyperlink" Target="https://www.piqsels.com/en/search?q=question+mark"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maxpixel.net/Flight-Sky-Paragliding-Air-Parachute-Glide-Fly-3053283"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video" Target="https://www.youtube.com/embed/_FvYpoE7fow?feature=oembed" TargetMode="External"/><Relationship Id="rId4" Type="http://schemas.openxmlformats.org/officeDocument/2006/relationships/image" Target="../media/image42.jpeg"/></Relationships>
</file>

<file path=ppt/slides/_rels/slide40.xml.rels><?xml version="1.0" encoding="UTF-8" standalone="yes"?>
<Relationships xmlns="http://schemas.openxmlformats.org/package/2006/relationships"><Relationship Id="rId3" Type="http://schemas.openxmlformats.org/officeDocument/2006/relationships/hyperlink" Target="http://www.icmrindia.org/casestudies/catalogue/Business%20Strategy2/BSTR150.ht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3.gif"/></Relationships>
</file>

<file path=ppt/slides/_rels/slide41.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241728"/>
            <a:ext cx="7772400" cy="1470025"/>
          </a:xfrm>
        </p:spPr>
        <p:txBody>
          <a:bodyPr>
            <a:normAutofit fontScale="90000"/>
          </a:bodyPr>
          <a:lstStyle/>
          <a:p>
            <a:r>
              <a:rPr lang="en-GB" dirty="0">
                <a:solidFill>
                  <a:srgbClr val="0000FF"/>
                </a:solidFill>
              </a:rPr>
              <a:t>BMSK6002  Developing Innovation and Creativity for Business Advantage</a:t>
            </a:r>
            <a:br>
              <a:rPr lang="en-GB" dirty="0">
                <a:solidFill>
                  <a:srgbClr val="0000FF"/>
                </a:solidFill>
              </a:rPr>
            </a:br>
            <a:br>
              <a:rPr lang="en-GB" dirty="0">
                <a:solidFill>
                  <a:srgbClr val="0000FF"/>
                </a:solidFill>
              </a:rPr>
            </a:br>
            <a:r>
              <a:rPr lang="en-GB" i="1" dirty="0">
                <a:solidFill>
                  <a:srgbClr val="0000FF"/>
                </a:solidFill>
              </a:rPr>
              <a:t>Online Session Nine</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t>
            </a:r>
            <a:r>
              <a:rPr lang="en-GB" i="1" dirty="0"/>
              <a:t>A Reminder</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199" y="2986222"/>
            <a:ext cx="3448049" cy="985703"/>
          </a:xfrm>
        </p:spPr>
        <p:txBody>
          <a:bodyPr>
            <a:noAutofit/>
          </a:bodyPr>
          <a:lstStyle/>
          <a:p>
            <a:r>
              <a:rPr lang="en-GB" dirty="0">
                <a:solidFill>
                  <a:srgbClr val="660066"/>
                </a:solidFill>
              </a:rPr>
              <a:t>Develop a </a:t>
            </a:r>
            <a:r>
              <a:rPr lang="en-GB" i="1" dirty="0">
                <a:solidFill>
                  <a:srgbClr val="660066"/>
                </a:solidFill>
              </a:rPr>
              <a:t>Mind Map </a:t>
            </a:r>
            <a:r>
              <a:rPr lang="en-GB" dirty="0">
                <a:solidFill>
                  <a:srgbClr val="660066"/>
                </a:solidFill>
              </a:rPr>
              <a:t>for your assignment</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0426" y="4241320"/>
            <a:ext cx="1933574" cy="1466117"/>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4095750" cy="1815882"/>
          </a:xfrm>
          <a:prstGeom prst="rect">
            <a:avLst/>
          </a:prstGeom>
        </p:spPr>
        <p:txBody>
          <a:bodyPr wrap="square">
            <a:spAutoFit/>
          </a:bodyPr>
          <a:lstStyle/>
          <a:p>
            <a:r>
              <a:rPr lang="en-GB" sz="2800" dirty="0">
                <a:solidFill>
                  <a:srgbClr val="0000CC"/>
                </a:solidFill>
              </a:rPr>
              <a:t>Reflect upon the theories, concepts, ideas, models and research you have carried out, and then…</a:t>
            </a:r>
          </a:p>
        </p:txBody>
      </p:sp>
      <p:sp>
        <p:nvSpPr>
          <p:cNvPr id="6" name="TextBox 5">
            <a:extLst>
              <a:ext uri="{FF2B5EF4-FFF2-40B4-BE49-F238E27FC236}">
                <a16:creationId xmlns:a16="http://schemas.microsoft.com/office/drawing/2014/main" id="{36DA047C-9219-4CF9-871B-E54EBA5A4D4C}"/>
              </a:ext>
            </a:extLst>
          </p:cNvPr>
          <p:cNvSpPr txBox="1"/>
          <p:nvPr/>
        </p:nvSpPr>
        <p:spPr>
          <a:xfrm>
            <a:off x="200026" y="4374213"/>
            <a:ext cx="6124574" cy="1200329"/>
          </a:xfrm>
          <a:prstGeom prst="rect">
            <a:avLst/>
          </a:prstGeom>
          <a:noFill/>
        </p:spPr>
        <p:txBody>
          <a:bodyPr wrap="square" rtlCol="0">
            <a:spAutoFit/>
          </a:bodyPr>
          <a:lstStyle/>
          <a:p>
            <a:r>
              <a:rPr lang="en-GB" sz="2400" dirty="0">
                <a:solidFill>
                  <a:srgbClr val="0000FF"/>
                </a:solidFill>
              </a:rPr>
              <a:t>Write up your findings for discussion at the next session – it should take you approximately 2 hours to complete this task.</a:t>
            </a:r>
          </a:p>
        </p:txBody>
      </p:sp>
      <p:pic>
        <p:nvPicPr>
          <p:cNvPr id="7" name="Picture 6">
            <a:extLst>
              <a:ext uri="{FF2B5EF4-FFF2-40B4-BE49-F238E27FC236}">
                <a16:creationId xmlns:a16="http://schemas.microsoft.com/office/drawing/2014/main" id="{40CCDC05-FC80-4885-A35C-269966FA5060}"/>
              </a:ext>
            </a:extLst>
          </p:cNvPr>
          <p:cNvPicPr>
            <a:picLocks noChangeAspect="1"/>
          </p:cNvPicPr>
          <p:nvPr/>
        </p:nvPicPr>
        <p:blipFill>
          <a:blip r:embed="rId5"/>
          <a:stretch>
            <a:fillRect/>
          </a:stretch>
        </p:blipFill>
        <p:spPr>
          <a:xfrm>
            <a:off x="5238751" y="882362"/>
            <a:ext cx="3905249" cy="2957512"/>
          </a:xfrm>
          <a:prstGeom prst="rect">
            <a:avLst/>
          </a:prstGeom>
        </p:spPr>
      </p:pic>
    </p:spTree>
    <p:extLst>
      <p:ext uri="{BB962C8B-B14F-4D97-AF65-F5344CB8AC3E}">
        <p14:creationId xmlns:p14="http://schemas.microsoft.com/office/powerpoint/2010/main" val="2916405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153904" y="1251284"/>
            <a:ext cx="4950203" cy="2511091"/>
          </a:xfrm>
        </p:spPr>
        <p:txBody>
          <a:bodyPr/>
          <a:lstStyle/>
          <a:p>
            <a:r>
              <a:rPr lang="en-GB" dirty="0">
                <a:solidFill>
                  <a:srgbClr val="0000FF"/>
                </a:solidFill>
              </a:rPr>
              <a:t>Entrepreneur….</a:t>
            </a:r>
            <a:r>
              <a:rPr lang="en-GB" i="1" dirty="0">
                <a:solidFill>
                  <a:srgbClr val="0000FF"/>
                </a:solidFill>
              </a:rPr>
              <a:t>Intrapreneur</a:t>
            </a:r>
          </a:p>
          <a:p>
            <a:r>
              <a:rPr lang="en-GB" dirty="0">
                <a:solidFill>
                  <a:srgbClr val="0000FF"/>
                </a:solidFill>
              </a:rPr>
              <a:t>Innovative &amp; Creative companies…discussion</a:t>
            </a:r>
          </a:p>
          <a:p>
            <a:r>
              <a:rPr lang="en-GB" dirty="0">
                <a:solidFill>
                  <a:srgbClr val="0000FF"/>
                </a:solidFill>
              </a:rPr>
              <a:t>Whirlpool</a:t>
            </a:r>
          </a:p>
          <a:p>
            <a:r>
              <a:rPr lang="en-GB" dirty="0">
                <a:solidFill>
                  <a:srgbClr val="0000FF"/>
                </a:solidFill>
              </a:rPr>
              <a:t>Haier</a:t>
            </a:r>
          </a:p>
          <a:p>
            <a:endParaRPr lang="en-GB" dirty="0"/>
          </a:p>
        </p:txBody>
      </p:sp>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6896100" y="13795"/>
            <a:ext cx="2247900" cy="1618488"/>
          </a:xfrm>
          <a:prstGeom prst="rect">
            <a:avLst/>
          </a:prstGeom>
        </p:spPr>
      </p:pic>
      <p:pic>
        <p:nvPicPr>
          <p:cNvPr id="5" name="Picture 4">
            <a:extLst>
              <a:ext uri="{FF2B5EF4-FFF2-40B4-BE49-F238E27FC236}">
                <a16:creationId xmlns:a16="http://schemas.microsoft.com/office/drawing/2014/main" id="{039FB572-01E7-478A-A3A1-FF75D0757FD6}"/>
              </a:ext>
            </a:extLst>
          </p:cNvPr>
          <p:cNvPicPr>
            <a:picLocks noChangeAspect="1"/>
          </p:cNvPicPr>
          <p:nvPr/>
        </p:nvPicPr>
        <p:blipFill>
          <a:blip r:embed="rId4"/>
          <a:stretch>
            <a:fillRect/>
          </a:stretch>
        </p:blipFill>
        <p:spPr>
          <a:xfrm>
            <a:off x="5104107" y="2476500"/>
            <a:ext cx="4039893" cy="3257550"/>
          </a:xfrm>
          <a:prstGeom prst="rect">
            <a:avLst/>
          </a:prstGeom>
        </p:spPr>
      </p:pic>
      <p:pic>
        <p:nvPicPr>
          <p:cNvPr id="4" name="Picture 3">
            <a:extLst>
              <a:ext uri="{FF2B5EF4-FFF2-40B4-BE49-F238E27FC236}">
                <a16:creationId xmlns:a16="http://schemas.microsoft.com/office/drawing/2014/main" id="{22B22BFA-8410-4A01-8983-F0DAD014841A}"/>
              </a:ext>
            </a:extLst>
          </p:cNvPr>
          <p:cNvPicPr>
            <a:picLocks noChangeAspect="1"/>
          </p:cNvPicPr>
          <p:nvPr/>
        </p:nvPicPr>
        <p:blipFill>
          <a:blip r:embed="rId5"/>
          <a:stretch>
            <a:fillRect/>
          </a:stretch>
        </p:blipFill>
        <p:spPr>
          <a:xfrm>
            <a:off x="0" y="3903144"/>
            <a:ext cx="3267075" cy="1830906"/>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130F-CB9F-46C8-87FC-A977162FF9A6}"/>
              </a:ext>
            </a:extLst>
          </p:cNvPr>
          <p:cNvSpPr>
            <a:spLocks noGrp="1"/>
          </p:cNvSpPr>
          <p:nvPr>
            <p:ph type="title"/>
          </p:nvPr>
        </p:nvSpPr>
        <p:spPr>
          <a:xfrm>
            <a:off x="468313" y="620713"/>
            <a:ext cx="8229600" cy="1250950"/>
          </a:xfrm>
        </p:spPr>
        <p:txBody>
          <a:bodyPr rtlCol="0">
            <a:normAutofit fontScale="90000"/>
          </a:bodyPr>
          <a:lstStyle/>
          <a:p>
            <a:pPr eaLnBrk="1" fontAlgn="auto" hangingPunct="1">
              <a:spcAft>
                <a:spcPts val="0"/>
              </a:spcAft>
              <a:defRPr/>
            </a:pPr>
            <a:r>
              <a:rPr lang="en-GB" dirty="0">
                <a:solidFill>
                  <a:schemeClr val="accent1">
                    <a:satMod val="150000"/>
                  </a:schemeClr>
                </a:solidFill>
              </a:rPr>
              <a:t>“An entrepreneur keeps their eyes and ears open “</a:t>
            </a:r>
            <a:br>
              <a:rPr lang="en-GB" dirty="0">
                <a:solidFill>
                  <a:schemeClr val="accent1">
                    <a:satMod val="150000"/>
                  </a:schemeClr>
                </a:solidFill>
              </a:rPr>
            </a:br>
            <a:r>
              <a:rPr lang="en-GB" dirty="0">
                <a:solidFill>
                  <a:schemeClr val="accent1">
                    <a:satMod val="150000"/>
                  </a:schemeClr>
                </a:solidFill>
              </a:rPr>
              <a:t>		</a:t>
            </a:r>
            <a:br>
              <a:rPr lang="en-GB" dirty="0">
                <a:solidFill>
                  <a:schemeClr val="accent1">
                    <a:satMod val="150000"/>
                  </a:schemeClr>
                </a:solidFill>
              </a:rPr>
            </a:br>
            <a:endParaRPr lang="en-GB" dirty="0">
              <a:solidFill>
                <a:schemeClr val="accent1">
                  <a:satMod val="150000"/>
                </a:schemeClr>
              </a:solidFill>
            </a:endParaRPr>
          </a:p>
        </p:txBody>
      </p:sp>
      <p:pic>
        <p:nvPicPr>
          <p:cNvPr id="15363" name="Picture 2">
            <a:extLst>
              <a:ext uri="{FF2B5EF4-FFF2-40B4-BE49-F238E27FC236}">
                <a16:creationId xmlns:a16="http://schemas.microsoft.com/office/drawing/2014/main" id="{36DDFC1A-C4C3-4735-B51E-29E1A3CEE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1771650"/>
            <a:ext cx="4752975" cy="357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93A86-1A55-4F73-8271-9D0B85B18110}"/>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Innovation roles</a:t>
            </a:r>
          </a:p>
        </p:txBody>
      </p:sp>
      <p:sp>
        <p:nvSpPr>
          <p:cNvPr id="3" name="Content Placeholder 2">
            <a:extLst>
              <a:ext uri="{FF2B5EF4-FFF2-40B4-BE49-F238E27FC236}">
                <a16:creationId xmlns:a16="http://schemas.microsoft.com/office/drawing/2014/main" id="{DB9B6B32-0083-485C-B3FB-EE65BB327A0E}"/>
              </a:ext>
            </a:extLst>
          </p:cNvPr>
          <p:cNvSpPr>
            <a:spLocks noGrp="1"/>
          </p:cNvSpPr>
          <p:nvPr>
            <p:ph idx="1"/>
          </p:nvPr>
        </p:nvSpPr>
        <p:spPr>
          <a:xfrm>
            <a:off x="457200" y="1600200"/>
            <a:ext cx="8229600" cy="3916363"/>
          </a:xfrm>
        </p:spPr>
        <p:txBody>
          <a:bodyPr/>
          <a:lstStyle/>
          <a:p>
            <a:pPr eaLnBrk="1" hangingPunct="1"/>
            <a:r>
              <a:rPr lang="en-GB" altLang="en-US"/>
              <a:t>Inventor </a:t>
            </a:r>
            <a:r>
              <a:rPr lang="en-GB" altLang="en-US" sz="1400"/>
              <a:t>=</a:t>
            </a:r>
            <a:r>
              <a:rPr lang="en-GB" altLang="en-US"/>
              <a:t> </a:t>
            </a:r>
            <a:r>
              <a:rPr lang="en-GB" altLang="en-US" sz="1400"/>
              <a:t>needs to be concerned with new products, tech innovation, generally intrinsically motivated. They desire recognition with peers, financial reward</a:t>
            </a:r>
          </a:p>
          <a:p>
            <a:pPr eaLnBrk="1" hangingPunct="1"/>
            <a:r>
              <a:rPr lang="en-GB" altLang="en-US"/>
              <a:t>Innovator</a:t>
            </a:r>
            <a:r>
              <a:rPr lang="en-GB" altLang="en-US" sz="1400"/>
              <a:t> = requires freedom, flexibility, so people can use their initiative   - Likes to see ideas realised</a:t>
            </a:r>
          </a:p>
          <a:p>
            <a:pPr eaLnBrk="1" hangingPunct="1"/>
            <a:r>
              <a:rPr lang="en-GB" altLang="en-US"/>
              <a:t>Entrepreneur  </a:t>
            </a:r>
            <a:r>
              <a:rPr lang="en-GB" altLang="en-US" sz="1400"/>
              <a:t>= turns innovative products/services into marketable commodity</a:t>
            </a:r>
          </a:p>
          <a:p>
            <a:pPr eaLnBrk="1" hangingPunct="1"/>
            <a:r>
              <a:rPr lang="en-GB" altLang="en-US"/>
              <a:t>Intrapreneur ’s</a:t>
            </a:r>
            <a:r>
              <a:rPr lang="en-GB" altLang="en-US" sz="1400"/>
              <a:t>     = are "Inside Entrepreneurs“ found in larger organisations</a:t>
            </a:r>
          </a:p>
          <a:p>
            <a:pPr eaLnBrk="1" hangingPunct="1"/>
            <a:r>
              <a:rPr lang="en-GB" altLang="en-US"/>
              <a:t>Champion </a:t>
            </a:r>
            <a:r>
              <a:rPr lang="en-GB" altLang="en-US" sz="1400"/>
              <a:t>= Good ideas need champions to defend them against the status quo – found in smaller organisations</a:t>
            </a:r>
          </a:p>
          <a:p>
            <a:pPr eaLnBrk="1" hangingPunct="1"/>
            <a:endParaRPr lang="en-GB" altLang="en-US" sz="1400"/>
          </a:p>
          <a:p>
            <a:pPr eaLnBrk="1" hangingPunct="1"/>
            <a:endParaRPr lang="en-GB" altLang="en-US" sz="1400"/>
          </a:p>
          <a:p>
            <a:pPr eaLnBrk="1" hangingPunct="1"/>
            <a:endParaRPr lang="en-GB" altLang="en-US" sz="1400"/>
          </a:p>
          <a:p>
            <a:pPr eaLnBrk="1" hangingPunct="1"/>
            <a:endParaRPr lang="en-GB" altLang="en-US" sz="14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1D9E4-ADBD-406E-B14E-CF6633C653A4}"/>
              </a:ext>
            </a:extLst>
          </p:cNvPr>
          <p:cNvSpPr>
            <a:spLocks noGrp="1"/>
          </p:cNvSpPr>
          <p:nvPr>
            <p:ph type="title"/>
          </p:nvPr>
        </p:nvSpPr>
        <p:spPr>
          <a:xfrm>
            <a:off x="457200" y="155575"/>
            <a:ext cx="8578850" cy="1252538"/>
          </a:xfrm>
        </p:spPr>
        <p:txBody>
          <a:bodyPr rtlCol="0">
            <a:normAutofit/>
          </a:bodyPr>
          <a:lstStyle/>
          <a:p>
            <a:pPr algn="ctr" eaLnBrk="1" fontAlgn="auto" hangingPunct="1">
              <a:spcAft>
                <a:spcPts val="0"/>
              </a:spcAft>
              <a:defRPr/>
            </a:pPr>
            <a:r>
              <a:rPr lang="en-GB" dirty="0">
                <a:solidFill>
                  <a:schemeClr val="accent1">
                    <a:satMod val="150000"/>
                  </a:schemeClr>
                </a:solidFill>
              </a:rPr>
              <a:t>Intrapreneur 's Ten Commandments</a:t>
            </a:r>
            <a:br>
              <a:rPr lang="en-GB" dirty="0">
                <a:solidFill>
                  <a:schemeClr val="accent1">
                    <a:satMod val="150000"/>
                  </a:schemeClr>
                </a:solidFill>
              </a:rPr>
            </a:br>
            <a:endParaRPr lang="en-GB" sz="1600" dirty="0">
              <a:solidFill>
                <a:schemeClr val="accent1">
                  <a:satMod val="150000"/>
                </a:schemeClr>
              </a:solidFill>
            </a:endParaRPr>
          </a:p>
        </p:txBody>
      </p:sp>
      <p:sp>
        <p:nvSpPr>
          <p:cNvPr id="18435" name="Content Placeholder 2">
            <a:extLst>
              <a:ext uri="{FF2B5EF4-FFF2-40B4-BE49-F238E27FC236}">
                <a16:creationId xmlns:a16="http://schemas.microsoft.com/office/drawing/2014/main" id="{CBCE7FD8-2AE5-4A0E-A13E-A7FCAFB10B1D}"/>
              </a:ext>
            </a:extLst>
          </p:cNvPr>
          <p:cNvSpPr>
            <a:spLocks noGrp="1"/>
          </p:cNvSpPr>
          <p:nvPr>
            <p:ph idx="1"/>
          </p:nvPr>
        </p:nvSpPr>
        <p:spPr>
          <a:xfrm>
            <a:off x="214954" y="905470"/>
            <a:ext cx="8578850" cy="3657600"/>
          </a:xfrm>
        </p:spPr>
        <p:txBody>
          <a:bodyPr/>
          <a:lstStyle/>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Come to work each day willing to be fired</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Circumvent any orders aimed at stopping your dream</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Do any job needed to make your project work</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Find people to help you</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Follow your intuition on people you choose, go for best</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Work underground as long as possible</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Never bet on a race unless you are running in it</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Remember it’s easier to ask for forgiveness than for permission</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Be true to goals, be realistic also</a:t>
            </a:r>
            <a:endParaRPr lang="en-GB" altLang="en-US" sz="2400" dirty="0">
              <a:latin typeface="Tahoma" panose="020B0604030504040204" pitchFamily="34" charset="0"/>
              <a:cs typeface="Times New Roman" panose="02020603050405020304" pitchFamily="18" charset="0"/>
            </a:endParaRPr>
          </a:p>
          <a:p>
            <a:pPr marL="457200" indent="-457200" algn="just" eaLnBrk="1" hangingPunct="1">
              <a:lnSpc>
                <a:spcPct val="90000"/>
              </a:lnSpc>
              <a:spcBef>
                <a:spcPct val="0"/>
              </a:spcBef>
              <a:buFont typeface="+mj-lt"/>
              <a:buAutoNum type="arabicPeriod"/>
              <a:tabLst>
                <a:tab pos="457200" algn="l"/>
              </a:tabLst>
            </a:pPr>
            <a:r>
              <a:rPr lang="en-GB" altLang="en-US" sz="2400" dirty="0">
                <a:latin typeface="Arial" panose="020B0604020202020204" pitchFamily="34" charset="0"/>
                <a:cs typeface="Times New Roman" panose="02020603050405020304" pitchFamily="18" charset="0"/>
              </a:rPr>
              <a:t>Honour your sponsors</a:t>
            </a:r>
            <a:endParaRPr lang="en-GB" altLang="en-US" sz="2400" dirty="0">
              <a:latin typeface="Tahoma" panose="020B0604030504040204" pitchFamily="34" charset="0"/>
              <a:cs typeface="Times New Roman" panose="02020603050405020304" pitchFamily="18" charset="0"/>
            </a:endParaRPr>
          </a:p>
          <a:p>
            <a:pPr marL="514350" indent="-514350" eaLnBrk="1" hangingPunct="1">
              <a:lnSpc>
                <a:spcPct val="90000"/>
              </a:lnSpc>
              <a:spcBef>
                <a:spcPct val="0"/>
              </a:spcBef>
              <a:buFont typeface="+mj-lt"/>
              <a:buAutoNum type="arabicPeriod"/>
              <a:tabLst>
                <a:tab pos="457200" algn="l"/>
              </a:tabLst>
            </a:pPr>
            <a:endParaRPr lang="en-GB" altLang="en-US" sz="2700" dirty="0"/>
          </a:p>
        </p:txBody>
      </p:sp>
      <p:sp>
        <p:nvSpPr>
          <p:cNvPr id="3" name="TextBox 2">
            <a:extLst>
              <a:ext uri="{FF2B5EF4-FFF2-40B4-BE49-F238E27FC236}">
                <a16:creationId xmlns:a16="http://schemas.microsoft.com/office/drawing/2014/main" id="{3F8BB1AB-1CF5-427A-872D-9A8A22876AA3}"/>
              </a:ext>
            </a:extLst>
          </p:cNvPr>
          <p:cNvSpPr txBox="1"/>
          <p:nvPr/>
        </p:nvSpPr>
        <p:spPr>
          <a:xfrm>
            <a:off x="107949" y="4667250"/>
            <a:ext cx="8792859" cy="923330"/>
          </a:xfrm>
          <a:prstGeom prst="rect">
            <a:avLst/>
          </a:prstGeom>
          <a:noFill/>
        </p:spPr>
        <p:txBody>
          <a:bodyPr wrap="square" rtlCol="0">
            <a:spAutoFit/>
          </a:bodyPr>
          <a:lstStyle/>
          <a:p>
            <a:r>
              <a:rPr lang="en-GB" sz="1800" dirty="0">
                <a:solidFill>
                  <a:schemeClr val="accent1">
                    <a:satMod val="150000"/>
                  </a:schemeClr>
                </a:solidFill>
              </a:rPr>
              <a:t>Pinchot, G. (2011) ‘The intrapreneur’s ten commandments’, The Pinchot perspective (Blog). 20 November. Available at: </a:t>
            </a:r>
            <a:r>
              <a:rPr lang="en-GB" dirty="0">
                <a:hlinkClick r:id="rId3"/>
              </a:rPr>
              <a:t>https://www.pinchot.com/2011/11/the-intrapreneurs-ten-commandments.html</a:t>
            </a:r>
            <a:r>
              <a:rPr lang="en-GB" sz="1800" dirty="0">
                <a:solidFill>
                  <a:schemeClr val="accent1">
                    <a:satMod val="150000"/>
                  </a:schemeClr>
                </a:solidFill>
              </a:rPr>
              <a:t> [Accessed:17 August 2020]</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FB8A6-1628-4C45-B316-300DC3A04083}"/>
              </a:ext>
            </a:extLst>
          </p:cNvPr>
          <p:cNvSpPr>
            <a:spLocks noGrp="1"/>
          </p:cNvSpPr>
          <p:nvPr>
            <p:ph type="title"/>
          </p:nvPr>
        </p:nvSpPr>
        <p:spPr/>
        <p:txBody>
          <a:bodyPr rtlCol="0">
            <a:normAutofit/>
          </a:bodyPr>
          <a:lstStyle/>
          <a:p>
            <a:pPr eaLnBrk="1" fontAlgn="auto" hangingPunct="1">
              <a:spcAft>
                <a:spcPts val="0"/>
              </a:spcAft>
              <a:defRPr/>
            </a:pPr>
            <a:r>
              <a:rPr lang="en-GB" dirty="0">
                <a:solidFill>
                  <a:schemeClr val="accent1">
                    <a:satMod val="150000"/>
                  </a:schemeClr>
                </a:solidFill>
              </a:rPr>
              <a:t>Typical stages</a:t>
            </a:r>
          </a:p>
        </p:txBody>
      </p:sp>
      <p:sp>
        <p:nvSpPr>
          <p:cNvPr id="20483" name="Content Placeholder 2">
            <a:extLst>
              <a:ext uri="{FF2B5EF4-FFF2-40B4-BE49-F238E27FC236}">
                <a16:creationId xmlns:a16="http://schemas.microsoft.com/office/drawing/2014/main" id="{5D4A37D5-A306-4E86-86EC-73F5298F9401}"/>
              </a:ext>
            </a:extLst>
          </p:cNvPr>
          <p:cNvSpPr>
            <a:spLocks noGrp="1"/>
          </p:cNvSpPr>
          <p:nvPr>
            <p:ph idx="1"/>
          </p:nvPr>
        </p:nvSpPr>
        <p:spPr>
          <a:xfrm>
            <a:off x="457200" y="1314451"/>
            <a:ext cx="8229600" cy="1828800"/>
          </a:xfrm>
        </p:spPr>
        <p:txBody>
          <a:bodyPr/>
          <a:lstStyle/>
          <a:p>
            <a:pPr eaLnBrk="1" hangingPunct="1"/>
            <a:r>
              <a:rPr lang="en-GB" altLang="en-US" dirty="0"/>
              <a:t>The innovation</a:t>
            </a:r>
          </a:p>
          <a:p>
            <a:pPr eaLnBrk="1" hangingPunct="1"/>
            <a:r>
              <a:rPr lang="en-GB" altLang="en-US" dirty="0"/>
              <a:t>Personal backing of a member of the main board</a:t>
            </a:r>
          </a:p>
          <a:p>
            <a:pPr eaLnBrk="1" hangingPunct="1"/>
            <a:r>
              <a:rPr lang="en-GB" altLang="en-US" dirty="0"/>
              <a:t>A multi disciplinary team take the idea further </a:t>
            </a:r>
            <a:r>
              <a:rPr lang="en-GB" altLang="en-US" sz="2000" i="1" dirty="0"/>
              <a:t>(engineers, marketers, accountants etc)</a:t>
            </a:r>
          </a:p>
          <a:p>
            <a:pPr eaLnBrk="1" hangingPunct="1"/>
            <a:endParaRPr lang="en-GB" altLang="en-US" dirty="0"/>
          </a:p>
        </p:txBody>
      </p:sp>
      <p:pic>
        <p:nvPicPr>
          <p:cNvPr id="3" name="Picture 2">
            <a:extLst>
              <a:ext uri="{FF2B5EF4-FFF2-40B4-BE49-F238E27FC236}">
                <a16:creationId xmlns:a16="http://schemas.microsoft.com/office/drawing/2014/main" id="{7F6A8262-24EB-4BB5-BCE5-6028A0599463}"/>
              </a:ext>
            </a:extLst>
          </p:cNvPr>
          <p:cNvPicPr>
            <a:picLocks noChangeAspect="1"/>
          </p:cNvPicPr>
          <p:nvPr/>
        </p:nvPicPr>
        <p:blipFill>
          <a:blip r:embed="rId3"/>
          <a:stretch>
            <a:fillRect/>
          </a:stretch>
        </p:blipFill>
        <p:spPr>
          <a:xfrm>
            <a:off x="628650" y="3495675"/>
            <a:ext cx="1914525" cy="1885950"/>
          </a:xfrm>
          <a:prstGeom prst="rect">
            <a:avLst/>
          </a:prstGeom>
        </p:spPr>
      </p:pic>
      <p:pic>
        <p:nvPicPr>
          <p:cNvPr id="4" name="Picture 3">
            <a:extLst>
              <a:ext uri="{FF2B5EF4-FFF2-40B4-BE49-F238E27FC236}">
                <a16:creationId xmlns:a16="http://schemas.microsoft.com/office/drawing/2014/main" id="{65FB6614-CC12-4577-B8EA-D1B05D219EB9}"/>
              </a:ext>
            </a:extLst>
          </p:cNvPr>
          <p:cNvPicPr>
            <a:picLocks noChangeAspect="1"/>
          </p:cNvPicPr>
          <p:nvPr/>
        </p:nvPicPr>
        <p:blipFill>
          <a:blip r:embed="rId4"/>
          <a:stretch>
            <a:fillRect/>
          </a:stretch>
        </p:blipFill>
        <p:spPr>
          <a:xfrm>
            <a:off x="3495675" y="3495675"/>
            <a:ext cx="1924050" cy="1885950"/>
          </a:xfrm>
          <a:prstGeom prst="rect">
            <a:avLst/>
          </a:prstGeom>
        </p:spPr>
      </p:pic>
      <p:pic>
        <p:nvPicPr>
          <p:cNvPr id="5" name="Picture 4">
            <a:extLst>
              <a:ext uri="{FF2B5EF4-FFF2-40B4-BE49-F238E27FC236}">
                <a16:creationId xmlns:a16="http://schemas.microsoft.com/office/drawing/2014/main" id="{6DB0A29E-15D0-4F19-B796-266B11F13270}"/>
              </a:ext>
            </a:extLst>
          </p:cNvPr>
          <p:cNvPicPr>
            <a:picLocks noChangeAspect="1"/>
          </p:cNvPicPr>
          <p:nvPr/>
        </p:nvPicPr>
        <p:blipFill>
          <a:blip r:embed="rId5"/>
          <a:stretch>
            <a:fillRect/>
          </a:stretch>
        </p:blipFill>
        <p:spPr>
          <a:xfrm>
            <a:off x="6372225" y="3505200"/>
            <a:ext cx="1895475" cy="18764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51BB4-67A0-4F3E-95C8-AF0321CAC6E9}"/>
              </a:ext>
            </a:extLst>
          </p:cNvPr>
          <p:cNvSpPr>
            <a:spLocks noGrp="1"/>
          </p:cNvSpPr>
          <p:nvPr>
            <p:ph type="title"/>
          </p:nvPr>
        </p:nvSpPr>
        <p:spPr>
          <a:xfrm>
            <a:off x="2951312" y="475134"/>
            <a:ext cx="6192688" cy="576064"/>
          </a:xfrm>
        </p:spPr>
        <p:txBody>
          <a:bodyPr rtlCol="0">
            <a:noAutofit/>
          </a:bodyPr>
          <a:lstStyle/>
          <a:p>
            <a:pPr algn="r" eaLnBrk="1" fontAlgn="auto" hangingPunct="1">
              <a:spcAft>
                <a:spcPts val="0"/>
              </a:spcAft>
              <a:defRPr/>
            </a:pPr>
            <a:r>
              <a:rPr lang="en-GB" sz="4400" dirty="0">
                <a:solidFill>
                  <a:schemeClr val="accent1">
                    <a:satMod val="150000"/>
                  </a:schemeClr>
                </a:solidFill>
              </a:rPr>
              <a:t>Risk Management</a:t>
            </a:r>
          </a:p>
        </p:txBody>
      </p:sp>
      <p:pic>
        <p:nvPicPr>
          <p:cNvPr id="3" name="Picture 2">
            <a:extLst>
              <a:ext uri="{FF2B5EF4-FFF2-40B4-BE49-F238E27FC236}">
                <a16:creationId xmlns:a16="http://schemas.microsoft.com/office/drawing/2014/main" id="{E97F7E8A-7B4B-4677-BA95-B240783A549C}"/>
              </a:ext>
            </a:extLst>
          </p:cNvPr>
          <p:cNvPicPr>
            <a:picLocks noChangeAspect="1"/>
          </p:cNvPicPr>
          <p:nvPr/>
        </p:nvPicPr>
        <p:blipFill>
          <a:blip r:embed="rId3"/>
          <a:stretch>
            <a:fillRect/>
          </a:stretch>
        </p:blipFill>
        <p:spPr>
          <a:xfrm>
            <a:off x="4075157" y="1495425"/>
            <a:ext cx="4983118" cy="2947987"/>
          </a:xfrm>
          <a:prstGeom prst="rect">
            <a:avLst/>
          </a:prstGeom>
        </p:spPr>
      </p:pic>
      <p:pic>
        <p:nvPicPr>
          <p:cNvPr id="4" name="Picture 3">
            <a:extLst>
              <a:ext uri="{FF2B5EF4-FFF2-40B4-BE49-F238E27FC236}">
                <a16:creationId xmlns:a16="http://schemas.microsoft.com/office/drawing/2014/main" id="{6BECBB11-7806-49A0-84B7-37C6B4741959}"/>
              </a:ext>
            </a:extLst>
          </p:cNvPr>
          <p:cNvPicPr>
            <a:picLocks noChangeAspect="1"/>
          </p:cNvPicPr>
          <p:nvPr/>
        </p:nvPicPr>
        <p:blipFill>
          <a:blip r:embed="rId4"/>
          <a:stretch>
            <a:fillRect/>
          </a:stretch>
        </p:blipFill>
        <p:spPr>
          <a:xfrm>
            <a:off x="428625" y="475134"/>
            <a:ext cx="2800350" cy="1876425"/>
          </a:xfrm>
          <a:prstGeom prst="rect">
            <a:avLst/>
          </a:prstGeom>
        </p:spPr>
      </p:pic>
      <p:pic>
        <p:nvPicPr>
          <p:cNvPr id="5" name="Picture 4">
            <a:extLst>
              <a:ext uri="{FF2B5EF4-FFF2-40B4-BE49-F238E27FC236}">
                <a16:creationId xmlns:a16="http://schemas.microsoft.com/office/drawing/2014/main" id="{2275A7A1-CD9F-44A9-844B-8C9B6B45AF0D}"/>
              </a:ext>
            </a:extLst>
          </p:cNvPr>
          <p:cNvPicPr>
            <a:picLocks noChangeAspect="1"/>
          </p:cNvPicPr>
          <p:nvPr/>
        </p:nvPicPr>
        <p:blipFill>
          <a:blip r:embed="rId5"/>
          <a:stretch>
            <a:fillRect/>
          </a:stretch>
        </p:blipFill>
        <p:spPr>
          <a:xfrm>
            <a:off x="0" y="3167062"/>
            <a:ext cx="4486275" cy="25527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66DD0-90EE-40E4-8FE6-8338E2514D0B}"/>
              </a:ext>
            </a:extLst>
          </p:cNvPr>
          <p:cNvSpPr>
            <a:spLocks noGrp="1"/>
          </p:cNvSpPr>
          <p:nvPr>
            <p:ph type="title"/>
          </p:nvPr>
        </p:nvSpPr>
        <p:spPr>
          <a:xfrm>
            <a:off x="628650" y="75406"/>
            <a:ext cx="7886700" cy="905670"/>
          </a:xfrm>
        </p:spPr>
        <p:txBody>
          <a:bodyPr/>
          <a:lstStyle/>
          <a:p>
            <a:r>
              <a:rPr lang="en-GB" dirty="0"/>
              <a:t>Discussion…</a:t>
            </a:r>
          </a:p>
        </p:txBody>
      </p:sp>
      <p:sp>
        <p:nvSpPr>
          <p:cNvPr id="3" name="Content Placeholder 2">
            <a:extLst>
              <a:ext uri="{FF2B5EF4-FFF2-40B4-BE49-F238E27FC236}">
                <a16:creationId xmlns:a16="http://schemas.microsoft.com/office/drawing/2014/main" id="{8F6958FE-E262-4061-A417-08279CF2E489}"/>
              </a:ext>
            </a:extLst>
          </p:cNvPr>
          <p:cNvSpPr>
            <a:spLocks noGrp="1"/>
          </p:cNvSpPr>
          <p:nvPr>
            <p:ph idx="1"/>
          </p:nvPr>
        </p:nvSpPr>
        <p:spPr>
          <a:xfrm>
            <a:off x="628650" y="1253331"/>
            <a:ext cx="2905125" cy="4351338"/>
          </a:xfrm>
        </p:spPr>
        <p:txBody>
          <a:bodyPr/>
          <a:lstStyle/>
          <a:p>
            <a:r>
              <a:rPr lang="en-GB" dirty="0"/>
              <a:t>Who do you think of when you are talking about creative and innovative organisations?</a:t>
            </a:r>
          </a:p>
          <a:p>
            <a:endParaRPr lang="en-GB" dirty="0"/>
          </a:p>
          <a:p>
            <a:r>
              <a:rPr lang="en-GB" dirty="0"/>
              <a:t>What makes you think of them?</a:t>
            </a:r>
          </a:p>
        </p:txBody>
      </p:sp>
      <p:pic>
        <p:nvPicPr>
          <p:cNvPr id="4" name="Picture 3">
            <a:extLst>
              <a:ext uri="{FF2B5EF4-FFF2-40B4-BE49-F238E27FC236}">
                <a16:creationId xmlns:a16="http://schemas.microsoft.com/office/drawing/2014/main" id="{40017D20-7F20-4145-B38D-474DF7C080AF}"/>
              </a:ext>
            </a:extLst>
          </p:cNvPr>
          <p:cNvPicPr>
            <a:picLocks noChangeAspect="1"/>
          </p:cNvPicPr>
          <p:nvPr/>
        </p:nvPicPr>
        <p:blipFill>
          <a:blip r:embed="rId2"/>
          <a:stretch>
            <a:fillRect/>
          </a:stretch>
        </p:blipFill>
        <p:spPr>
          <a:xfrm>
            <a:off x="4296851" y="1991021"/>
            <a:ext cx="4599499" cy="3371554"/>
          </a:xfrm>
          <a:prstGeom prst="rect">
            <a:avLst/>
          </a:prstGeom>
        </p:spPr>
      </p:pic>
      <p:sp>
        <p:nvSpPr>
          <p:cNvPr id="5" name="TextBox 4">
            <a:extLst>
              <a:ext uri="{FF2B5EF4-FFF2-40B4-BE49-F238E27FC236}">
                <a16:creationId xmlns:a16="http://schemas.microsoft.com/office/drawing/2014/main" id="{7ABC9C08-4EB0-4773-A721-1A85726FBFF5}"/>
              </a:ext>
            </a:extLst>
          </p:cNvPr>
          <p:cNvSpPr txBox="1"/>
          <p:nvPr/>
        </p:nvSpPr>
        <p:spPr>
          <a:xfrm>
            <a:off x="5027940" y="1422459"/>
            <a:ext cx="1082348" cy="369332"/>
          </a:xfrm>
          <a:prstGeom prst="rect">
            <a:avLst/>
          </a:prstGeom>
          <a:noFill/>
        </p:spPr>
        <p:txBody>
          <a:bodyPr wrap="none" rtlCol="0">
            <a:spAutoFit/>
          </a:bodyPr>
          <a:lstStyle/>
          <a:p>
            <a:r>
              <a:rPr lang="en-GB" dirty="0">
                <a:solidFill>
                  <a:srgbClr val="0000FF"/>
                </a:solidFill>
              </a:rPr>
              <a:t>Apple HQ</a:t>
            </a:r>
          </a:p>
        </p:txBody>
      </p:sp>
    </p:spTree>
    <p:extLst>
      <p:ext uri="{BB962C8B-B14F-4D97-AF65-F5344CB8AC3E}">
        <p14:creationId xmlns:p14="http://schemas.microsoft.com/office/powerpoint/2010/main" val="220837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83F8-EA08-40E7-8C2D-2394194B8EC0}"/>
              </a:ext>
            </a:extLst>
          </p:cNvPr>
          <p:cNvSpPr>
            <a:spLocks noGrp="1"/>
          </p:cNvSpPr>
          <p:nvPr>
            <p:ph type="title"/>
          </p:nvPr>
        </p:nvSpPr>
        <p:spPr>
          <a:xfrm>
            <a:off x="628650" y="365125"/>
            <a:ext cx="7886700" cy="815975"/>
          </a:xfrm>
        </p:spPr>
        <p:txBody>
          <a:bodyPr/>
          <a:lstStyle/>
          <a:p>
            <a:r>
              <a:rPr lang="en-GB" dirty="0"/>
              <a:t>Google Zurich</a:t>
            </a:r>
          </a:p>
        </p:txBody>
      </p:sp>
      <p:pic>
        <p:nvPicPr>
          <p:cNvPr id="6" name="Picture 5">
            <a:extLst>
              <a:ext uri="{FF2B5EF4-FFF2-40B4-BE49-F238E27FC236}">
                <a16:creationId xmlns:a16="http://schemas.microsoft.com/office/drawing/2014/main" id="{41775655-7C18-4D91-8293-F3B26EDFDA88}"/>
              </a:ext>
            </a:extLst>
          </p:cNvPr>
          <p:cNvPicPr>
            <a:picLocks noChangeAspect="1"/>
          </p:cNvPicPr>
          <p:nvPr/>
        </p:nvPicPr>
        <p:blipFill>
          <a:blip r:embed="rId3"/>
          <a:stretch>
            <a:fillRect/>
          </a:stretch>
        </p:blipFill>
        <p:spPr>
          <a:xfrm>
            <a:off x="76200" y="1076325"/>
            <a:ext cx="5184651" cy="3438525"/>
          </a:xfrm>
          <a:prstGeom prst="rect">
            <a:avLst/>
          </a:prstGeom>
        </p:spPr>
      </p:pic>
      <p:sp>
        <p:nvSpPr>
          <p:cNvPr id="7" name="TextBox 6">
            <a:extLst>
              <a:ext uri="{FF2B5EF4-FFF2-40B4-BE49-F238E27FC236}">
                <a16:creationId xmlns:a16="http://schemas.microsoft.com/office/drawing/2014/main" id="{03DC8607-3036-411B-9006-5CEA78881B59}"/>
              </a:ext>
            </a:extLst>
          </p:cNvPr>
          <p:cNvSpPr txBox="1"/>
          <p:nvPr/>
        </p:nvSpPr>
        <p:spPr>
          <a:xfrm>
            <a:off x="5350060" y="1254680"/>
            <a:ext cx="3165290" cy="369332"/>
          </a:xfrm>
          <a:prstGeom prst="rect">
            <a:avLst/>
          </a:prstGeom>
          <a:noFill/>
        </p:spPr>
        <p:txBody>
          <a:bodyPr wrap="none" rtlCol="0">
            <a:spAutoFit/>
          </a:bodyPr>
          <a:lstStyle/>
          <a:p>
            <a:r>
              <a:rPr lang="en-GB" dirty="0">
                <a:solidFill>
                  <a:srgbClr val="0000FF"/>
                </a:solidFill>
              </a:rPr>
              <a:t>This is designed to aid creativity</a:t>
            </a:r>
          </a:p>
        </p:txBody>
      </p:sp>
      <p:sp>
        <p:nvSpPr>
          <p:cNvPr id="8" name="TextBox 7">
            <a:extLst>
              <a:ext uri="{FF2B5EF4-FFF2-40B4-BE49-F238E27FC236}">
                <a16:creationId xmlns:a16="http://schemas.microsoft.com/office/drawing/2014/main" id="{9C8D1607-3558-463A-A974-8261DACE863E}"/>
              </a:ext>
            </a:extLst>
          </p:cNvPr>
          <p:cNvSpPr txBox="1"/>
          <p:nvPr/>
        </p:nvSpPr>
        <p:spPr>
          <a:xfrm>
            <a:off x="6133448" y="2030968"/>
            <a:ext cx="2529539" cy="369332"/>
          </a:xfrm>
          <a:prstGeom prst="rect">
            <a:avLst/>
          </a:prstGeom>
          <a:noFill/>
        </p:spPr>
        <p:txBody>
          <a:bodyPr wrap="none" rtlCol="0">
            <a:spAutoFit/>
          </a:bodyPr>
          <a:lstStyle/>
          <a:p>
            <a:r>
              <a:rPr lang="en-GB" dirty="0">
                <a:solidFill>
                  <a:srgbClr val="002060"/>
                </a:solidFill>
              </a:rPr>
              <a:t>What are your thoughts?</a:t>
            </a:r>
          </a:p>
        </p:txBody>
      </p:sp>
      <p:pic>
        <p:nvPicPr>
          <p:cNvPr id="9" name="Picture 8">
            <a:extLst>
              <a:ext uri="{FF2B5EF4-FFF2-40B4-BE49-F238E27FC236}">
                <a16:creationId xmlns:a16="http://schemas.microsoft.com/office/drawing/2014/main" id="{D9E1CBB9-E5A4-4786-B91E-EBB8235E82F0}"/>
              </a:ext>
            </a:extLst>
          </p:cNvPr>
          <p:cNvPicPr>
            <a:picLocks noChangeAspect="1"/>
          </p:cNvPicPr>
          <p:nvPr/>
        </p:nvPicPr>
        <p:blipFill>
          <a:blip r:embed="rId4"/>
          <a:stretch>
            <a:fillRect/>
          </a:stretch>
        </p:blipFill>
        <p:spPr>
          <a:xfrm>
            <a:off x="5419725" y="2828925"/>
            <a:ext cx="3648075" cy="2650057"/>
          </a:xfrm>
          <a:prstGeom prst="rect">
            <a:avLst/>
          </a:prstGeom>
        </p:spPr>
      </p:pic>
    </p:spTree>
    <p:extLst>
      <p:ext uri="{BB962C8B-B14F-4D97-AF65-F5344CB8AC3E}">
        <p14:creationId xmlns:p14="http://schemas.microsoft.com/office/powerpoint/2010/main" val="2322159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E7522-DAD1-4261-ACAE-22AD70BEA234}"/>
              </a:ext>
            </a:extLst>
          </p:cNvPr>
          <p:cNvSpPr>
            <a:spLocks noGrp="1"/>
          </p:cNvSpPr>
          <p:nvPr>
            <p:ph type="title"/>
          </p:nvPr>
        </p:nvSpPr>
        <p:spPr>
          <a:xfrm>
            <a:off x="561975" y="18256"/>
            <a:ext cx="7886700" cy="848520"/>
          </a:xfrm>
        </p:spPr>
        <p:txBody>
          <a:bodyPr/>
          <a:lstStyle/>
          <a:p>
            <a:r>
              <a:rPr lang="en-GB" dirty="0"/>
              <a:t>Microsoft Milan</a:t>
            </a:r>
          </a:p>
        </p:txBody>
      </p:sp>
      <p:pic>
        <p:nvPicPr>
          <p:cNvPr id="6" name="Picture 5">
            <a:extLst>
              <a:ext uri="{FF2B5EF4-FFF2-40B4-BE49-F238E27FC236}">
                <a16:creationId xmlns:a16="http://schemas.microsoft.com/office/drawing/2014/main" id="{211F8D82-CBFF-4576-A26B-7A9518FBF4C5}"/>
              </a:ext>
            </a:extLst>
          </p:cNvPr>
          <p:cNvPicPr>
            <a:picLocks noChangeAspect="1"/>
          </p:cNvPicPr>
          <p:nvPr/>
        </p:nvPicPr>
        <p:blipFill>
          <a:blip r:embed="rId3"/>
          <a:stretch>
            <a:fillRect/>
          </a:stretch>
        </p:blipFill>
        <p:spPr>
          <a:xfrm>
            <a:off x="4792563" y="18256"/>
            <a:ext cx="4351437" cy="2867819"/>
          </a:xfrm>
          <a:prstGeom prst="rect">
            <a:avLst/>
          </a:prstGeom>
        </p:spPr>
      </p:pic>
      <p:sp>
        <p:nvSpPr>
          <p:cNvPr id="7" name="TextBox 6">
            <a:extLst>
              <a:ext uri="{FF2B5EF4-FFF2-40B4-BE49-F238E27FC236}">
                <a16:creationId xmlns:a16="http://schemas.microsoft.com/office/drawing/2014/main" id="{D7A36E79-D808-428F-AC2A-422A5D76AD32}"/>
              </a:ext>
            </a:extLst>
          </p:cNvPr>
          <p:cNvSpPr txBox="1"/>
          <p:nvPr/>
        </p:nvSpPr>
        <p:spPr>
          <a:xfrm>
            <a:off x="1915562" y="1231542"/>
            <a:ext cx="1165191" cy="369332"/>
          </a:xfrm>
          <a:prstGeom prst="rect">
            <a:avLst/>
          </a:prstGeom>
          <a:noFill/>
        </p:spPr>
        <p:txBody>
          <a:bodyPr wrap="none" rtlCol="0">
            <a:spAutoFit/>
          </a:bodyPr>
          <a:lstStyle/>
          <a:p>
            <a:r>
              <a:rPr lang="en-GB" dirty="0"/>
              <a:t>Thoughts?</a:t>
            </a:r>
          </a:p>
        </p:txBody>
      </p:sp>
      <p:pic>
        <p:nvPicPr>
          <p:cNvPr id="8" name="Picture 7">
            <a:extLst>
              <a:ext uri="{FF2B5EF4-FFF2-40B4-BE49-F238E27FC236}">
                <a16:creationId xmlns:a16="http://schemas.microsoft.com/office/drawing/2014/main" id="{B95749A1-4CD4-4649-8A9B-A6CB2DE7BE55}"/>
              </a:ext>
            </a:extLst>
          </p:cNvPr>
          <p:cNvPicPr>
            <a:picLocks noChangeAspect="1"/>
          </p:cNvPicPr>
          <p:nvPr/>
        </p:nvPicPr>
        <p:blipFill>
          <a:blip r:embed="rId4"/>
          <a:stretch>
            <a:fillRect/>
          </a:stretch>
        </p:blipFill>
        <p:spPr>
          <a:xfrm>
            <a:off x="115775" y="1928462"/>
            <a:ext cx="3757288" cy="2513749"/>
          </a:xfrm>
          <a:prstGeom prst="rect">
            <a:avLst/>
          </a:prstGeom>
        </p:spPr>
      </p:pic>
      <p:sp>
        <p:nvSpPr>
          <p:cNvPr id="9" name="TextBox 8">
            <a:extLst>
              <a:ext uri="{FF2B5EF4-FFF2-40B4-BE49-F238E27FC236}">
                <a16:creationId xmlns:a16="http://schemas.microsoft.com/office/drawing/2014/main" id="{641F97CD-0279-497F-B115-92016F359ADC}"/>
              </a:ext>
            </a:extLst>
          </p:cNvPr>
          <p:cNvSpPr txBox="1"/>
          <p:nvPr/>
        </p:nvSpPr>
        <p:spPr>
          <a:xfrm>
            <a:off x="1938226" y="4580567"/>
            <a:ext cx="3933825" cy="923330"/>
          </a:xfrm>
          <a:prstGeom prst="rect">
            <a:avLst/>
          </a:prstGeom>
          <a:noFill/>
        </p:spPr>
        <p:txBody>
          <a:bodyPr wrap="square" rtlCol="0">
            <a:spAutoFit/>
          </a:bodyPr>
          <a:lstStyle/>
          <a:p>
            <a:r>
              <a:rPr lang="en-GB" dirty="0"/>
              <a:t>These environments have been designed with Microsoft’s employees input</a:t>
            </a:r>
          </a:p>
        </p:txBody>
      </p:sp>
      <p:pic>
        <p:nvPicPr>
          <p:cNvPr id="10" name="Picture 9">
            <a:extLst>
              <a:ext uri="{FF2B5EF4-FFF2-40B4-BE49-F238E27FC236}">
                <a16:creationId xmlns:a16="http://schemas.microsoft.com/office/drawing/2014/main" id="{61DB3BB7-5789-4F57-A85D-87CCCE2E599E}"/>
              </a:ext>
            </a:extLst>
          </p:cNvPr>
          <p:cNvPicPr>
            <a:picLocks noChangeAspect="1"/>
          </p:cNvPicPr>
          <p:nvPr/>
        </p:nvPicPr>
        <p:blipFill>
          <a:blip r:embed="rId5"/>
          <a:stretch>
            <a:fillRect/>
          </a:stretch>
        </p:blipFill>
        <p:spPr>
          <a:xfrm>
            <a:off x="5657961" y="3345170"/>
            <a:ext cx="3264232" cy="2330699"/>
          </a:xfrm>
          <a:prstGeom prst="rect">
            <a:avLst/>
          </a:prstGeom>
        </p:spPr>
      </p:pic>
    </p:spTree>
    <p:extLst>
      <p:ext uri="{BB962C8B-B14F-4D97-AF65-F5344CB8AC3E}">
        <p14:creationId xmlns:p14="http://schemas.microsoft.com/office/powerpoint/2010/main" val="19283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5D007-9E63-4403-B2E1-1A4CFDBF4554}"/>
              </a:ext>
            </a:extLst>
          </p:cNvPr>
          <p:cNvSpPr>
            <a:spLocks noGrp="1"/>
          </p:cNvSpPr>
          <p:nvPr>
            <p:ph type="title"/>
          </p:nvPr>
        </p:nvSpPr>
        <p:spPr>
          <a:xfrm>
            <a:off x="355489" y="374651"/>
            <a:ext cx="7886700" cy="711200"/>
          </a:xfrm>
        </p:spPr>
        <p:txBody>
          <a:bodyPr/>
          <a:lstStyle/>
          <a:p>
            <a:r>
              <a:rPr lang="en-GB" dirty="0"/>
              <a:t>Lego </a:t>
            </a:r>
            <a:r>
              <a:rPr lang="en-GB" i="1" dirty="0"/>
              <a:t>Denmark</a:t>
            </a:r>
          </a:p>
        </p:txBody>
      </p:sp>
      <p:pic>
        <p:nvPicPr>
          <p:cNvPr id="4" name="Picture 3">
            <a:extLst>
              <a:ext uri="{FF2B5EF4-FFF2-40B4-BE49-F238E27FC236}">
                <a16:creationId xmlns:a16="http://schemas.microsoft.com/office/drawing/2014/main" id="{284253E7-5BE8-41BB-836B-B1529310ABF2}"/>
              </a:ext>
            </a:extLst>
          </p:cNvPr>
          <p:cNvPicPr>
            <a:picLocks noChangeAspect="1"/>
          </p:cNvPicPr>
          <p:nvPr/>
        </p:nvPicPr>
        <p:blipFill>
          <a:blip r:embed="rId3"/>
          <a:stretch>
            <a:fillRect/>
          </a:stretch>
        </p:blipFill>
        <p:spPr>
          <a:xfrm>
            <a:off x="0" y="2144890"/>
            <a:ext cx="4351522" cy="2879573"/>
          </a:xfrm>
          <a:prstGeom prst="rect">
            <a:avLst/>
          </a:prstGeom>
        </p:spPr>
      </p:pic>
      <p:pic>
        <p:nvPicPr>
          <p:cNvPr id="5" name="Picture 4">
            <a:extLst>
              <a:ext uri="{FF2B5EF4-FFF2-40B4-BE49-F238E27FC236}">
                <a16:creationId xmlns:a16="http://schemas.microsoft.com/office/drawing/2014/main" id="{56ECED88-4DEE-4871-8560-720315F18AFA}"/>
              </a:ext>
            </a:extLst>
          </p:cNvPr>
          <p:cNvPicPr>
            <a:picLocks noChangeAspect="1"/>
          </p:cNvPicPr>
          <p:nvPr/>
        </p:nvPicPr>
        <p:blipFill>
          <a:blip r:embed="rId4"/>
          <a:stretch>
            <a:fillRect/>
          </a:stretch>
        </p:blipFill>
        <p:spPr>
          <a:xfrm>
            <a:off x="4351521" y="16128"/>
            <a:ext cx="4792477" cy="3175122"/>
          </a:xfrm>
          <a:prstGeom prst="rect">
            <a:avLst/>
          </a:prstGeom>
        </p:spPr>
      </p:pic>
      <p:pic>
        <p:nvPicPr>
          <p:cNvPr id="6" name="Picture 5">
            <a:extLst>
              <a:ext uri="{FF2B5EF4-FFF2-40B4-BE49-F238E27FC236}">
                <a16:creationId xmlns:a16="http://schemas.microsoft.com/office/drawing/2014/main" id="{12AEDCE1-5B5F-4DE8-B1DC-4DC37D3ECE34}"/>
              </a:ext>
            </a:extLst>
          </p:cNvPr>
          <p:cNvPicPr>
            <a:picLocks noChangeAspect="1"/>
          </p:cNvPicPr>
          <p:nvPr/>
        </p:nvPicPr>
        <p:blipFill>
          <a:blip r:embed="rId5"/>
          <a:stretch>
            <a:fillRect/>
          </a:stretch>
        </p:blipFill>
        <p:spPr>
          <a:xfrm>
            <a:off x="4875639" y="3324225"/>
            <a:ext cx="3691560" cy="2396221"/>
          </a:xfrm>
          <a:prstGeom prst="rect">
            <a:avLst/>
          </a:prstGeom>
        </p:spPr>
      </p:pic>
    </p:spTree>
    <p:extLst>
      <p:ext uri="{BB962C8B-B14F-4D97-AF65-F5344CB8AC3E}">
        <p14:creationId xmlns:p14="http://schemas.microsoft.com/office/powerpoint/2010/main" val="827628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4034F-B15D-4925-9B91-8A8B1488239F}"/>
              </a:ext>
            </a:extLst>
          </p:cNvPr>
          <p:cNvSpPr>
            <a:spLocks noGrp="1"/>
          </p:cNvSpPr>
          <p:nvPr>
            <p:ph type="title"/>
          </p:nvPr>
        </p:nvSpPr>
        <p:spPr>
          <a:xfrm>
            <a:off x="628650" y="365126"/>
            <a:ext cx="7886700" cy="768350"/>
          </a:xfrm>
        </p:spPr>
        <p:txBody>
          <a:bodyPr/>
          <a:lstStyle/>
          <a:p>
            <a:pPr algn="ctr"/>
            <a:r>
              <a:rPr lang="en-GB" dirty="0"/>
              <a:t>Discussion</a:t>
            </a:r>
          </a:p>
        </p:txBody>
      </p:sp>
      <p:sp>
        <p:nvSpPr>
          <p:cNvPr id="3" name="Content Placeholder 2">
            <a:extLst>
              <a:ext uri="{FF2B5EF4-FFF2-40B4-BE49-F238E27FC236}">
                <a16:creationId xmlns:a16="http://schemas.microsoft.com/office/drawing/2014/main" id="{4AD48809-9AF8-4CFA-AD6A-B5605CE296AA}"/>
              </a:ext>
            </a:extLst>
          </p:cNvPr>
          <p:cNvSpPr>
            <a:spLocks noGrp="1"/>
          </p:cNvSpPr>
          <p:nvPr>
            <p:ph idx="1"/>
          </p:nvPr>
        </p:nvSpPr>
        <p:spPr>
          <a:xfrm>
            <a:off x="628650" y="1253331"/>
            <a:ext cx="7886700" cy="1708944"/>
          </a:xfrm>
        </p:spPr>
        <p:txBody>
          <a:bodyPr/>
          <a:lstStyle/>
          <a:p>
            <a:r>
              <a:rPr lang="en-GB" dirty="0">
                <a:solidFill>
                  <a:srgbClr val="002060"/>
                </a:solidFill>
              </a:rPr>
              <a:t>Who sanctioned such levels of expenditure on the working environments of these companies?</a:t>
            </a:r>
          </a:p>
          <a:p>
            <a:r>
              <a:rPr lang="en-GB" dirty="0">
                <a:solidFill>
                  <a:srgbClr val="002060"/>
                </a:solidFill>
              </a:rPr>
              <a:t>Why did they do it?</a:t>
            </a:r>
          </a:p>
        </p:txBody>
      </p:sp>
      <p:pic>
        <p:nvPicPr>
          <p:cNvPr id="5" name="Picture 4" descr="A person posing for a picture&#10;&#10;Description automatically generated">
            <a:extLst>
              <a:ext uri="{FF2B5EF4-FFF2-40B4-BE49-F238E27FC236}">
                <a16:creationId xmlns:a16="http://schemas.microsoft.com/office/drawing/2014/main" id="{1F7D49D2-837E-410B-91F0-14BF36B7A9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14825" y="2667000"/>
            <a:ext cx="4057650" cy="3048000"/>
          </a:xfrm>
          <a:prstGeom prst="rect">
            <a:avLst/>
          </a:prstGeom>
        </p:spPr>
      </p:pic>
    </p:spTree>
    <p:extLst>
      <p:ext uri="{BB962C8B-B14F-4D97-AF65-F5344CB8AC3E}">
        <p14:creationId xmlns:p14="http://schemas.microsoft.com/office/powerpoint/2010/main" val="3546250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6D189-1FD5-4B8E-9804-C277EB588604}"/>
              </a:ext>
            </a:extLst>
          </p:cNvPr>
          <p:cNvSpPr>
            <a:spLocks noGrp="1"/>
          </p:cNvSpPr>
          <p:nvPr>
            <p:ph type="title"/>
          </p:nvPr>
        </p:nvSpPr>
        <p:spPr>
          <a:xfrm>
            <a:off x="628650" y="365125"/>
            <a:ext cx="7886700" cy="739775"/>
          </a:xfrm>
        </p:spPr>
        <p:txBody>
          <a:bodyPr/>
          <a:lstStyle/>
          <a:p>
            <a:r>
              <a:rPr lang="en-GB" dirty="0"/>
              <a:t>Case Studies</a:t>
            </a:r>
          </a:p>
        </p:txBody>
      </p:sp>
      <p:sp>
        <p:nvSpPr>
          <p:cNvPr id="3" name="Content Placeholder 2">
            <a:extLst>
              <a:ext uri="{FF2B5EF4-FFF2-40B4-BE49-F238E27FC236}">
                <a16:creationId xmlns:a16="http://schemas.microsoft.com/office/drawing/2014/main" id="{3715737D-2179-48C9-A3EE-5F28AAEA661A}"/>
              </a:ext>
            </a:extLst>
          </p:cNvPr>
          <p:cNvSpPr>
            <a:spLocks noGrp="1"/>
          </p:cNvSpPr>
          <p:nvPr>
            <p:ph idx="1"/>
          </p:nvPr>
        </p:nvSpPr>
        <p:spPr>
          <a:xfrm>
            <a:off x="628650" y="1253331"/>
            <a:ext cx="7886700" cy="4351338"/>
          </a:xfrm>
        </p:spPr>
        <p:txBody>
          <a:bodyPr/>
          <a:lstStyle/>
          <a:p>
            <a:r>
              <a:rPr lang="en-GB" sz="4000" dirty="0">
                <a:solidFill>
                  <a:srgbClr val="002060"/>
                </a:solidFill>
              </a:rPr>
              <a:t>Whirlpool</a:t>
            </a:r>
          </a:p>
          <a:p>
            <a:r>
              <a:rPr lang="en-GB" sz="4000" dirty="0">
                <a:solidFill>
                  <a:srgbClr val="0000FF"/>
                </a:solidFill>
              </a:rPr>
              <a:t>Haier</a:t>
            </a:r>
          </a:p>
          <a:p>
            <a:pPr marL="0" indent="0">
              <a:buNone/>
            </a:pPr>
            <a:endParaRPr lang="en-GB" dirty="0"/>
          </a:p>
        </p:txBody>
      </p:sp>
      <p:pic>
        <p:nvPicPr>
          <p:cNvPr id="4" name="Picture 3">
            <a:extLst>
              <a:ext uri="{FF2B5EF4-FFF2-40B4-BE49-F238E27FC236}">
                <a16:creationId xmlns:a16="http://schemas.microsoft.com/office/drawing/2014/main" id="{F2C3BB46-35CE-48AB-8141-67B25B675BE4}"/>
              </a:ext>
            </a:extLst>
          </p:cNvPr>
          <p:cNvPicPr>
            <a:picLocks noChangeAspect="1"/>
          </p:cNvPicPr>
          <p:nvPr/>
        </p:nvPicPr>
        <p:blipFill>
          <a:blip r:embed="rId3"/>
          <a:stretch>
            <a:fillRect/>
          </a:stretch>
        </p:blipFill>
        <p:spPr>
          <a:xfrm>
            <a:off x="4680991" y="735012"/>
            <a:ext cx="4463009" cy="2662237"/>
          </a:xfrm>
          <a:prstGeom prst="rect">
            <a:avLst/>
          </a:prstGeom>
        </p:spPr>
      </p:pic>
      <p:pic>
        <p:nvPicPr>
          <p:cNvPr id="5" name="Picture 4">
            <a:extLst>
              <a:ext uri="{FF2B5EF4-FFF2-40B4-BE49-F238E27FC236}">
                <a16:creationId xmlns:a16="http://schemas.microsoft.com/office/drawing/2014/main" id="{116B7C1A-11C2-4E04-98BC-8AB0790FBC96}"/>
              </a:ext>
            </a:extLst>
          </p:cNvPr>
          <p:cNvPicPr>
            <a:picLocks noChangeAspect="1"/>
          </p:cNvPicPr>
          <p:nvPr/>
        </p:nvPicPr>
        <p:blipFill>
          <a:blip r:embed="rId4"/>
          <a:stretch>
            <a:fillRect/>
          </a:stretch>
        </p:blipFill>
        <p:spPr>
          <a:xfrm>
            <a:off x="0" y="2943225"/>
            <a:ext cx="5541586" cy="2776402"/>
          </a:xfrm>
          <a:prstGeom prst="rect">
            <a:avLst/>
          </a:prstGeom>
        </p:spPr>
      </p:pic>
    </p:spTree>
    <p:extLst>
      <p:ext uri="{BB962C8B-B14F-4D97-AF65-F5344CB8AC3E}">
        <p14:creationId xmlns:p14="http://schemas.microsoft.com/office/powerpoint/2010/main" val="913700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BF23640-74FD-4351-B4E3-C5F3E145A9CF}"/>
              </a:ext>
            </a:extLst>
          </p:cNvPr>
          <p:cNvSpPr>
            <a:spLocks noGrp="1"/>
          </p:cNvSpPr>
          <p:nvPr>
            <p:ph type="title"/>
          </p:nvPr>
        </p:nvSpPr>
        <p:spPr>
          <a:xfrm>
            <a:off x="457200" y="274638"/>
            <a:ext cx="8229600" cy="706437"/>
          </a:xfrm>
        </p:spPr>
        <p:txBody>
          <a:bodyPr/>
          <a:lstStyle/>
          <a:p>
            <a:pPr eaLnBrk="1" hangingPunct="1"/>
            <a:r>
              <a:rPr lang="en-GB" altLang="en-US" sz="3200" b="1"/>
              <a:t>Key Features of Innovative Organisations</a:t>
            </a:r>
            <a:endParaRPr lang="en-US" altLang="en-US" sz="3200" b="1"/>
          </a:p>
        </p:txBody>
      </p:sp>
      <p:sp>
        <p:nvSpPr>
          <p:cNvPr id="18435" name="Rectangle 3">
            <a:extLst>
              <a:ext uri="{FF2B5EF4-FFF2-40B4-BE49-F238E27FC236}">
                <a16:creationId xmlns:a16="http://schemas.microsoft.com/office/drawing/2014/main" id="{58D425D7-E645-486A-9DB3-4A8193893D2F}"/>
              </a:ext>
            </a:extLst>
          </p:cNvPr>
          <p:cNvSpPr>
            <a:spLocks noGrp="1"/>
          </p:cNvSpPr>
          <p:nvPr>
            <p:ph idx="1"/>
          </p:nvPr>
        </p:nvSpPr>
        <p:spPr>
          <a:xfrm>
            <a:off x="468313" y="1052513"/>
            <a:ext cx="8229600" cy="4895850"/>
          </a:xfrm>
        </p:spPr>
        <p:txBody>
          <a:bodyPr/>
          <a:lstStyle/>
          <a:p>
            <a:pPr marL="609600" indent="-609600" eaLnBrk="1" hangingPunct="1">
              <a:lnSpc>
                <a:spcPct val="80000"/>
              </a:lnSpc>
              <a:spcBef>
                <a:spcPts val="1200"/>
              </a:spcBef>
              <a:buFontTx/>
              <a:buAutoNum type="arabicParenR"/>
            </a:pPr>
            <a:r>
              <a:rPr lang="en-GB" altLang="en-US" sz="2000" dirty="0">
                <a:solidFill>
                  <a:srgbClr val="002060"/>
                </a:solidFill>
              </a:rPr>
              <a:t>Flatter in structure and make use of multi-disciplinary workforce &amp; project teams;</a:t>
            </a:r>
          </a:p>
          <a:p>
            <a:pPr marL="609600" indent="-609600" eaLnBrk="1" hangingPunct="1">
              <a:lnSpc>
                <a:spcPct val="80000"/>
              </a:lnSpc>
              <a:spcBef>
                <a:spcPts val="1200"/>
              </a:spcBef>
              <a:buFontTx/>
              <a:buAutoNum type="arabicParenR"/>
            </a:pPr>
            <a:r>
              <a:rPr lang="en-GB" altLang="en-US" sz="2000" dirty="0">
                <a:solidFill>
                  <a:srgbClr val="800080"/>
                </a:solidFill>
              </a:rPr>
              <a:t>Faster and more flexible in terms of its responsiveness to business and change;</a:t>
            </a:r>
          </a:p>
          <a:p>
            <a:pPr marL="609600" indent="-609600" eaLnBrk="1" hangingPunct="1">
              <a:lnSpc>
                <a:spcPct val="80000"/>
              </a:lnSpc>
              <a:spcBef>
                <a:spcPts val="1200"/>
              </a:spcBef>
              <a:buFontTx/>
              <a:buAutoNum type="arabicParenR"/>
            </a:pPr>
            <a:r>
              <a:rPr lang="en-GB" altLang="en-US" sz="2000" dirty="0">
                <a:solidFill>
                  <a:srgbClr val="0000FF"/>
                </a:solidFill>
              </a:rPr>
              <a:t>Constantly looking for incremental improvement;</a:t>
            </a:r>
          </a:p>
          <a:p>
            <a:pPr marL="609600" indent="-609600" eaLnBrk="1" hangingPunct="1">
              <a:lnSpc>
                <a:spcPct val="80000"/>
              </a:lnSpc>
              <a:spcBef>
                <a:spcPts val="1200"/>
              </a:spcBef>
              <a:buFontTx/>
              <a:buAutoNum type="arabicParenR"/>
            </a:pPr>
            <a:r>
              <a:rPr lang="en-GB" altLang="en-US" sz="2000" dirty="0">
                <a:solidFill>
                  <a:srgbClr val="002060"/>
                </a:solidFill>
              </a:rPr>
              <a:t>Actively developing partnerships with customers, suppliers and competitors;</a:t>
            </a:r>
          </a:p>
          <a:p>
            <a:pPr marL="609600" indent="-609600" eaLnBrk="1" hangingPunct="1">
              <a:lnSpc>
                <a:spcPct val="80000"/>
              </a:lnSpc>
              <a:spcBef>
                <a:spcPts val="1200"/>
              </a:spcBef>
              <a:buFontTx/>
              <a:buAutoNum type="arabicParenR"/>
            </a:pPr>
            <a:r>
              <a:rPr lang="en-GB" altLang="en-US" sz="2000" dirty="0">
                <a:solidFill>
                  <a:srgbClr val="0000FF"/>
                </a:solidFill>
              </a:rPr>
              <a:t>Advocates of </a:t>
            </a:r>
            <a:r>
              <a:rPr lang="en-US" altLang="en-US" sz="2000" dirty="0">
                <a:solidFill>
                  <a:srgbClr val="0000FF"/>
                </a:solidFill>
              </a:rPr>
              <a:t>parallel product development; </a:t>
            </a:r>
          </a:p>
          <a:p>
            <a:pPr marL="609600" indent="-609600" eaLnBrk="1" hangingPunct="1">
              <a:lnSpc>
                <a:spcPct val="80000"/>
              </a:lnSpc>
              <a:spcBef>
                <a:spcPts val="1200"/>
              </a:spcBef>
              <a:buFontTx/>
              <a:buAutoNum type="arabicParenR"/>
            </a:pPr>
            <a:r>
              <a:rPr lang="en-US" altLang="en-US" sz="2000" dirty="0">
                <a:solidFill>
                  <a:srgbClr val="800080"/>
                </a:solidFill>
              </a:rPr>
              <a:t>Patience with failure; </a:t>
            </a:r>
          </a:p>
          <a:p>
            <a:pPr marL="609600" indent="-609600" eaLnBrk="1" hangingPunct="1">
              <a:lnSpc>
                <a:spcPct val="80000"/>
              </a:lnSpc>
              <a:spcBef>
                <a:spcPts val="1200"/>
              </a:spcBef>
              <a:buFontTx/>
              <a:buAutoNum type="arabicParenR"/>
            </a:pPr>
            <a:r>
              <a:rPr lang="en-US" altLang="en-US" sz="2000" dirty="0">
                <a:solidFill>
                  <a:srgbClr val="002060"/>
                </a:solidFill>
              </a:rPr>
              <a:t>Keen to promote systems of incentives;</a:t>
            </a:r>
          </a:p>
          <a:p>
            <a:pPr marL="609600" indent="-609600" eaLnBrk="1" hangingPunct="1">
              <a:lnSpc>
                <a:spcPct val="80000"/>
              </a:lnSpc>
              <a:spcBef>
                <a:spcPts val="1200"/>
              </a:spcBef>
              <a:buFontTx/>
              <a:buAutoNum type="arabicParenR"/>
            </a:pPr>
            <a:r>
              <a:rPr lang="en-US" altLang="en-US" sz="2000" dirty="0">
                <a:solidFill>
                  <a:srgbClr val="0000FF"/>
                </a:solidFill>
              </a:rPr>
              <a:t>Advocates of R&amp;D investment </a:t>
            </a:r>
          </a:p>
        </p:txBody>
      </p:sp>
      <p:sp>
        <p:nvSpPr>
          <p:cNvPr id="15364" name="Slide Number Placeholder 5">
            <a:extLst>
              <a:ext uri="{FF2B5EF4-FFF2-40B4-BE49-F238E27FC236}">
                <a16:creationId xmlns:a16="http://schemas.microsoft.com/office/drawing/2014/main" id="{6789B0A0-47DC-4771-985A-BC2FCCD3B8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D8D064-5CBC-4ACC-9195-1A9D239C2F80}" type="slidenum">
              <a:rPr lang="en-US" altLang="en-US" sz="1200">
                <a:solidFill>
                  <a:srgbClr val="000000"/>
                </a:solidFill>
                <a:latin typeface="Arial" panose="020B0604020202020204" pitchFamily="34" charset="0"/>
              </a:rPr>
              <a:pPr>
                <a:spcBef>
                  <a:spcPct val="0"/>
                </a:spcBef>
                <a:buFontTx/>
                <a:buNone/>
              </a:pPr>
              <a:t>16</a:t>
            </a:fld>
            <a:endParaRPr lang="en-US" altLang="en-US" sz="1200">
              <a:solidFill>
                <a:srgbClr val="000000"/>
              </a:solidFill>
              <a:latin typeface="Arial" panose="020B0604020202020204" pitchFamily="34" charset="0"/>
            </a:endParaRPr>
          </a:p>
        </p:txBody>
      </p:sp>
      <p:pic>
        <p:nvPicPr>
          <p:cNvPr id="15365" name="Picture 2" descr="A large balloon in the sky&#10;&#10;Description generated with high confidence">
            <a:extLst>
              <a:ext uri="{FF2B5EF4-FFF2-40B4-BE49-F238E27FC236}">
                <a16:creationId xmlns:a16="http://schemas.microsoft.com/office/drawing/2014/main" id="{4D3E02AB-10FB-4D91-8EE9-EC8ABBBCC9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5875" y="3644900"/>
            <a:ext cx="27781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439888FD-B530-4DA2-B409-D544A9ED773C}"/>
              </a:ext>
            </a:extLst>
          </p:cNvPr>
          <p:cNvSpPr txBox="1"/>
          <p:nvPr/>
        </p:nvSpPr>
        <p:spPr>
          <a:xfrm>
            <a:off x="210663" y="5011202"/>
            <a:ext cx="6104254" cy="584775"/>
          </a:xfrm>
          <a:prstGeom prst="rect">
            <a:avLst/>
          </a:prstGeom>
          <a:noFill/>
        </p:spPr>
        <p:txBody>
          <a:bodyPr wrap="square">
            <a:spAutoFit/>
          </a:bodyPr>
          <a:lstStyle/>
          <a:p>
            <a:r>
              <a:rPr lang="en-GB" altLang="en-US" sz="1600" dirty="0">
                <a:latin typeface="Calibri" panose="020F0502020204030204" pitchFamily="34" charset="0"/>
              </a:rPr>
              <a:t>Snyder, N. T. and Duarte, D. L (2008). Unleashing Innovation: How Whirlpool Transformed An Industry.  San Francisco, CA: Jossey-Bass</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4F4A9B-D1F4-47D7-8939-DAC7A4798474}"/>
              </a:ext>
            </a:extLst>
          </p:cNvPr>
          <p:cNvSpPr>
            <a:spLocks noGrp="1"/>
          </p:cNvSpPr>
          <p:nvPr>
            <p:ph type="title"/>
          </p:nvPr>
        </p:nvSpPr>
        <p:spPr>
          <a:xfrm>
            <a:off x="476250" y="115888"/>
            <a:ext cx="8229600" cy="666750"/>
          </a:xfrm>
        </p:spPr>
        <p:txBody>
          <a:bodyPr/>
          <a:lstStyle/>
          <a:p>
            <a:r>
              <a:rPr lang="en-GB" altLang="en-US"/>
              <a:t>Whirlpool</a:t>
            </a:r>
          </a:p>
        </p:txBody>
      </p:sp>
      <p:sp>
        <p:nvSpPr>
          <p:cNvPr id="16387" name="Content Placeholder 2">
            <a:extLst>
              <a:ext uri="{FF2B5EF4-FFF2-40B4-BE49-F238E27FC236}">
                <a16:creationId xmlns:a16="http://schemas.microsoft.com/office/drawing/2014/main" id="{4A818B22-790A-45AE-A6E4-8FEF9889E50E}"/>
              </a:ext>
            </a:extLst>
          </p:cNvPr>
          <p:cNvSpPr>
            <a:spLocks noGrp="1"/>
          </p:cNvSpPr>
          <p:nvPr>
            <p:ph idx="1"/>
          </p:nvPr>
        </p:nvSpPr>
        <p:spPr>
          <a:xfrm>
            <a:off x="395288" y="908050"/>
            <a:ext cx="8229600" cy="3917950"/>
          </a:xfrm>
        </p:spPr>
        <p:txBody>
          <a:bodyPr/>
          <a:lstStyle/>
          <a:p>
            <a:r>
              <a:rPr lang="en-GB" altLang="en-US"/>
              <a:t>A model of ‘embedded innovation’.</a:t>
            </a:r>
          </a:p>
        </p:txBody>
      </p:sp>
      <p:pic>
        <p:nvPicPr>
          <p:cNvPr id="16388" name="Picture 9">
            <a:extLst>
              <a:ext uri="{FF2B5EF4-FFF2-40B4-BE49-F238E27FC236}">
                <a16:creationId xmlns:a16="http://schemas.microsoft.com/office/drawing/2014/main" id="{30DF5186-9898-44FC-B3A9-86C00D522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557338"/>
            <a:ext cx="7307263" cy="4043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D4B1D6D-2B2B-46E5-B21A-CEB77DD6521A}"/>
              </a:ext>
            </a:extLst>
          </p:cNvPr>
          <p:cNvSpPr>
            <a:spLocks noGrp="1"/>
          </p:cNvSpPr>
          <p:nvPr>
            <p:ph type="title"/>
          </p:nvPr>
        </p:nvSpPr>
        <p:spPr>
          <a:xfrm>
            <a:off x="107950" y="-161925"/>
            <a:ext cx="8928100" cy="1143000"/>
          </a:xfrm>
        </p:spPr>
        <p:txBody>
          <a:bodyPr/>
          <a:lstStyle/>
          <a:p>
            <a:pPr eaLnBrk="1" hangingPunct="1"/>
            <a:r>
              <a:rPr lang="en-GB" altLang="en-US"/>
              <a:t>Whirlpool – Unleashing Innovation</a:t>
            </a:r>
          </a:p>
        </p:txBody>
      </p:sp>
      <p:sp>
        <p:nvSpPr>
          <p:cNvPr id="21507" name="Content Placeholder 2">
            <a:extLst>
              <a:ext uri="{FF2B5EF4-FFF2-40B4-BE49-F238E27FC236}">
                <a16:creationId xmlns:a16="http://schemas.microsoft.com/office/drawing/2014/main" id="{96205C29-ECF5-4BC1-A547-3704802703E5}"/>
              </a:ext>
            </a:extLst>
          </p:cNvPr>
          <p:cNvSpPr>
            <a:spLocks noGrp="1"/>
          </p:cNvSpPr>
          <p:nvPr>
            <p:ph idx="1"/>
          </p:nvPr>
        </p:nvSpPr>
        <p:spPr>
          <a:xfrm>
            <a:off x="457200" y="981075"/>
            <a:ext cx="8229600" cy="3916363"/>
          </a:xfrm>
        </p:spPr>
        <p:txBody>
          <a:bodyPr/>
          <a:lstStyle/>
          <a:p>
            <a:pPr eaLnBrk="1" hangingPunct="1"/>
            <a:r>
              <a:rPr lang="en-GB" altLang="en-US" dirty="0">
                <a:solidFill>
                  <a:srgbClr val="002060"/>
                </a:solidFill>
              </a:rPr>
              <a:t>Structuring and sustaining innovation</a:t>
            </a:r>
          </a:p>
          <a:p>
            <a:pPr eaLnBrk="1" hangingPunct="1"/>
            <a:r>
              <a:rPr lang="en-GB" altLang="en-US" dirty="0">
                <a:solidFill>
                  <a:srgbClr val="0000FF"/>
                </a:solidFill>
              </a:rPr>
              <a:t>The ‘</a:t>
            </a:r>
            <a:r>
              <a:rPr lang="en-GB" altLang="en-US" i="1" dirty="0">
                <a:solidFill>
                  <a:srgbClr val="0000FF"/>
                </a:solidFill>
              </a:rPr>
              <a:t>Rational Framework’ </a:t>
            </a:r>
            <a:r>
              <a:rPr lang="en-GB" altLang="en-US" dirty="0">
                <a:solidFill>
                  <a:srgbClr val="0000FF"/>
                </a:solidFill>
              </a:rPr>
              <a:t>and ‘</a:t>
            </a:r>
            <a:r>
              <a:rPr lang="en-GB" altLang="en-US" i="1" dirty="0">
                <a:solidFill>
                  <a:srgbClr val="0000FF"/>
                </a:solidFill>
              </a:rPr>
              <a:t>Emotional Drivers’</a:t>
            </a:r>
          </a:p>
          <a:p>
            <a:pPr eaLnBrk="1" hangingPunct="1"/>
            <a:r>
              <a:rPr lang="en-GB" altLang="en-US" dirty="0">
                <a:solidFill>
                  <a:srgbClr val="800080"/>
                </a:solidFill>
              </a:rPr>
              <a:t>Ideas and the people who produce them are at the centre of the business model</a:t>
            </a:r>
          </a:p>
          <a:p>
            <a:pPr eaLnBrk="1" hangingPunct="1"/>
            <a:r>
              <a:rPr lang="en-GB" altLang="en-US" dirty="0"/>
              <a:t>Although </a:t>
            </a:r>
            <a:r>
              <a:rPr lang="en-GB" altLang="en-US" i="1" dirty="0"/>
              <a:t>creativity cannot be mechanised</a:t>
            </a:r>
            <a:r>
              <a:rPr lang="en-GB" altLang="en-US" dirty="0"/>
              <a:t>, companies need an </a:t>
            </a:r>
            <a:r>
              <a:rPr lang="en-GB" altLang="en-US" u="sng" dirty="0"/>
              <a:t>innovation framework </a:t>
            </a:r>
            <a:r>
              <a:rPr lang="en-GB" altLang="en-US" dirty="0"/>
              <a:t>to encourage, nurture, and commercialise ideas into innovations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fade">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fade">
                                      <p:cBhvr>
                                        <p:cTn id="12" dur="500"/>
                                        <p:tgtEl>
                                          <p:spTgt spid="215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fade">
                                      <p:cBhvr>
                                        <p:cTn id="17" dur="500"/>
                                        <p:tgtEl>
                                          <p:spTgt spid="215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1507">
                                            <p:txEl>
                                              <p:pRg st="3" end="3"/>
                                            </p:txEl>
                                          </p:spTgt>
                                        </p:tgtEl>
                                        <p:attrNameLst>
                                          <p:attrName>style.visibility</p:attrName>
                                        </p:attrNameLst>
                                      </p:cBhvr>
                                      <p:to>
                                        <p:strVal val="visible"/>
                                      </p:to>
                                    </p:set>
                                    <p:animEffect transition="in" filter="fade">
                                      <p:cBhvr>
                                        <p:cTn id="22" dur="500"/>
                                        <p:tgtEl>
                                          <p:spTgt spid="215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764763C-6763-4922-8AB2-39D974D6D7DC}"/>
              </a:ext>
            </a:extLst>
          </p:cNvPr>
          <p:cNvSpPr>
            <a:spLocks noGrp="1"/>
          </p:cNvSpPr>
          <p:nvPr>
            <p:ph type="title"/>
          </p:nvPr>
        </p:nvSpPr>
        <p:spPr/>
        <p:txBody>
          <a:bodyPr/>
          <a:lstStyle/>
          <a:p>
            <a:r>
              <a:rPr lang="en-GB" altLang="en-US" i="1"/>
              <a:t>Rational</a:t>
            </a:r>
            <a:r>
              <a:rPr lang="en-GB" altLang="en-US"/>
              <a:t> Drivers</a:t>
            </a:r>
          </a:p>
        </p:txBody>
      </p:sp>
      <p:sp>
        <p:nvSpPr>
          <p:cNvPr id="4" name="Isosceles Triangle 3">
            <a:extLst>
              <a:ext uri="{FF2B5EF4-FFF2-40B4-BE49-F238E27FC236}">
                <a16:creationId xmlns:a16="http://schemas.microsoft.com/office/drawing/2014/main" id="{2AA311FE-4228-4BC5-B9FC-49D1AC7816EB}"/>
              </a:ext>
            </a:extLst>
          </p:cNvPr>
          <p:cNvSpPr/>
          <p:nvPr/>
        </p:nvSpPr>
        <p:spPr>
          <a:xfrm>
            <a:off x="1871663" y="1550988"/>
            <a:ext cx="5400675" cy="136842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Strategic Architecture</a:t>
            </a:r>
          </a:p>
        </p:txBody>
      </p:sp>
      <p:sp>
        <p:nvSpPr>
          <p:cNvPr id="5" name="Oval 4">
            <a:extLst>
              <a:ext uri="{FF2B5EF4-FFF2-40B4-BE49-F238E27FC236}">
                <a16:creationId xmlns:a16="http://schemas.microsoft.com/office/drawing/2014/main" id="{9BD54A00-BD6D-4068-9F5C-9737946B09B0}"/>
              </a:ext>
            </a:extLst>
          </p:cNvPr>
          <p:cNvSpPr/>
          <p:nvPr/>
        </p:nvSpPr>
        <p:spPr>
          <a:xfrm>
            <a:off x="1839913" y="2919413"/>
            <a:ext cx="180022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I-Pipe</a:t>
            </a:r>
          </a:p>
        </p:txBody>
      </p:sp>
      <p:sp>
        <p:nvSpPr>
          <p:cNvPr id="6" name="Oval 5">
            <a:extLst>
              <a:ext uri="{FF2B5EF4-FFF2-40B4-BE49-F238E27FC236}">
                <a16:creationId xmlns:a16="http://schemas.microsoft.com/office/drawing/2014/main" id="{401C1963-21F7-4AC2-97B3-8789E51D6302}"/>
              </a:ext>
            </a:extLst>
          </p:cNvPr>
          <p:cNvSpPr/>
          <p:nvPr/>
        </p:nvSpPr>
        <p:spPr>
          <a:xfrm>
            <a:off x="5472113" y="2919413"/>
            <a:ext cx="180022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Innovators</a:t>
            </a:r>
          </a:p>
        </p:txBody>
      </p:sp>
      <p:sp>
        <p:nvSpPr>
          <p:cNvPr id="7" name="Oval 6">
            <a:extLst>
              <a:ext uri="{FF2B5EF4-FFF2-40B4-BE49-F238E27FC236}">
                <a16:creationId xmlns:a16="http://schemas.microsoft.com/office/drawing/2014/main" id="{79186F03-B727-411C-B843-B84BF21CDEDE}"/>
              </a:ext>
            </a:extLst>
          </p:cNvPr>
          <p:cNvSpPr/>
          <p:nvPr/>
        </p:nvSpPr>
        <p:spPr>
          <a:xfrm>
            <a:off x="3671888" y="2919413"/>
            <a:ext cx="180022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Execution</a:t>
            </a:r>
          </a:p>
        </p:txBody>
      </p:sp>
      <p:sp>
        <p:nvSpPr>
          <p:cNvPr id="8" name="Rectangle 7">
            <a:extLst>
              <a:ext uri="{FF2B5EF4-FFF2-40B4-BE49-F238E27FC236}">
                <a16:creationId xmlns:a16="http://schemas.microsoft.com/office/drawing/2014/main" id="{FBEA29DE-F150-4659-A9D9-CBDCEB66A091}"/>
              </a:ext>
            </a:extLst>
          </p:cNvPr>
          <p:cNvSpPr/>
          <p:nvPr/>
        </p:nvSpPr>
        <p:spPr>
          <a:xfrm>
            <a:off x="1871663" y="4076700"/>
            <a:ext cx="5400675"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Management Systems</a:t>
            </a:r>
          </a:p>
        </p:txBody>
      </p:sp>
      <p:pic>
        <p:nvPicPr>
          <p:cNvPr id="18440" name="Picture 9" descr="A close up of a person&#10;&#10;Description generated with high confidence">
            <a:extLst>
              <a:ext uri="{FF2B5EF4-FFF2-40B4-BE49-F238E27FC236}">
                <a16:creationId xmlns:a16="http://schemas.microsoft.com/office/drawing/2014/main" id="{23265E1D-C286-4B3B-98D6-492D81226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127125"/>
            <a:ext cx="1828800" cy="133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4" descr="A close up of a street sign&#10;&#10;Description generated with very high confidence">
            <a:extLst>
              <a:ext uri="{FF2B5EF4-FFF2-40B4-BE49-F238E27FC236}">
                <a16:creationId xmlns:a16="http://schemas.microsoft.com/office/drawing/2014/main" id="{4BD97FE4-D8F4-44FD-9786-1554BBA43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6624" y="4301486"/>
            <a:ext cx="1857375" cy="141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itle 1">
            <a:extLst>
              <a:ext uri="{FF2B5EF4-FFF2-40B4-BE49-F238E27FC236}">
                <a16:creationId xmlns:a16="http://schemas.microsoft.com/office/drawing/2014/main" id="{DCD8E877-40BF-4E0C-B088-0A0A7333DB45}"/>
              </a:ext>
            </a:extLst>
          </p:cNvPr>
          <p:cNvSpPr>
            <a:spLocks noGrp="1"/>
          </p:cNvSpPr>
          <p:nvPr>
            <p:ph type="title"/>
          </p:nvPr>
        </p:nvSpPr>
        <p:spPr>
          <a:xfrm>
            <a:off x="457200" y="0"/>
            <a:ext cx="8229600" cy="1143000"/>
          </a:xfrm>
        </p:spPr>
        <p:txBody>
          <a:bodyPr/>
          <a:lstStyle/>
          <a:p>
            <a:r>
              <a:rPr lang="en-GB" altLang="en-US"/>
              <a:t>Strategic Architecture</a:t>
            </a:r>
          </a:p>
        </p:txBody>
      </p:sp>
      <p:sp>
        <p:nvSpPr>
          <p:cNvPr id="3" name="Content Placeholder 2">
            <a:extLst>
              <a:ext uri="{FF2B5EF4-FFF2-40B4-BE49-F238E27FC236}">
                <a16:creationId xmlns:a16="http://schemas.microsoft.com/office/drawing/2014/main" id="{D5E4A69D-F7E0-4C54-A2DB-4AF80822E7C8}"/>
              </a:ext>
            </a:extLst>
          </p:cNvPr>
          <p:cNvSpPr>
            <a:spLocks noGrp="1"/>
          </p:cNvSpPr>
          <p:nvPr>
            <p:ph idx="1"/>
          </p:nvPr>
        </p:nvSpPr>
        <p:spPr>
          <a:xfrm>
            <a:off x="6350" y="893763"/>
            <a:ext cx="8229600" cy="3917950"/>
          </a:xfrm>
        </p:spPr>
        <p:txBody>
          <a:bodyPr/>
          <a:lstStyle/>
          <a:p>
            <a:r>
              <a:rPr lang="en-GB" altLang="en-US">
                <a:solidFill>
                  <a:srgbClr val="0000FF"/>
                </a:solidFill>
              </a:rPr>
              <a:t>Vision and Strategy – the overarching business direction that </a:t>
            </a:r>
            <a:r>
              <a:rPr lang="en-GB" altLang="en-US" i="1" u="sng">
                <a:solidFill>
                  <a:srgbClr val="0000FF"/>
                </a:solidFill>
              </a:rPr>
              <a:t>compels</a:t>
            </a:r>
            <a:r>
              <a:rPr lang="en-GB" altLang="en-US">
                <a:solidFill>
                  <a:srgbClr val="0000FF"/>
                </a:solidFill>
              </a:rPr>
              <a:t> innovation</a:t>
            </a:r>
          </a:p>
          <a:p>
            <a:r>
              <a:rPr lang="en-GB" altLang="en-US">
                <a:solidFill>
                  <a:srgbClr val="0000FF"/>
                </a:solidFill>
              </a:rPr>
              <a:t>Definition – the </a:t>
            </a:r>
            <a:r>
              <a:rPr lang="en-GB" altLang="en-US" i="1" u="sng">
                <a:solidFill>
                  <a:srgbClr val="0000FF"/>
                </a:solidFill>
              </a:rPr>
              <a:t>meaning</a:t>
            </a:r>
            <a:r>
              <a:rPr lang="en-GB" altLang="en-US">
                <a:solidFill>
                  <a:srgbClr val="0000FF"/>
                </a:solidFill>
              </a:rPr>
              <a:t> of innovation</a:t>
            </a:r>
          </a:p>
          <a:p>
            <a:r>
              <a:rPr lang="en-GB" altLang="en-US">
                <a:solidFill>
                  <a:srgbClr val="0000FF"/>
                </a:solidFill>
              </a:rPr>
              <a:t>Goals – measurable </a:t>
            </a:r>
            <a:r>
              <a:rPr lang="en-GB" altLang="en-US" i="1" u="sng">
                <a:solidFill>
                  <a:srgbClr val="0000FF"/>
                </a:solidFill>
              </a:rPr>
              <a:t>results</a:t>
            </a:r>
            <a:r>
              <a:rPr lang="en-GB" altLang="en-US">
                <a:solidFill>
                  <a:srgbClr val="0000FF"/>
                </a:solidFill>
              </a:rPr>
              <a:t> of innovation</a:t>
            </a:r>
          </a:p>
          <a:p>
            <a:r>
              <a:rPr lang="en-GB" altLang="en-US">
                <a:solidFill>
                  <a:srgbClr val="0000FF"/>
                </a:solidFill>
              </a:rPr>
              <a:t>Guiding principles – the </a:t>
            </a:r>
            <a:r>
              <a:rPr lang="en-GB" altLang="en-US" i="1" u="sng">
                <a:solidFill>
                  <a:srgbClr val="0000FF"/>
                </a:solidFill>
              </a:rPr>
              <a:t>values</a:t>
            </a:r>
            <a:r>
              <a:rPr lang="en-GB" altLang="en-US">
                <a:solidFill>
                  <a:srgbClr val="0000FF"/>
                </a:solidFill>
              </a:rPr>
              <a:t> that guide the innovation approach</a:t>
            </a:r>
          </a:p>
          <a:p>
            <a:r>
              <a:rPr lang="en-GB" altLang="en-US">
                <a:solidFill>
                  <a:srgbClr val="0000FF"/>
                </a:solidFill>
              </a:rPr>
              <a:t>Process – the series of actions and functions that create innovations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9929B46-529D-4FBF-9762-31AF4103B231}"/>
              </a:ext>
            </a:extLst>
          </p:cNvPr>
          <p:cNvSpPr>
            <a:spLocks noGrp="1"/>
          </p:cNvSpPr>
          <p:nvPr>
            <p:ph type="title"/>
          </p:nvPr>
        </p:nvSpPr>
        <p:spPr/>
        <p:txBody>
          <a:bodyPr/>
          <a:lstStyle/>
          <a:p>
            <a:r>
              <a:rPr lang="en-GB" altLang="en-US"/>
              <a:t>Management Systems</a:t>
            </a:r>
          </a:p>
        </p:txBody>
      </p:sp>
      <p:sp>
        <p:nvSpPr>
          <p:cNvPr id="20483" name="Content Placeholder 2">
            <a:extLst>
              <a:ext uri="{FF2B5EF4-FFF2-40B4-BE49-F238E27FC236}">
                <a16:creationId xmlns:a16="http://schemas.microsoft.com/office/drawing/2014/main" id="{336D4F89-EADB-46CD-A6A4-4AED6DA91606}"/>
              </a:ext>
            </a:extLst>
          </p:cNvPr>
          <p:cNvSpPr>
            <a:spLocks noGrp="1"/>
          </p:cNvSpPr>
          <p:nvPr>
            <p:ph idx="1"/>
          </p:nvPr>
        </p:nvSpPr>
        <p:spPr>
          <a:xfrm>
            <a:off x="457200" y="1600200"/>
            <a:ext cx="8229600" cy="3916363"/>
          </a:xfrm>
        </p:spPr>
        <p:txBody>
          <a:bodyPr/>
          <a:lstStyle/>
          <a:p>
            <a:r>
              <a:rPr lang="en-GB" altLang="en-US" dirty="0">
                <a:solidFill>
                  <a:srgbClr val="0000FF"/>
                </a:solidFill>
              </a:rPr>
              <a:t>New system must be ‘hardwired’ into the legacy business framework</a:t>
            </a:r>
          </a:p>
          <a:p>
            <a:r>
              <a:rPr lang="en-GB" altLang="en-US" dirty="0"/>
              <a:t>Design new systems</a:t>
            </a:r>
          </a:p>
          <a:p>
            <a:r>
              <a:rPr lang="en-GB" altLang="en-US" dirty="0">
                <a:solidFill>
                  <a:srgbClr val="800080"/>
                </a:solidFill>
              </a:rPr>
              <a:t>Reengineer old systems</a:t>
            </a:r>
          </a:p>
          <a:p>
            <a:r>
              <a:rPr lang="en-GB" altLang="en-US" dirty="0">
                <a:solidFill>
                  <a:srgbClr val="002060"/>
                </a:solidFill>
              </a:rPr>
              <a:t>This takes time……!</a:t>
            </a:r>
          </a:p>
        </p:txBody>
      </p:sp>
      <p:pic>
        <p:nvPicPr>
          <p:cNvPr id="20484" name="Picture 7" descr="A boat in the water&#10;&#10;Description generated with high confidence">
            <a:extLst>
              <a:ext uri="{FF2B5EF4-FFF2-40B4-BE49-F238E27FC236}">
                <a16:creationId xmlns:a16="http://schemas.microsoft.com/office/drawing/2014/main" id="{449CE6B0-A799-44F0-ABB0-FF914CBD7D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2888" y="3789363"/>
            <a:ext cx="3821112" cy="190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D30C98B-6A84-4F45-A3E2-98ACE403F220}"/>
              </a:ext>
            </a:extLst>
          </p:cNvPr>
          <p:cNvSpPr>
            <a:spLocks noGrp="1"/>
          </p:cNvSpPr>
          <p:nvPr>
            <p:ph type="title"/>
          </p:nvPr>
        </p:nvSpPr>
        <p:spPr/>
        <p:txBody>
          <a:bodyPr/>
          <a:lstStyle/>
          <a:p>
            <a:r>
              <a:rPr lang="en-GB" altLang="en-US"/>
              <a:t>I-Pipe: The Machine</a:t>
            </a:r>
          </a:p>
        </p:txBody>
      </p:sp>
      <p:sp>
        <p:nvSpPr>
          <p:cNvPr id="3" name="Content Placeholder 2">
            <a:extLst>
              <a:ext uri="{FF2B5EF4-FFF2-40B4-BE49-F238E27FC236}">
                <a16:creationId xmlns:a16="http://schemas.microsoft.com/office/drawing/2014/main" id="{26640826-ECF3-4A56-9F74-408F5399B5CC}"/>
              </a:ext>
            </a:extLst>
          </p:cNvPr>
          <p:cNvSpPr>
            <a:spLocks noGrp="1"/>
          </p:cNvSpPr>
          <p:nvPr>
            <p:ph idx="1"/>
          </p:nvPr>
        </p:nvSpPr>
        <p:spPr>
          <a:xfrm>
            <a:off x="144463" y="1417638"/>
            <a:ext cx="6037262" cy="3916362"/>
          </a:xfrm>
        </p:spPr>
        <p:txBody>
          <a:bodyPr/>
          <a:lstStyle/>
          <a:p>
            <a:r>
              <a:rPr lang="en-GB" altLang="en-US" dirty="0">
                <a:solidFill>
                  <a:srgbClr val="002060"/>
                </a:solidFill>
              </a:rPr>
              <a:t>Processes and mechanisms to enable innovators to convert ideas into innovations</a:t>
            </a:r>
          </a:p>
          <a:p>
            <a:r>
              <a:rPr lang="en-GB" altLang="en-US" dirty="0">
                <a:solidFill>
                  <a:srgbClr val="0000FF"/>
                </a:solidFill>
              </a:rPr>
              <a:t>Idea to commercialisation</a:t>
            </a:r>
          </a:p>
          <a:p>
            <a:r>
              <a:rPr lang="en-GB" altLang="en-US" dirty="0"/>
              <a:t>Through ‘Tollgates’</a:t>
            </a:r>
          </a:p>
          <a:p>
            <a:r>
              <a:rPr lang="en-GB" altLang="en-US" dirty="0">
                <a:solidFill>
                  <a:srgbClr val="800080"/>
                </a:solidFill>
              </a:rPr>
              <a:t>Two primary sources of ideas – </a:t>
            </a:r>
            <a:r>
              <a:rPr lang="en-GB" altLang="en-US" i="1" dirty="0">
                <a:solidFill>
                  <a:srgbClr val="800080"/>
                </a:solidFill>
              </a:rPr>
              <a:t>Business need </a:t>
            </a:r>
            <a:r>
              <a:rPr lang="en-GB" altLang="en-US" dirty="0">
                <a:solidFill>
                  <a:srgbClr val="800080"/>
                </a:solidFill>
              </a:rPr>
              <a:t>or from </a:t>
            </a:r>
            <a:r>
              <a:rPr lang="en-GB" altLang="en-US" i="1" dirty="0">
                <a:solidFill>
                  <a:srgbClr val="800080"/>
                </a:solidFill>
              </a:rPr>
              <a:t>innovators</a:t>
            </a:r>
            <a:r>
              <a:rPr lang="en-GB" altLang="en-US" dirty="0">
                <a:solidFill>
                  <a:srgbClr val="800080"/>
                </a:solidFill>
              </a:rPr>
              <a:t> using innovation tools</a:t>
            </a:r>
          </a:p>
        </p:txBody>
      </p:sp>
      <p:pic>
        <p:nvPicPr>
          <p:cNvPr id="21508" name="Picture 4" descr="A picture containing invertebrate&#10;&#10;Description generated with high confidence">
            <a:extLst>
              <a:ext uri="{FF2B5EF4-FFF2-40B4-BE49-F238E27FC236}">
                <a16:creationId xmlns:a16="http://schemas.microsoft.com/office/drawing/2014/main" id="{9F467C18-6F16-45BE-A748-2B4DD3AE44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2388" y="2457450"/>
            <a:ext cx="27178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694B835-0880-4022-A59D-4E196CB254CB}"/>
              </a:ext>
            </a:extLst>
          </p:cNvPr>
          <p:cNvSpPr>
            <a:spLocks noGrp="1"/>
          </p:cNvSpPr>
          <p:nvPr>
            <p:ph type="title"/>
          </p:nvPr>
        </p:nvSpPr>
        <p:spPr/>
        <p:txBody>
          <a:bodyPr/>
          <a:lstStyle/>
          <a:p>
            <a:r>
              <a:rPr lang="en-GB" altLang="en-US"/>
              <a:t>Innovators and I-Mentors</a:t>
            </a:r>
          </a:p>
        </p:txBody>
      </p:sp>
      <p:sp>
        <p:nvSpPr>
          <p:cNvPr id="3" name="Content Placeholder 2">
            <a:extLst>
              <a:ext uri="{FF2B5EF4-FFF2-40B4-BE49-F238E27FC236}">
                <a16:creationId xmlns:a16="http://schemas.microsoft.com/office/drawing/2014/main" id="{FDEC7C08-4775-4454-AAD3-C824314C601F}"/>
              </a:ext>
            </a:extLst>
          </p:cNvPr>
          <p:cNvSpPr>
            <a:spLocks noGrp="1"/>
          </p:cNvSpPr>
          <p:nvPr>
            <p:ph idx="1"/>
          </p:nvPr>
        </p:nvSpPr>
        <p:spPr>
          <a:xfrm>
            <a:off x="230188" y="1403350"/>
            <a:ext cx="7561262" cy="3916363"/>
          </a:xfrm>
        </p:spPr>
        <p:txBody>
          <a:bodyPr/>
          <a:lstStyle/>
          <a:p>
            <a:r>
              <a:rPr lang="en-GB" altLang="en-US" dirty="0">
                <a:solidFill>
                  <a:srgbClr val="FF0066"/>
                </a:solidFill>
              </a:rPr>
              <a:t>Innovators are everywhere</a:t>
            </a:r>
          </a:p>
          <a:p>
            <a:r>
              <a:rPr lang="en-GB" altLang="en-US" dirty="0">
                <a:solidFill>
                  <a:srgbClr val="800080"/>
                </a:solidFill>
              </a:rPr>
              <a:t>Inside </a:t>
            </a:r>
            <a:r>
              <a:rPr lang="en-GB" altLang="en-US" i="1" u="sng" dirty="0">
                <a:solidFill>
                  <a:srgbClr val="800080"/>
                </a:solidFill>
              </a:rPr>
              <a:t>and</a:t>
            </a:r>
            <a:r>
              <a:rPr lang="en-GB" altLang="en-US" dirty="0">
                <a:solidFill>
                  <a:srgbClr val="800080"/>
                </a:solidFill>
              </a:rPr>
              <a:t> outside your company</a:t>
            </a:r>
          </a:p>
          <a:p>
            <a:r>
              <a:rPr lang="en-GB" altLang="en-US" dirty="0">
                <a:solidFill>
                  <a:srgbClr val="0000FF"/>
                </a:solidFill>
              </a:rPr>
              <a:t>Innovators quickly coalesce into Innovation </a:t>
            </a:r>
            <a:r>
              <a:rPr lang="en-GB" altLang="en-US" i="1" dirty="0">
                <a:solidFill>
                  <a:srgbClr val="0000FF"/>
                </a:solidFill>
              </a:rPr>
              <a:t>teams</a:t>
            </a:r>
          </a:p>
          <a:p>
            <a:r>
              <a:rPr lang="en-GB" altLang="en-US" i="1" dirty="0">
                <a:solidFill>
                  <a:srgbClr val="009900"/>
                </a:solidFill>
              </a:rPr>
              <a:t>Diversity </a:t>
            </a:r>
            <a:r>
              <a:rPr lang="en-GB" altLang="en-US" dirty="0">
                <a:solidFill>
                  <a:srgbClr val="009900"/>
                </a:solidFill>
              </a:rPr>
              <a:t>increases chance of success – background, functional area, geographic area, level, gender, thought processes, and more..</a:t>
            </a:r>
            <a:endParaRPr lang="en-GB" altLang="en-US" i="1" dirty="0">
              <a:solidFill>
                <a:srgbClr val="009900"/>
              </a:solidFill>
            </a:endParaRPr>
          </a:p>
          <a:p>
            <a:endParaRPr lang="en-GB" altLang="en-US" dirty="0"/>
          </a:p>
        </p:txBody>
      </p:sp>
      <p:pic>
        <p:nvPicPr>
          <p:cNvPr id="22532" name="Picture 4" descr="A person standing in front of a crowd&#10;&#10;Description generated with very high confidence">
            <a:extLst>
              <a:ext uri="{FF2B5EF4-FFF2-40B4-BE49-F238E27FC236}">
                <a16:creationId xmlns:a16="http://schemas.microsoft.com/office/drawing/2014/main" id="{E2AB98E1-7984-4A9E-99FA-B0F7A5B649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825" y="3361531"/>
            <a:ext cx="1908175" cy="230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E628975-D6CE-495D-BCB3-8246AB9CF08C}"/>
              </a:ext>
            </a:extLst>
          </p:cNvPr>
          <p:cNvSpPr>
            <a:spLocks noGrp="1"/>
          </p:cNvSpPr>
          <p:nvPr>
            <p:ph type="title"/>
          </p:nvPr>
        </p:nvSpPr>
        <p:spPr>
          <a:xfrm>
            <a:off x="2754312" y="239712"/>
            <a:ext cx="5429250" cy="885825"/>
          </a:xfrm>
        </p:spPr>
        <p:txBody>
          <a:bodyPr/>
          <a:lstStyle/>
          <a:p>
            <a:r>
              <a:rPr lang="en-GB" altLang="en-US" dirty="0"/>
              <a:t>Execution and Results</a:t>
            </a:r>
          </a:p>
        </p:txBody>
      </p:sp>
      <p:sp>
        <p:nvSpPr>
          <p:cNvPr id="23555" name="Content Placeholder 2">
            <a:extLst>
              <a:ext uri="{FF2B5EF4-FFF2-40B4-BE49-F238E27FC236}">
                <a16:creationId xmlns:a16="http://schemas.microsoft.com/office/drawing/2014/main" id="{F98488FD-27C5-48FF-A8D0-2AB2E9AB59F6}"/>
              </a:ext>
            </a:extLst>
          </p:cNvPr>
          <p:cNvSpPr>
            <a:spLocks noGrp="1"/>
          </p:cNvSpPr>
          <p:nvPr>
            <p:ph idx="1"/>
          </p:nvPr>
        </p:nvSpPr>
        <p:spPr>
          <a:xfrm>
            <a:off x="1744663" y="1470025"/>
            <a:ext cx="5976937" cy="3917950"/>
          </a:xfrm>
        </p:spPr>
        <p:txBody>
          <a:bodyPr/>
          <a:lstStyle/>
          <a:p>
            <a:r>
              <a:rPr lang="en-GB" altLang="en-US" sz="2400" dirty="0">
                <a:solidFill>
                  <a:srgbClr val="0000FF"/>
                </a:solidFill>
              </a:rPr>
              <a:t>Innovation </a:t>
            </a:r>
            <a:r>
              <a:rPr lang="en-GB" altLang="en-US" sz="2400" i="1" dirty="0">
                <a:solidFill>
                  <a:srgbClr val="0000FF"/>
                </a:solidFill>
              </a:rPr>
              <a:t>continues </a:t>
            </a:r>
            <a:r>
              <a:rPr lang="en-GB" altLang="en-US" sz="2400" dirty="0">
                <a:solidFill>
                  <a:srgbClr val="0000FF"/>
                </a:solidFill>
              </a:rPr>
              <a:t>through launch and into the market….for as long as the product or service is deemed </a:t>
            </a:r>
            <a:r>
              <a:rPr lang="en-GB" altLang="en-US" sz="2400" i="1" dirty="0">
                <a:solidFill>
                  <a:srgbClr val="0000FF"/>
                </a:solidFill>
              </a:rPr>
              <a:t>‘innovative’</a:t>
            </a:r>
          </a:p>
          <a:p>
            <a:r>
              <a:rPr lang="en-GB" altLang="en-US" sz="2400" dirty="0"/>
              <a:t>Strategies for ‘value extraction’</a:t>
            </a:r>
          </a:p>
          <a:p>
            <a:r>
              <a:rPr lang="en-GB" altLang="en-US" sz="2400" dirty="0">
                <a:solidFill>
                  <a:srgbClr val="0000FF"/>
                </a:solidFill>
              </a:rPr>
              <a:t>Embedded innovation focuses on </a:t>
            </a:r>
            <a:r>
              <a:rPr lang="en-GB" altLang="en-US" sz="2400" i="1" dirty="0">
                <a:solidFill>
                  <a:srgbClr val="0000FF"/>
                </a:solidFill>
              </a:rPr>
              <a:t>results</a:t>
            </a:r>
          </a:p>
          <a:p>
            <a:r>
              <a:rPr lang="en-GB" altLang="en-US" sz="2400" dirty="0"/>
              <a:t>Favourable results beget favourable results</a:t>
            </a:r>
          </a:p>
          <a:p>
            <a:r>
              <a:rPr lang="en-GB" altLang="en-US" sz="2400" dirty="0">
                <a:solidFill>
                  <a:srgbClr val="0000FF"/>
                </a:solidFill>
              </a:rPr>
              <a:t>Kaplan and Norton’s Balanced Scorecard</a:t>
            </a:r>
          </a:p>
        </p:txBody>
      </p:sp>
      <p:pic>
        <p:nvPicPr>
          <p:cNvPr id="23556" name="Picture 4" descr="A picture containing sky, outdoor, fence, train&#10;&#10;Description generated with very high confidence">
            <a:extLst>
              <a:ext uri="{FF2B5EF4-FFF2-40B4-BE49-F238E27FC236}">
                <a16:creationId xmlns:a16="http://schemas.microsoft.com/office/drawing/2014/main" id="{2DFC4538-8EAF-41EC-B6BB-9C6D26D26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3" y="0"/>
            <a:ext cx="1614487" cy="242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A satellite in space&#10;&#10;Description generated with very high confidence">
            <a:extLst>
              <a:ext uri="{FF2B5EF4-FFF2-40B4-BE49-F238E27FC236}">
                <a16:creationId xmlns:a16="http://schemas.microsoft.com/office/drawing/2014/main" id="{1B75C248-3B86-408F-AE00-E7856C8446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23125" y="4292600"/>
            <a:ext cx="1920875"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E4FD8B1-22EB-4756-A414-FBB9AE0E716F}"/>
              </a:ext>
            </a:extLst>
          </p:cNvPr>
          <p:cNvSpPr>
            <a:spLocks noGrp="1"/>
          </p:cNvSpPr>
          <p:nvPr>
            <p:ph type="title"/>
          </p:nvPr>
        </p:nvSpPr>
        <p:spPr/>
        <p:txBody>
          <a:bodyPr/>
          <a:lstStyle/>
          <a:p>
            <a:r>
              <a:rPr lang="en-GB" altLang="en-US"/>
              <a:t>The Five </a:t>
            </a:r>
            <a:r>
              <a:rPr lang="en-GB" altLang="en-US" i="1"/>
              <a:t>Emotional </a:t>
            </a:r>
            <a:r>
              <a:rPr lang="en-GB" altLang="en-US"/>
              <a:t>Drivers</a:t>
            </a:r>
          </a:p>
        </p:txBody>
      </p:sp>
      <p:sp>
        <p:nvSpPr>
          <p:cNvPr id="3" name="Content Placeholder 2">
            <a:extLst>
              <a:ext uri="{FF2B5EF4-FFF2-40B4-BE49-F238E27FC236}">
                <a16:creationId xmlns:a16="http://schemas.microsoft.com/office/drawing/2014/main" id="{72FDF002-5030-4BA0-9328-A6432B34F088}"/>
              </a:ext>
            </a:extLst>
          </p:cNvPr>
          <p:cNvSpPr>
            <a:spLocks noGrp="1"/>
          </p:cNvSpPr>
          <p:nvPr>
            <p:ph idx="1"/>
          </p:nvPr>
        </p:nvSpPr>
        <p:spPr>
          <a:xfrm>
            <a:off x="457200" y="1600200"/>
            <a:ext cx="8229600" cy="3916363"/>
          </a:xfrm>
        </p:spPr>
        <p:txBody>
          <a:bodyPr/>
          <a:lstStyle/>
          <a:p>
            <a:r>
              <a:rPr lang="en-GB" altLang="en-US" dirty="0">
                <a:solidFill>
                  <a:srgbClr val="0000FF"/>
                </a:solidFill>
              </a:rPr>
              <a:t>Learning</a:t>
            </a:r>
          </a:p>
          <a:p>
            <a:r>
              <a:rPr lang="en-GB" altLang="en-US" dirty="0">
                <a:solidFill>
                  <a:srgbClr val="002060"/>
                </a:solidFill>
              </a:rPr>
              <a:t>Dreaming</a:t>
            </a:r>
          </a:p>
          <a:p>
            <a:r>
              <a:rPr lang="en-GB" altLang="en-US" dirty="0">
                <a:solidFill>
                  <a:srgbClr val="0000FF"/>
                </a:solidFill>
              </a:rPr>
              <a:t>Creating</a:t>
            </a:r>
          </a:p>
          <a:p>
            <a:r>
              <a:rPr lang="en-GB" altLang="en-US" dirty="0">
                <a:solidFill>
                  <a:srgbClr val="002060"/>
                </a:solidFill>
              </a:rPr>
              <a:t>Heroes</a:t>
            </a:r>
          </a:p>
          <a:p>
            <a:r>
              <a:rPr lang="en-GB" altLang="en-US" dirty="0">
                <a:solidFill>
                  <a:srgbClr val="0000FF"/>
                </a:solidFill>
              </a:rPr>
              <a:t>Spirit</a:t>
            </a:r>
          </a:p>
        </p:txBody>
      </p:sp>
      <p:pic>
        <p:nvPicPr>
          <p:cNvPr id="25604" name="Picture 4" descr="A group of people posing for the camera&#10;&#10;Description generated with very high confidence">
            <a:extLst>
              <a:ext uri="{FF2B5EF4-FFF2-40B4-BE49-F238E27FC236}">
                <a16:creationId xmlns:a16="http://schemas.microsoft.com/office/drawing/2014/main" id="{1EC7605F-0331-4E2B-8B25-6D7E46F451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844675"/>
            <a:ext cx="4313238"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E13A14AC-3068-4932-9523-852FB3F001BD}"/>
              </a:ext>
            </a:extLst>
          </p:cNvPr>
          <p:cNvSpPr>
            <a:spLocks noGrp="1"/>
          </p:cNvSpPr>
          <p:nvPr>
            <p:ph type="title"/>
          </p:nvPr>
        </p:nvSpPr>
        <p:spPr/>
        <p:txBody>
          <a:bodyPr/>
          <a:lstStyle/>
          <a:p>
            <a:r>
              <a:rPr lang="en-GB" altLang="en-US"/>
              <a:t>Learn</a:t>
            </a:r>
          </a:p>
        </p:txBody>
      </p:sp>
      <p:sp>
        <p:nvSpPr>
          <p:cNvPr id="26627" name="Content Placeholder 2">
            <a:extLst>
              <a:ext uri="{FF2B5EF4-FFF2-40B4-BE49-F238E27FC236}">
                <a16:creationId xmlns:a16="http://schemas.microsoft.com/office/drawing/2014/main" id="{ABF0815D-EF0A-40B7-AFD2-3C042CFC5C17}"/>
              </a:ext>
            </a:extLst>
          </p:cNvPr>
          <p:cNvSpPr>
            <a:spLocks noGrp="1"/>
          </p:cNvSpPr>
          <p:nvPr>
            <p:ph idx="1"/>
          </p:nvPr>
        </p:nvSpPr>
        <p:spPr>
          <a:xfrm>
            <a:off x="457200" y="1600200"/>
            <a:ext cx="8229600" cy="3916363"/>
          </a:xfrm>
        </p:spPr>
        <p:txBody>
          <a:bodyPr/>
          <a:lstStyle/>
          <a:p>
            <a:r>
              <a:rPr lang="en-GB" altLang="en-US" dirty="0">
                <a:solidFill>
                  <a:srgbClr val="002060"/>
                </a:solidFill>
              </a:rPr>
              <a:t>Input and output of embedded learning</a:t>
            </a:r>
          </a:p>
          <a:p>
            <a:r>
              <a:rPr lang="en-GB" altLang="en-US" dirty="0">
                <a:solidFill>
                  <a:srgbClr val="0000FF"/>
                </a:solidFill>
              </a:rPr>
              <a:t>Learn to think – longer term, beyond day-to-day pressures</a:t>
            </a:r>
          </a:p>
          <a:p>
            <a:r>
              <a:rPr lang="en-GB" altLang="en-US" dirty="0">
                <a:solidFill>
                  <a:srgbClr val="002060"/>
                </a:solidFill>
              </a:rPr>
              <a:t>Learning is vital to innovators</a:t>
            </a:r>
          </a:p>
          <a:p>
            <a:r>
              <a:rPr lang="en-GB" altLang="en-US" dirty="0">
                <a:solidFill>
                  <a:srgbClr val="0000FF"/>
                </a:solidFill>
              </a:rPr>
              <a:t>Innovating liberates learning – brought ‘fresh air’ to the business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881530E-FB2E-4099-B535-CADDA6DF7A78}"/>
              </a:ext>
            </a:extLst>
          </p:cNvPr>
          <p:cNvSpPr>
            <a:spLocks noGrp="1"/>
          </p:cNvSpPr>
          <p:nvPr>
            <p:ph type="title"/>
          </p:nvPr>
        </p:nvSpPr>
        <p:spPr/>
        <p:txBody>
          <a:bodyPr/>
          <a:lstStyle/>
          <a:p>
            <a:r>
              <a:rPr lang="en-GB" altLang="en-US"/>
              <a:t>Dream</a:t>
            </a:r>
          </a:p>
        </p:txBody>
      </p:sp>
      <p:sp>
        <p:nvSpPr>
          <p:cNvPr id="3" name="Content Placeholder 2">
            <a:extLst>
              <a:ext uri="{FF2B5EF4-FFF2-40B4-BE49-F238E27FC236}">
                <a16:creationId xmlns:a16="http://schemas.microsoft.com/office/drawing/2014/main" id="{C05FADFB-8AC8-40F9-9B22-9DC6EA685575}"/>
              </a:ext>
            </a:extLst>
          </p:cNvPr>
          <p:cNvSpPr>
            <a:spLocks noGrp="1"/>
          </p:cNvSpPr>
          <p:nvPr>
            <p:ph idx="1"/>
          </p:nvPr>
        </p:nvSpPr>
        <p:spPr>
          <a:xfrm>
            <a:off x="179388" y="1417638"/>
            <a:ext cx="5699125" cy="3916362"/>
          </a:xfrm>
        </p:spPr>
        <p:txBody>
          <a:bodyPr/>
          <a:lstStyle/>
          <a:p>
            <a:pPr>
              <a:defRPr/>
            </a:pPr>
            <a:r>
              <a:rPr lang="en-GB" dirty="0">
                <a:solidFill>
                  <a:srgbClr val="002060"/>
                </a:solidFill>
              </a:rPr>
              <a:t>“How often do you look out of the window and dream?”</a:t>
            </a:r>
          </a:p>
          <a:p>
            <a:pPr>
              <a:defRPr/>
            </a:pPr>
            <a:r>
              <a:rPr lang="en-GB" dirty="0">
                <a:solidFill>
                  <a:srgbClr val="0000FF"/>
                </a:solidFill>
              </a:rPr>
              <a:t>Dreams create ideas, ideas become innovations</a:t>
            </a:r>
          </a:p>
          <a:p>
            <a:pPr>
              <a:defRPr/>
            </a:pPr>
            <a:r>
              <a:rPr lang="en-GB" dirty="0">
                <a:solidFill>
                  <a:srgbClr val="002060"/>
                </a:solidFill>
              </a:rPr>
              <a:t>Dreaming attracts people to innovation</a:t>
            </a:r>
          </a:p>
          <a:p>
            <a:pPr marL="0" indent="0">
              <a:buFont typeface="Arial" panose="020B0604020202020204" pitchFamily="34" charset="0"/>
              <a:buNone/>
              <a:defRPr/>
            </a:pPr>
            <a:endParaRPr lang="en-GB" dirty="0"/>
          </a:p>
        </p:txBody>
      </p:sp>
      <p:pic>
        <p:nvPicPr>
          <p:cNvPr id="27652" name="Picture 9" descr="A person sitting at a desk in front of a computer&#10;&#10;Description generated with very high confidence">
            <a:extLst>
              <a:ext uri="{FF2B5EF4-FFF2-40B4-BE49-F238E27FC236}">
                <a16:creationId xmlns:a16="http://schemas.microsoft.com/office/drawing/2014/main" id="{1883F40C-61F5-4FA1-8024-F4ACC29DB5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4300" y="3933825"/>
            <a:ext cx="2668588"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1A2D3EF-3DB0-499B-9B87-EB59CE0B83FE}"/>
              </a:ext>
            </a:extLst>
          </p:cNvPr>
          <p:cNvSpPr>
            <a:spLocks noGrp="1"/>
          </p:cNvSpPr>
          <p:nvPr>
            <p:ph type="title"/>
          </p:nvPr>
        </p:nvSpPr>
        <p:spPr/>
        <p:txBody>
          <a:bodyPr/>
          <a:lstStyle/>
          <a:p>
            <a:r>
              <a:rPr lang="en-GB" altLang="en-US"/>
              <a:t>Create</a:t>
            </a:r>
          </a:p>
        </p:txBody>
      </p:sp>
      <p:sp>
        <p:nvSpPr>
          <p:cNvPr id="28675" name="Content Placeholder 2">
            <a:extLst>
              <a:ext uri="{FF2B5EF4-FFF2-40B4-BE49-F238E27FC236}">
                <a16:creationId xmlns:a16="http://schemas.microsoft.com/office/drawing/2014/main" id="{71956CBF-3B87-46DE-BD02-2AC332C09FEA}"/>
              </a:ext>
            </a:extLst>
          </p:cNvPr>
          <p:cNvSpPr>
            <a:spLocks noGrp="1"/>
          </p:cNvSpPr>
          <p:nvPr>
            <p:ph idx="1"/>
          </p:nvPr>
        </p:nvSpPr>
        <p:spPr>
          <a:xfrm>
            <a:off x="119072" y="1400175"/>
            <a:ext cx="4629150" cy="3916363"/>
          </a:xfrm>
        </p:spPr>
        <p:txBody>
          <a:bodyPr/>
          <a:lstStyle/>
          <a:p>
            <a:r>
              <a:rPr lang="en-GB" altLang="en-US" dirty="0">
                <a:solidFill>
                  <a:srgbClr val="0000FF"/>
                </a:solidFill>
              </a:rPr>
              <a:t>Needs space and time – </a:t>
            </a:r>
            <a:r>
              <a:rPr lang="en-GB" altLang="en-US" i="1" dirty="0">
                <a:solidFill>
                  <a:srgbClr val="0000FF"/>
                </a:solidFill>
              </a:rPr>
              <a:t>dedicated</a:t>
            </a:r>
            <a:r>
              <a:rPr lang="en-GB" altLang="en-US" dirty="0">
                <a:solidFill>
                  <a:srgbClr val="0000FF"/>
                </a:solidFill>
              </a:rPr>
              <a:t> space and time</a:t>
            </a:r>
          </a:p>
          <a:p>
            <a:r>
              <a:rPr lang="en-GB" altLang="en-US" dirty="0">
                <a:solidFill>
                  <a:srgbClr val="002060"/>
                </a:solidFill>
              </a:rPr>
              <a:t>Designed to aid creation</a:t>
            </a:r>
          </a:p>
          <a:p>
            <a:r>
              <a:rPr lang="en-GB" altLang="en-US" dirty="0">
                <a:solidFill>
                  <a:srgbClr val="0000FF"/>
                </a:solidFill>
              </a:rPr>
              <a:t>Once embedded, everywhere becomes a creative space….they pop up anytime.</a:t>
            </a:r>
          </a:p>
          <a:p>
            <a:endParaRPr lang="en-GB" altLang="en-US" dirty="0"/>
          </a:p>
        </p:txBody>
      </p:sp>
      <p:pic>
        <p:nvPicPr>
          <p:cNvPr id="3" name="Picture 2">
            <a:extLst>
              <a:ext uri="{FF2B5EF4-FFF2-40B4-BE49-F238E27FC236}">
                <a16:creationId xmlns:a16="http://schemas.microsoft.com/office/drawing/2014/main" id="{30E29B2E-F0F2-4699-BE59-7C6879CAFB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76872" y="1600200"/>
            <a:ext cx="3767128" cy="3243262"/>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781D6712-4B8F-4974-8C8A-0549432266B5}"/>
              </a:ext>
            </a:extLst>
          </p:cNvPr>
          <p:cNvSpPr>
            <a:spLocks noGrp="1"/>
          </p:cNvSpPr>
          <p:nvPr>
            <p:ph type="title"/>
          </p:nvPr>
        </p:nvSpPr>
        <p:spPr/>
        <p:txBody>
          <a:bodyPr/>
          <a:lstStyle/>
          <a:p>
            <a:r>
              <a:rPr lang="en-GB" altLang="en-US"/>
              <a:t>Heroes</a:t>
            </a:r>
          </a:p>
        </p:txBody>
      </p:sp>
      <p:sp>
        <p:nvSpPr>
          <p:cNvPr id="3" name="Content Placeholder 2">
            <a:extLst>
              <a:ext uri="{FF2B5EF4-FFF2-40B4-BE49-F238E27FC236}">
                <a16:creationId xmlns:a16="http://schemas.microsoft.com/office/drawing/2014/main" id="{13EA6F2F-0A63-4532-B754-9ED232F9DA09}"/>
              </a:ext>
            </a:extLst>
          </p:cNvPr>
          <p:cNvSpPr>
            <a:spLocks noGrp="1"/>
          </p:cNvSpPr>
          <p:nvPr>
            <p:ph idx="1"/>
          </p:nvPr>
        </p:nvSpPr>
        <p:spPr>
          <a:xfrm>
            <a:off x="457200" y="1600200"/>
            <a:ext cx="8229600" cy="3916363"/>
          </a:xfrm>
        </p:spPr>
        <p:txBody>
          <a:bodyPr/>
          <a:lstStyle/>
          <a:p>
            <a:r>
              <a:rPr lang="en-GB" altLang="en-US" dirty="0">
                <a:solidFill>
                  <a:srgbClr val="0000FF"/>
                </a:solidFill>
              </a:rPr>
              <a:t>A mythology develops</a:t>
            </a:r>
          </a:p>
          <a:p>
            <a:pPr lvl="1"/>
            <a:r>
              <a:rPr lang="en-GB" altLang="en-US" dirty="0">
                <a:solidFill>
                  <a:srgbClr val="0000FF"/>
                </a:solidFill>
              </a:rPr>
              <a:t>Heroes</a:t>
            </a:r>
          </a:p>
          <a:p>
            <a:pPr lvl="1"/>
            <a:r>
              <a:rPr lang="en-GB" altLang="en-US" dirty="0">
                <a:solidFill>
                  <a:srgbClr val="0000FF"/>
                </a:solidFill>
              </a:rPr>
              <a:t>Fame</a:t>
            </a:r>
          </a:p>
          <a:p>
            <a:pPr lvl="1"/>
            <a:r>
              <a:rPr lang="en-GB" altLang="en-US" dirty="0">
                <a:solidFill>
                  <a:srgbClr val="0000FF"/>
                </a:solidFill>
              </a:rPr>
              <a:t>Legend</a:t>
            </a:r>
          </a:p>
          <a:p>
            <a:pPr lvl="1"/>
            <a:r>
              <a:rPr lang="en-GB" altLang="en-US" dirty="0">
                <a:solidFill>
                  <a:srgbClr val="0000FF"/>
                </a:solidFill>
              </a:rPr>
              <a:t>Storytelling</a:t>
            </a:r>
          </a:p>
          <a:p>
            <a:r>
              <a:rPr lang="en-GB" altLang="en-US" dirty="0">
                <a:solidFill>
                  <a:srgbClr val="002060"/>
                </a:solidFill>
              </a:rPr>
              <a:t>Think back to </a:t>
            </a:r>
            <a:r>
              <a:rPr lang="en-GB" altLang="en-US" i="1" dirty="0">
                <a:solidFill>
                  <a:srgbClr val="002060"/>
                </a:solidFill>
              </a:rPr>
              <a:t>culture</a:t>
            </a:r>
            <a:r>
              <a:rPr lang="en-GB" altLang="en-US" dirty="0">
                <a:solidFill>
                  <a:srgbClr val="002060"/>
                </a:solidFill>
              </a:rPr>
              <a:t> at Level 5</a:t>
            </a:r>
          </a:p>
          <a:p>
            <a:r>
              <a:rPr lang="en-GB" altLang="en-US" dirty="0">
                <a:solidFill>
                  <a:srgbClr val="0000FF"/>
                </a:solidFill>
              </a:rPr>
              <a:t>Now you </a:t>
            </a:r>
            <a:r>
              <a:rPr lang="en-GB" altLang="en-US" i="1" dirty="0">
                <a:solidFill>
                  <a:srgbClr val="0000FF"/>
                </a:solidFill>
              </a:rPr>
              <a:t>know</a:t>
            </a:r>
            <a:r>
              <a:rPr lang="en-GB" altLang="en-US" dirty="0">
                <a:solidFill>
                  <a:srgbClr val="0000FF"/>
                </a:solidFill>
              </a:rPr>
              <a:t> its starting to embed</a:t>
            </a:r>
          </a:p>
          <a:p>
            <a:endParaRPr lang="en-GB" altLang="en-US" dirty="0"/>
          </a:p>
        </p:txBody>
      </p:sp>
      <p:pic>
        <p:nvPicPr>
          <p:cNvPr id="29700" name="Picture 4" descr="A group of people posing for the camera&#10;&#10;Description generated with high confidence">
            <a:extLst>
              <a:ext uri="{FF2B5EF4-FFF2-40B4-BE49-F238E27FC236}">
                <a16:creationId xmlns:a16="http://schemas.microsoft.com/office/drawing/2014/main" id="{1352ACD1-3CD4-4866-9858-B2A1AA88A7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823912"/>
            <a:ext cx="4527178" cy="260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B8480C7-F4D4-4A82-9E89-C2455A95DFB0}"/>
              </a:ext>
            </a:extLst>
          </p:cNvPr>
          <p:cNvSpPr>
            <a:spLocks noGrp="1"/>
          </p:cNvSpPr>
          <p:nvPr>
            <p:ph type="title"/>
          </p:nvPr>
        </p:nvSpPr>
        <p:spPr/>
        <p:txBody>
          <a:bodyPr/>
          <a:lstStyle/>
          <a:p>
            <a:r>
              <a:rPr lang="en-GB" altLang="en-US"/>
              <a:t>Spirit</a:t>
            </a:r>
          </a:p>
        </p:txBody>
      </p:sp>
      <p:sp>
        <p:nvSpPr>
          <p:cNvPr id="30723" name="Content Placeholder 2">
            <a:extLst>
              <a:ext uri="{FF2B5EF4-FFF2-40B4-BE49-F238E27FC236}">
                <a16:creationId xmlns:a16="http://schemas.microsoft.com/office/drawing/2014/main" id="{FEB66474-6855-4917-8426-766893FCC7A9}"/>
              </a:ext>
            </a:extLst>
          </p:cNvPr>
          <p:cNvSpPr>
            <a:spLocks noGrp="1"/>
          </p:cNvSpPr>
          <p:nvPr>
            <p:ph idx="1"/>
          </p:nvPr>
        </p:nvSpPr>
        <p:spPr>
          <a:xfrm>
            <a:off x="457200" y="1600200"/>
            <a:ext cx="8229600" cy="3197225"/>
          </a:xfrm>
        </p:spPr>
        <p:txBody>
          <a:bodyPr/>
          <a:lstStyle/>
          <a:p>
            <a:r>
              <a:rPr lang="en-GB" altLang="en-US">
                <a:solidFill>
                  <a:srgbClr val="FF0000"/>
                </a:solidFill>
              </a:rPr>
              <a:t>Spirit is an ‘output’ of embedded innovation – but it drives a virtuous cycle</a:t>
            </a:r>
          </a:p>
          <a:p>
            <a:r>
              <a:rPr lang="en-GB" altLang="en-US">
                <a:solidFill>
                  <a:srgbClr val="009900"/>
                </a:solidFill>
              </a:rPr>
              <a:t>Success breeds motivation and the desire to take part</a:t>
            </a:r>
          </a:p>
          <a:p>
            <a:r>
              <a:rPr lang="en-GB" altLang="en-US">
                <a:solidFill>
                  <a:srgbClr val="0000FF"/>
                </a:solidFill>
              </a:rPr>
              <a:t>More people join, more spirit generated – contagion!</a:t>
            </a:r>
          </a:p>
        </p:txBody>
      </p:sp>
      <p:sp>
        <p:nvSpPr>
          <p:cNvPr id="30724" name="TextBox 1">
            <a:extLst>
              <a:ext uri="{FF2B5EF4-FFF2-40B4-BE49-F238E27FC236}">
                <a16:creationId xmlns:a16="http://schemas.microsoft.com/office/drawing/2014/main" id="{4C6B7C9F-590E-4534-BD08-A7621C89F027}"/>
              </a:ext>
            </a:extLst>
          </p:cNvPr>
          <p:cNvSpPr txBox="1">
            <a:spLocks noChangeArrowheads="1"/>
          </p:cNvSpPr>
          <p:nvPr/>
        </p:nvSpPr>
        <p:spPr bwMode="auto">
          <a:xfrm>
            <a:off x="179388" y="4910138"/>
            <a:ext cx="87137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Calibri" panose="020F0502020204030204" pitchFamily="34" charset="0"/>
              </a:rPr>
              <a:t>Précised from Snyder, N. T. and Duarte, D. L (2008). Unleashing Innovation: How Whirlpool Transformed An Industry.  San Francisco, CA: Jossey-Bass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05AFF-1AD3-41AD-877D-F8EB91FB6FC2}"/>
              </a:ext>
            </a:extLst>
          </p:cNvPr>
          <p:cNvSpPr>
            <a:spLocks noGrp="1"/>
          </p:cNvSpPr>
          <p:nvPr>
            <p:ph type="title"/>
          </p:nvPr>
        </p:nvSpPr>
        <p:spPr>
          <a:xfrm>
            <a:off x="628650" y="231776"/>
            <a:ext cx="7886700" cy="635000"/>
          </a:xfrm>
        </p:spPr>
        <p:txBody>
          <a:bodyPr/>
          <a:lstStyle/>
          <a:p>
            <a:pPr algn="ctr"/>
            <a:r>
              <a:rPr lang="en-GB" dirty="0"/>
              <a:t>Haier</a:t>
            </a:r>
          </a:p>
        </p:txBody>
      </p:sp>
      <p:sp>
        <p:nvSpPr>
          <p:cNvPr id="3" name="Content Placeholder 2">
            <a:extLst>
              <a:ext uri="{FF2B5EF4-FFF2-40B4-BE49-F238E27FC236}">
                <a16:creationId xmlns:a16="http://schemas.microsoft.com/office/drawing/2014/main" id="{7DE38B23-784D-4E46-8F42-B62E3CC703EE}"/>
              </a:ext>
            </a:extLst>
          </p:cNvPr>
          <p:cNvSpPr>
            <a:spLocks noGrp="1"/>
          </p:cNvSpPr>
          <p:nvPr>
            <p:ph idx="1"/>
          </p:nvPr>
        </p:nvSpPr>
        <p:spPr>
          <a:xfrm>
            <a:off x="561975" y="866776"/>
            <a:ext cx="7886700" cy="4351338"/>
          </a:xfrm>
        </p:spPr>
        <p:txBody>
          <a:bodyPr/>
          <a:lstStyle/>
          <a:p>
            <a:r>
              <a:rPr lang="en-US" b="0" i="0" dirty="0">
                <a:solidFill>
                  <a:srgbClr val="333333"/>
                </a:solidFill>
                <a:effectLst/>
                <a:latin typeface="Merriweather"/>
              </a:rPr>
              <a:t>Haier was just a small refrigerator company in 1980 when GE was raking in US$25 billion (S$34 billion) in sales</a:t>
            </a:r>
          </a:p>
          <a:p>
            <a:r>
              <a:rPr lang="en-US" b="0" i="0" dirty="0">
                <a:solidFill>
                  <a:srgbClr val="333333"/>
                </a:solidFill>
                <a:effectLst/>
                <a:latin typeface="Merriweather"/>
              </a:rPr>
              <a:t>In the early 1990s, however, the two became business enemies after the century-old organisation tried to buy the Chinese manufacturer</a:t>
            </a:r>
            <a:endParaRPr lang="en-US" dirty="0">
              <a:solidFill>
                <a:srgbClr val="333333"/>
              </a:solidFill>
              <a:latin typeface="Merriweather"/>
            </a:endParaRPr>
          </a:p>
          <a:p>
            <a:r>
              <a:rPr lang="en-US" b="0" i="0" dirty="0">
                <a:solidFill>
                  <a:srgbClr val="333333"/>
                </a:solidFill>
                <a:effectLst/>
                <a:latin typeface="Merriweather"/>
              </a:rPr>
              <a:t>“When we told them we didn’t want to work together, they were furious,” recalled Mr. Zhang, 69. “They told us they were definitely going to enter the Chinese market, and their first goal would be to eliminate us.”</a:t>
            </a:r>
            <a:endParaRPr lang="en-GB" dirty="0"/>
          </a:p>
        </p:txBody>
      </p:sp>
    </p:spTree>
    <p:extLst>
      <p:ext uri="{BB962C8B-B14F-4D97-AF65-F5344CB8AC3E}">
        <p14:creationId xmlns:p14="http://schemas.microsoft.com/office/powerpoint/2010/main" val="42400468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00AAB-8CF8-4E8D-BAA5-629F0A085A63}"/>
              </a:ext>
            </a:extLst>
          </p:cNvPr>
          <p:cNvSpPr>
            <a:spLocks noGrp="1"/>
          </p:cNvSpPr>
          <p:nvPr>
            <p:ph type="title"/>
          </p:nvPr>
        </p:nvSpPr>
        <p:spPr>
          <a:xfrm>
            <a:off x="628650" y="365126"/>
            <a:ext cx="7886700" cy="863600"/>
          </a:xfrm>
        </p:spPr>
        <p:txBody>
          <a:bodyPr/>
          <a:lstStyle/>
          <a:p>
            <a:r>
              <a:rPr lang="en-GB" dirty="0"/>
              <a:t>Haier </a:t>
            </a:r>
          </a:p>
        </p:txBody>
      </p:sp>
      <p:sp>
        <p:nvSpPr>
          <p:cNvPr id="3" name="Content Placeholder 2">
            <a:extLst>
              <a:ext uri="{FF2B5EF4-FFF2-40B4-BE49-F238E27FC236}">
                <a16:creationId xmlns:a16="http://schemas.microsoft.com/office/drawing/2014/main" id="{AF1356A0-CE38-4708-9B02-9C5FBB3F736D}"/>
              </a:ext>
            </a:extLst>
          </p:cNvPr>
          <p:cNvSpPr>
            <a:spLocks noGrp="1"/>
          </p:cNvSpPr>
          <p:nvPr>
            <p:ph idx="1"/>
          </p:nvPr>
        </p:nvSpPr>
        <p:spPr>
          <a:xfrm>
            <a:off x="628650" y="1253331"/>
            <a:ext cx="7886700" cy="3604419"/>
          </a:xfrm>
        </p:spPr>
        <p:txBody>
          <a:bodyPr/>
          <a:lstStyle/>
          <a:p>
            <a:r>
              <a:rPr lang="en-US" b="0" i="0" dirty="0">
                <a:solidFill>
                  <a:srgbClr val="0000FF"/>
                </a:solidFill>
                <a:effectLst/>
                <a:latin typeface="Merriweather"/>
              </a:rPr>
              <a:t>In 2016, Haier turned the tables with a bid to buy GE’s appliance unit, which by then was struggling and no longer the heart of the company famously co-founded by inventor Thomas Edison</a:t>
            </a:r>
          </a:p>
          <a:p>
            <a:r>
              <a:rPr lang="en-US" dirty="0">
                <a:solidFill>
                  <a:srgbClr val="800080"/>
                </a:solidFill>
                <a:latin typeface="Merriweather"/>
              </a:rPr>
              <a:t>They now own GE Appliances</a:t>
            </a:r>
          </a:p>
          <a:p>
            <a:r>
              <a:rPr lang="en-US" dirty="0">
                <a:solidFill>
                  <a:srgbClr val="002060"/>
                </a:solidFill>
                <a:latin typeface="Merriweather"/>
              </a:rPr>
              <a:t>How did they manage this, and become a $50 Billion + Global organisation?</a:t>
            </a:r>
            <a:endParaRPr lang="en-GB" dirty="0">
              <a:solidFill>
                <a:srgbClr val="002060"/>
              </a:solidFill>
            </a:endParaRPr>
          </a:p>
        </p:txBody>
      </p:sp>
    </p:spTree>
    <p:extLst>
      <p:ext uri="{BB962C8B-B14F-4D97-AF65-F5344CB8AC3E}">
        <p14:creationId xmlns:p14="http://schemas.microsoft.com/office/powerpoint/2010/main" val="8429307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93F72-B17A-49DE-BC89-9FBFAFD90BA3}"/>
              </a:ext>
            </a:extLst>
          </p:cNvPr>
          <p:cNvSpPr>
            <a:spLocks noGrp="1"/>
          </p:cNvSpPr>
          <p:nvPr>
            <p:ph type="title"/>
          </p:nvPr>
        </p:nvSpPr>
        <p:spPr>
          <a:xfrm>
            <a:off x="628650" y="365125"/>
            <a:ext cx="7886700" cy="796925"/>
          </a:xfrm>
        </p:spPr>
        <p:txBody>
          <a:bodyPr/>
          <a:lstStyle/>
          <a:p>
            <a:r>
              <a:rPr lang="en-GB" dirty="0"/>
              <a:t>Haier – Cont.……..</a:t>
            </a:r>
          </a:p>
        </p:txBody>
      </p:sp>
      <p:sp>
        <p:nvSpPr>
          <p:cNvPr id="3" name="Content Placeholder 2">
            <a:extLst>
              <a:ext uri="{FF2B5EF4-FFF2-40B4-BE49-F238E27FC236}">
                <a16:creationId xmlns:a16="http://schemas.microsoft.com/office/drawing/2014/main" id="{B0899360-4860-40D8-A4CF-72E197CEA482}"/>
              </a:ext>
            </a:extLst>
          </p:cNvPr>
          <p:cNvSpPr>
            <a:spLocks noGrp="1"/>
          </p:cNvSpPr>
          <p:nvPr>
            <p:ph idx="1"/>
          </p:nvPr>
        </p:nvSpPr>
        <p:spPr>
          <a:xfrm>
            <a:off x="704850" y="1162050"/>
            <a:ext cx="7886700" cy="4351338"/>
          </a:xfrm>
        </p:spPr>
        <p:txBody>
          <a:bodyPr/>
          <a:lstStyle/>
          <a:p>
            <a:pPr algn="l" fontAlgn="base"/>
            <a:r>
              <a:rPr lang="en-US" b="0" i="0" dirty="0">
                <a:solidFill>
                  <a:srgbClr val="002060"/>
                </a:solidFill>
                <a:effectLst/>
                <a:latin typeface="Merriweather"/>
              </a:rPr>
              <a:t>1n 1980’s, the outlook was grim for what was then known as the Qingdao Refrigerator Factory.</a:t>
            </a:r>
          </a:p>
          <a:p>
            <a:pPr algn="l" fontAlgn="base"/>
            <a:r>
              <a:rPr lang="en-US" b="0" i="0" dirty="0">
                <a:solidFill>
                  <a:srgbClr val="0000FF"/>
                </a:solidFill>
                <a:effectLst/>
                <a:latin typeface="Merriweather"/>
              </a:rPr>
              <a:t>Teetering on the brink of collapse, the collective enterprise had gone through three managing directors in 1984 when </a:t>
            </a:r>
            <a:r>
              <a:rPr lang="en-US" b="0" i="0" dirty="0" err="1">
                <a:solidFill>
                  <a:srgbClr val="0000FF"/>
                </a:solidFill>
                <a:effectLst/>
                <a:latin typeface="Merriweather"/>
              </a:rPr>
              <a:t>Mr</a:t>
            </a:r>
            <a:r>
              <a:rPr lang="en-US" b="0" i="0" dirty="0">
                <a:solidFill>
                  <a:srgbClr val="0000FF"/>
                </a:solidFill>
                <a:effectLst/>
                <a:latin typeface="Merriweather"/>
              </a:rPr>
              <a:t> Zhang, a 35-year-old city manager, was appointed as the fourth.</a:t>
            </a:r>
          </a:p>
          <a:p>
            <a:pPr algn="l" fontAlgn="base"/>
            <a:r>
              <a:rPr lang="en-US" b="0" i="0" dirty="0">
                <a:solidFill>
                  <a:srgbClr val="002060"/>
                </a:solidFill>
                <a:effectLst/>
                <a:latin typeface="Merriweather"/>
              </a:rPr>
              <a:t>No one expected much of him, since a revolving door of directors had failed to stop the rot. He put it thus: “</a:t>
            </a:r>
            <a:r>
              <a:rPr lang="en-US" b="1" i="1" dirty="0">
                <a:solidFill>
                  <a:srgbClr val="002060"/>
                </a:solidFill>
                <a:effectLst/>
                <a:latin typeface="Merriweather"/>
              </a:rPr>
              <a:t>People didn’t have faith in the factory</a:t>
            </a:r>
            <a:r>
              <a:rPr lang="en-US" b="0" i="0" dirty="0">
                <a:solidFill>
                  <a:srgbClr val="002060"/>
                </a:solidFill>
                <a:effectLst/>
                <a:latin typeface="Merriweather"/>
              </a:rPr>
              <a:t>”</a:t>
            </a:r>
          </a:p>
          <a:p>
            <a:endParaRPr lang="en-GB" dirty="0"/>
          </a:p>
        </p:txBody>
      </p:sp>
    </p:spTree>
    <p:extLst>
      <p:ext uri="{BB962C8B-B14F-4D97-AF65-F5344CB8AC3E}">
        <p14:creationId xmlns:p14="http://schemas.microsoft.com/office/powerpoint/2010/main" val="35141126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E84C8-79BA-4196-B771-B653D04DC824}"/>
              </a:ext>
            </a:extLst>
          </p:cNvPr>
          <p:cNvSpPr>
            <a:spLocks noGrp="1"/>
          </p:cNvSpPr>
          <p:nvPr>
            <p:ph type="title"/>
          </p:nvPr>
        </p:nvSpPr>
        <p:spPr>
          <a:xfrm>
            <a:off x="628650" y="88900"/>
            <a:ext cx="7886700" cy="815975"/>
          </a:xfrm>
        </p:spPr>
        <p:txBody>
          <a:bodyPr/>
          <a:lstStyle/>
          <a:p>
            <a:r>
              <a:rPr lang="en-GB" dirty="0"/>
              <a:t>How did he start the turnaround?</a:t>
            </a:r>
          </a:p>
        </p:txBody>
      </p:sp>
      <p:sp>
        <p:nvSpPr>
          <p:cNvPr id="3" name="Content Placeholder 2">
            <a:extLst>
              <a:ext uri="{FF2B5EF4-FFF2-40B4-BE49-F238E27FC236}">
                <a16:creationId xmlns:a16="http://schemas.microsoft.com/office/drawing/2014/main" id="{52E28A08-557F-494A-B5D8-0B0CFE7B4193}"/>
              </a:ext>
            </a:extLst>
          </p:cNvPr>
          <p:cNvSpPr>
            <a:spLocks noGrp="1"/>
          </p:cNvSpPr>
          <p:nvPr>
            <p:ph idx="1"/>
          </p:nvPr>
        </p:nvSpPr>
        <p:spPr>
          <a:xfrm>
            <a:off x="695325" y="1009650"/>
            <a:ext cx="7886700" cy="4351338"/>
          </a:xfrm>
        </p:spPr>
        <p:txBody>
          <a:bodyPr/>
          <a:lstStyle/>
          <a:p>
            <a:r>
              <a:rPr lang="en-US" b="0" i="0" dirty="0">
                <a:solidFill>
                  <a:srgbClr val="333333"/>
                </a:solidFill>
                <a:effectLst/>
                <a:latin typeface="Merriweather"/>
              </a:rPr>
              <a:t>He grabbed the national headlines a year later, upon discovering from a check on the inventory that </a:t>
            </a:r>
            <a:r>
              <a:rPr lang="en-US" b="1" i="1" u="sng" dirty="0">
                <a:solidFill>
                  <a:srgbClr val="333333"/>
                </a:solidFill>
                <a:effectLst/>
                <a:latin typeface="Merriweather"/>
              </a:rPr>
              <a:t>a fifth of the fridges were faulty</a:t>
            </a:r>
          </a:p>
          <a:p>
            <a:r>
              <a:rPr lang="en-US" b="0" i="0" dirty="0">
                <a:solidFill>
                  <a:srgbClr val="333333"/>
                </a:solidFill>
                <a:effectLst/>
                <a:latin typeface="Merriweather"/>
              </a:rPr>
              <a:t>Each fridge was worth two years of a worker’s pay, but </a:t>
            </a:r>
            <a:r>
              <a:rPr lang="en-US" b="0" i="0" dirty="0" err="1">
                <a:solidFill>
                  <a:srgbClr val="333333"/>
                </a:solidFill>
                <a:effectLst/>
                <a:latin typeface="Merriweather"/>
              </a:rPr>
              <a:t>Mr</a:t>
            </a:r>
            <a:r>
              <a:rPr lang="en-US" b="0" i="0" dirty="0">
                <a:solidFill>
                  <a:srgbClr val="333333"/>
                </a:solidFill>
                <a:effectLst/>
                <a:latin typeface="Merriweather"/>
              </a:rPr>
              <a:t> Zhang ordered the workers </a:t>
            </a:r>
            <a:r>
              <a:rPr lang="en-US" b="1" i="1" u="sng" dirty="0">
                <a:solidFill>
                  <a:srgbClr val="333333"/>
                </a:solidFill>
                <a:effectLst/>
                <a:latin typeface="Merriweather"/>
              </a:rPr>
              <a:t>to destroy those 76 fridges – with a sledgehammer</a:t>
            </a:r>
            <a:endParaRPr lang="en-GB" b="1" i="1" u="sng" dirty="0"/>
          </a:p>
        </p:txBody>
      </p:sp>
      <p:pic>
        <p:nvPicPr>
          <p:cNvPr id="4" name="Picture 3">
            <a:extLst>
              <a:ext uri="{FF2B5EF4-FFF2-40B4-BE49-F238E27FC236}">
                <a16:creationId xmlns:a16="http://schemas.microsoft.com/office/drawing/2014/main" id="{38E98D25-71F8-4F17-971D-DAB7A82C91D9}"/>
              </a:ext>
            </a:extLst>
          </p:cNvPr>
          <p:cNvPicPr>
            <a:picLocks noChangeAspect="1"/>
          </p:cNvPicPr>
          <p:nvPr/>
        </p:nvPicPr>
        <p:blipFill>
          <a:blip r:embed="rId3"/>
          <a:stretch>
            <a:fillRect/>
          </a:stretch>
        </p:blipFill>
        <p:spPr>
          <a:xfrm>
            <a:off x="3009899" y="3558787"/>
            <a:ext cx="3793331" cy="2117208"/>
          </a:xfrm>
          <a:prstGeom prst="rect">
            <a:avLst/>
          </a:prstGeom>
        </p:spPr>
      </p:pic>
    </p:spTree>
    <p:extLst>
      <p:ext uri="{BB962C8B-B14F-4D97-AF65-F5344CB8AC3E}">
        <p14:creationId xmlns:p14="http://schemas.microsoft.com/office/powerpoint/2010/main" val="27225183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7BC6-A4CF-4254-8FE8-609939FA751D}"/>
              </a:ext>
            </a:extLst>
          </p:cNvPr>
          <p:cNvSpPr>
            <a:spLocks noGrp="1"/>
          </p:cNvSpPr>
          <p:nvPr>
            <p:ph type="title"/>
          </p:nvPr>
        </p:nvSpPr>
        <p:spPr/>
        <p:txBody>
          <a:bodyPr/>
          <a:lstStyle/>
          <a:p>
            <a:pPr algn="ctr"/>
            <a:r>
              <a:rPr lang="en-GB" dirty="0"/>
              <a:t>It Shifted Perceptions – </a:t>
            </a:r>
            <a:r>
              <a:rPr lang="en-GB" i="1" dirty="0"/>
              <a:t>inside and outside</a:t>
            </a:r>
          </a:p>
        </p:txBody>
      </p:sp>
      <p:sp>
        <p:nvSpPr>
          <p:cNvPr id="3" name="Content Placeholder 2">
            <a:extLst>
              <a:ext uri="{FF2B5EF4-FFF2-40B4-BE49-F238E27FC236}">
                <a16:creationId xmlns:a16="http://schemas.microsoft.com/office/drawing/2014/main" id="{065A2FCD-7A56-49AC-AA29-79915A19224E}"/>
              </a:ext>
            </a:extLst>
          </p:cNvPr>
          <p:cNvSpPr>
            <a:spLocks noGrp="1"/>
          </p:cNvSpPr>
          <p:nvPr>
            <p:ph idx="1"/>
          </p:nvPr>
        </p:nvSpPr>
        <p:spPr>
          <a:xfrm>
            <a:off x="628650" y="2101850"/>
            <a:ext cx="7886700" cy="2413000"/>
          </a:xfrm>
        </p:spPr>
        <p:txBody>
          <a:bodyPr/>
          <a:lstStyle/>
          <a:p>
            <a:r>
              <a:rPr lang="en-US" b="0" i="0" dirty="0">
                <a:solidFill>
                  <a:srgbClr val="0000FF"/>
                </a:solidFill>
                <a:effectLst/>
                <a:latin typeface="Merriweather"/>
              </a:rPr>
              <a:t>“It became a signature event not only in Haier’s history but in the minds of everybody in China who recognised that this was an organisation doing the unthinkable – which was, </a:t>
            </a:r>
            <a:r>
              <a:rPr lang="en-US" b="1" i="1" u="sng" dirty="0">
                <a:solidFill>
                  <a:srgbClr val="0000FF"/>
                </a:solidFill>
                <a:effectLst/>
                <a:latin typeface="Merriweather"/>
              </a:rPr>
              <a:t>promising not to sell products that didn’t work”</a:t>
            </a:r>
          </a:p>
          <a:p>
            <a:pPr marL="0" indent="0">
              <a:buNone/>
            </a:pPr>
            <a:r>
              <a:rPr lang="en-US" dirty="0">
                <a:solidFill>
                  <a:srgbClr val="0000FF"/>
                </a:solidFill>
                <a:latin typeface="Merriweather"/>
              </a:rPr>
              <a:t>		</a:t>
            </a:r>
            <a:r>
              <a:rPr lang="en-US" sz="2000" dirty="0">
                <a:solidFill>
                  <a:srgbClr val="0000FF"/>
                </a:solidFill>
                <a:latin typeface="Merriweather"/>
              </a:rPr>
              <a:t>A comment by </a:t>
            </a:r>
            <a:r>
              <a:rPr lang="en-US" sz="2000" i="1" dirty="0">
                <a:solidFill>
                  <a:srgbClr val="0000FF"/>
                </a:solidFill>
                <a:latin typeface="Merriweather"/>
              </a:rPr>
              <a:t>Bill Fischer </a:t>
            </a:r>
            <a:r>
              <a:rPr lang="en-US" sz="2000" dirty="0">
                <a:solidFill>
                  <a:srgbClr val="0000FF"/>
                </a:solidFill>
                <a:latin typeface="Merriweather"/>
              </a:rPr>
              <a:t>in Paulo, D. A. (2018)</a:t>
            </a:r>
            <a:endParaRPr lang="en-GB" sz="2000" dirty="0">
              <a:solidFill>
                <a:srgbClr val="0000FF"/>
              </a:solidFill>
            </a:endParaRPr>
          </a:p>
        </p:txBody>
      </p:sp>
    </p:spTree>
    <p:extLst>
      <p:ext uri="{BB962C8B-B14F-4D97-AF65-F5344CB8AC3E}">
        <p14:creationId xmlns:p14="http://schemas.microsoft.com/office/powerpoint/2010/main" val="36244683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AE3C-5C97-4111-B6CA-CCE93FAEC9AC}"/>
              </a:ext>
            </a:extLst>
          </p:cNvPr>
          <p:cNvSpPr>
            <a:spLocks noGrp="1"/>
          </p:cNvSpPr>
          <p:nvPr>
            <p:ph type="title"/>
          </p:nvPr>
        </p:nvSpPr>
        <p:spPr>
          <a:xfrm>
            <a:off x="628650" y="127001"/>
            <a:ext cx="7886700" cy="711200"/>
          </a:xfrm>
        </p:spPr>
        <p:txBody>
          <a:bodyPr/>
          <a:lstStyle/>
          <a:p>
            <a:r>
              <a:rPr lang="en-GB" dirty="0"/>
              <a:t>Big change…</a:t>
            </a:r>
          </a:p>
        </p:txBody>
      </p:sp>
      <p:sp>
        <p:nvSpPr>
          <p:cNvPr id="3" name="Content Placeholder 2">
            <a:extLst>
              <a:ext uri="{FF2B5EF4-FFF2-40B4-BE49-F238E27FC236}">
                <a16:creationId xmlns:a16="http://schemas.microsoft.com/office/drawing/2014/main" id="{28FEDD0A-6F4C-478B-8525-B9C815D343D8}"/>
              </a:ext>
            </a:extLst>
          </p:cNvPr>
          <p:cNvSpPr>
            <a:spLocks noGrp="1"/>
          </p:cNvSpPr>
          <p:nvPr>
            <p:ph idx="1"/>
          </p:nvPr>
        </p:nvSpPr>
        <p:spPr>
          <a:xfrm>
            <a:off x="628650" y="987425"/>
            <a:ext cx="7886700" cy="3670300"/>
          </a:xfrm>
        </p:spPr>
        <p:txBody>
          <a:bodyPr/>
          <a:lstStyle/>
          <a:p>
            <a:r>
              <a:rPr lang="en-US" b="0" i="0" dirty="0">
                <a:solidFill>
                  <a:srgbClr val="002060"/>
                </a:solidFill>
                <a:effectLst/>
                <a:latin typeface="Merriweather"/>
              </a:rPr>
              <a:t>In 2005, </a:t>
            </a:r>
            <a:r>
              <a:rPr lang="en-US" b="0" i="0" dirty="0" err="1">
                <a:solidFill>
                  <a:srgbClr val="002060"/>
                </a:solidFill>
                <a:effectLst/>
                <a:latin typeface="Merriweather"/>
              </a:rPr>
              <a:t>Mr</a:t>
            </a:r>
            <a:r>
              <a:rPr lang="en-US" b="0" i="0" dirty="0">
                <a:solidFill>
                  <a:srgbClr val="002060"/>
                </a:solidFill>
                <a:effectLst/>
                <a:latin typeface="Merriweather"/>
              </a:rPr>
              <a:t> Zhang initiated a restructuring:  To connect </a:t>
            </a:r>
            <a:r>
              <a:rPr lang="en-US" b="0" i="1" dirty="0">
                <a:solidFill>
                  <a:srgbClr val="002060"/>
                </a:solidFill>
                <a:effectLst/>
                <a:latin typeface="Merriweather"/>
              </a:rPr>
              <a:t>every worker with the customer </a:t>
            </a:r>
            <a:r>
              <a:rPr lang="en-US" b="0" i="0" dirty="0">
                <a:solidFill>
                  <a:srgbClr val="002060"/>
                </a:solidFill>
                <a:effectLst/>
                <a:latin typeface="Merriweather"/>
              </a:rPr>
              <a:t>and regain the </a:t>
            </a:r>
            <a:r>
              <a:rPr lang="en-US" b="0" i="1" dirty="0">
                <a:solidFill>
                  <a:srgbClr val="002060"/>
                </a:solidFill>
                <a:effectLst/>
                <a:latin typeface="Merriweather"/>
              </a:rPr>
              <a:t>entrepreneurial zest of small companies</a:t>
            </a:r>
            <a:r>
              <a:rPr lang="en-US" b="0" i="0" dirty="0">
                <a:solidFill>
                  <a:srgbClr val="002060"/>
                </a:solidFill>
                <a:effectLst/>
                <a:latin typeface="Merriweather"/>
              </a:rPr>
              <a:t>, he started dividing Haier into more than </a:t>
            </a:r>
            <a:r>
              <a:rPr lang="en-US" b="0" i="0" u="sng" dirty="0">
                <a:solidFill>
                  <a:srgbClr val="002060"/>
                </a:solidFill>
                <a:effectLst/>
                <a:latin typeface="Merriweather"/>
              </a:rPr>
              <a:t>1,000</a:t>
            </a:r>
            <a:r>
              <a:rPr lang="en-US" b="0" i="0" dirty="0">
                <a:solidFill>
                  <a:srgbClr val="002060"/>
                </a:solidFill>
                <a:effectLst/>
                <a:latin typeface="Merriweather"/>
              </a:rPr>
              <a:t> microenterprises</a:t>
            </a:r>
          </a:p>
          <a:p>
            <a:r>
              <a:rPr lang="en-US" b="0" i="0" dirty="0">
                <a:solidFill>
                  <a:srgbClr val="0000FF"/>
                </a:solidFill>
                <a:effectLst/>
                <a:latin typeface="Merriweather"/>
              </a:rPr>
              <a:t>He termed this model </a:t>
            </a:r>
            <a:r>
              <a:rPr lang="en-US" b="0" i="1" dirty="0" err="1">
                <a:solidFill>
                  <a:srgbClr val="0000FF"/>
                </a:solidFill>
                <a:effectLst/>
                <a:latin typeface="Merriweather"/>
              </a:rPr>
              <a:t>RenDanHeYi</a:t>
            </a:r>
            <a:r>
              <a:rPr lang="en-US" b="0" i="0" dirty="0">
                <a:solidFill>
                  <a:srgbClr val="0000FF"/>
                </a:solidFill>
                <a:effectLst/>
                <a:latin typeface="Merriweather"/>
              </a:rPr>
              <a:t> (translated as maker-customer integration), in which each unit became responsible for its own decisions and financial survival. During this overhaul, </a:t>
            </a:r>
            <a:r>
              <a:rPr lang="en-US" b="0" i="1" u="sng" dirty="0">
                <a:solidFill>
                  <a:srgbClr val="0000FF"/>
                </a:solidFill>
                <a:effectLst/>
                <a:latin typeface="Merriweather"/>
              </a:rPr>
              <a:t>Haier laid off 10,000 mid-level managers</a:t>
            </a:r>
            <a:r>
              <a:rPr lang="en-US" b="0" i="0" dirty="0">
                <a:solidFill>
                  <a:srgbClr val="0000FF"/>
                </a:solidFill>
                <a:effectLst/>
                <a:latin typeface="Merriweather"/>
              </a:rPr>
              <a:t>, which was “a very difficult decision to make”</a:t>
            </a:r>
            <a:endParaRPr lang="en-GB" dirty="0">
              <a:solidFill>
                <a:srgbClr val="0000FF"/>
              </a:solidFill>
            </a:endParaRPr>
          </a:p>
        </p:txBody>
      </p:sp>
    </p:spTree>
    <p:extLst>
      <p:ext uri="{BB962C8B-B14F-4D97-AF65-F5344CB8AC3E}">
        <p14:creationId xmlns:p14="http://schemas.microsoft.com/office/powerpoint/2010/main" val="41125053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C7483-3643-403A-BBC0-4F3B6CA8D417}"/>
              </a:ext>
            </a:extLst>
          </p:cNvPr>
          <p:cNvSpPr>
            <a:spLocks noGrp="1"/>
          </p:cNvSpPr>
          <p:nvPr>
            <p:ph type="title"/>
          </p:nvPr>
        </p:nvSpPr>
        <p:spPr>
          <a:xfrm>
            <a:off x="628650" y="18255"/>
            <a:ext cx="7886700" cy="877095"/>
          </a:xfrm>
        </p:spPr>
        <p:txBody>
          <a:bodyPr/>
          <a:lstStyle/>
          <a:p>
            <a:r>
              <a:rPr lang="en-GB" dirty="0"/>
              <a:t>Absolute focus…</a:t>
            </a:r>
          </a:p>
        </p:txBody>
      </p:sp>
      <p:sp>
        <p:nvSpPr>
          <p:cNvPr id="3" name="Content Placeholder 2">
            <a:extLst>
              <a:ext uri="{FF2B5EF4-FFF2-40B4-BE49-F238E27FC236}">
                <a16:creationId xmlns:a16="http://schemas.microsoft.com/office/drawing/2014/main" id="{C4A042CA-0637-4F22-B6F5-455B319361CF}"/>
              </a:ext>
            </a:extLst>
          </p:cNvPr>
          <p:cNvSpPr>
            <a:spLocks noGrp="1"/>
          </p:cNvSpPr>
          <p:nvPr>
            <p:ph idx="1"/>
          </p:nvPr>
        </p:nvSpPr>
        <p:spPr>
          <a:xfrm>
            <a:off x="628650" y="948530"/>
            <a:ext cx="7886700" cy="4351338"/>
          </a:xfrm>
        </p:spPr>
        <p:txBody>
          <a:bodyPr/>
          <a:lstStyle/>
          <a:p>
            <a:r>
              <a:rPr lang="en-US" b="0" i="0" dirty="0">
                <a:solidFill>
                  <a:srgbClr val="800080"/>
                </a:solidFill>
                <a:effectLst/>
                <a:latin typeface="Merriweather"/>
              </a:rPr>
              <a:t>“They were excellent workers or managers. But they found it difficult to be entrepreneurs. I suggested that they could either become entrepreneurs or leave. On this matter, we were determined to implement this business model,” he said</a:t>
            </a:r>
          </a:p>
          <a:p>
            <a:r>
              <a:rPr lang="en-US" b="0" i="0" dirty="0">
                <a:solidFill>
                  <a:srgbClr val="0000FF"/>
                </a:solidFill>
                <a:effectLst/>
                <a:latin typeface="Merriweather"/>
              </a:rPr>
              <a:t>In this entrepreneurial spirit, workers can elect their team leaders and members as well as vote out non-performers. If a unit’s products are not well-received, feedback is quick: Profit and loss numbers are shown even on the factory floor</a:t>
            </a:r>
            <a:endParaRPr lang="en-GB" dirty="0">
              <a:solidFill>
                <a:srgbClr val="0000FF"/>
              </a:solidFill>
            </a:endParaRPr>
          </a:p>
        </p:txBody>
      </p:sp>
    </p:spTree>
    <p:extLst>
      <p:ext uri="{BB962C8B-B14F-4D97-AF65-F5344CB8AC3E}">
        <p14:creationId xmlns:p14="http://schemas.microsoft.com/office/powerpoint/2010/main" val="11735510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EAB49-9722-4B5F-920B-B1C24604BC70}"/>
              </a:ext>
            </a:extLst>
          </p:cNvPr>
          <p:cNvSpPr>
            <a:spLocks noGrp="1"/>
          </p:cNvSpPr>
          <p:nvPr>
            <p:ph type="title"/>
          </p:nvPr>
        </p:nvSpPr>
        <p:spPr>
          <a:xfrm>
            <a:off x="628650" y="193676"/>
            <a:ext cx="7886700" cy="806450"/>
          </a:xfrm>
        </p:spPr>
        <p:txBody>
          <a:bodyPr/>
          <a:lstStyle/>
          <a:p>
            <a:r>
              <a:rPr lang="en-GB" dirty="0"/>
              <a:t>Results?</a:t>
            </a:r>
          </a:p>
        </p:txBody>
      </p:sp>
      <p:sp>
        <p:nvSpPr>
          <p:cNvPr id="3" name="Content Placeholder 2">
            <a:extLst>
              <a:ext uri="{FF2B5EF4-FFF2-40B4-BE49-F238E27FC236}">
                <a16:creationId xmlns:a16="http://schemas.microsoft.com/office/drawing/2014/main" id="{36F7572E-9F01-4270-8E08-8933C02D71E2}"/>
              </a:ext>
            </a:extLst>
          </p:cNvPr>
          <p:cNvSpPr>
            <a:spLocks noGrp="1"/>
          </p:cNvSpPr>
          <p:nvPr>
            <p:ph idx="1"/>
          </p:nvPr>
        </p:nvSpPr>
        <p:spPr>
          <a:xfrm>
            <a:off x="628650" y="1149350"/>
            <a:ext cx="7886700" cy="4351338"/>
          </a:xfrm>
        </p:spPr>
        <p:txBody>
          <a:bodyPr/>
          <a:lstStyle/>
          <a:p>
            <a:r>
              <a:rPr lang="en-US" b="0" i="0" dirty="0">
                <a:solidFill>
                  <a:srgbClr val="333333"/>
                </a:solidFill>
                <a:effectLst/>
                <a:latin typeface="Merriweather"/>
              </a:rPr>
              <a:t>Haier became the world’s top home appliance brand in 2009, a position it has held since then</a:t>
            </a:r>
          </a:p>
          <a:p>
            <a:endParaRPr lang="en-GB" dirty="0"/>
          </a:p>
        </p:txBody>
      </p:sp>
      <p:pic>
        <p:nvPicPr>
          <p:cNvPr id="4" name="Picture 3">
            <a:extLst>
              <a:ext uri="{FF2B5EF4-FFF2-40B4-BE49-F238E27FC236}">
                <a16:creationId xmlns:a16="http://schemas.microsoft.com/office/drawing/2014/main" id="{69824127-4631-4A2B-B1EF-1B6FE27D0744}"/>
              </a:ext>
            </a:extLst>
          </p:cNvPr>
          <p:cNvPicPr>
            <a:picLocks noChangeAspect="1"/>
          </p:cNvPicPr>
          <p:nvPr/>
        </p:nvPicPr>
        <p:blipFill>
          <a:blip r:embed="rId2"/>
          <a:stretch>
            <a:fillRect/>
          </a:stretch>
        </p:blipFill>
        <p:spPr>
          <a:xfrm>
            <a:off x="962025" y="1957388"/>
            <a:ext cx="6305550" cy="3543300"/>
          </a:xfrm>
          <a:prstGeom prst="rect">
            <a:avLst/>
          </a:prstGeom>
        </p:spPr>
      </p:pic>
      <p:sp>
        <p:nvSpPr>
          <p:cNvPr id="5" name="TextBox 4">
            <a:extLst>
              <a:ext uri="{FF2B5EF4-FFF2-40B4-BE49-F238E27FC236}">
                <a16:creationId xmlns:a16="http://schemas.microsoft.com/office/drawing/2014/main" id="{48122309-1786-437B-8C54-3870735A7A29}"/>
              </a:ext>
            </a:extLst>
          </p:cNvPr>
          <p:cNvSpPr txBox="1"/>
          <p:nvPr/>
        </p:nvSpPr>
        <p:spPr>
          <a:xfrm>
            <a:off x="7505701" y="3140353"/>
            <a:ext cx="1219200" cy="646331"/>
          </a:xfrm>
          <a:prstGeom prst="rect">
            <a:avLst/>
          </a:prstGeom>
          <a:noFill/>
        </p:spPr>
        <p:txBody>
          <a:bodyPr wrap="square" rtlCol="0">
            <a:spAutoFit/>
          </a:bodyPr>
          <a:lstStyle/>
          <a:p>
            <a:r>
              <a:rPr lang="en-GB" dirty="0"/>
              <a:t>Haier’s HQ in Qingdao</a:t>
            </a:r>
          </a:p>
        </p:txBody>
      </p:sp>
    </p:spTree>
    <p:extLst>
      <p:ext uri="{BB962C8B-B14F-4D97-AF65-F5344CB8AC3E}">
        <p14:creationId xmlns:p14="http://schemas.microsoft.com/office/powerpoint/2010/main" val="771506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4775C-B148-4C6B-B0EC-740C5E3C32F7}"/>
              </a:ext>
            </a:extLst>
          </p:cNvPr>
          <p:cNvSpPr>
            <a:spLocks noGrp="1"/>
          </p:cNvSpPr>
          <p:nvPr>
            <p:ph type="title"/>
          </p:nvPr>
        </p:nvSpPr>
        <p:spPr>
          <a:xfrm>
            <a:off x="457200" y="0"/>
            <a:ext cx="8229600" cy="613317"/>
          </a:xfrm>
        </p:spPr>
        <p:txBody>
          <a:bodyPr>
            <a:normAutofit fontScale="90000"/>
          </a:bodyPr>
          <a:lstStyle/>
          <a:p>
            <a:r>
              <a:rPr lang="en-GB" dirty="0"/>
              <a:t>Haier</a:t>
            </a:r>
          </a:p>
        </p:txBody>
      </p:sp>
      <p:pic>
        <p:nvPicPr>
          <p:cNvPr id="3" name="Online Media 2" title="Haier's hyperconnected strategy">
            <a:hlinkClick r:id="" action="ppaction://media"/>
            <a:extLst>
              <a:ext uri="{FF2B5EF4-FFF2-40B4-BE49-F238E27FC236}">
                <a16:creationId xmlns:a16="http://schemas.microsoft.com/office/drawing/2014/main" id="{97E2BCCD-FEDF-4FDC-9B68-8C92A3775A3A}"/>
              </a:ext>
            </a:extLst>
          </p:cNvPr>
          <p:cNvPicPr>
            <a:picLocks noRot="1" noChangeAspect="1"/>
          </p:cNvPicPr>
          <p:nvPr>
            <a:videoFile r:link="rId1"/>
          </p:nvPr>
        </p:nvPicPr>
        <p:blipFill>
          <a:blip r:embed="rId4"/>
          <a:stretch>
            <a:fillRect/>
          </a:stretch>
        </p:blipFill>
        <p:spPr>
          <a:xfrm>
            <a:off x="150542" y="613317"/>
            <a:ext cx="8842916" cy="4974140"/>
          </a:xfrm>
          <a:prstGeom prst="rect">
            <a:avLst/>
          </a:prstGeom>
        </p:spPr>
      </p:pic>
    </p:spTree>
    <p:extLst>
      <p:ext uri="{BB962C8B-B14F-4D97-AF65-F5344CB8AC3E}">
        <p14:creationId xmlns:p14="http://schemas.microsoft.com/office/powerpoint/2010/main" val="241260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7F6EB-7F21-434C-9A77-0059C621B474}"/>
              </a:ext>
            </a:extLst>
          </p:cNvPr>
          <p:cNvSpPr>
            <a:spLocks noGrp="1"/>
          </p:cNvSpPr>
          <p:nvPr>
            <p:ph type="title"/>
          </p:nvPr>
        </p:nvSpPr>
        <p:spPr>
          <a:xfrm>
            <a:off x="628650" y="69850"/>
            <a:ext cx="7886700" cy="701675"/>
          </a:xfrm>
        </p:spPr>
        <p:txBody>
          <a:bodyPr/>
          <a:lstStyle/>
          <a:p>
            <a:r>
              <a:rPr lang="en-GB" dirty="0"/>
              <a:t>A Final Thought…</a:t>
            </a:r>
          </a:p>
        </p:txBody>
      </p:sp>
      <p:sp>
        <p:nvSpPr>
          <p:cNvPr id="3" name="Content Placeholder 2">
            <a:extLst>
              <a:ext uri="{FF2B5EF4-FFF2-40B4-BE49-F238E27FC236}">
                <a16:creationId xmlns:a16="http://schemas.microsoft.com/office/drawing/2014/main" id="{4A403E55-83EB-4AE4-AB3A-1F7EDC258A75}"/>
              </a:ext>
            </a:extLst>
          </p:cNvPr>
          <p:cNvSpPr>
            <a:spLocks noGrp="1"/>
          </p:cNvSpPr>
          <p:nvPr>
            <p:ph idx="1"/>
          </p:nvPr>
        </p:nvSpPr>
        <p:spPr>
          <a:xfrm>
            <a:off x="66675" y="714375"/>
            <a:ext cx="6691934" cy="2085975"/>
          </a:xfrm>
        </p:spPr>
        <p:txBody>
          <a:bodyPr/>
          <a:lstStyle/>
          <a:p>
            <a:pPr marL="0" indent="0" algn="l">
              <a:buNone/>
            </a:pPr>
            <a:r>
              <a:rPr lang="en-US" sz="2000" b="0" i="0" dirty="0">
                <a:solidFill>
                  <a:srgbClr val="333333"/>
                </a:solidFill>
                <a:effectLst/>
              </a:rPr>
              <a:t>During its early years, </a:t>
            </a:r>
            <a:r>
              <a:rPr lang="en-US" sz="2000" b="0" i="0" u="none" strike="noStrike" dirty="0">
                <a:solidFill>
                  <a:srgbClr val="003891"/>
                </a:solidFill>
                <a:effectLst/>
                <a:hlinkClick r:id="rId3"/>
              </a:rPr>
              <a:t> Xerox was not able to capitalize</a:t>
            </a:r>
            <a:r>
              <a:rPr lang="en-US" sz="2000" b="0" i="0" dirty="0">
                <a:solidFill>
                  <a:srgbClr val="333333"/>
                </a:solidFill>
                <a:effectLst/>
              </a:rPr>
              <a:t> on the market potential of the research and development that was getting done at PARC. The benefit of that work accrued to other companies. For example, Apple launched the Macintosh Computer in 1984. This personal computer featured the GUI and a mouse, which for that era, was a revolutionary new innovation.</a:t>
            </a:r>
          </a:p>
        </p:txBody>
      </p:sp>
      <p:pic>
        <p:nvPicPr>
          <p:cNvPr id="1026" name="Picture 2" descr="frustrated homer simpson GIF">
            <a:extLst>
              <a:ext uri="{FF2B5EF4-FFF2-40B4-BE49-F238E27FC236}">
                <a16:creationId xmlns:a16="http://schemas.microsoft.com/office/drawing/2014/main" id="{EF8DF0D2-D365-4C26-9BF2-8B3931B96011}"/>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6675" y="2867819"/>
            <a:ext cx="2385391" cy="1828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E6F0CB-2567-44B4-86C3-0D049EEB0392}"/>
              </a:ext>
            </a:extLst>
          </p:cNvPr>
          <p:cNvSpPr txBox="1"/>
          <p:nvPr/>
        </p:nvSpPr>
        <p:spPr>
          <a:xfrm>
            <a:off x="2695575" y="2707065"/>
            <a:ext cx="6248400" cy="2862322"/>
          </a:xfrm>
          <a:prstGeom prst="rect">
            <a:avLst/>
          </a:prstGeom>
          <a:noFill/>
        </p:spPr>
        <p:txBody>
          <a:bodyPr wrap="square">
            <a:spAutoFit/>
          </a:bodyPr>
          <a:lstStyle/>
          <a:p>
            <a:pPr marL="0" indent="0" algn="l">
              <a:buNone/>
            </a:pPr>
            <a:r>
              <a:rPr lang="en-US" sz="2000" b="0" i="0" dirty="0">
                <a:solidFill>
                  <a:srgbClr val="333333"/>
                </a:solidFill>
                <a:effectLst/>
              </a:rPr>
              <a:t>But Apple had not invented the GUI or the mouse. This brilliant work had been done by the scientists at Xerox PARC. So why was it Apple and not Xerox that was launching a product in 1984 and benefiting from PARC’s great inventions? </a:t>
            </a:r>
            <a:r>
              <a:rPr lang="en-US" sz="2000" b="0" i="1" u="sng" dirty="0">
                <a:solidFill>
                  <a:srgbClr val="333333"/>
                </a:solidFill>
                <a:effectLst/>
              </a:rPr>
              <a:t>The answer to that question lies in the fact that R&amp;D and invention are not enough. In order to innovate successfully, companies need frameworks, tools and processes that can help them take their inventions from ideas to commercial success.</a:t>
            </a:r>
          </a:p>
        </p:txBody>
      </p:sp>
    </p:spTree>
    <p:extLst>
      <p:ext uri="{BB962C8B-B14F-4D97-AF65-F5344CB8AC3E}">
        <p14:creationId xmlns:p14="http://schemas.microsoft.com/office/powerpoint/2010/main" val="236959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B561-2AF3-40F5-B1A2-5DD06236E49C}"/>
              </a:ext>
            </a:extLst>
          </p:cNvPr>
          <p:cNvSpPr>
            <a:spLocks noGrp="1"/>
          </p:cNvSpPr>
          <p:nvPr>
            <p:ph type="title"/>
          </p:nvPr>
        </p:nvSpPr>
        <p:spPr>
          <a:xfrm>
            <a:off x="457200" y="156117"/>
            <a:ext cx="8229600" cy="535259"/>
          </a:xfrm>
        </p:spPr>
        <p:txBody>
          <a:bodyPr>
            <a:normAutofit fontScale="90000"/>
          </a:bodyPr>
          <a:lstStyle/>
          <a:p>
            <a:r>
              <a:rPr lang="en-GB" dirty="0"/>
              <a:t>Thank You</a:t>
            </a:r>
          </a:p>
        </p:txBody>
      </p:sp>
      <p:sp>
        <p:nvSpPr>
          <p:cNvPr id="3" name="Content Placeholder 2">
            <a:extLst>
              <a:ext uri="{FF2B5EF4-FFF2-40B4-BE49-F238E27FC236}">
                <a16:creationId xmlns:a16="http://schemas.microsoft.com/office/drawing/2014/main" id="{206CA051-F290-46A3-9088-FA33509CB029}"/>
              </a:ext>
            </a:extLst>
          </p:cNvPr>
          <p:cNvSpPr>
            <a:spLocks noGrp="1"/>
          </p:cNvSpPr>
          <p:nvPr>
            <p:ph idx="1"/>
          </p:nvPr>
        </p:nvSpPr>
        <p:spPr>
          <a:xfrm>
            <a:off x="-1" y="775011"/>
            <a:ext cx="9143999" cy="3917032"/>
          </a:xfrm>
        </p:spPr>
        <p:txBody>
          <a:bodyPr/>
          <a:lstStyle/>
          <a:p>
            <a:pPr marL="0" indent="0">
              <a:buNone/>
            </a:pPr>
            <a:r>
              <a:rPr lang="en-GB" dirty="0"/>
              <a:t>And, enjoy researching and writing your assignment…</a:t>
            </a:r>
          </a:p>
          <a:p>
            <a:pPr marL="0" indent="0">
              <a:buNone/>
            </a:pPr>
            <a:r>
              <a:rPr lang="en-GB" dirty="0"/>
              <a:t>Due Date on </a:t>
            </a:r>
            <a:r>
              <a:rPr lang="en-GB" b="1" dirty="0">
                <a:solidFill>
                  <a:srgbClr val="FF3300"/>
                </a:solidFill>
              </a:rPr>
              <a:t>TURNITIN</a:t>
            </a:r>
            <a:r>
              <a:rPr lang="en-GB" dirty="0"/>
              <a:t>: - </a:t>
            </a:r>
            <a:r>
              <a:rPr lang="en-GB" b="1" i="1" u="sng" dirty="0">
                <a:solidFill>
                  <a:srgbClr val="FF3300"/>
                </a:solidFill>
              </a:rPr>
              <a:t>11:59pm on 6th September, 2020</a:t>
            </a:r>
          </a:p>
        </p:txBody>
      </p:sp>
      <p:pic>
        <p:nvPicPr>
          <p:cNvPr id="5122" name="Picture 2" descr="https://media.giphy.com/media/xU9TT471DTGJq/giphy.gif">
            <a:extLst>
              <a:ext uri="{FF2B5EF4-FFF2-40B4-BE49-F238E27FC236}">
                <a16:creationId xmlns:a16="http://schemas.microsoft.com/office/drawing/2014/main" id="{B8139E00-B135-46BC-B415-318FB2E0108F}"/>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129560" y="2666058"/>
            <a:ext cx="4014439" cy="3048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7694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42</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98DDEBE-CA9B-465C-A474-4EAD28F491CD}">
  <ds:schemaRefs>
    <ds:schemaRef ds:uri="http://schemas.microsoft.com/sharepoint/v3/contenttype/forms"/>
  </ds:schemaRefs>
</ds:datastoreItem>
</file>

<file path=customXml/itemProps2.xml><?xml version="1.0" encoding="utf-8"?>
<ds:datastoreItem xmlns:ds="http://schemas.openxmlformats.org/officeDocument/2006/customXml" ds:itemID="{510BAE6D-52EF-4F96-B695-FFCA10DE72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0ECEF8-1186-4C82-8076-F74BC3461719}">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18387</TotalTime>
  <Words>3548</Words>
  <Application>Microsoft Office PowerPoint</Application>
  <PresentationFormat>On-screen Show (4:3)</PresentationFormat>
  <Paragraphs>266</Paragraphs>
  <Slides>42</Slides>
  <Notes>23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Adobe Garamond W08</vt:lpstr>
      <vt:lpstr>Arial</vt:lpstr>
      <vt:lpstr>Calibri</vt:lpstr>
      <vt:lpstr>Calibri Light</vt:lpstr>
      <vt:lpstr>inherit</vt:lpstr>
      <vt:lpstr>Merriweather</vt:lpstr>
      <vt:lpstr>Tahoma</vt:lpstr>
      <vt:lpstr>Default Theme</vt:lpstr>
      <vt:lpstr>BMSK6002  Developing Innovation and Creativity for Business Advantage  Online Session Nine</vt:lpstr>
      <vt:lpstr>Assignment: A Reminder</vt:lpstr>
      <vt:lpstr>Research Discussion</vt:lpstr>
      <vt:lpstr>Agenda</vt:lpstr>
      <vt:lpstr>“An entrepreneur keeps their eyes and ears open “    </vt:lpstr>
      <vt:lpstr>Innovation roles</vt:lpstr>
      <vt:lpstr>Intrapreneur 's Ten Commandments </vt:lpstr>
      <vt:lpstr>Typical stages</vt:lpstr>
      <vt:lpstr>Risk Management</vt:lpstr>
      <vt:lpstr>Discussion…</vt:lpstr>
      <vt:lpstr>Google Zurich</vt:lpstr>
      <vt:lpstr>Microsoft Milan</vt:lpstr>
      <vt:lpstr>Lego Denmark</vt:lpstr>
      <vt:lpstr>Discussion</vt:lpstr>
      <vt:lpstr>Case Studies</vt:lpstr>
      <vt:lpstr>Key Features of Innovative Organisations</vt:lpstr>
      <vt:lpstr>Whirlpool</vt:lpstr>
      <vt:lpstr>Whirlpool – Unleashing Innovation</vt:lpstr>
      <vt:lpstr>Rational Drivers</vt:lpstr>
      <vt:lpstr>Strategic Architecture</vt:lpstr>
      <vt:lpstr>Management Systems</vt:lpstr>
      <vt:lpstr>I-Pipe: The Machine</vt:lpstr>
      <vt:lpstr>Innovators and I-Mentors</vt:lpstr>
      <vt:lpstr>Execution and Results</vt:lpstr>
      <vt:lpstr>The Five Emotional Drivers</vt:lpstr>
      <vt:lpstr>Learn</vt:lpstr>
      <vt:lpstr>Dream</vt:lpstr>
      <vt:lpstr>Create</vt:lpstr>
      <vt:lpstr>Heroes</vt:lpstr>
      <vt:lpstr>Spirit</vt:lpstr>
      <vt:lpstr>Haier</vt:lpstr>
      <vt:lpstr>Haier </vt:lpstr>
      <vt:lpstr>Haier – Cont.……..</vt:lpstr>
      <vt:lpstr>How did he start the turnaround?</vt:lpstr>
      <vt:lpstr>It Shifted Perceptions – inside and outside</vt:lpstr>
      <vt:lpstr>Big change…</vt:lpstr>
      <vt:lpstr>Absolute focus…</vt:lpstr>
      <vt:lpstr>Results?</vt:lpstr>
      <vt:lpstr>Haier</vt:lpstr>
      <vt:lpstr>A Final Thought…</vt:lpstr>
      <vt:lpstr>Thank You</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77</cp:revision>
  <dcterms:created xsi:type="dcterms:W3CDTF">2018-08-01T10:48:06Z</dcterms:created>
  <dcterms:modified xsi:type="dcterms:W3CDTF">2020-08-25T19:20:16Z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