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8" r:id="rId3"/>
    <p:sldId id="257" r:id="rId4"/>
    <p:sldId id="282" r:id="rId5"/>
    <p:sldId id="277" r:id="rId6"/>
    <p:sldId id="267" r:id="rId7"/>
    <p:sldId id="259" r:id="rId8"/>
    <p:sldId id="264" r:id="rId9"/>
    <p:sldId id="283" r:id="rId10"/>
    <p:sldId id="284" r:id="rId11"/>
    <p:sldId id="286" r:id="rId12"/>
    <p:sldId id="285" r:id="rId13"/>
    <p:sldId id="287" r:id="rId1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27" autoAdjust="0"/>
    <p:restoredTop sz="94660"/>
  </p:normalViewPr>
  <p:slideViewPr>
    <p:cSldViewPr>
      <p:cViewPr varScale="1">
        <p:scale>
          <a:sx n="87" d="100"/>
          <a:sy n="87" d="100"/>
        </p:scale>
        <p:origin x="93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C20A8E4-F3BE-4DCC-BB6C-42BD3488472F}" type="datetimeFigureOut">
              <a:rPr lang="en-GB" smtClean="0"/>
              <a:t>11/11/2021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5E7696E9-FE43-42F7-AEAC-3AA89DB77D34}" type="slidenum">
              <a:rPr lang="en-GB" smtClean="0"/>
              <a:t>‹#›</a:t>
            </a:fld>
            <a:endParaRPr lang="en-GB"/>
          </a:p>
        </p:txBody>
      </p:sp>
    </p:spTree>
    <p:extLst>
      <p:ext uri="{BB962C8B-B14F-4D97-AF65-F5344CB8AC3E}">
        <p14:creationId xmlns:p14="http://schemas.microsoft.com/office/powerpoint/2010/main" val="2447215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E7696E9-FE43-42F7-AEAC-3AA89DB77D34}" type="slidenum">
              <a:rPr lang="en-GB" smtClean="0"/>
              <a:t>1</a:t>
            </a:fld>
            <a:endParaRPr lang="en-GB"/>
          </a:p>
        </p:txBody>
      </p:sp>
    </p:spTree>
    <p:extLst>
      <p:ext uri="{BB962C8B-B14F-4D97-AF65-F5344CB8AC3E}">
        <p14:creationId xmlns:p14="http://schemas.microsoft.com/office/powerpoint/2010/main" val="9557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2</a:t>
            </a:fld>
            <a:endParaRPr lang="en-GB"/>
          </a:p>
        </p:txBody>
      </p:sp>
    </p:spTree>
    <p:extLst>
      <p:ext uri="{BB962C8B-B14F-4D97-AF65-F5344CB8AC3E}">
        <p14:creationId xmlns:p14="http://schemas.microsoft.com/office/powerpoint/2010/main" val="1429506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3</a:t>
            </a:fld>
            <a:endParaRPr lang="en-GB"/>
          </a:p>
        </p:txBody>
      </p:sp>
    </p:spTree>
    <p:extLst>
      <p:ext uri="{BB962C8B-B14F-4D97-AF65-F5344CB8AC3E}">
        <p14:creationId xmlns:p14="http://schemas.microsoft.com/office/powerpoint/2010/main" val="2008997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4</a:t>
            </a:fld>
            <a:endParaRPr lang="en-GB"/>
          </a:p>
        </p:txBody>
      </p:sp>
    </p:spTree>
    <p:extLst>
      <p:ext uri="{BB962C8B-B14F-4D97-AF65-F5344CB8AC3E}">
        <p14:creationId xmlns:p14="http://schemas.microsoft.com/office/powerpoint/2010/main" val="1878905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5</a:t>
            </a:fld>
            <a:endParaRPr lang="en-GB"/>
          </a:p>
        </p:txBody>
      </p:sp>
    </p:spTree>
    <p:extLst>
      <p:ext uri="{BB962C8B-B14F-4D97-AF65-F5344CB8AC3E}">
        <p14:creationId xmlns:p14="http://schemas.microsoft.com/office/powerpoint/2010/main" val="94670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6</a:t>
            </a:fld>
            <a:endParaRPr lang="en-GB"/>
          </a:p>
        </p:txBody>
      </p:sp>
    </p:spTree>
    <p:extLst>
      <p:ext uri="{BB962C8B-B14F-4D97-AF65-F5344CB8AC3E}">
        <p14:creationId xmlns:p14="http://schemas.microsoft.com/office/powerpoint/2010/main" val="559296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7</a:t>
            </a:fld>
            <a:endParaRPr lang="en-GB"/>
          </a:p>
        </p:txBody>
      </p:sp>
    </p:spTree>
    <p:extLst>
      <p:ext uri="{BB962C8B-B14F-4D97-AF65-F5344CB8AC3E}">
        <p14:creationId xmlns:p14="http://schemas.microsoft.com/office/powerpoint/2010/main" val="2421390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8</a:t>
            </a:fld>
            <a:endParaRPr lang="en-GB"/>
          </a:p>
        </p:txBody>
      </p:sp>
    </p:spTree>
    <p:extLst>
      <p:ext uri="{BB962C8B-B14F-4D97-AF65-F5344CB8AC3E}">
        <p14:creationId xmlns:p14="http://schemas.microsoft.com/office/powerpoint/2010/main" val="1765422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9</a:t>
            </a:fld>
            <a:endParaRPr lang="en-GB"/>
          </a:p>
        </p:txBody>
      </p:sp>
    </p:spTree>
    <p:extLst>
      <p:ext uri="{BB962C8B-B14F-4D97-AF65-F5344CB8AC3E}">
        <p14:creationId xmlns:p14="http://schemas.microsoft.com/office/powerpoint/2010/main" val="1817647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10</a:t>
            </a:fld>
            <a:endParaRPr lang="en-GB"/>
          </a:p>
        </p:txBody>
      </p:sp>
    </p:spTree>
    <p:extLst>
      <p:ext uri="{BB962C8B-B14F-4D97-AF65-F5344CB8AC3E}">
        <p14:creationId xmlns:p14="http://schemas.microsoft.com/office/powerpoint/2010/main" val="165936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11</a:t>
            </a:fld>
            <a:endParaRPr lang="en-GB"/>
          </a:p>
        </p:txBody>
      </p:sp>
    </p:spTree>
    <p:extLst>
      <p:ext uri="{BB962C8B-B14F-4D97-AF65-F5344CB8AC3E}">
        <p14:creationId xmlns:p14="http://schemas.microsoft.com/office/powerpoint/2010/main" val="2215413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E7696E9-FE43-42F7-AEAC-3AA89DB77D34}" type="slidenum">
              <a:rPr lang="en-GB" smtClean="0"/>
              <a:t>12</a:t>
            </a:fld>
            <a:endParaRPr lang="en-GB"/>
          </a:p>
        </p:txBody>
      </p:sp>
    </p:spTree>
    <p:extLst>
      <p:ext uri="{BB962C8B-B14F-4D97-AF65-F5344CB8AC3E}">
        <p14:creationId xmlns:p14="http://schemas.microsoft.com/office/powerpoint/2010/main" val="206578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D6CD9-4266-4973-9D89-28C5AB862118}"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4D6CD9-4266-4973-9D89-28C5AB862118}"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A2B09EA2-FE7B-4FFE-ACB9-8C58A4770F77}" type="datetimeFigureOut">
              <a:rPr lang="en-US" smtClean="0"/>
              <a:pPr/>
              <a:t>11/11/2021</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6E4D6CD9-4266-4973-9D89-28C5AB86211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2B09EA2-FE7B-4FFE-ACB9-8C58A4770F77}" type="datetimeFigureOut">
              <a:rPr lang="en-US" smtClean="0"/>
              <a:pPr/>
              <a:t>11/11/2021</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6E4D6CD9-4266-4973-9D89-28C5AB86211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2B09EA2-FE7B-4FFE-ACB9-8C58A4770F77}" type="datetimeFigureOut">
              <a:rPr lang="en-US" smtClean="0"/>
              <a:pPr/>
              <a:t>11/11/2021</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6E4D6CD9-4266-4973-9D89-28C5AB86211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195808"/>
            <a:ext cx="8077200" cy="1889376"/>
          </a:xfrm>
        </p:spPr>
        <p:txBody>
          <a:bodyPr>
            <a:noAutofit/>
          </a:bodyPr>
          <a:lstStyle/>
          <a:p>
            <a:r>
              <a:rPr lang="en-GB" sz="6000" dirty="0" smtClean="0">
                <a:effectLst>
                  <a:outerShdw blurRad="38100" dist="38100" dir="2700000" algn="tl">
                    <a:srgbClr val="000000">
                      <a:alpha val="43137"/>
                    </a:srgbClr>
                  </a:outerShdw>
                </a:effectLst>
              </a:rPr>
              <a:t>Writing Tips and Techniques</a:t>
            </a:r>
            <a:endParaRPr lang="en-GB" sz="6000" dirty="0">
              <a:effectLst>
                <a:outerShdw blurRad="38100" dist="38100" dir="2700000" algn="tl">
                  <a:srgbClr val="000000">
                    <a:alpha val="43137"/>
                  </a:srgbClr>
                </a:outerShdw>
              </a:effectLst>
            </a:endParaRPr>
          </a:p>
        </p:txBody>
      </p:sp>
      <p:sp>
        <p:nvSpPr>
          <p:cNvPr id="5" name="Subtitle 4"/>
          <p:cNvSpPr>
            <a:spLocks noGrp="1"/>
          </p:cNvSpPr>
          <p:nvPr>
            <p:ph type="subTitle" idx="1"/>
          </p:nvPr>
        </p:nvSpPr>
        <p:spPr>
          <a:xfrm>
            <a:off x="685800" y="5129784"/>
            <a:ext cx="8077200" cy="819496"/>
          </a:xfrm>
        </p:spPr>
        <p:txBody>
          <a:bodyPr>
            <a:normAutofit/>
          </a:bodyPr>
          <a:lstStyle/>
          <a:p>
            <a:r>
              <a:rPr lang="en-GB" sz="4000" dirty="0" smtClean="0"/>
              <a:t>ECGE6003s</a:t>
            </a:r>
            <a:endParaRPr lang="en-GB" sz="4000" dirty="0"/>
          </a:p>
        </p:txBody>
      </p:sp>
      <p:pic>
        <p:nvPicPr>
          <p:cNvPr id="6" name="Picture 5" descr="C:\Documents and Settings\sw003\Local Settings\Temporary Internet Files\Content.IE5\OK3NZCIS\MC900441734[1].png"/>
          <p:cNvPicPr>
            <a:picLocks noChangeAspect="1" noChangeArrowheads="1"/>
          </p:cNvPicPr>
          <p:nvPr/>
        </p:nvPicPr>
        <p:blipFill>
          <a:blip r:embed="rId3" cstate="email"/>
          <a:stretch>
            <a:fillRect/>
          </a:stretch>
        </p:blipFill>
        <p:spPr bwMode="auto">
          <a:xfrm>
            <a:off x="4211960" y="-387424"/>
            <a:ext cx="4752528" cy="475252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Dissertation?</a:t>
            </a:r>
          </a:p>
        </p:txBody>
      </p:sp>
      <p:sp>
        <p:nvSpPr>
          <p:cNvPr id="3" name="Content Placeholder 2"/>
          <p:cNvSpPr>
            <a:spLocks noGrp="1"/>
          </p:cNvSpPr>
          <p:nvPr>
            <p:ph sz="half" idx="1"/>
          </p:nvPr>
        </p:nvSpPr>
        <p:spPr>
          <a:xfrm>
            <a:off x="251520" y="1773936"/>
            <a:ext cx="4536504" cy="4623816"/>
          </a:xfrm>
        </p:spPr>
        <p:txBody>
          <a:bodyPr>
            <a:normAutofit lnSpcReduction="10000"/>
          </a:bodyPr>
          <a:lstStyle/>
          <a:p>
            <a:r>
              <a:rPr lang="en-GB" dirty="0" smtClean="0"/>
              <a:t>An </a:t>
            </a:r>
            <a:r>
              <a:rPr lang="en-GB" dirty="0"/>
              <a:t>argument</a:t>
            </a:r>
          </a:p>
          <a:p>
            <a:pPr lvl="1"/>
            <a:r>
              <a:rPr lang="en-GB" dirty="0"/>
              <a:t>The exposition of an </a:t>
            </a:r>
            <a:r>
              <a:rPr lang="en-GB" dirty="0">
                <a:solidFill>
                  <a:srgbClr val="FFC000"/>
                </a:solidFill>
              </a:rPr>
              <a:t>original piece of research</a:t>
            </a:r>
          </a:p>
          <a:p>
            <a:r>
              <a:rPr lang="en-GB" dirty="0"/>
              <a:t>The product of your personal academic apprenticeship</a:t>
            </a:r>
          </a:p>
          <a:p>
            <a:pPr marL="118872" indent="0">
              <a:buNone/>
            </a:pPr>
            <a:endParaRPr lang="en-GB" dirty="0" smtClean="0"/>
          </a:p>
          <a:p>
            <a:pPr marL="118872" indent="0">
              <a:buNone/>
            </a:pPr>
            <a:r>
              <a:rPr lang="en-GB" dirty="0" smtClean="0"/>
              <a:t>Within this you want </a:t>
            </a:r>
            <a:r>
              <a:rPr lang="en-GB" dirty="0" smtClean="0">
                <a:solidFill>
                  <a:srgbClr val="FFC000"/>
                </a:solidFill>
              </a:rPr>
              <a:t>your </a:t>
            </a:r>
            <a:r>
              <a:rPr lang="en-GB" dirty="0" smtClean="0"/>
              <a:t>argument to be presented, rather than just a synthesis of other authors’ ideas</a:t>
            </a:r>
            <a:endParaRPr lang="en-GB" dirty="0"/>
          </a:p>
        </p:txBody>
      </p:sp>
      <p:pic>
        <p:nvPicPr>
          <p:cNvPr id="3074" name="Picture 2" descr="C:\Documents and Settings\Steve\Local Settings\Temporary Internet Files\Content.IE5\VSHA8SV5\MP900439532[1].jpg"/>
          <p:cNvPicPr>
            <a:picLocks noGrp="1" noChangeAspect="1" noChangeArrowheads="1"/>
          </p:cNvPicPr>
          <p:nvPr>
            <p:ph sz="half" idx="2"/>
          </p:nvPr>
        </p:nvPicPr>
        <p:blipFill>
          <a:blip r:embed="rId3" cstate="email"/>
          <a:srcRect/>
          <a:stretch>
            <a:fillRect/>
          </a:stretch>
        </p:blipFill>
        <p:spPr bwMode="auto">
          <a:xfrm>
            <a:off x="4929190" y="2571743"/>
            <a:ext cx="3900486" cy="260403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Your Dissertation</a:t>
            </a:r>
          </a:p>
        </p:txBody>
      </p:sp>
      <p:sp>
        <p:nvSpPr>
          <p:cNvPr id="3" name="Content Placeholder 2"/>
          <p:cNvSpPr>
            <a:spLocks noGrp="1"/>
          </p:cNvSpPr>
          <p:nvPr>
            <p:ph sz="half" idx="1"/>
          </p:nvPr>
        </p:nvSpPr>
        <p:spPr>
          <a:xfrm>
            <a:off x="395536" y="1988840"/>
            <a:ext cx="4038600" cy="4464496"/>
          </a:xfrm>
        </p:spPr>
        <p:txBody>
          <a:bodyPr>
            <a:normAutofit fontScale="77500" lnSpcReduction="20000"/>
          </a:bodyPr>
          <a:lstStyle/>
          <a:p>
            <a:r>
              <a:rPr lang="en-GB" dirty="0" smtClean="0"/>
              <a:t>Part of the ’how to do’ bit</a:t>
            </a:r>
          </a:p>
          <a:p>
            <a:r>
              <a:rPr lang="en-GB" dirty="0" smtClean="0"/>
              <a:t>Finding and using your ‘own’ voice in writing </a:t>
            </a:r>
          </a:p>
          <a:p>
            <a:endParaRPr lang="en-GB" dirty="0"/>
          </a:p>
          <a:p>
            <a:endParaRPr lang="en-GB" dirty="0" smtClean="0"/>
          </a:p>
          <a:p>
            <a:pPr marL="118872" indent="0">
              <a:buNone/>
            </a:pPr>
            <a:r>
              <a:rPr lang="en-GB" dirty="0" smtClean="0"/>
              <a:t>Top tip: Actively find your voice (rather than hope it emerges….)</a:t>
            </a:r>
          </a:p>
          <a:p>
            <a:pPr marL="118872" indent="0">
              <a:buNone/>
            </a:pPr>
            <a:endParaRPr lang="en-GB" dirty="0"/>
          </a:p>
          <a:p>
            <a:pPr marL="118872" indent="0">
              <a:buNone/>
            </a:pPr>
            <a:r>
              <a:rPr lang="en-GB" dirty="0" smtClean="0"/>
              <a:t>Examples taken from </a:t>
            </a:r>
          </a:p>
          <a:p>
            <a:pPr marL="118872" indent="0">
              <a:buNone/>
            </a:pPr>
            <a:endParaRPr lang="en-GB" b="1" dirty="0"/>
          </a:p>
          <a:p>
            <a:pPr marL="118872" indent="0">
              <a:buNone/>
            </a:pPr>
            <a:r>
              <a:rPr lang="en-GB" b="1" dirty="0" smtClean="0"/>
              <a:t>LOOKING </a:t>
            </a:r>
            <a:r>
              <a:rPr lang="en-GB" b="1" dirty="0"/>
              <a:t>FOR THE CONTACT ZONES</a:t>
            </a:r>
            <a:r>
              <a:rPr lang="en-GB" b="1" dirty="0" smtClean="0"/>
              <a:t>: </a:t>
            </a:r>
            <a:r>
              <a:rPr lang="en-GB" b="1" i="1" dirty="0" smtClean="0"/>
              <a:t>BECOMING-WITH </a:t>
            </a:r>
            <a:r>
              <a:rPr lang="en-GB" b="1" dirty="0"/>
              <a:t>CAVES AND </a:t>
            </a:r>
            <a:r>
              <a:rPr lang="en-GB" b="1" dirty="0" smtClean="0"/>
              <a:t>HUMANs OR </a:t>
            </a:r>
            <a:r>
              <a:rPr lang="en-GB" b="1" dirty="0"/>
              <a:t>A STORY OF AFFECT</a:t>
            </a:r>
            <a:endParaRPr lang="en-GB" dirty="0"/>
          </a:p>
        </p:txBody>
      </p:sp>
      <p:pic>
        <p:nvPicPr>
          <p:cNvPr id="6" name="Content Placeholder 5" descr="student-studying.jpg"/>
          <p:cNvPicPr>
            <a:picLocks noGrp="1" noChangeAspect="1"/>
          </p:cNvPicPr>
          <p:nvPr>
            <p:ph sz="half" idx="2"/>
          </p:nvPr>
        </p:nvPicPr>
        <p:blipFill>
          <a:blip r:embed="rId3" cstate="email"/>
          <a:stretch>
            <a:fillRect/>
          </a:stretch>
        </p:blipFill>
        <p:spPr>
          <a:xfrm>
            <a:off x="4714213" y="1988840"/>
            <a:ext cx="4112411" cy="40324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07" y="116632"/>
            <a:ext cx="9361040" cy="1307195"/>
          </a:xfrm>
        </p:spPr>
        <p:txBody>
          <a:bodyPr>
            <a:noAutofit/>
          </a:bodyPr>
          <a:lstStyle/>
          <a:p>
            <a:r>
              <a:rPr lang="en-GB" sz="3800" dirty="0" smtClean="0"/>
              <a:t>Include your academic voice in your writing </a:t>
            </a:r>
            <a:endParaRPr lang="en-GB" sz="3800" dirty="0"/>
          </a:p>
        </p:txBody>
      </p:sp>
      <p:sp>
        <p:nvSpPr>
          <p:cNvPr id="3" name="Content Placeholder 2"/>
          <p:cNvSpPr>
            <a:spLocks noGrp="1"/>
          </p:cNvSpPr>
          <p:nvPr>
            <p:ph sz="half" idx="4294967295"/>
          </p:nvPr>
        </p:nvSpPr>
        <p:spPr>
          <a:xfrm>
            <a:off x="179512" y="1773238"/>
            <a:ext cx="4597608" cy="4624387"/>
          </a:xfrm>
        </p:spPr>
        <p:txBody>
          <a:bodyPr>
            <a:normAutofit fontScale="92500" lnSpcReduction="10000"/>
          </a:bodyPr>
          <a:lstStyle/>
          <a:p>
            <a:pPr marL="118872" indent="0">
              <a:buNone/>
            </a:pPr>
            <a:r>
              <a:rPr lang="en-GB" dirty="0" smtClean="0">
                <a:solidFill>
                  <a:srgbClr val="FFC000"/>
                </a:solidFill>
              </a:rPr>
              <a:t>What do we mean by this?</a:t>
            </a:r>
          </a:p>
          <a:p>
            <a:pPr marL="118872" indent="0">
              <a:buNone/>
            </a:pPr>
            <a:endParaRPr lang="en-GB" dirty="0">
              <a:solidFill>
                <a:srgbClr val="FFC000"/>
              </a:solidFill>
            </a:endParaRPr>
          </a:p>
          <a:p>
            <a:pPr marL="633222" indent="-514350">
              <a:buFont typeface="+mj-lt"/>
              <a:buAutoNum type="arabicPeriod"/>
            </a:pPr>
            <a:r>
              <a:rPr lang="en-GB" dirty="0"/>
              <a:t>means to meet the writing expectations of academic </a:t>
            </a:r>
            <a:r>
              <a:rPr lang="en-GB" dirty="0" smtClean="0"/>
              <a:t>writing</a:t>
            </a:r>
          </a:p>
          <a:p>
            <a:pPr marL="633222" indent="-514350">
              <a:buFont typeface="+mj-lt"/>
              <a:buAutoNum type="arabicPeriod"/>
            </a:pPr>
            <a:endParaRPr lang="en-GB" dirty="0" smtClean="0"/>
          </a:p>
          <a:p>
            <a:pPr marL="633222" indent="-514350">
              <a:buFont typeface="+mj-lt"/>
              <a:buAutoNum type="arabicPeriod"/>
            </a:pPr>
            <a:r>
              <a:rPr lang="en-GB" dirty="0"/>
              <a:t>about distinguishing between your thoughts and words, and those of other authors</a:t>
            </a:r>
          </a:p>
        </p:txBody>
      </p:sp>
      <p:pic>
        <p:nvPicPr>
          <p:cNvPr id="6" name="Picture 5"/>
          <p:cNvPicPr>
            <a:picLocks noChangeAspect="1"/>
          </p:cNvPicPr>
          <p:nvPr/>
        </p:nvPicPr>
        <p:blipFill>
          <a:blip r:embed="rId3"/>
          <a:stretch>
            <a:fillRect/>
          </a:stretch>
        </p:blipFill>
        <p:spPr>
          <a:xfrm>
            <a:off x="5292080" y="2276872"/>
            <a:ext cx="3308920" cy="3308920"/>
          </a:xfrm>
          <a:prstGeom prst="rect">
            <a:avLst/>
          </a:prstGeom>
        </p:spPr>
      </p:pic>
      <p:sp>
        <p:nvSpPr>
          <p:cNvPr id="7" name="Rectangle 6"/>
          <p:cNvSpPr/>
          <p:nvPr/>
        </p:nvSpPr>
        <p:spPr>
          <a:xfrm>
            <a:off x="5220072" y="5733256"/>
            <a:ext cx="4572000" cy="261610"/>
          </a:xfrm>
          <a:prstGeom prst="rect">
            <a:avLst/>
          </a:prstGeom>
        </p:spPr>
        <p:txBody>
          <a:bodyPr>
            <a:spAutoFit/>
          </a:bodyPr>
          <a:lstStyle/>
          <a:p>
            <a:r>
              <a:rPr lang="en-GB" sz="1100" dirty="0"/>
              <a:t>http://youngwrexham.co.uk/you-have-a-voice/</a:t>
            </a:r>
          </a:p>
        </p:txBody>
      </p:sp>
    </p:spTree>
    <p:extLst>
      <p:ext uri="{BB962C8B-B14F-4D97-AF65-F5344CB8AC3E}">
        <p14:creationId xmlns:p14="http://schemas.microsoft.com/office/powerpoint/2010/main" val="59500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118872"/>
            <a:r>
              <a:rPr lang="en-GB" dirty="0" smtClean="0"/>
              <a:t>Expectations </a:t>
            </a:r>
            <a:r>
              <a:rPr lang="en-GB" dirty="0"/>
              <a:t>of academic writing</a:t>
            </a:r>
          </a:p>
        </p:txBody>
      </p:sp>
      <p:sp>
        <p:nvSpPr>
          <p:cNvPr id="4" name="Content Placeholder 3"/>
          <p:cNvSpPr>
            <a:spLocks noGrp="1"/>
          </p:cNvSpPr>
          <p:nvPr>
            <p:ph sz="half" idx="1"/>
          </p:nvPr>
        </p:nvSpPr>
        <p:spPr>
          <a:xfrm>
            <a:off x="4973" y="1988840"/>
            <a:ext cx="5400600" cy="4623816"/>
          </a:xfrm>
        </p:spPr>
        <p:txBody>
          <a:bodyPr>
            <a:normAutofit/>
          </a:bodyPr>
          <a:lstStyle/>
          <a:p>
            <a:pPr marL="118872" indent="0">
              <a:buNone/>
            </a:pPr>
            <a:r>
              <a:rPr lang="en-GB" sz="2400" dirty="0" smtClean="0">
                <a:solidFill>
                  <a:srgbClr val="FFC000"/>
                </a:solidFill>
              </a:rPr>
              <a:t>Make these a habit now – what to avoid</a:t>
            </a:r>
          </a:p>
          <a:p>
            <a:endParaRPr lang="en-GB" sz="2400" dirty="0"/>
          </a:p>
          <a:p>
            <a:pPr marL="118872" indent="0">
              <a:buNone/>
            </a:pPr>
            <a:r>
              <a:rPr lang="en-GB" sz="2400" dirty="0" smtClean="0"/>
              <a:t>Casual language i.e. things we do in speech every day…..</a:t>
            </a:r>
          </a:p>
          <a:p>
            <a:r>
              <a:rPr lang="en-GB" sz="2400" dirty="0" smtClean="0"/>
              <a:t>Contractions can’t, don’t, didn’t, couldn’t</a:t>
            </a:r>
          </a:p>
          <a:p>
            <a:pPr marL="118872" indent="0">
              <a:buNone/>
            </a:pPr>
            <a:r>
              <a:rPr lang="en-GB" sz="1800" dirty="0" smtClean="0"/>
              <a:t>e.g. ‘What </a:t>
            </a:r>
            <a:r>
              <a:rPr lang="en-GB" sz="1800" dirty="0"/>
              <a:t>is more, these encounters of the speleologist and the cave become repetitive as over and over again</a:t>
            </a:r>
            <a:r>
              <a:rPr lang="en-GB" sz="1800" dirty="0" smtClean="0"/>
              <a:t>…..’</a:t>
            </a:r>
          </a:p>
          <a:p>
            <a:pPr marL="118872" indent="0">
              <a:buNone/>
            </a:pPr>
            <a:endParaRPr lang="en-GB" sz="1800" dirty="0" smtClean="0"/>
          </a:p>
          <a:p>
            <a:r>
              <a:rPr lang="en-GB" sz="2400" dirty="0" smtClean="0"/>
              <a:t>Over familiarity with the reader……</a:t>
            </a:r>
            <a:endParaRPr lang="en-GB" sz="2400" dirty="0"/>
          </a:p>
          <a:p>
            <a:endParaRPr lang="en-GB" sz="2400" dirty="0"/>
          </a:p>
          <a:p>
            <a:endParaRPr lang="en-GB" sz="2400" dirty="0" smtClean="0"/>
          </a:p>
          <a:p>
            <a:endParaRPr lang="en-GB" sz="1900" dirty="0"/>
          </a:p>
        </p:txBody>
      </p:sp>
      <p:pic>
        <p:nvPicPr>
          <p:cNvPr id="6" name="Content Placeholder 5"/>
          <p:cNvPicPr>
            <a:picLocks noGrp="1" noChangeAspect="1"/>
          </p:cNvPicPr>
          <p:nvPr>
            <p:ph sz="half" idx="2"/>
          </p:nvPr>
        </p:nvPicPr>
        <p:blipFill rotWithShape="1">
          <a:blip r:embed="rId3"/>
          <a:srcRect l="18261" t="2174" r="18968" b="15218"/>
          <a:stretch/>
        </p:blipFill>
        <p:spPr>
          <a:xfrm>
            <a:off x="5148064" y="2564904"/>
            <a:ext cx="3751996" cy="25922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20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20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20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Familiarity levels</a:t>
            </a:r>
            <a:endParaRPr lang="en-GB" dirty="0"/>
          </a:p>
        </p:txBody>
      </p:sp>
      <p:sp>
        <p:nvSpPr>
          <p:cNvPr id="5" name="Content Placeholder 4"/>
          <p:cNvSpPr>
            <a:spLocks noGrp="1"/>
          </p:cNvSpPr>
          <p:nvPr>
            <p:ph sz="half" idx="1"/>
          </p:nvPr>
        </p:nvSpPr>
        <p:spPr>
          <a:xfrm>
            <a:off x="169168" y="1916832"/>
            <a:ext cx="4546848" cy="4751408"/>
          </a:xfrm>
        </p:spPr>
        <p:txBody>
          <a:bodyPr>
            <a:normAutofit fontScale="70000" lnSpcReduction="20000"/>
          </a:bodyPr>
          <a:lstStyle/>
          <a:p>
            <a:pPr marL="118872" indent="0">
              <a:buNone/>
            </a:pPr>
            <a:r>
              <a:rPr lang="en-GB" dirty="0" smtClean="0">
                <a:solidFill>
                  <a:srgbClr val="FFC000"/>
                </a:solidFill>
              </a:rPr>
              <a:t>Establishing the level of familiarity contributes to the tone of the research</a:t>
            </a:r>
          </a:p>
          <a:p>
            <a:pPr marL="118872" indent="0">
              <a:buNone/>
            </a:pPr>
            <a:endParaRPr lang="en-GB" sz="2400" dirty="0" smtClean="0">
              <a:solidFill>
                <a:srgbClr val="FFC000"/>
              </a:solidFill>
            </a:endParaRPr>
          </a:p>
          <a:p>
            <a:r>
              <a:rPr lang="en-GB" sz="2400" dirty="0" smtClean="0"/>
              <a:t>Direct appeal to the reader is out - so no ‘Reader I married him….’ </a:t>
            </a:r>
          </a:p>
          <a:p>
            <a:endParaRPr lang="en-GB" sz="2400" dirty="0" smtClean="0"/>
          </a:p>
          <a:p>
            <a:r>
              <a:rPr lang="en-GB" sz="2400" dirty="0" smtClean="0"/>
              <a:t>Avoid use of  ‘you’, ‘we’… see examples</a:t>
            </a:r>
          </a:p>
          <a:p>
            <a:endParaRPr lang="en-GB" sz="2400" dirty="0"/>
          </a:p>
          <a:p>
            <a:endParaRPr lang="en-GB" sz="2400" dirty="0"/>
          </a:p>
          <a:p>
            <a:endParaRPr lang="en-GB" sz="2400" dirty="0" smtClean="0"/>
          </a:p>
          <a:p>
            <a:pPr marL="118872" indent="0">
              <a:buNone/>
            </a:pPr>
            <a:r>
              <a:rPr lang="en-GB" sz="2400" dirty="0" smtClean="0"/>
              <a:t>let </a:t>
            </a:r>
            <a:r>
              <a:rPr lang="en-GB" sz="2400" dirty="0"/>
              <a:t>the shared knowledge with the literature, subject, method etc. be the link </a:t>
            </a:r>
            <a:r>
              <a:rPr lang="en-GB" sz="2400" dirty="0" smtClean="0"/>
              <a:t>not an imagined personal relationship</a:t>
            </a:r>
            <a:endParaRPr lang="en-GB" sz="2400" dirty="0"/>
          </a:p>
        </p:txBody>
      </p:sp>
      <p:sp>
        <p:nvSpPr>
          <p:cNvPr id="2" name="Content Placeholder 1"/>
          <p:cNvSpPr>
            <a:spLocks noGrp="1"/>
          </p:cNvSpPr>
          <p:nvPr>
            <p:ph sz="half" idx="2"/>
          </p:nvPr>
        </p:nvSpPr>
        <p:spPr>
          <a:xfrm>
            <a:off x="4860032" y="1773936"/>
            <a:ext cx="4032448" cy="4894304"/>
          </a:xfrm>
        </p:spPr>
        <p:txBody>
          <a:bodyPr>
            <a:normAutofit fontScale="70000" lnSpcReduction="20000"/>
          </a:bodyPr>
          <a:lstStyle/>
          <a:p>
            <a:pPr marL="118872" indent="0">
              <a:buNone/>
            </a:pPr>
            <a:r>
              <a:rPr lang="en-GB" sz="5700" dirty="0" smtClean="0">
                <a:solidFill>
                  <a:srgbClr val="FF0000"/>
                </a:solidFill>
                <a:sym typeface="Wingdings" panose="05000000000000000000" pitchFamily="2" charset="2"/>
              </a:rPr>
              <a:t></a:t>
            </a:r>
            <a:r>
              <a:rPr lang="en-GB" dirty="0" smtClean="0">
                <a:sym typeface="Wingdings" panose="05000000000000000000" pitchFamily="2" charset="2"/>
              </a:rPr>
              <a:t>’I</a:t>
            </a:r>
            <a:r>
              <a:rPr lang="en-GB" dirty="0" smtClean="0"/>
              <a:t>t </a:t>
            </a:r>
            <a:r>
              <a:rPr lang="en-GB" dirty="0"/>
              <a:t>is not simply a perspective where things </a:t>
            </a:r>
            <a:r>
              <a:rPr lang="en-GB" dirty="0" smtClean="0"/>
              <a:t>have rights </a:t>
            </a:r>
            <a:r>
              <a:rPr lang="en-GB" dirty="0"/>
              <a:t>in accordance to </a:t>
            </a:r>
            <a:r>
              <a:rPr lang="en-GB" i="1" dirty="0"/>
              <a:t>how </a:t>
            </a:r>
            <a:r>
              <a:rPr lang="en-GB" dirty="0"/>
              <a:t>they affect us, or to what ethical values we decide to hold, it is the </a:t>
            </a:r>
            <a:r>
              <a:rPr lang="en-GB" dirty="0" smtClean="0"/>
              <a:t>fact that </a:t>
            </a:r>
            <a:r>
              <a:rPr lang="en-GB" dirty="0"/>
              <a:t>they affect us that matter</a:t>
            </a:r>
            <a:r>
              <a:rPr lang="en-GB" dirty="0" smtClean="0"/>
              <a:t>.’ </a:t>
            </a:r>
          </a:p>
          <a:p>
            <a:pPr marL="118872" indent="0">
              <a:buNone/>
            </a:pPr>
            <a:endParaRPr lang="en-GB" dirty="0" smtClean="0"/>
          </a:p>
          <a:p>
            <a:pPr marL="118872" indent="0">
              <a:buNone/>
            </a:pPr>
            <a:r>
              <a:rPr lang="en-GB" dirty="0" smtClean="0"/>
              <a:t>But not</a:t>
            </a:r>
          </a:p>
          <a:p>
            <a:pPr marL="118872" indent="0">
              <a:buNone/>
            </a:pPr>
            <a:endParaRPr lang="en-GB" dirty="0" smtClean="0"/>
          </a:p>
          <a:p>
            <a:pPr marL="118872" indent="0">
              <a:buNone/>
            </a:pPr>
            <a:r>
              <a:rPr lang="en-GB" sz="4600" dirty="0" smtClean="0">
                <a:solidFill>
                  <a:srgbClr val="FF0000"/>
                </a:solidFill>
                <a:sym typeface="Wingdings" panose="05000000000000000000" pitchFamily="2" charset="2"/>
              </a:rPr>
              <a:t> </a:t>
            </a:r>
            <a:r>
              <a:rPr lang="en-GB" dirty="0" smtClean="0"/>
              <a:t>‘We now turn our attention to….’  or ‘I </a:t>
            </a:r>
            <a:r>
              <a:rPr lang="en-GB" dirty="0"/>
              <a:t>ask you to now consider</a:t>
            </a:r>
            <a:r>
              <a:rPr lang="en-GB" dirty="0" smtClean="0"/>
              <a:t>….’</a:t>
            </a:r>
            <a:endParaRPr lang="en-GB" dirty="0"/>
          </a:p>
          <a:p>
            <a:pPr marL="118872" indent="0">
              <a:buNone/>
            </a:pPr>
            <a:endParaRPr lang="en-GB" dirty="0" smtClean="0"/>
          </a:p>
          <a:p>
            <a:pPr marL="118872" indent="0">
              <a:buNone/>
            </a:pPr>
            <a:r>
              <a:rPr lang="en-GB" dirty="0" smtClean="0"/>
              <a:t>as in moving the reader away from a point is less okay</a:t>
            </a:r>
          </a:p>
          <a:p>
            <a:pPr marL="118872" indent="0">
              <a:buNone/>
            </a:pPr>
            <a:r>
              <a:rPr lang="en-GB" dirty="0" smtClean="0"/>
              <a:t>(‘In turning attention toward….it can be seen….’ is better..)</a:t>
            </a:r>
          </a:p>
          <a:p>
            <a:pPr marL="118872"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20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20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8" end="8"/>
                                            </p:txEl>
                                          </p:spTgt>
                                        </p:tgtEl>
                                        <p:attrNameLst>
                                          <p:attrName>style.visibility</p:attrName>
                                        </p:attrNameLst>
                                      </p:cBhvr>
                                      <p:to>
                                        <p:strVal val="visible"/>
                                      </p:to>
                                    </p:set>
                                    <p:animEffect transition="in" filter="fade">
                                      <p:cBhvr>
                                        <p:cTn id="22" dur="20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indicators/norms</a:t>
            </a:r>
            <a:endParaRPr lang="en-GB" dirty="0"/>
          </a:p>
        </p:txBody>
      </p:sp>
      <p:sp>
        <p:nvSpPr>
          <p:cNvPr id="3" name="Content Placeholder 2"/>
          <p:cNvSpPr>
            <a:spLocks noGrp="1"/>
          </p:cNvSpPr>
          <p:nvPr>
            <p:ph idx="1"/>
          </p:nvPr>
        </p:nvSpPr>
        <p:spPr>
          <a:xfrm>
            <a:off x="179512" y="1700808"/>
            <a:ext cx="5472608" cy="4625609"/>
          </a:xfrm>
        </p:spPr>
        <p:txBody>
          <a:bodyPr>
            <a:normAutofit fontScale="92500" lnSpcReduction="20000"/>
          </a:bodyPr>
          <a:lstStyle/>
          <a:p>
            <a:pPr marL="118872" indent="0">
              <a:buNone/>
            </a:pPr>
            <a:r>
              <a:rPr lang="en-GB" sz="2400" dirty="0" smtClean="0">
                <a:solidFill>
                  <a:srgbClr val="FFC000"/>
                </a:solidFill>
              </a:rPr>
              <a:t>Meaning what appears in other forms of literature and/or how we speak….</a:t>
            </a:r>
          </a:p>
          <a:p>
            <a:pPr marL="118872" indent="0">
              <a:buNone/>
            </a:pPr>
            <a:endParaRPr lang="en-GB" sz="2400" dirty="0" smtClean="0">
              <a:solidFill>
                <a:srgbClr val="FFC000"/>
              </a:solidFill>
            </a:endParaRPr>
          </a:p>
          <a:p>
            <a:endParaRPr lang="en-GB" sz="1800" dirty="0" smtClean="0"/>
          </a:p>
          <a:p>
            <a:pPr marL="118872" indent="0">
              <a:buNone/>
            </a:pPr>
            <a:r>
              <a:rPr lang="en-GB" sz="1800" dirty="0" smtClean="0"/>
              <a:t>‘We wonder if Pope Urban ever had a </a:t>
            </a:r>
            <a:r>
              <a:rPr lang="en-GB" sz="1800" dirty="0" err="1" smtClean="0"/>
              <a:t>d’oh</a:t>
            </a:r>
            <a:r>
              <a:rPr lang="en-GB" sz="1800" dirty="0" smtClean="0"/>
              <a:t> moment when he said ‘God wills it’ that led to so many getting tooled up and ‘taken out’…</a:t>
            </a:r>
          </a:p>
          <a:p>
            <a:pPr marL="118872" indent="0">
              <a:buNone/>
            </a:pPr>
            <a:endParaRPr lang="en-GB" sz="1800" dirty="0" smtClean="0"/>
          </a:p>
          <a:p>
            <a:pPr marL="118872" indent="0">
              <a:buNone/>
            </a:pPr>
            <a:r>
              <a:rPr lang="en-GB" sz="1800" dirty="0" smtClean="0"/>
              <a:t>Try instead…</a:t>
            </a:r>
          </a:p>
          <a:p>
            <a:pPr marL="118872" indent="0">
              <a:buNone/>
            </a:pPr>
            <a:endParaRPr lang="en-GB" sz="1800" dirty="0" smtClean="0"/>
          </a:p>
          <a:p>
            <a:pPr marL="118872" indent="0">
              <a:buNone/>
            </a:pPr>
            <a:r>
              <a:rPr lang="en-GB" sz="1800" dirty="0" smtClean="0"/>
              <a:t>‘It can be questioned if Pope Urban II ever regretted </a:t>
            </a:r>
            <a:r>
              <a:rPr lang="en-GB" sz="1800" i="1" dirty="0" smtClean="0"/>
              <a:t>Deus lo volt </a:t>
            </a:r>
            <a:r>
              <a:rPr lang="en-GB" sz="1800" dirty="0" smtClean="0"/>
              <a:t>as a cry to arms and subsequent slaughter’</a:t>
            </a:r>
          </a:p>
          <a:p>
            <a:pPr marL="118872" indent="0">
              <a:buNone/>
            </a:pPr>
            <a:endParaRPr lang="en-GB" sz="1800" dirty="0" smtClean="0"/>
          </a:p>
          <a:p>
            <a:pPr marL="118872" indent="0">
              <a:buNone/>
            </a:pPr>
            <a:endParaRPr lang="en-GB" sz="1800" dirty="0"/>
          </a:p>
          <a:p>
            <a:pPr marL="118872" indent="0">
              <a:buNone/>
            </a:pPr>
            <a:r>
              <a:rPr lang="en-GB" sz="1800" dirty="0" smtClean="0"/>
              <a:t>Casualness, colloquialisms, slang, are generally no </a:t>
            </a:r>
            <a:r>
              <a:rPr lang="en-GB" sz="1800" dirty="0" err="1" smtClean="0"/>
              <a:t>nos</a:t>
            </a:r>
            <a:endParaRPr lang="en-GB" sz="1800" dirty="0"/>
          </a:p>
          <a:p>
            <a:pPr marL="118872" indent="0">
              <a:buNone/>
            </a:pPr>
            <a:r>
              <a:rPr lang="en-GB" sz="1600" dirty="0" smtClean="0"/>
              <a:t>(</a:t>
            </a:r>
            <a:r>
              <a:rPr lang="en-GB" sz="1600" dirty="0" err="1" smtClean="0"/>
              <a:t>ain’t</a:t>
            </a:r>
            <a:r>
              <a:rPr lang="en-GB" sz="1600" dirty="0" smtClean="0"/>
              <a:t>, </a:t>
            </a:r>
            <a:r>
              <a:rPr lang="en-GB" sz="1600" dirty="0" err="1" smtClean="0"/>
              <a:t>gonna</a:t>
            </a:r>
            <a:r>
              <a:rPr lang="en-GB" sz="1600" dirty="0" smtClean="0"/>
              <a:t>, ace (as in excellent or good) geezer, etc.) </a:t>
            </a:r>
            <a:endParaRPr lang="en-GB" sz="1600" dirty="0"/>
          </a:p>
          <a:p>
            <a:pPr marL="118872" indent="0">
              <a:buNone/>
            </a:pPr>
            <a:endParaRPr lang="en-GB" sz="1600" dirty="0" smtClean="0"/>
          </a:p>
          <a:p>
            <a:pPr marL="118872" indent="0">
              <a:buNone/>
            </a:pPr>
            <a:r>
              <a:rPr lang="en-GB" sz="1800" dirty="0"/>
              <a:t>Inappropriate language, bad </a:t>
            </a:r>
            <a:r>
              <a:rPr lang="en-GB" sz="1800" dirty="0" smtClean="0"/>
              <a:t>language, inflammatory language, and anything that could be illegal…..</a:t>
            </a:r>
          </a:p>
          <a:p>
            <a:pPr marL="118872" indent="0">
              <a:buNone/>
            </a:pPr>
            <a:endParaRPr lang="en-GB" sz="1800" dirty="0"/>
          </a:p>
          <a:p>
            <a:pPr marL="118872" indent="0">
              <a:buNone/>
            </a:pPr>
            <a:r>
              <a:rPr lang="en-GB" sz="1800" dirty="0" smtClean="0"/>
              <a:t>Keep it legal, honest and decent.</a:t>
            </a:r>
            <a:endParaRPr lang="en-GB" sz="1800" dirty="0"/>
          </a:p>
          <a:p>
            <a:pPr marL="118872" indent="0">
              <a:buNone/>
            </a:pPr>
            <a:endParaRPr lang="en-GB" sz="1600" dirty="0"/>
          </a:p>
        </p:txBody>
      </p:sp>
      <p:pic>
        <p:nvPicPr>
          <p:cNvPr id="4" name="Picture 3"/>
          <p:cNvPicPr>
            <a:picLocks noChangeAspect="1"/>
          </p:cNvPicPr>
          <p:nvPr/>
        </p:nvPicPr>
        <p:blipFill>
          <a:blip r:embed="rId3"/>
          <a:stretch>
            <a:fillRect/>
          </a:stretch>
        </p:blipFill>
        <p:spPr>
          <a:xfrm>
            <a:off x="5868144" y="2132856"/>
            <a:ext cx="2570583" cy="40588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20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20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Effect transition="in" filter="fade">
                                      <p:cBhvr>
                                        <p:cTn id="27" dur="2000"/>
                                        <p:tgtEl>
                                          <p:spTgt spid="3">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animEffect transition="in" filter="fade">
                                      <p:cBhvr>
                                        <p:cTn id="32" dur="2000"/>
                                        <p:tgtEl>
                                          <p:spTgt spid="3">
                                            <p:txEl>
                                              <p:pRg st="11" end="1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animEffect transition="in" filter="fade">
                                      <p:cBhvr>
                                        <p:cTn id="37" dur="2000"/>
                                        <p:tgtEl>
                                          <p:spTgt spid="3">
                                            <p:txEl>
                                              <p:pRg st="13" end="1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5" end="15"/>
                                            </p:txEl>
                                          </p:spTgt>
                                        </p:tgtEl>
                                        <p:attrNameLst>
                                          <p:attrName>style.visibility</p:attrName>
                                        </p:attrNameLst>
                                      </p:cBhvr>
                                      <p:to>
                                        <p:strVal val="visible"/>
                                      </p:to>
                                    </p:set>
                                    <p:animEffect transition="in" filter="fade">
                                      <p:cBhvr>
                                        <p:cTn id="42" dur="2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 your academic voice</a:t>
            </a:r>
            <a:endParaRPr lang="en-GB" dirty="0"/>
          </a:p>
        </p:txBody>
      </p:sp>
      <p:sp>
        <p:nvSpPr>
          <p:cNvPr id="3" name="Content Placeholder 2"/>
          <p:cNvSpPr>
            <a:spLocks noGrp="1"/>
          </p:cNvSpPr>
          <p:nvPr>
            <p:ph idx="1"/>
          </p:nvPr>
        </p:nvSpPr>
        <p:spPr>
          <a:xfrm>
            <a:off x="457200" y="1775191"/>
            <a:ext cx="8229600" cy="4462121"/>
          </a:xfrm>
        </p:spPr>
        <p:txBody>
          <a:bodyPr>
            <a:normAutofit fontScale="92500" lnSpcReduction="10000"/>
          </a:bodyPr>
          <a:lstStyle/>
          <a:p>
            <a:r>
              <a:rPr lang="en-GB" sz="2800" dirty="0" smtClean="0"/>
              <a:t>It will emerge through how you write, your choice of material, your interpretation, evaluation and discussion of the sources….mostly by making your position clear.</a:t>
            </a:r>
          </a:p>
          <a:p>
            <a:endParaRPr lang="en-GB" sz="2800" dirty="0" smtClean="0"/>
          </a:p>
          <a:p>
            <a:pPr marL="118872" indent="0">
              <a:buNone/>
            </a:pPr>
            <a:r>
              <a:rPr lang="en-GB" sz="2800" dirty="0" smtClean="0">
                <a:solidFill>
                  <a:srgbClr val="FFC000"/>
                </a:solidFill>
              </a:rPr>
              <a:t>1. Say what debate is sits in </a:t>
            </a:r>
            <a:r>
              <a:rPr lang="en-GB" sz="2800" dirty="0" smtClean="0"/>
              <a:t>– e.g. </a:t>
            </a:r>
          </a:p>
          <a:p>
            <a:endParaRPr lang="en-GB" sz="2800" dirty="0"/>
          </a:p>
          <a:p>
            <a:pPr marL="118872" indent="0">
              <a:buNone/>
            </a:pPr>
            <a:r>
              <a:rPr lang="en-GB" sz="2800" dirty="0" smtClean="0"/>
              <a:t>‘The </a:t>
            </a:r>
            <a:r>
              <a:rPr lang="en-GB" sz="2800" dirty="0"/>
              <a:t>argument here presented is thus situated within academic debates that attempt to challenge the dichotomy between the subject and the object, and view the nonhuman (in this case the cave) as an agent (</a:t>
            </a:r>
            <a:r>
              <a:rPr lang="en-GB" sz="2800" dirty="0" err="1"/>
              <a:t>Haraway</a:t>
            </a:r>
            <a:r>
              <a:rPr lang="en-GB" sz="2800" dirty="0"/>
              <a:t>, 2008; </a:t>
            </a:r>
            <a:r>
              <a:rPr lang="en-GB" sz="2800" dirty="0" err="1"/>
              <a:t>Deleuze</a:t>
            </a:r>
            <a:r>
              <a:rPr lang="en-GB" sz="2800" dirty="0"/>
              <a:t> and </a:t>
            </a:r>
            <a:r>
              <a:rPr lang="en-GB" sz="2800" dirty="0" err="1"/>
              <a:t>Guattari</a:t>
            </a:r>
            <a:r>
              <a:rPr lang="en-GB" sz="2800" dirty="0"/>
              <a:t>, 1987) and </a:t>
            </a:r>
            <a:r>
              <a:rPr lang="en-GB" sz="2800" dirty="0" err="1"/>
              <a:t>actant</a:t>
            </a:r>
            <a:r>
              <a:rPr lang="en-GB" sz="2800" dirty="0"/>
              <a:t> (Bennett, 2010a; Bennett, 2012; </a:t>
            </a:r>
            <a:r>
              <a:rPr lang="en-GB" sz="2800" dirty="0" err="1"/>
              <a:t>Latour</a:t>
            </a:r>
            <a:r>
              <a:rPr lang="en-GB" sz="2800" dirty="0"/>
              <a:t>, 2004</a:t>
            </a:r>
            <a:r>
              <a:rPr lang="en-GB" sz="2800" dirty="0" smtClean="0"/>
              <a:t>).’</a:t>
            </a:r>
            <a:endParaRPr lang="en-GB" sz="2800" dirty="0"/>
          </a:p>
          <a:p>
            <a:endParaRPr lang="en-GB" sz="2800" dirty="0" smtClean="0"/>
          </a:p>
          <a:p>
            <a:endParaRPr lang="en-GB" sz="2800" dirty="0"/>
          </a:p>
          <a:p>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 your academic voice</a:t>
            </a:r>
            <a:endParaRPr lang="en-GB" dirty="0"/>
          </a:p>
        </p:txBody>
      </p:sp>
      <p:sp>
        <p:nvSpPr>
          <p:cNvPr id="3" name="Content Placeholder 2"/>
          <p:cNvSpPr>
            <a:spLocks noGrp="1"/>
          </p:cNvSpPr>
          <p:nvPr>
            <p:ph idx="1"/>
          </p:nvPr>
        </p:nvSpPr>
        <p:spPr>
          <a:xfrm>
            <a:off x="457200" y="1775191"/>
            <a:ext cx="8229600" cy="4462121"/>
          </a:xfrm>
        </p:spPr>
        <p:txBody>
          <a:bodyPr>
            <a:normAutofit fontScale="92500" lnSpcReduction="10000"/>
          </a:bodyPr>
          <a:lstStyle/>
          <a:p>
            <a:r>
              <a:rPr lang="en-GB" sz="2800" dirty="0" smtClean="0"/>
              <a:t>It will emerge through how you write, your choice of material, your interpretation, evaluation and discussion of the sources….mostly by making your position clear.</a:t>
            </a:r>
          </a:p>
          <a:p>
            <a:endParaRPr lang="en-GB" sz="2800" dirty="0" smtClean="0"/>
          </a:p>
          <a:p>
            <a:pPr marL="118872" indent="0">
              <a:buNone/>
            </a:pPr>
            <a:r>
              <a:rPr lang="en-GB" sz="2800" dirty="0" smtClean="0">
                <a:solidFill>
                  <a:srgbClr val="FFC000"/>
                </a:solidFill>
              </a:rPr>
              <a:t>2. </a:t>
            </a:r>
            <a:r>
              <a:rPr lang="en-GB" sz="2800" dirty="0" smtClean="0"/>
              <a:t>Nail your colours to the mast – </a:t>
            </a:r>
            <a:r>
              <a:rPr lang="en-GB" sz="2800" dirty="0" smtClean="0">
                <a:solidFill>
                  <a:srgbClr val="FFC000"/>
                </a:solidFill>
              </a:rPr>
              <a:t>state your position </a:t>
            </a:r>
            <a:r>
              <a:rPr lang="en-GB" sz="2800" dirty="0" smtClean="0"/>
              <a:t>– keep asserting this throughout…..</a:t>
            </a:r>
            <a:endParaRPr lang="en-GB" sz="2800" dirty="0"/>
          </a:p>
          <a:p>
            <a:endParaRPr lang="en-GB" sz="2800" dirty="0" smtClean="0"/>
          </a:p>
          <a:p>
            <a:endParaRPr lang="en-GB" sz="2800" dirty="0"/>
          </a:p>
          <a:p>
            <a:pPr marL="118872" indent="0">
              <a:buNone/>
            </a:pPr>
            <a:r>
              <a:rPr lang="en-GB" sz="2800" dirty="0" smtClean="0"/>
              <a:t>‘My research</a:t>
            </a:r>
            <a:r>
              <a:rPr lang="en-GB" sz="2800" dirty="0"/>
              <a:t>, however, suggests that amidst these paths of science, geology and history moves a </a:t>
            </a:r>
            <a:r>
              <a:rPr lang="en-GB" sz="2800" dirty="0" smtClean="0"/>
              <a:t>much more </a:t>
            </a:r>
            <a:r>
              <a:rPr lang="en-GB" sz="2800" dirty="0"/>
              <a:t>lively and agile relationship between the human and the cave</a:t>
            </a:r>
            <a:r>
              <a:rPr lang="en-GB" sz="2800" dirty="0" smtClean="0"/>
              <a:t>.’</a:t>
            </a:r>
          </a:p>
          <a:p>
            <a:endParaRPr lang="en-GB" sz="2800" dirty="0"/>
          </a:p>
        </p:txBody>
      </p:sp>
    </p:spTree>
    <p:extLst>
      <p:ext uri="{BB962C8B-B14F-4D97-AF65-F5344CB8AC3E}">
        <p14:creationId xmlns:p14="http://schemas.microsoft.com/office/powerpoint/2010/main" val="3907064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 your academic voice</a:t>
            </a:r>
            <a:endParaRPr lang="en-GB" dirty="0"/>
          </a:p>
        </p:txBody>
      </p:sp>
      <p:sp>
        <p:nvSpPr>
          <p:cNvPr id="3" name="Content Placeholder 2"/>
          <p:cNvSpPr>
            <a:spLocks noGrp="1"/>
          </p:cNvSpPr>
          <p:nvPr>
            <p:ph idx="1"/>
          </p:nvPr>
        </p:nvSpPr>
        <p:spPr>
          <a:xfrm>
            <a:off x="457200" y="1775191"/>
            <a:ext cx="8229600" cy="4462121"/>
          </a:xfrm>
        </p:spPr>
        <p:txBody>
          <a:bodyPr>
            <a:normAutofit fontScale="92500" lnSpcReduction="20000"/>
          </a:bodyPr>
          <a:lstStyle/>
          <a:p>
            <a:pPr marL="118872" indent="0" algn="ctr">
              <a:buNone/>
            </a:pPr>
            <a:r>
              <a:rPr lang="en-GB" sz="2800" dirty="0" smtClean="0"/>
              <a:t>Example 1 State and Illustrate….</a:t>
            </a:r>
          </a:p>
          <a:p>
            <a:endParaRPr lang="en-GB" sz="2800" dirty="0" smtClean="0"/>
          </a:p>
          <a:p>
            <a:pPr marL="118872" indent="0">
              <a:buNone/>
            </a:pPr>
            <a:r>
              <a:rPr lang="en-GB" sz="2800" dirty="0" smtClean="0">
                <a:solidFill>
                  <a:srgbClr val="FFC000"/>
                </a:solidFill>
              </a:rPr>
              <a:t>Make assertion (statement) unattributed</a:t>
            </a:r>
          </a:p>
          <a:p>
            <a:pPr marL="118872" indent="0">
              <a:buNone/>
            </a:pPr>
            <a:r>
              <a:rPr lang="en-GB" sz="2800" dirty="0" smtClean="0">
                <a:solidFill>
                  <a:srgbClr val="FFC000"/>
                </a:solidFill>
              </a:rPr>
              <a:t>Follow up with evidence, findings, arguments from sources</a:t>
            </a:r>
          </a:p>
          <a:p>
            <a:pPr marL="118872" indent="0">
              <a:buNone/>
            </a:pPr>
            <a:endParaRPr lang="en-GB" sz="2800" dirty="0"/>
          </a:p>
          <a:p>
            <a:pPr marL="118872" indent="0">
              <a:buNone/>
            </a:pPr>
            <a:r>
              <a:rPr lang="en-GB" sz="2800" dirty="0" smtClean="0"/>
              <a:t>e.g. ‘Can </a:t>
            </a:r>
            <a:r>
              <a:rPr lang="en-GB" sz="2800" dirty="0"/>
              <a:t>a rock or a bone not be as real outside a cave </a:t>
            </a:r>
            <a:r>
              <a:rPr lang="en-GB" sz="2800" dirty="0" smtClean="0"/>
              <a:t>as inside</a:t>
            </a:r>
            <a:r>
              <a:rPr lang="en-GB" sz="2800" dirty="0"/>
              <a:t>? Is their </a:t>
            </a:r>
            <a:r>
              <a:rPr lang="en-GB" sz="2800" i="1" dirty="0"/>
              <a:t>being </a:t>
            </a:r>
            <a:r>
              <a:rPr lang="en-GB" sz="2800" dirty="0"/>
              <a:t>attached to something</a:t>
            </a:r>
            <a:r>
              <a:rPr lang="en-GB" sz="2800" dirty="0" smtClean="0"/>
              <a:t>?’……’</a:t>
            </a:r>
            <a:r>
              <a:rPr lang="en-GB" sz="2800" dirty="0"/>
              <a:t> </a:t>
            </a:r>
            <a:endParaRPr lang="en-GB" sz="2800" dirty="0" smtClean="0"/>
          </a:p>
          <a:p>
            <a:endParaRPr lang="en-GB" sz="2800" dirty="0"/>
          </a:p>
          <a:p>
            <a:pPr marL="118872" indent="0">
              <a:buNone/>
            </a:pPr>
            <a:r>
              <a:rPr lang="en-GB" sz="2800" dirty="0" smtClean="0"/>
              <a:t>Support:…. ‘The </a:t>
            </a:r>
            <a:r>
              <a:rPr lang="en-GB" sz="2800" dirty="0"/>
              <a:t>difference here is not one of content, but of perspective. In his work </a:t>
            </a:r>
            <a:r>
              <a:rPr lang="en-GB" sz="2800" i="1" dirty="0"/>
              <a:t>Being Alive: Essays </a:t>
            </a:r>
            <a:r>
              <a:rPr lang="en-GB" sz="2800" i="1" dirty="0" smtClean="0"/>
              <a:t>on Movement </a:t>
            </a:r>
            <a:r>
              <a:rPr lang="en-GB" sz="2800" i="1" dirty="0"/>
              <a:t>Knowledge and Description </a:t>
            </a:r>
            <a:r>
              <a:rPr lang="en-GB" sz="2800" dirty="0"/>
              <a:t>(2011) </a:t>
            </a:r>
            <a:r>
              <a:rPr lang="en-GB" sz="2800" dirty="0" err="1"/>
              <a:t>Ingold</a:t>
            </a:r>
            <a:r>
              <a:rPr lang="en-GB" sz="2800" dirty="0"/>
              <a:t> </a:t>
            </a:r>
            <a:r>
              <a:rPr lang="en-GB" sz="2800" dirty="0" smtClean="0"/>
              <a:t>argues….’</a:t>
            </a:r>
            <a:endParaRPr lang="en-GB" sz="2800" dirty="0"/>
          </a:p>
          <a:p>
            <a:endParaRPr lang="en-GB" sz="2800" dirty="0"/>
          </a:p>
        </p:txBody>
      </p:sp>
    </p:spTree>
    <p:extLst>
      <p:ext uri="{BB962C8B-B14F-4D97-AF65-F5344CB8AC3E}">
        <p14:creationId xmlns:p14="http://schemas.microsoft.com/office/powerpoint/2010/main" val="410930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 your academic voice</a:t>
            </a:r>
            <a:endParaRPr lang="en-GB" dirty="0"/>
          </a:p>
        </p:txBody>
      </p:sp>
      <p:sp>
        <p:nvSpPr>
          <p:cNvPr id="3" name="Content Placeholder 2"/>
          <p:cNvSpPr>
            <a:spLocks noGrp="1"/>
          </p:cNvSpPr>
          <p:nvPr>
            <p:ph idx="1"/>
          </p:nvPr>
        </p:nvSpPr>
        <p:spPr>
          <a:xfrm>
            <a:off x="457200" y="1775191"/>
            <a:ext cx="8229600" cy="4462121"/>
          </a:xfrm>
        </p:spPr>
        <p:txBody>
          <a:bodyPr>
            <a:normAutofit lnSpcReduction="10000"/>
          </a:bodyPr>
          <a:lstStyle/>
          <a:p>
            <a:pPr marL="118872" indent="0" algn="ctr">
              <a:buNone/>
            </a:pPr>
            <a:r>
              <a:rPr lang="en-GB" sz="2800" dirty="0" smtClean="0"/>
              <a:t>Example 2 Describe then discuss….</a:t>
            </a:r>
          </a:p>
          <a:p>
            <a:endParaRPr lang="en-GB" sz="2800" dirty="0" smtClean="0"/>
          </a:p>
          <a:p>
            <a:pPr marL="118872" indent="0">
              <a:buNone/>
            </a:pPr>
            <a:r>
              <a:rPr lang="en-GB" sz="2800" dirty="0" smtClean="0">
                <a:solidFill>
                  <a:srgbClr val="FFC000"/>
                </a:solidFill>
              </a:rPr>
              <a:t>Outline ‘their’ views, present their voices and then add your evaluation, commentary, so, </a:t>
            </a:r>
          </a:p>
          <a:p>
            <a:pPr marL="118872" indent="0">
              <a:buNone/>
            </a:pPr>
            <a:endParaRPr lang="en-GB" sz="2800" dirty="0"/>
          </a:p>
          <a:p>
            <a:pPr marL="118872" indent="0">
              <a:buNone/>
            </a:pPr>
            <a:r>
              <a:rPr lang="en-GB" sz="2800" dirty="0" smtClean="0"/>
              <a:t>e.g. In </a:t>
            </a:r>
            <a:r>
              <a:rPr lang="en-GB" sz="2800" dirty="0"/>
              <a:t>the </a:t>
            </a:r>
            <a:r>
              <a:rPr lang="en-GB" sz="2800" dirty="0" err="1"/>
              <a:t>ontopolitics</a:t>
            </a:r>
            <a:r>
              <a:rPr lang="en-GB" sz="2800" dirty="0"/>
              <a:t> of </a:t>
            </a:r>
            <a:r>
              <a:rPr lang="en-GB" sz="2800" dirty="0" err="1"/>
              <a:t>Stenger</a:t>
            </a:r>
            <a:r>
              <a:rPr lang="en-GB" sz="2800" dirty="0"/>
              <a:t> (2005) and </a:t>
            </a:r>
            <a:r>
              <a:rPr lang="en-GB" sz="2800" dirty="0" err="1"/>
              <a:t>Latour</a:t>
            </a:r>
            <a:r>
              <a:rPr lang="en-GB" sz="2800" dirty="0"/>
              <a:t> (1991) reality and </a:t>
            </a:r>
            <a:r>
              <a:rPr lang="en-GB" sz="2800" i="1" dirty="0"/>
              <a:t>things </a:t>
            </a:r>
            <a:r>
              <a:rPr lang="en-GB" sz="2800" dirty="0"/>
              <a:t>become through </a:t>
            </a:r>
            <a:r>
              <a:rPr lang="en-GB" sz="2800" dirty="0" smtClean="0"/>
              <a:t>relational production </a:t>
            </a:r>
            <a:r>
              <a:rPr lang="en-GB" sz="2800" dirty="0"/>
              <a:t>and therefore nothing is fixed: things can always be de-constructed, remade </a:t>
            </a:r>
            <a:r>
              <a:rPr lang="en-GB" sz="2800" dirty="0" smtClean="0"/>
              <a:t>and contradicted</a:t>
            </a:r>
            <a:r>
              <a:rPr lang="en-GB" sz="2800" dirty="0"/>
              <a:t>. Consequently, if they can be remade and are constantly changing, their politics </a:t>
            </a:r>
            <a:r>
              <a:rPr lang="en-GB" sz="2800" dirty="0" smtClean="0"/>
              <a:t>and ethics are……</a:t>
            </a:r>
            <a:endParaRPr lang="en-GB" sz="2800" dirty="0"/>
          </a:p>
        </p:txBody>
      </p:sp>
    </p:spTree>
    <p:extLst>
      <p:ext uri="{BB962C8B-B14F-4D97-AF65-F5344CB8AC3E}">
        <p14:creationId xmlns:p14="http://schemas.microsoft.com/office/powerpoint/2010/main" val="357323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Develop your academic voice</a:t>
            </a:r>
            <a:endParaRPr lang="en-GB" dirty="0"/>
          </a:p>
        </p:txBody>
      </p:sp>
      <p:sp>
        <p:nvSpPr>
          <p:cNvPr id="3" name="Content Placeholder 2"/>
          <p:cNvSpPr>
            <a:spLocks noGrp="1"/>
          </p:cNvSpPr>
          <p:nvPr>
            <p:ph idx="1"/>
          </p:nvPr>
        </p:nvSpPr>
        <p:spPr>
          <a:xfrm>
            <a:off x="457200" y="1775191"/>
            <a:ext cx="8229600" cy="4462121"/>
          </a:xfrm>
        </p:spPr>
        <p:txBody>
          <a:bodyPr>
            <a:normAutofit fontScale="92500"/>
          </a:bodyPr>
          <a:lstStyle/>
          <a:p>
            <a:pPr marL="118872" indent="0">
              <a:buNone/>
            </a:pPr>
            <a:endParaRPr lang="en-GB" sz="2800" dirty="0" smtClean="0"/>
          </a:p>
          <a:p>
            <a:pPr marL="118872" indent="0">
              <a:buNone/>
            </a:pPr>
            <a:r>
              <a:rPr lang="en-GB" sz="2800" dirty="0">
                <a:solidFill>
                  <a:srgbClr val="FFC000"/>
                </a:solidFill>
              </a:rPr>
              <a:t>Explicitly tell your reader what the connections </a:t>
            </a:r>
            <a:r>
              <a:rPr lang="en-GB" sz="2800" dirty="0" smtClean="0">
                <a:solidFill>
                  <a:srgbClr val="FFC000"/>
                </a:solidFill>
              </a:rPr>
              <a:t>are or are not, between </a:t>
            </a:r>
            <a:r>
              <a:rPr lang="en-GB" sz="2800" dirty="0">
                <a:solidFill>
                  <a:srgbClr val="FFC000"/>
                </a:solidFill>
              </a:rPr>
              <a:t>those sources and your main assertion</a:t>
            </a:r>
            <a:r>
              <a:rPr lang="en-GB" sz="2800" dirty="0" smtClean="0">
                <a:solidFill>
                  <a:srgbClr val="FFC000"/>
                </a:solidFill>
              </a:rPr>
              <a:t>.</a:t>
            </a:r>
          </a:p>
          <a:p>
            <a:pPr marL="118872" indent="0">
              <a:buNone/>
            </a:pPr>
            <a:endParaRPr lang="en-GB" sz="2800" dirty="0" smtClean="0"/>
          </a:p>
          <a:p>
            <a:pPr marL="118872" indent="0">
              <a:buNone/>
            </a:pPr>
            <a:r>
              <a:rPr lang="en-GB" sz="2800" dirty="0" smtClean="0"/>
              <a:t>e.g. ‘Although Bennett's </a:t>
            </a:r>
            <a:r>
              <a:rPr lang="en-GB" sz="2800" dirty="0"/>
              <a:t>goal is truly valiant and exciting, </a:t>
            </a:r>
            <a:r>
              <a:rPr lang="en-GB" sz="2800" dirty="0" smtClean="0"/>
              <a:t>the </a:t>
            </a:r>
            <a:r>
              <a:rPr lang="en-GB" sz="2800" dirty="0"/>
              <a:t>intention here is not to align my project with </a:t>
            </a:r>
            <a:r>
              <a:rPr lang="en-GB" sz="2800" dirty="0" smtClean="0"/>
              <a:t>her political </a:t>
            </a:r>
            <a:r>
              <a:rPr lang="en-GB" sz="2800" dirty="0"/>
              <a:t>statements (Bennett, 2010b</a:t>
            </a:r>
            <a:r>
              <a:rPr lang="en-GB" sz="2800" dirty="0" smtClean="0"/>
              <a:t>)…’</a:t>
            </a:r>
            <a:endParaRPr lang="en-GB" sz="2800" dirty="0"/>
          </a:p>
          <a:p>
            <a:endParaRPr lang="en-GB" sz="2800" dirty="0" smtClean="0"/>
          </a:p>
          <a:p>
            <a:endParaRPr lang="en-GB" sz="2800" dirty="0"/>
          </a:p>
          <a:p>
            <a:pPr marL="118872" indent="0">
              <a:buNone/>
            </a:pPr>
            <a:r>
              <a:rPr lang="en-GB" sz="2200" dirty="0" smtClean="0"/>
              <a:t>Note the use of ‘my’ – may or may not be appropriate – this is discipline AND approach specific…..check it out. </a:t>
            </a:r>
            <a:endParaRPr lang="en-GB" sz="2200" dirty="0"/>
          </a:p>
        </p:txBody>
      </p:sp>
    </p:spTree>
    <p:extLst>
      <p:ext uri="{BB962C8B-B14F-4D97-AF65-F5344CB8AC3E}">
        <p14:creationId xmlns:p14="http://schemas.microsoft.com/office/powerpoint/2010/main" val="370559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878"/>
            <a:ext cx="8229600" cy="1252728"/>
          </a:xfrm>
        </p:spPr>
        <p:txBody>
          <a:bodyPr/>
          <a:lstStyle/>
          <a:p>
            <a:r>
              <a:rPr lang="en-GB" smtClean="0"/>
              <a:t>Tone-upbeat not down….</a:t>
            </a:r>
            <a:endParaRPr lang="en-GB" dirty="0"/>
          </a:p>
        </p:txBody>
      </p:sp>
      <p:sp>
        <p:nvSpPr>
          <p:cNvPr id="3" name="Content Placeholder 2"/>
          <p:cNvSpPr>
            <a:spLocks noGrp="1"/>
          </p:cNvSpPr>
          <p:nvPr>
            <p:ph idx="1"/>
          </p:nvPr>
        </p:nvSpPr>
        <p:spPr>
          <a:xfrm>
            <a:off x="107504" y="1729400"/>
            <a:ext cx="3888431" cy="4625609"/>
          </a:xfrm>
        </p:spPr>
        <p:txBody>
          <a:bodyPr>
            <a:normAutofit fontScale="70000" lnSpcReduction="20000"/>
          </a:bodyPr>
          <a:lstStyle/>
          <a:p>
            <a:endParaRPr lang="en-GB" dirty="0">
              <a:solidFill>
                <a:srgbClr val="FFC000"/>
              </a:solidFill>
            </a:endParaRPr>
          </a:p>
          <a:p>
            <a:pPr marL="118872" indent="0">
              <a:buNone/>
            </a:pPr>
            <a:r>
              <a:rPr lang="en-GB" dirty="0" smtClean="0">
                <a:solidFill>
                  <a:srgbClr val="FFC000"/>
                </a:solidFill>
              </a:rPr>
              <a:t>After all of this</a:t>
            </a:r>
            <a:endParaRPr lang="en-GB" dirty="0" smtClean="0"/>
          </a:p>
          <a:p>
            <a:pPr marL="118872" indent="0">
              <a:buNone/>
            </a:pPr>
            <a:endParaRPr lang="en-GB" dirty="0"/>
          </a:p>
          <a:p>
            <a:pPr marL="118872" indent="0">
              <a:buNone/>
            </a:pPr>
            <a:r>
              <a:rPr lang="en-GB" dirty="0" smtClean="0"/>
              <a:t>The tone of a thesis does not have to be overly serious all th</a:t>
            </a:r>
            <a:r>
              <a:rPr lang="en-GB" dirty="0" smtClean="0"/>
              <a:t>e </a:t>
            </a:r>
            <a:r>
              <a:rPr lang="en-GB" dirty="0" smtClean="0"/>
              <a:t>time, deferent, even oppressive…. This is not  a punishment….</a:t>
            </a:r>
          </a:p>
          <a:p>
            <a:pPr marL="118872" indent="0">
              <a:buNone/>
            </a:pPr>
            <a:endParaRPr lang="en-GB" dirty="0" smtClean="0"/>
          </a:p>
          <a:p>
            <a:pPr marL="118872" indent="0">
              <a:buNone/>
            </a:pPr>
            <a:r>
              <a:rPr lang="en-GB" dirty="0" smtClean="0"/>
              <a:t>It can and even should have light, humour, joy, excitement, witty commentary and observations or even  cartoons….</a:t>
            </a:r>
            <a:endParaRPr lang="en-GB" dirty="0" smtClean="0"/>
          </a:p>
          <a:p>
            <a:pPr marL="118872" indent="0">
              <a:buNone/>
            </a:pPr>
            <a:endParaRPr lang="en-GB" dirty="0">
              <a:solidFill>
                <a:srgbClr val="FFC000"/>
              </a:solidFill>
            </a:endParaRPr>
          </a:p>
        </p:txBody>
      </p:sp>
      <p:pic>
        <p:nvPicPr>
          <p:cNvPr id="4" name="Picture 3"/>
          <p:cNvPicPr>
            <a:picLocks noChangeAspect="1"/>
          </p:cNvPicPr>
          <p:nvPr/>
        </p:nvPicPr>
        <p:blipFill>
          <a:blip r:embed="rId2"/>
          <a:stretch>
            <a:fillRect/>
          </a:stretch>
        </p:blipFill>
        <p:spPr>
          <a:xfrm>
            <a:off x="4024123" y="933872"/>
            <a:ext cx="5119877" cy="5924128"/>
          </a:xfrm>
          <a:prstGeom prst="rect">
            <a:avLst/>
          </a:prstGeom>
        </p:spPr>
      </p:pic>
    </p:spTree>
    <p:extLst>
      <p:ext uri="{BB962C8B-B14F-4D97-AF65-F5344CB8AC3E}">
        <p14:creationId xmlns:p14="http://schemas.microsoft.com/office/powerpoint/2010/main" val="3155553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1064</TotalTime>
  <Words>987</Words>
  <Application>Microsoft Office PowerPoint</Application>
  <PresentationFormat>On-screen Show (4:3)</PresentationFormat>
  <Paragraphs>125</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Corbel</vt:lpstr>
      <vt:lpstr>Wingdings</vt:lpstr>
      <vt:lpstr>Wingdings 2</vt:lpstr>
      <vt:lpstr>Wingdings 3</vt:lpstr>
      <vt:lpstr>Module</vt:lpstr>
      <vt:lpstr>Writing Tips and Techniques</vt:lpstr>
      <vt:lpstr>What is a Dissertation?</vt:lpstr>
      <vt:lpstr>Writing Your Dissertation</vt:lpstr>
      <vt:lpstr>Include your academic voice in your writing </vt:lpstr>
      <vt:lpstr>Expectations of academic writing</vt:lpstr>
      <vt:lpstr>Familiarity levels</vt:lpstr>
      <vt:lpstr>Creative indicators/norms</vt:lpstr>
      <vt:lpstr>Develop your academic voice</vt:lpstr>
      <vt:lpstr>Develop your academic voice</vt:lpstr>
      <vt:lpstr>Develop your academic voice</vt:lpstr>
      <vt:lpstr>Develop your academic voice</vt:lpstr>
      <vt:lpstr>Develop your academic voice</vt:lpstr>
      <vt:lpstr>Tone-upbeat not down….</vt:lpstr>
    </vt:vector>
  </TitlesOfParts>
  <Company>Gilfach</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start your dissertation</dc:title>
  <dc:creator>Louise Steel</dc:creator>
  <cp:lastModifiedBy>Ros Coard</cp:lastModifiedBy>
  <cp:revision>106</cp:revision>
  <cp:lastPrinted>2021-10-28T08:43:17Z</cp:lastPrinted>
  <dcterms:created xsi:type="dcterms:W3CDTF">2012-06-25T15:26:27Z</dcterms:created>
  <dcterms:modified xsi:type="dcterms:W3CDTF">2021-11-11T13:42:21Z</dcterms:modified>
</cp:coreProperties>
</file>