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7"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varScale="1">
        <p:scale>
          <a:sx n="26" d="100"/>
          <a:sy n="26" d="100"/>
        </p:scale>
        <p:origin x="3444" y="198"/>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oleObject" Target="file:///E:\Final%20Year%20Project\case%20study%20Cd_Cl%20values.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E:\Final%20Year%20Project\case%20study%20Cd_Cl%20values.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file:///E:\Final%20Year%20Project\case%20study%20Cd_Cl%20values.xlsx" TargetMode="External"/><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cap="all" spc="120" normalizeH="0" baseline="0">
                <a:solidFill>
                  <a:schemeClr val="tx1">
                    <a:lumMod val="65000"/>
                    <a:lumOff val="35000"/>
                  </a:schemeClr>
                </a:solidFill>
                <a:latin typeface="+mn-lt"/>
                <a:ea typeface="+mn-ea"/>
                <a:cs typeface="+mn-cs"/>
              </a:defRPr>
            </a:pPr>
            <a:r>
              <a:rPr lang="en-GB"/>
              <a:t>domain</a:t>
            </a:r>
            <a:r>
              <a:rPr lang="en-GB" baseline="0"/>
              <a:t> size</a:t>
            </a:r>
            <a:endParaRPr lang="en-GB"/>
          </a:p>
        </c:rich>
      </c:tx>
      <c:layout/>
      <c:overlay val="0"/>
      <c:spPr>
        <a:noFill/>
        <a:ln>
          <a:noFill/>
        </a:ln>
        <a:effectLst/>
      </c:spPr>
      <c:txPr>
        <a:bodyPr rot="0" spcFirstLastPara="1" vertOverflow="ellipsis" vert="horz" wrap="square" anchor="ctr" anchorCtr="1"/>
        <a:lstStyle/>
        <a:p>
          <a:pPr>
            <a:defRPr sz="1600" b="1" i="0" u="none" strike="noStrike" kern="1200" cap="all" spc="120" normalizeH="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v>Cd</c:v>
          </c:tx>
          <c:spPr>
            <a:ln w="22225" cap="rnd">
              <a:solidFill>
                <a:schemeClr val="accent1"/>
              </a:solidFill>
              <a:round/>
            </a:ln>
            <a:effectLst/>
          </c:spPr>
          <c:marker>
            <c:symbol val="diamond"/>
            <c:size val="6"/>
            <c:spPr>
              <a:solidFill>
                <a:schemeClr val="accent1"/>
              </a:solidFill>
              <a:ln w="9525">
                <a:solidFill>
                  <a:schemeClr val="accent1"/>
                </a:solidFill>
                <a:round/>
              </a:ln>
              <a:effectLst/>
            </c:spPr>
          </c:marker>
          <c:val>
            <c:numRef>
              <c:f>'Domain Size'!$B$2:$B$13</c:f>
              <c:numCache>
                <c:formatCode>General</c:formatCode>
                <c:ptCount val="12"/>
                <c:pt idx="0">
                  <c:v>0.32300000000000001</c:v>
                </c:pt>
                <c:pt idx="1">
                  <c:v>0.33600000000000002</c:v>
                </c:pt>
                <c:pt idx="2">
                  <c:v>0.32500000000000001</c:v>
                </c:pt>
                <c:pt idx="3">
                  <c:v>0.32400000000000001</c:v>
                </c:pt>
                <c:pt idx="4">
                  <c:v>0.30499999999999999</c:v>
                </c:pt>
                <c:pt idx="5">
                  <c:v>0.32500000000000001</c:v>
                </c:pt>
                <c:pt idx="6">
                  <c:v>0.314</c:v>
                </c:pt>
                <c:pt idx="7">
                  <c:v>0.31</c:v>
                </c:pt>
                <c:pt idx="8">
                  <c:v>0.32900000000000001</c:v>
                </c:pt>
                <c:pt idx="9">
                  <c:v>0.32400000000000001</c:v>
                </c:pt>
                <c:pt idx="10">
                  <c:v>0.32</c:v>
                </c:pt>
                <c:pt idx="11">
                  <c:v>0.31900000000000001</c:v>
                </c:pt>
              </c:numCache>
            </c:numRef>
          </c:val>
          <c:smooth val="0"/>
          <c:extLst>
            <c:ext xmlns:c16="http://schemas.microsoft.com/office/drawing/2014/chart" uri="{C3380CC4-5D6E-409C-BE32-E72D297353CC}">
              <c16:uniqueId val="{00000000-4795-4D0B-BF59-131CDE62B934}"/>
            </c:ext>
          </c:extLst>
        </c:ser>
        <c:ser>
          <c:idx val="1"/>
          <c:order val="1"/>
          <c:tx>
            <c:v>Cl</c:v>
          </c:tx>
          <c:spPr>
            <a:ln w="22225" cap="rnd">
              <a:solidFill>
                <a:schemeClr val="accent2"/>
              </a:solidFill>
              <a:round/>
            </a:ln>
            <a:effectLst/>
          </c:spPr>
          <c:marker>
            <c:symbol val="square"/>
            <c:size val="6"/>
            <c:spPr>
              <a:solidFill>
                <a:schemeClr val="accent2"/>
              </a:solidFill>
              <a:ln w="9525">
                <a:solidFill>
                  <a:schemeClr val="accent2"/>
                </a:solidFill>
                <a:round/>
              </a:ln>
              <a:effectLst/>
            </c:spPr>
          </c:marker>
          <c:val>
            <c:numRef>
              <c:f>'Domain Size'!$C$2:$C$13</c:f>
              <c:numCache>
                <c:formatCode>General</c:formatCode>
                <c:ptCount val="12"/>
                <c:pt idx="0">
                  <c:v>-6.3E-2</c:v>
                </c:pt>
                <c:pt idx="1">
                  <c:v>1.0999999999999999E-2</c:v>
                </c:pt>
                <c:pt idx="2">
                  <c:v>-0.121</c:v>
                </c:pt>
                <c:pt idx="3">
                  <c:v>-0.114</c:v>
                </c:pt>
                <c:pt idx="4">
                  <c:v>-9.2999999999999999E-2</c:v>
                </c:pt>
                <c:pt idx="5">
                  <c:v>-0.13100000000000001</c:v>
                </c:pt>
                <c:pt idx="6">
                  <c:v>-0.159</c:v>
                </c:pt>
                <c:pt idx="7">
                  <c:v>-9.2999999999999999E-2</c:v>
                </c:pt>
                <c:pt idx="8">
                  <c:v>-0.14299999999999999</c:v>
                </c:pt>
                <c:pt idx="9">
                  <c:v>-0.115</c:v>
                </c:pt>
                <c:pt idx="10">
                  <c:v>-7.4999999999999997E-2</c:v>
                </c:pt>
                <c:pt idx="11">
                  <c:v>-0.13700000000000001</c:v>
                </c:pt>
              </c:numCache>
            </c:numRef>
          </c:val>
          <c:smooth val="0"/>
          <c:extLst>
            <c:ext xmlns:c16="http://schemas.microsoft.com/office/drawing/2014/chart" uri="{C3380CC4-5D6E-409C-BE32-E72D297353CC}">
              <c16:uniqueId val="{00000001-4795-4D0B-BF59-131CDE62B934}"/>
            </c:ext>
          </c:extLst>
        </c:ser>
        <c:dLbls>
          <c:showLegendKey val="0"/>
          <c:showVal val="0"/>
          <c:showCatName val="0"/>
          <c:showSerName val="0"/>
          <c:showPercent val="0"/>
          <c:showBubbleSize val="0"/>
        </c:dLbls>
        <c:marker val="1"/>
        <c:smooth val="0"/>
        <c:axId val="214100800"/>
        <c:axId val="214100472"/>
      </c:lineChart>
      <c:catAx>
        <c:axId val="214100800"/>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900" b="0" i="0" u="none" strike="noStrike" kern="1200" cap="all" baseline="0">
                    <a:solidFill>
                      <a:schemeClr val="tx1">
                        <a:lumMod val="65000"/>
                        <a:lumOff val="35000"/>
                      </a:schemeClr>
                    </a:solidFill>
                    <a:latin typeface="+mn-lt"/>
                    <a:ea typeface="+mn-ea"/>
                    <a:cs typeface="+mn-cs"/>
                  </a:defRPr>
                </a:pPr>
                <a:r>
                  <a:rPr lang="en-GB"/>
                  <a:t>test</a:t>
                </a:r>
                <a:r>
                  <a:rPr lang="en-GB" baseline="0"/>
                  <a:t> run</a:t>
                </a:r>
                <a:endParaRPr lang="en-GB"/>
              </a:p>
            </c:rich>
          </c:tx>
          <c:layout/>
          <c:overlay val="0"/>
          <c:spPr>
            <a:noFill/>
            <a:ln>
              <a:noFill/>
            </a:ln>
            <a:effectLst/>
          </c:spPr>
          <c:txPr>
            <a:bodyPr rot="0" spcFirstLastPara="1" vertOverflow="ellipsis" vert="horz" wrap="square" anchor="ctr" anchorCtr="1"/>
            <a:lstStyle/>
            <a:p>
              <a:pPr>
                <a:defRPr sz="900" b="0" i="0" u="none" strike="noStrike" kern="1200" cap="all" baseline="0">
                  <a:solidFill>
                    <a:schemeClr val="tx1">
                      <a:lumMod val="65000"/>
                      <a:lumOff val="35000"/>
                    </a:schemeClr>
                  </a:solidFill>
                  <a:latin typeface="+mn-lt"/>
                  <a:ea typeface="+mn-ea"/>
                  <a:cs typeface="+mn-cs"/>
                </a:defRPr>
              </a:pPr>
              <a:endParaRPr lang="en-US"/>
            </a:p>
          </c:txPr>
        </c:title>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cap="all" spc="120" normalizeH="0" baseline="0">
                <a:solidFill>
                  <a:schemeClr val="tx1">
                    <a:lumMod val="65000"/>
                    <a:lumOff val="35000"/>
                  </a:schemeClr>
                </a:solidFill>
                <a:latin typeface="+mn-lt"/>
                <a:ea typeface="+mn-ea"/>
                <a:cs typeface="+mn-cs"/>
              </a:defRPr>
            </a:pPr>
            <a:endParaRPr lang="en-US"/>
          </a:p>
        </c:txPr>
        <c:crossAx val="214100472"/>
        <c:crosses val="autoZero"/>
        <c:auto val="1"/>
        <c:lblAlgn val="ctr"/>
        <c:lblOffset val="100"/>
        <c:noMultiLvlLbl val="0"/>
      </c:catAx>
      <c:valAx>
        <c:axId val="214100472"/>
        <c:scaling>
          <c:orientation val="minMax"/>
        </c:scaling>
        <c:delete val="0"/>
        <c:axPos val="l"/>
        <c:title>
          <c:tx>
            <c:rich>
              <a:bodyPr rot="-5400000" spcFirstLastPara="1" vertOverflow="ellipsis" vert="horz" wrap="square" anchor="ctr" anchorCtr="1"/>
              <a:lstStyle/>
              <a:p>
                <a:pPr>
                  <a:defRPr sz="900" b="0" i="0" u="none" strike="noStrike" kern="1200" cap="all" baseline="0">
                    <a:solidFill>
                      <a:schemeClr val="tx1">
                        <a:lumMod val="65000"/>
                        <a:lumOff val="35000"/>
                      </a:schemeClr>
                    </a:solidFill>
                    <a:latin typeface="+mn-lt"/>
                    <a:ea typeface="+mn-ea"/>
                    <a:cs typeface="+mn-cs"/>
                  </a:defRPr>
                </a:pPr>
                <a:r>
                  <a:rPr lang="en-GB"/>
                  <a:t>coefficients</a:t>
                </a:r>
                <a:r>
                  <a:rPr lang="en-GB" baseline="0"/>
                  <a:t> of drag and lift values</a:t>
                </a:r>
                <a:endParaRPr lang="en-GB"/>
              </a:p>
            </c:rich>
          </c:tx>
          <c:layout/>
          <c:overlay val="0"/>
          <c:spPr>
            <a:noFill/>
            <a:ln>
              <a:noFill/>
            </a:ln>
            <a:effectLst/>
          </c:spPr>
          <c:txPr>
            <a:bodyPr rot="-5400000" spcFirstLastPara="1" vertOverflow="ellipsis" vert="horz" wrap="square" anchor="ctr" anchorCtr="1"/>
            <a:lstStyle/>
            <a:p>
              <a:pPr>
                <a:defRPr sz="900" b="0" i="0" u="none" strike="noStrike" kern="1200" cap="all"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14100800"/>
        <c:crosses val="autoZero"/>
        <c:crossBetween val="between"/>
      </c:valAx>
      <c:dTable>
        <c:showHorzBorder val="1"/>
        <c:showVertBorder val="1"/>
        <c:showOutline val="1"/>
        <c:showKeys val="1"/>
        <c:spPr>
          <a:noFill/>
          <a:ln w="9525">
            <a:solidFill>
              <a:schemeClr val="tx1">
                <a:lumMod val="15000"/>
                <a:lumOff val="85000"/>
              </a:schemeClr>
            </a:solidFill>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plotVisOnly val="1"/>
    <c:dispBlanksAs val="gap"/>
    <c:showDLblsOverMax val="0"/>
  </c:chart>
  <c:spPr>
    <a:solidFill>
      <a:schemeClr val="lt1"/>
    </a:solidFill>
    <a:ln w="9525" cap="flat" cmpd="sng" algn="ctr">
      <a:solidFill>
        <a:schemeClr val="tx1"/>
      </a:solidFill>
      <a:round/>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cap="all" spc="120" normalizeH="0" baseline="0">
                <a:solidFill>
                  <a:schemeClr val="tx1">
                    <a:lumMod val="65000"/>
                    <a:lumOff val="35000"/>
                  </a:schemeClr>
                </a:solidFill>
                <a:latin typeface="+mn-lt"/>
                <a:ea typeface="+mn-ea"/>
                <a:cs typeface="+mn-cs"/>
              </a:defRPr>
            </a:pPr>
            <a:r>
              <a:rPr lang="en-GB"/>
              <a:t>Different</a:t>
            </a:r>
            <a:r>
              <a:rPr lang="en-GB" baseline="0"/>
              <a:t> Car shapes</a:t>
            </a:r>
            <a:endParaRPr lang="en-GB"/>
          </a:p>
        </c:rich>
      </c:tx>
      <c:layout/>
      <c:overlay val="0"/>
      <c:spPr>
        <a:noFill/>
        <a:ln>
          <a:noFill/>
        </a:ln>
        <a:effectLst/>
      </c:spPr>
      <c:txPr>
        <a:bodyPr rot="0" spcFirstLastPara="1" vertOverflow="ellipsis" vert="horz" wrap="square" anchor="ctr" anchorCtr="1"/>
        <a:lstStyle/>
        <a:p>
          <a:pPr>
            <a:defRPr sz="1600" b="1" i="0" u="none" strike="noStrike" kern="1200" cap="all" spc="120" normalizeH="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'Fully Defined Models'!$B$1</c:f>
              <c:strCache>
                <c:ptCount val="1"/>
                <c:pt idx="0">
                  <c:v>Cd</c:v>
                </c:pt>
              </c:strCache>
            </c:strRef>
          </c:tx>
          <c:spPr>
            <a:ln w="22225" cap="rnd">
              <a:solidFill>
                <a:schemeClr val="accent1"/>
              </a:solidFill>
              <a:round/>
            </a:ln>
            <a:effectLst/>
          </c:spPr>
          <c:marker>
            <c:symbol val="diamond"/>
            <c:size val="6"/>
            <c:spPr>
              <a:solidFill>
                <a:schemeClr val="accent1"/>
              </a:solidFill>
              <a:ln w="9525">
                <a:solidFill>
                  <a:schemeClr val="accent1"/>
                </a:solidFill>
                <a:round/>
              </a:ln>
              <a:effectLst/>
            </c:spPr>
          </c:marker>
          <c:val>
            <c:numRef>
              <c:f>'Fully Defined Models'!$B$2:$B$5</c:f>
              <c:numCache>
                <c:formatCode>General</c:formatCode>
                <c:ptCount val="4"/>
                <c:pt idx="0">
                  <c:v>0.311</c:v>
                </c:pt>
                <c:pt idx="1">
                  <c:v>0.25600000000000001</c:v>
                </c:pt>
                <c:pt idx="2">
                  <c:v>0.309</c:v>
                </c:pt>
                <c:pt idx="3">
                  <c:v>0.36399999999999999</c:v>
                </c:pt>
              </c:numCache>
            </c:numRef>
          </c:val>
          <c:smooth val="0"/>
          <c:extLst>
            <c:ext xmlns:c16="http://schemas.microsoft.com/office/drawing/2014/chart" uri="{C3380CC4-5D6E-409C-BE32-E72D297353CC}">
              <c16:uniqueId val="{00000000-FAFD-44B8-A97E-B98BEF787507}"/>
            </c:ext>
          </c:extLst>
        </c:ser>
        <c:ser>
          <c:idx val="1"/>
          <c:order val="1"/>
          <c:tx>
            <c:strRef>
              <c:f>'Fully Defined Models'!$C$1</c:f>
              <c:strCache>
                <c:ptCount val="1"/>
                <c:pt idx="0">
                  <c:v>Cl</c:v>
                </c:pt>
              </c:strCache>
            </c:strRef>
          </c:tx>
          <c:spPr>
            <a:ln w="22225" cap="rnd">
              <a:solidFill>
                <a:schemeClr val="accent2"/>
              </a:solidFill>
              <a:round/>
            </a:ln>
            <a:effectLst/>
          </c:spPr>
          <c:marker>
            <c:symbol val="square"/>
            <c:size val="6"/>
            <c:spPr>
              <a:solidFill>
                <a:schemeClr val="accent2"/>
              </a:solidFill>
              <a:ln w="9525">
                <a:solidFill>
                  <a:schemeClr val="accent2"/>
                </a:solidFill>
                <a:round/>
              </a:ln>
              <a:effectLst/>
            </c:spPr>
          </c:marker>
          <c:val>
            <c:numRef>
              <c:f>'Fully Defined Models'!$C$2:$C$5</c:f>
              <c:numCache>
                <c:formatCode>General</c:formatCode>
                <c:ptCount val="4"/>
                <c:pt idx="0">
                  <c:v>-7.6999999999999999E-2</c:v>
                </c:pt>
                <c:pt idx="1">
                  <c:v>8.5000000000000006E-2</c:v>
                </c:pt>
                <c:pt idx="2">
                  <c:v>-5.2999999999999999E-2</c:v>
                </c:pt>
                <c:pt idx="3">
                  <c:v>-0.38600000000000001</c:v>
                </c:pt>
              </c:numCache>
            </c:numRef>
          </c:val>
          <c:smooth val="0"/>
          <c:extLst>
            <c:ext xmlns:c16="http://schemas.microsoft.com/office/drawing/2014/chart" uri="{C3380CC4-5D6E-409C-BE32-E72D297353CC}">
              <c16:uniqueId val="{00000001-FAFD-44B8-A97E-B98BEF787507}"/>
            </c:ext>
          </c:extLst>
        </c:ser>
        <c:dLbls>
          <c:showLegendKey val="0"/>
          <c:showVal val="0"/>
          <c:showCatName val="0"/>
          <c:showSerName val="0"/>
          <c:showPercent val="0"/>
          <c:showBubbleSize val="0"/>
        </c:dLbls>
        <c:marker val="1"/>
        <c:smooth val="0"/>
        <c:axId val="566875448"/>
        <c:axId val="566875120"/>
      </c:lineChart>
      <c:catAx>
        <c:axId val="566875448"/>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900" b="0" i="0" u="none" strike="noStrike" kern="1200" cap="all" baseline="0">
                    <a:solidFill>
                      <a:schemeClr val="tx1">
                        <a:lumMod val="65000"/>
                        <a:lumOff val="35000"/>
                      </a:schemeClr>
                    </a:solidFill>
                    <a:latin typeface="+mn-lt"/>
                    <a:ea typeface="+mn-ea"/>
                    <a:cs typeface="+mn-cs"/>
                  </a:defRPr>
                </a:pPr>
                <a:r>
                  <a:rPr lang="en-GB"/>
                  <a:t>test</a:t>
                </a:r>
                <a:r>
                  <a:rPr lang="en-GB" baseline="0"/>
                  <a:t> run</a:t>
                </a:r>
                <a:endParaRPr lang="en-GB"/>
              </a:p>
            </c:rich>
          </c:tx>
          <c:layout>
            <c:manualLayout>
              <c:xMode val="edge"/>
              <c:yMode val="edge"/>
              <c:x val="0.50104265402843606"/>
              <c:y val="0.9131820986965864"/>
            </c:manualLayout>
          </c:layout>
          <c:overlay val="0"/>
          <c:spPr>
            <a:noFill/>
            <a:ln>
              <a:noFill/>
            </a:ln>
            <a:effectLst/>
          </c:spPr>
          <c:txPr>
            <a:bodyPr rot="0" spcFirstLastPara="1" vertOverflow="ellipsis" vert="horz" wrap="square" anchor="ctr" anchorCtr="1"/>
            <a:lstStyle/>
            <a:p>
              <a:pPr>
                <a:defRPr sz="900" b="0" i="0" u="none" strike="noStrike" kern="1200" cap="all" baseline="0">
                  <a:solidFill>
                    <a:schemeClr val="tx1">
                      <a:lumMod val="65000"/>
                      <a:lumOff val="35000"/>
                    </a:schemeClr>
                  </a:solidFill>
                  <a:latin typeface="+mn-lt"/>
                  <a:ea typeface="+mn-ea"/>
                  <a:cs typeface="+mn-cs"/>
                </a:defRPr>
              </a:pPr>
              <a:endParaRPr lang="en-US"/>
            </a:p>
          </c:txPr>
        </c:title>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cap="all" spc="120" normalizeH="0" baseline="0">
                <a:solidFill>
                  <a:schemeClr val="tx1">
                    <a:lumMod val="65000"/>
                    <a:lumOff val="35000"/>
                  </a:schemeClr>
                </a:solidFill>
                <a:latin typeface="+mn-lt"/>
                <a:ea typeface="+mn-ea"/>
                <a:cs typeface="+mn-cs"/>
              </a:defRPr>
            </a:pPr>
            <a:endParaRPr lang="en-US"/>
          </a:p>
        </c:txPr>
        <c:crossAx val="566875120"/>
        <c:crosses val="autoZero"/>
        <c:auto val="1"/>
        <c:lblAlgn val="ctr"/>
        <c:lblOffset val="100"/>
        <c:noMultiLvlLbl val="0"/>
      </c:catAx>
      <c:valAx>
        <c:axId val="566875120"/>
        <c:scaling>
          <c:orientation val="minMax"/>
        </c:scaling>
        <c:delete val="0"/>
        <c:axPos val="l"/>
        <c:title>
          <c:tx>
            <c:rich>
              <a:bodyPr rot="-5400000" spcFirstLastPara="1" vertOverflow="ellipsis" vert="horz" wrap="square" anchor="ctr" anchorCtr="1"/>
              <a:lstStyle/>
              <a:p>
                <a:pPr>
                  <a:defRPr sz="900" b="0" i="0" u="none" strike="noStrike" kern="1200" cap="all" baseline="0">
                    <a:solidFill>
                      <a:schemeClr val="tx1">
                        <a:lumMod val="65000"/>
                        <a:lumOff val="35000"/>
                      </a:schemeClr>
                    </a:solidFill>
                    <a:latin typeface="+mn-lt"/>
                    <a:ea typeface="+mn-ea"/>
                    <a:cs typeface="+mn-cs"/>
                  </a:defRPr>
                </a:pPr>
                <a:r>
                  <a:rPr lang="en-GB"/>
                  <a:t>coefficients</a:t>
                </a:r>
                <a:r>
                  <a:rPr lang="en-GB" baseline="0"/>
                  <a:t> of drag and lift values</a:t>
                </a:r>
                <a:endParaRPr lang="en-GB"/>
              </a:p>
            </c:rich>
          </c:tx>
          <c:layout/>
          <c:overlay val="0"/>
          <c:spPr>
            <a:noFill/>
            <a:ln>
              <a:noFill/>
            </a:ln>
            <a:effectLst/>
          </c:spPr>
          <c:txPr>
            <a:bodyPr rot="-5400000" spcFirstLastPara="1" vertOverflow="ellipsis" vert="horz" wrap="square" anchor="ctr" anchorCtr="1"/>
            <a:lstStyle/>
            <a:p>
              <a:pPr>
                <a:defRPr sz="900" b="0" i="0" u="none" strike="noStrike" kern="1200" cap="all"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66875448"/>
        <c:crosses val="autoZero"/>
        <c:crossBetween val="between"/>
      </c:valAx>
      <c:dTable>
        <c:showHorzBorder val="1"/>
        <c:showVertBorder val="1"/>
        <c:showOutline val="1"/>
        <c:showKeys val="1"/>
        <c:spPr>
          <a:noFill/>
          <a:ln w="9525">
            <a:solidFill>
              <a:schemeClr val="tx1">
                <a:lumMod val="15000"/>
                <a:lumOff val="85000"/>
              </a:schemeClr>
            </a:solidFill>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plotVisOnly val="1"/>
    <c:dispBlanksAs val="gap"/>
    <c:showDLblsOverMax val="0"/>
  </c:chart>
  <c:spPr>
    <a:solidFill>
      <a:schemeClr val="lt1"/>
    </a:solidFill>
    <a:ln w="9525" cap="flat" cmpd="sng" algn="ctr">
      <a:solidFill>
        <a:schemeClr val="tx1"/>
      </a:solidFill>
      <a:round/>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dirty="0" smtClean="0"/>
              <a:t>How</a:t>
            </a:r>
            <a:r>
              <a:rPr lang="en-GB" baseline="0" dirty="0" smtClean="0"/>
              <a:t> Cd and Cl Changes w</a:t>
            </a:r>
          </a:p>
          <a:p>
            <a:pPr>
              <a:defRPr/>
            </a:pPr>
            <a:r>
              <a:rPr lang="en-GB" baseline="0" dirty="0" smtClean="0"/>
              <a:t>With Air Dam Length</a:t>
            </a:r>
            <a:endParaRPr lang="en-GB" dirty="0"/>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'Airdam Changes'!$B$1:$B$4</c:f>
              <c:strCache>
                <c:ptCount val="4"/>
                <c:pt idx="0">
                  <c:v>Estate</c:v>
                </c:pt>
                <c:pt idx="2">
                  <c:v>Cd</c:v>
                </c:pt>
              </c:strCache>
            </c:strRef>
          </c:tx>
          <c:spPr>
            <a:ln w="28575" cap="rnd">
              <a:solidFill>
                <a:schemeClr val="accent1"/>
              </a:solidFill>
              <a:round/>
            </a:ln>
            <a:effectLst/>
          </c:spPr>
          <c:marker>
            <c:symbol val="none"/>
          </c:marker>
          <c:cat>
            <c:strRef>
              <c:f>'Airdam Changes'!$A$5:$A$12</c:f>
              <c:strCache>
                <c:ptCount val="4"/>
                <c:pt idx="0">
                  <c:v>0mm</c:v>
                </c:pt>
                <c:pt idx="1">
                  <c:v>100mm</c:v>
                </c:pt>
                <c:pt idx="2">
                  <c:v>200mm</c:v>
                </c:pt>
                <c:pt idx="3">
                  <c:v>300mm</c:v>
                </c:pt>
              </c:strCache>
            </c:strRef>
          </c:cat>
          <c:val>
            <c:numRef>
              <c:f>'Airdam Changes'!$B$5:$B$12</c:f>
              <c:numCache>
                <c:formatCode>General</c:formatCode>
                <c:ptCount val="4"/>
                <c:pt idx="0">
                  <c:v>0.36399999999999999</c:v>
                </c:pt>
                <c:pt idx="1">
                  <c:v>0.34</c:v>
                </c:pt>
                <c:pt idx="2">
                  <c:v>0.36</c:v>
                </c:pt>
                <c:pt idx="3">
                  <c:v>0.42199999999999999</c:v>
                </c:pt>
              </c:numCache>
            </c:numRef>
          </c:val>
          <c:smooth val="0"/>
          <c:extLst>
            <c:ext xmlns:c16="http://schemas.microsoft.com/office/drawing/2014/chart" uri="{C3380CC4-5D6E-409C-BE32-E72D297353CC}">
              <c16:uniqueId val="{00000000-4AFD-413C-B23D-0E5E618811EB}"/>
            </c:ext>
          </c:extLst>
        </c:ser>
        <c:ser>
          <c:idx val="1"/>
          <c:order val="1"/>
          <c:tx>
            <c:strRef>
              <c:f>'Airdam Changes'!$C$1:$C$4</c:f>
              <c:strCache>
                <c:ptCount val="4"/>
                <c:pt idx="0">
                  <c:v>Estate</c:v>
                </c:pt>
                <c:pt idx="2">
                  <c:v>Cl</c:v>
                </c:pt>
              </c:strCache>
            </c:strRef>
          </c:tx>
          <c:spPr>
            <a:ln w="28575" cap="rnd">
              <a:solidFill>
                <a:schemeClr val="accent2"/>
              </a:solidFill>
              <a:round/>
            </a:ln>
            <a:effectLst/>
          </c:spPr>
          <c:marker>
            <c:symbol val="none"/>
          </c:marker>
          <c:cat>
            <c:strRef>
              <c:f>'Airdam Changes'!$A$5:$A$12</c:f>
              <c:strCache>
                <c:ptCount val="4"/>
                <c:pt idx="0">
                  <c:v>0mm</c:v>
                </c:pt>
                <c:pt idx="1">
                  <c:v>100mm</c:v>
                </c:pt>
                <c:pt idx="2">
                  <c:v>200mm</c:v>
                </c:pt>
                <c:pt idx="3">
                  <c:v>300mm</c:v>
                </c:pt>
              </c:strCache>
            </c:strRef>
          </c:cat>
          <c:val>
            <c:numRef>
              <c:f>'Airdam Changes'!$C$5:$C$12</c:f>
              <c:numCache>
                <c:formatCode>General</c:formatCode>
                <c:ptCount val="4"/>
                <c:pt idx="0">
                  <c:v>-0.38600000000000001</c:v>
                </c:pt>
                <c:pt idx="1">
                  <c:v>-0.33700000000000002</c:v>
                </c:pt>
                <c:pt idx="2">
                  <c:v>-0.24</c:v>
                </c:pt>
                <c:pt idx="3">
                  <c:v>-0.22700000000000001</c:v>
                </c:pt>
              </c:numCache>
            </c:numRef>
          </c:val>
          <c:smooth val="0"/>
          <c:extLst>
            <c:ext xmlns:c16="http://schemas.microsoft.com/office/drawing/2014/chart" uri="{C3380CC4-5D6E-409C-BE32-E72D297353CC}">
              <c16:uniqueId val="{00000001-4AFD-413C-B23D-0E5E618811EB}"/>
            </c:ext>
          </c:extLst>
        </c:ser>
        <c:ser>
          <c:idx val="2"/>
          <c:order val="2"/>
          <c:tx>
            <c:strRef>
              <c:f>'Airdam Changes'!$D$1:$D$4</c:f>
              <c:strCache>
                <c:ptCount val="4"/>
                <c:pt idx="0">
                  <c:v>Fastback</c:v>
                </c:pt>
                <c:pt idx="2">
                  <c:v>Cd</c:v>
                </c:pt>
              </c:strCache>
            </c:strRef>
          </c:tx>
          <c:spPr>
            <a:ln w="28575" cap="rnd">
              <a:solidFill>
                <a:schemeClr val="accent3"/>
              </a:solidFill>
              <a:round/>
            </a:ln>
            <a:effectLst/>
          </c:spPr>
          <c:marker>
            <c:symbol val="none"/>
          </c:marker>
          <c:cat>
            <c:strRef>
              <c:f>'Airdam Changes'!$A$5:$A$12</c:f>
              <c:strCache>
                <c:ptCount val="4"/>
                <c:pt idx="0">
                  <c:v>0mm</c:v>
                </c:pt>
                <c:pt idx="1">
                  <c:v>100mm</c:v>
                </c:pt>
                <c:pt idx="2">
                  <c:v>200mm</c:v>
                </c:pt>
                <c:pt idx="3">
                  <c:v>300mm</c:v>
                </c:pt>
              </c:strCache>
            </c:strRef>
          </c:cat>
          <c:val>
            <c:numRef>
              <c:f>'Airdam Changes'!$D$5:$D$12</c:f>
              <c:numCache>
                <c:formatCode>General</c:formatCode>
                <c:ptCount val="4"/>
                <c:pt idx="0">
                  <c:v>0.25600000000000001</c:v>
                </c:pt>
                <c:pt idx="1">
                  <c:v>0.26800000000000002</c:v>
                </c:pt>
                <c:pt idx="2">
                  <c:v>0.36099999999999999</c:v>
                </c:pt>
                <c:pt idx="3">
                  <c:v>0.316</c:v>
                </c:pt>
              </c:numCache>
            </c:numRef>
          </c:val>
          <c:smooth val="0"/>
          <c:extLst>
            <c:ext xmlns:c16="http://schemas.microsoft.com/office/drawing/2014/chart" uri="{C3380CC4-5D6E-409C-BE32-E72D297353CC}">
              <c16:uniqueId val="{00000002-4AFD-413C-B23D-0E5E618811EB}"/>
            </c:ext>
          </c:extLst>
        </c:ser>
        <c:ser>
          <c:idx val="3"/>
          <c:order val="3"/>
          <c:tx>
            <c:strRef>
              <c:f>'Airdam Changes'!$E$1:$E$4</c:f>
              <c:strCache>
                <c:ptCount val="4"/>
                <c:pt idx="0">
                  <c:v>Fastback</c:v>
                </c:pt>
                <c:pt idx="2">
                  <c:v>Cl</c:v>
                </c:pt>
              </c:strCache>
            </c:strRef>
          </c:tx>
          <c:spPr>
            <a:ln w="28575" cap="rnd">
              <a:solidFill>
                <a:schemeClr val="accent4"/>
              </a:solidFill>
              <a:round/>
            </a:ln>
            <a:effectLst/>
          </c:spPr>
          <c:marker>
            <c:symbol val="none"/>
          </c:marker>
          <c:cat>
            <c:strRef>
              <c:f>'Airdam Changes'!$A$5:$A$12</c:f>
              <c:strCache>
                <c:ptCount val="4"/>
                <c:pt idx="0">
                  <c:v>0mm</c:v>
                </c:pt>
                <c:pt idx="1">
                  <c:v>100mm</c:v>
                </c:pt>
                <c:pt idx="2">
                  <c:v>200mm</c:v>
                </c:pt>
                <c:pt idx="3">
                  <c:v>300mm</c:v>
                </c:pt>
              </c:strCache>
            </c:strRef>
          </c:cat>
          <c:val>
            <c:numRef>
              <c:f>'Airdam Changes'!$E$5:$E$12</c:f>
              <c:numCache>
                <c:formatCode>General</c:formatCode>
                <c:ptCount val="4"/>
                <c:pt idx="0">
                  <c:v>8.5000000000000006E-2</c:v>
                </c:pt>
                <c:pt idx="1">
                  <c:v>8.4000000000000005E-2</c:v>
                </c:pt>
                <c:pt idx="2">
                  <c:v>0.26</c:v>
                </c:pt>
                <c:pt idx="3">
                  <c:v>0.09</c:v>
                </c:pt>
              </c:numCache>
            </c:numRef>
          </c:val>
          <c:smooth val="0"/>
          <c:extLst>
            <c:ext xmlns:c16="http://schemas.microsoft.com/office/drawing/2014/chart" uri="{C3380CC4-5D6E-409C-BE32-E72D297353CC}">
              <c16:uniqueId val="{00000003-4AFD-413C-B23D-0E5E618811EB}"/>
            </c:ext>
          </c:extLst>
        </c:ser>
        <c:ser>
          <c:idx val="4"/>
          <c:order val="4"/>
          <c:tx>
            <c:strRef>
              <c:f>'Airdam Changes'!$F$1:$F$4</c:f>
              <c:strCache>
                <c:ptCount val="4"/>
                <c:pt idx="0">
                  <c:v>Notchback</c:v>
                </c:pt>
                <c:pt idx="2">
                  <c:v>Cd</c:v>
                </c:pt>
              </c:strCache>
            </c:strRef>
          </c:tx>
          <c:spPr>
            <a:ln w="28575" cap="rnd">
              <a:solidFill>
                <a:schemeClr val="accent5"/>
              </a:solidFill>
              <a:round/>
            </a:ln>
            <a:effectLst/>
          </c:spPr>
          <c:marker>
            <c:symbol val="none"/>
          </c:marker>
          <c:cat>
            <c:strRef>
              <c:f>'Airdam Changes'!$A$5:$A$12</c:f>
              <c:strCache>
                <c:ptCount val="4"/>
                <c:pt idx="0">
                  <c:v>0mm</c:v>
                </c:pt>
                <c:pt idx="1">
                  <c:v>100mm</c:v>
                </c:pt>
                <c:pt idx="2">
                  <c:v>200mm</c:v>
                </c:pt>
                <c:pt idx="3">
                  <c:v>300mm</c:v>
                </c:pt>
              </c:strCache>
            </c:strRef>
          </c:cat>
          <c:val>
            <c:numRef>
              <c:f>'Airdam Changes'!$F$5:$F$12</c:f>
              <c:numCache>
                <c:formatCode>General</c:formatCode>
                <c:ptCount val="4"/>
                <c:pt idx="0">
                  <c:v>0.311</c:v>
                </c:pt>
                <c:pt idx="1">
                  <c:v>0.32500000000000001</c:v>
                </c:pt>
                <c:pt idx="2">
                  <c:v>0.38600000000000001</c:v>
                </c:pt>
                <c:pt idx="3">
                  <c:v>0.35199999999999998</c:v>
                </c:pt>
              </c:numCache>
            </c:numRef>
          </c:val>
          <c:smooth val="0"/>
          <c:extLst>
            <c:ext xmlns:c16="http://schemas.microsoft.com/office/drawing/2014/chart" uri="{C3380CC4-5D6E-409C-BE32-E72D297353CC}">
              <c16:uniqueId val="{00000004-4AFD-413C-B23D-0E5E618811EB}"/>
            </c:ext>
          </c:extLst>
        </c:ser>
        <c:ser>
          <c:idx val="5"/>
          <c:order val="5"/>
          <c:tx>
            <c:strRef>
              <c:f>'Airdam Changes'!$G$1:$G$4</c:f>
              <c:strCache>
                <c:ptCount val="4"/>
                <c:pt idx="0">
                  <c:v>Notchback</c:v>
                </c:pt>
                <c:pt idx="2">
                  <c:v>Cl</c:v>
                </c:pt>
              </c:strCache>
            </c:strRef>
          </c:tx>
          <c:spPr>
            <a:ln w="28575" cap="rnd">
              <a:solidFill>
                <a:schemeClr val="accent6"/>
              </a:solidFill>
              <a:round/>
            </a:ln>
            <a:effectLst/>
          </c:spPr>
          <c:marker>
            <c:symbol val="none"/>
          </c:marker>
          <c:cat>
            <c:strRef>
              <c:f>'Airdam Changes'!$A$5:$A$12</c:f>
              <c:strCache>
                <c:ptCount val="4"/>
                <c:pt idx="0">
                  <c:v>0mm</c:v>
                </c:pt>
                <c:pt idx="1">
                  <c:v>100mm</c:v>
                </c:pt>
                <c:pt idx="2">
                  <c:v>200mm</c:v>
                </c:pt>
                <c:pt idx="3">
                  <c:v>300mm</c:v>
                </c:pt>
              </c:strCache>
            </c:strRef>
          </c:cat>
          <c:val>
            <c:numRef>
              <c:f>'Airdam Changes'!$G$5:$G$12</c:f>
              <c:numCache>
                <c:formatCode>General</c:formatCode>
                <c:ptCount val="4"/>
                <c:pt idx="0">
                  <c:v>-7.6999999999999999E-2</c:v>
                </c:pt>
                <c:pt idx="1">
                  <c:v>-3.5000000000000003E-2</c:v>
                </c:pt>
                <c:pt idx="2">
                  <c:v>0.23799999999999999</c:v>
                </c:pt>
                <c:pt idx="3">
                  <c:v>-0.17599999999999999</c:v>
                </c:pt>
              </c:numCache>
            </c:numRef>
          </c:val>
          <c:smooth val="0"/>
          <c:extLst>
            <c:ext xmlns:c16="http://schemas.microsoft.com/office/drawing/2014/chart" uri="{C3380CC4-5D6E-409C-BE32-E72D297353CC}">
              <c16:uniqueId val="{00000005-4AFD-413C-B23D-0E5E618811EB}"/>
            </c:ext>
          </c:extLst>
        </c:ser>
        <c:ser>
          <c:idx val="6"/>
          <c:order val="6"/>
          <c:tx>
            <c:strRef>
              <c:f>'Airdam Changes'!$H$1:$H$4</c:f>
              <c:strCache>
                <c:ptCount val="4"/>
                <c:pt idx="0">
                  <c:v>Pickup</c:v>
                </c:pt>
                <c:pt idx="2">
                  <c:v>Cd</c:v>
                </c:pt>
              </c:strCache>
            </c:strRef>
          </c:tx>
          <c:spPr>
            <a:ln w="28575" cap="rnd">
              <a:solidFill>
                <a:schemeClr val="accent1">
                  <a:lumMod val="60000"/>
                </a:schemeClr>
              </a:solidFill>
              <a:round/>
            </a:ln>
            <a:effectLst/>
          </c:spPr>
          <c:marker>
            <c:symbol val="none"/>
          </c:marker>
          <c:cat>
            <c:strRef>
              <c:f>'Airdam Changes'!$A$5:$A$12</c:f>
              <c:strCache>
                <c:ptCount val="4"/>
                <c:pt idx="0">
                  <c:v>0mm</c:v>
                </c:pt>
                <c:pt idx="1">
                  <c:v>100mm</c:v>
                </c:pt>
                <c:pt idx="2">
                  <c:v>200mm</c:v>
                </c:pt>
                <c:pt idx="3">
                  <c:v>300mm</c:v>
                </c:pt>
              </c:strCache>
            </c:strRef>
          </c:cat>
          <c:val>
            <c:numRef>
              <c:f>'Airdam Changes'!$H$5:$H$12</c:f>
              <c:numCache>
                <c:formatCode>General</c:formatCode>
                <c:ptCount val="4"/>
                <c:pt idx="0">
                  <c:v>0.309</c:v>
                </c:pt>
                <c:pt idx="1">
                  <c:v>0.34300000000000003</c:v>
                </c:pt>
                <c:pt idx="2">
                  <c:v>0.41299999999999998</c:v>
                </c:pt>
                <c:pt idx="3">
                  <c:v>0.35399999999999998</c:v>
                </c:pt>
              </c:numCache>
            </c:numRef>
          </c:val>
          <c:smooth val="0"/>
          <c:extLst>
            <c:ext xmlns:c16="http://schemas.microsoft.com/office/drawing/2014/chart" uri="{C3380CC4-5D6E-409C-BE32-E72D297353CC}">
              <c16:uniqueId val="{00000006-4AFD-413C-B23D-0E5E618811EB}"/>
            </c:ext>
          </c:extLst>
        </c:ser>
        <c:ser>
          <c:idx val="7"/>
          <c:order val="7"/>
          <c:tx>
            <c:strRef>
              <c:f>'Airdam Changes'!$I$1:$I$4</c:f>
              <c:strCache>
                <c:ptCount val="4"/>
                <c:pt idx="0">
                  <c:v>Pickup</c:v>
                </c:pt>
                <c:pt idx="2">
                  <c:v>Cl</c:v>
                </c:pt>
              </c:strCache>
            </c:strRef>
          </c:tx>
          <c:spPr>
            <a:ln w="28575" cap="rnd">
              <a:solidFill>
                <a:schemeClr val="accent2">
                  <a:lumMod val="60000"/>
                </a:schemeClr>
              </a:solidFill>
              <a:round/>
            </a:ln>
            <a:effectLst/>
          </c:spPr>
          <c:marker>
            <c:symbol val="none"/>
          </c:marker>
          <c:cat>
            <c:strRef>
              <c:f>'Airdam Changes'!$A$5:$A$12</c:f>
              <c:strCache>
                <c:ptCount val="4"/>
                <c:pt idx="0">
                  <c:v>0mm</c:v>
                </c:pt>
                <c:pt idx="1">
                  <c:v>100mm</c:v>
                </c:pt>
                <c:pt idx="2">
                  <c:v>200mm</c:v>
                </c:pt>
                <c:pt idx="3">
                  <c:v>300mm</c:v>
                </c:pt>
              </c:strCache>
            </c:strRef>
          </c:cat>
          <c:val>
            <c:numRef>
              <c:f>'Airdam Changes'!$I$5:$I$12</c:f>
              <c:numCache>
                <c:formatCode>General</c:formatCode>
                <c:ptCount val="4"/>
                <c:pt idx="0">
                  <c:v>-5.2999999999999999E-2</c:v>
                </c:pt>
                <c:pt idx="1">
                  <c:v>3.7999999999999999E-2</c:v>
                </c:pt>
                <c:pt idx="2">
                  <c:v>0.23499999999999999</c:v>
                </c:pt>
                <c:pt idx="3">
                  <c:v>-2.7E-2</c:v>
                </c:pt>
              </c:numCache>
            </c:numRef>
          </c:val>
          <c:smooth val="0"/>
          <c:extLst>
            <c:ext xmlns:c16="http://schemas.microsoft.com/office/drawing/2014/chart" uri="{C3380CC4-5D6E-409C-BE32-E72D297353CC}">
              <c16:uniqueId val="{00000007-4AFD-413C-B23D-0E5E618811EB}"/>
            </c:ext>
          </c:extLst>
        </c:ser>
        <c:dLbls>
          <c:showLegendKey val="0"/>
          <c:showVal val="0"/>
          <c:showCatName val="0"/>
          <c:showSerName val="0"/>
          <c:showPercent val="0"/>
          <c:showBubbleSize val="0"/>
        </c:dLbls>
        <c:smooth val="0"/>
        <c:axId val="610687352"/>
        <c:axId val="610694240"/>
      </c:lineChart>
      <c:catAx>
        <c:axId val="61068735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10694240"/>
        <c:crosses val="autoZero"/>
        <c:auto val="1"/>
        <c:lblAlgn val="ctr"/>
        <c:lblOffset val="100"/>
        <c:noMultiLvlLbl val="0"/>
      </c:catAx>
      <c:valAx>
        <c:axId val="61069424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10687352"/>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solidFill>
        <a:schemeClr val="tx1"/>
      </a:solid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39">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800"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50000"/>
        <a:lumOff val="50000"/>
      </a:schemeClr>
    </cs:fontRef>
    <cs:defRPr sz="900" b="0" i="0" u="none" strike="noStrike" kern="1200" baseline="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spc="120" normalizeH="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800"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900"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39">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800"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50000"/>
        <a:lumOff val="50000"/>
      </a:schemeClr>
    </cs:fontRef>
    <cs:defRPr sz="900" b="0" i="0" u="none" strike="noStrike" kern="1200" baseline="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spc="120" normalizeH="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800"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900" kern="1200"/>
  </cs:valueAxis>
  <cs:wall>
    <cs:lnRef idx="0"/>
    <cs:fillRef idx="0"/>
    <cs:effectRef idx="0"/>
    <cs:fontRef idx="minor">
      <a:schemeClr val="dk1"/>
    </cs:fontRef>
  </cs:wall>
</cs:chartStyle>
</file>

<file path=ppt/charts/style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smtClean="0"/>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smtClean="0"/>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4/28/2019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4/28/2019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smtClean="0"/>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smtClean="0"/>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4/28/2019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4/28/2019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4/28/2019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smtClean="0"/>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4/28/2019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4/28/2019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4/28/2019</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2.png"/><Relationship Id="rId7" Type="http://schemas.openxmlformats.org/officeDocument/2006/relationships/chart" Target="../charts/chart3.xml"/><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chart" Target="../charts/chart2.xml"/><Relationship Id="rId5" Type="http://schemas.openxmlformats.org/officeDocument/2006/relationships/chart" Target="../charts/chart1.xml"/><Relationship Id="rId10" Type="http://schemas.openxmlformats.org/officeDocument/2006/relationships/image" Target="../media/image6.jpg"/><Relationship Id="rId4" Type="http://schemas.openxmlformats.org/officeDocument/2006/relationships/image" Target="../media/image3.png"/><Relationship Id="rId9"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274933" y="6437921"/>
            <a:ext cx="6415087" cy="79289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200" b="1" dirty="0">
                <a:latin typeface="Arial" panose="020B0604020202020204" pitchFamily="34" charset="0"/>
                <a:cs typeface="Arial" panose="020B0604020202020204" pitchFamily="34" charset="0"/>
              </a:rPr>
              <a:t>Introduction</a:t>
            </a:r>
          </a:p>
          <a:p>
            <a:pPr>
              <a:spcBef>
                <a:spcPct val="50000"/>
              </a:spcBef>
            </a:pPr>
            <a:r>
              <a:rPr lang="en-GB" sz="2300" dirty="0"/>
              <a:t>Vehicle shapes have a massive effect on the drag and lift characteristics of a car, due to the external aerodynamic forces that are acting on it. These characteristics are becoming more crucial in the design of vehicles because of the stricter measures placed on carbon dioxide emissions, and other toxic compounds produced by the internal combustion engine, through the Euro six and the fore coming Euro 7 standards, as described by RAC, 2018. This is due to the drag being a factor in a vehicles fuel economy, meaning that an improvement in fuel economy would reduce the emissions produced as less fuel would be needed to be used in the combustion process, documented by Keith Douglass, N.D. </a:t>
            </a:r>
          </a:p>
          <a:p>
            <a:pPr>
              <a:spcBef>
                <a:spcPct val="50000"/>
              </a:spcBef>
            </a:pPr>
            <a:endParaRPr lang="en-US" altLang="en-US" sz="2800" dirty="0"/>
          </a:p>
        </p:txBody>
      </p:sp>
      <p:sp>
        <p:nvSpPr>
          <p:cNvPr id="23" name="Text Box 11"/>
          <p:cNvSpPr txBox="1">
            <a:spLocks noChangeArrowheads="1"/>
          </p:cNvSpPr>
          <p:nvPr/>
        </p:nvSpPr>
        <p:spPr bwMode="auto">
          <a:xfrm>
            <a:off x="14144554" y="24505981"/>
            <a:ext cx="7084997" cy="53359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ea typeface="Arial" charset="0"/>
                <a:cs typeface="Arial" charset="0"/>
              </a:rPr>
              <a:t>References</a:t>
            </a:r>
          </a:p>
          <a:p>
            <a:pPr>
              <a:spcBef>
                <a:spcPct val="50000"/>
              </a:spcBef>
            </a:pPr>
            <a:r>
              <a:rPr lang="en-GB" sz="1400" dirty="0"/>
              <a:t>RAC, 2018. </a:t>
            </a:r>
            <a:r>
              <a:rPr lang="en-GB" sz="1400" i="1" dirty="0"/>
              <a:t>Euro 1 to Euro 6 video guide – find out your vehicle's emissions standard. </a:t>
            </a:r>
            <a:r>
              <a:rPr lang="en-GB" sz="1400" dirty="0"/>
              <a:t>[Online] </a:t>
            </a:r>
            <a:br>
              <a:rPr lang="en-GB" sz="1400" dirty="0"/>
            </a:br>
            <a:r>
              <a:rPr lang="en-GB" sz="1400" dirty="0"/>
              <a:t>Available at: </a:t>
            </a:r>
            <a:r>
              <a:rPr lang="en-GB" sz="1400" u="sng" dirty="0"/>
              <a:t>https://www.rac.co.uk/drive/advice/emissions/euro-emissions-standards/</a:t>
            </a:r>
            <a:r>
              <a:rPr lang="en-GB" sz="1400" dirty="0"/>
              <a:t/>
            </a:r>
            <a:br>
              <a:rPr lang="en-GB" sz="1400" dirty="0"/>
            </a:br>
            <a:r>
              <a:rPr lang="en-GB" sz="1400" dirty="0"/>
              <a:t>[Accessed 11 11 2018].</a:t>
            </a:r>
          </a:p>
          <a:p>
            <a:pPr>
              <a:spcBef>
                <a:spcPct val="50000"/>
              </a:spcBef>
            </a:pPr>
            <a:r>
              <a:rPr lang="en-GB" sz="1400" dirty="0"/>
              <a:t>Keith Douglass, J. C. D. K. S. M. E. Y., N.D. </a:t>
            </a:r>
            <a:r>
              <a:rPr lang="en-GB" sz="1400" i="1" dirty="0"/>
              <a:t>Carbon Emissions Reduction via Increased Fuel Economy. </a:t>
            </a:r>
            <a:r>
              <a:rPr lang="en-GB" sz="1400" dirty="0"/>
              <a:t>[Online] </a:t>
            </a:r>
            <a:br>
              <a:rPr lang="en-GB" sz="1400" dirty="0"/>
            </a:br>
            <a:r>
              <a:rPr lang="en-GB" sz="1400" dirty="0"/>
              <a:t>Available at: </a:t>
            </a:r>
            <a:r>
              <a:rPr lang="en-GB" sz="1400" u="sng" dirty="0"/>
              <a:t>file:///E:/Final%20Year%20Project/Research/Carbon%20Emissions%20Reduction%20via%20Increased%20Fuel%20Economy.pdf</a:t>
            </a:r>
            <a:r>
              <a:rPr lang="en-GB" sz="1400" dirty="0"/>
              <a:t/>
            </a:r>
            <a:br>
              <a:rPr lang="en-GB" sz="1400" dirty="0"/>
            </a:br>
            <a:r>
              <a:rPr lang="en-GB" sz="1400" dirty="0"/>
              <a:t>[Accessed 11 11 2018].</a:t>
            </a:r>
          </a:p>
          <a:p>
            <a:pPr>
              <a:spcBef>
                <a:spcPct val="50000"/>
              </a:spcBef>
            </a:pPr>
            <a:r>
              <a:rPr lang="en-GB" sz="1400" dirty="0"/>
              <a:t>Renan Francisco </a:t>
            </a:r>
            <a:r>
              <a:rPr lang="en-GB" sz="1400" dirty="0" err="1"/>
              <a:t>Soares</a:t>
            </a:r>
            <a:r>
              <a:rPr lang="en-GB" sz="1400" dirty="0"/>
              <a:t>, F. J. d. S., 2015. </a:t>
            </a:r>
            <a:r>
              <a:rPr lang="en-GB" sz="1400" i="1" dirty="0"/>
              <a:t>Influence of CFD Setup and Brief Analysis of Flow Over a 3D Realistic Car Model, </a:t>
            </a:r>
            <a:r>
              <a:rPr lang="en-GB" sz="1400" dirty="0" err="1"/>
              <a:t>s.l.</a:t>
            </a:r>
            <a:r>
              <a:rPr lang="en-GB" sz="1400" dirty="0"/>
              <a:t>: SAE International.</a:t>
            </a:r>
          </a:p>
          <a:p>
            <a:pPr>
              <a:spcBef>
                <a:spcPct val="50000"/>
              </a:spcBef>
            </a:pPr>
            <a:r>
              <a:rPr lang="en-GB" sz="1400" dirty="0" err="1"/>
              <a:t>Pruthviraj</a:t>
            </a:r>
            <a:r>
              <a:rPr lang="en-GB" sz="1400" dirty="0"/>
              <a:t> </a:t>
            </a:r>
            <a:r>
              <a:rPr lang="en-GB" sz="1400" dirty="0" err="1"/>
              <a:t>Mohanrao</a:t>
            </a:r>
            <a:r>
              <a:rPr lang="en-GB" sz="1400" dirty="0"/>
              <a:t> </a:t>
            </a:r>
            <a:r>
              <a:rPr lang="en-GB" sz="1400" dirty="0" err="1"/>
              <a:t>Palaskar</a:t>
            </a:r>
            <a:r>
              <a:rPr lang="en-GB" sz="1400" dirty="0"/>
              <a:t>, V. K. a. R. V., 2016. </a:t>
            </a:r>
            <a:r>
              <a:rPr lang="en-GB" sz="1400" i="1" dirty="0"/>
              <a:t>Methodology Development to Accurately Predict Aerodynamic Drag and Lift for Passenger Vehicles Using CFD, </a:t>
            </a:r>
            <a:r>
              <a:rPr lang="en-GB" sz="1400" dirty="0" err="1"/>
              <a:t>s.l.</a:t>
            </a:r>
            <a:r>
              <a:rPr lang="en-GB" sz="1400" dirty="0"/>
              <a:t>: SAE International.</a:t>
            </a:r>
          </a:p>
          <a:p>
            <a:pPr>
              <a:spcBef>
                <a:spcPct val="50000"/>
              </a:spcBef>
            </a:pPr>
            <a:endParaRPr lang="en-AU" altLang="en-US" sz="1600" b="1" dirty="0" smtClean="0">
              <a:ea typeface="Arial" charset="0"/>
              <a:cs typeface="Arial" charset="0"/>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cxnSp>
        <p:nvCxnSpPr>
          <p:cNvPr id="36" name="Straight Connector 35"/>
          <p:cNvCxnSpPr/>
          <p:nvPr/>
        </p:nvCxnSpPr>
        <p:spPr>
          <a:xfrm>
            <a:off x="298814" y="29227645"/>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smtClean="0">
                <a:solidFill>
                  <a:srgbClr val="002060"/>
                </a:solidFill>
                <a:latin typeface="Calibri" charset="0"/>
                <a:ea typeface="Calibri" charset="0"/>
                <a:cs typeface="Calibri" charset="0"/>
              </a:rPr>
              <a:t>Engineering</a:t>
            </a:r>
            <a:endParaRPr lang="en-GB" sz="3200" dirty="0"/>
          </a:p>
        </p:txBody>
      </p:sp>
      <p:sp>
        <p:nvSpPr>
          <p:cNvPr id="44" name="Text Box 6"/>
          <p:cNvSpPr txBox="1">
            <a:spLocks noChangeArrowheads="1"/>
          </p:cNvSpPr>
          <p:nvPr/>
        </p:nvSpPr>
        <p:spPr bwMode="auto">
          <a:xfrm>
            <a:off x="274933" y="13675316"/>
            <a:ext cx="6415087" cy="59823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200" b="1" dirty="0" smtClean="0">
                <a:latin typeface="Arial" panose="020B0604020202020204" pitchFamily="34" charset="0"/>
                <a:cs typeface="Arial" panose="020B0604020202020204" pitchFamily="34" charset="0"/>
              </a:rPr>
              <a:t>Project Aims</a:t>
            </a:r>
          </a:p>
          <a:p>
            <a:pPr lvl="0"/>
            <a:endParaRPr lang="en-GB" dirty="0" smtClean="0"/>
          </a:p>
          <a:p>
            <a:pPr marL="342900" lvl="0" indent="-342900">
              <a:buFont typeface="Arial" panose="020B0604020202020204" pitchFamily="34" charset="0"/>
              <a:buChar char="•"/>
            </a:pPr>
            <a:r>
              <a:rPr lang="en-GB" sz="2300" dirty="0" smtClean="0"/>
              <a:t>To </a:t>
            </a:r>
            <a:r>
              <a:rPr lang="en-GB" sz="2300" dirty="0"/>
              <a:t>investigate how the difference in vehicle shape affects the coefficient of drag and coefficient of lift. </a:t>
            </a:r>
          </a:p>
          <a:p>
            <a:pPr lvl="0"/>
            <a:endParaRPr lang="en-GB" sz="2300" dirty="0" smtClean="0"/>
          </a:p>
          <a:p>
            <a:pPr marL="342900" lvl="0" indent="-342900">
              <a:buFont typeface="Arial" panose="020B0604020202020204" pitchFamily="34" charset="0"/>
              <a:buChar char="•"/>
            </a:pPr>
            <a:r>
              <a:rPr lang="en-GB" sz="2300" dirty="0" smtClean="0"/>
              <a:t>To </a:t>
            </a:r>
            <a:r>
              <a:rPr lang="en-GB" sz="2300" dirty="0"/>
              <a:t>investigate the impact, positive or negative, of adding aerodynamic devices to the vehicle in response to the aerodynamic characteristics, including coefficient of lift, coefficient of drag and centre of pressure. </a:t>
            </a:r>
          </a:p>
          <a:p>
            <a:pPr>
              <a:spcBef>
                <a:spcPct val="50000"/>
              </a:spcBef>
            </a:pPr>
            <a:endParaRPr lang="en-AU" altLang="en-US" sz="3600" b="1" dirty="0">
              <a:latin typeface="Arial" panose="020B0604020202020204" pitchFamily="34" charset="0"/>
              <a:cs typeface="Arial" panose="020B0604020202020204" pitchFamily="34" charset="0"/>
            </a:endParaRPr>
          </a:p>
        </p:txBody>
      </p:sp>
      <p:sp>
        <p:nvSpPr>
          <p:cNvPr id="46" name="Text Box 6"/>
          <p:cNvSpPr txBox="1">
            <a:spLocks noChangeArrowheads="1"/>
          </p:cNvSpPr>
          <p:nvPr/>
        </p:nvSpPr>
        <p:spPr bwMode="auto">
          <a:xfrm>
            <a:off x="446135" y="19047850"/>
            <a:ext cx="6415087" cy="8875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200" b="1" dirty="0" smtClean="0">
                <a:latin typeface="Arial" panose="020B0604020202020204" pitchFamily="34" charset="0"/>
                <a:cs typeface="Arial" panose="020B0604020202020204" pitchFamily="34" charset="0"/>
              </a:rPr>
              <a:t>Methodology</a:t>
            </a:r>
          </a:p>
          <a:p>
            <a:r>
              <a:rPr lang="en-GB" sz="2300" dirty="0"/>
              <a:t>The first stage in the process is create the base setup for the car. The computer software </a:t>
            </a:r>
            <a:r>
              <a:rPr lang="en-GB" sz="2300" dirty="0" err="1"/>
              <a:t>Ansys</a:t>
            </a:r>
            <a:r>
              <a:rPr lang="en-GB" sz="2300" dirty="0"/>
              <a:t> is required to perform the CFD process. Once the software has been loaded up, Design Modeller, ICEM, Fluent and Results tab needs to be inserted into the </a:t>
            </a:r>
            <a:r>
              <a:rPr lang="en-GB" sz="2300" dirty="0" smtClean="0"/>
              <a:t>worksheet. </a:t>
            </a:r>
          </a:p>
          <a:p>
            <a:endParaRPr lang="en-GB" sz="2300" dirty="0" smtClean="0"/>
          </a:p>
          <a:p>
            <a:r>
              <a:rPr lang="en-GB" sz="2300" dirty="0" smtClean="0"/>
              <a:t>The </a:t>
            </a:r>
            <a:r>
              <a:rPr lang="en-GB" sz="2300" dirty="0"/>
              <a:t>first component needed to be configured is the </a:t>
            </a:r>
            <a:r>
              <a:rPr lang="en-GB" sz="2300" dirty="0" smtClean="0"/>
              <a:t>geometry. Once </a:t>
            </a:r>
            <a:r>
              <a:rPr lang="en-GB" sz="2300" dirty="0"/>
              <a:t>that the geometry section has been completed, the ICEM section can be loaded to start the meshing process. After this step has been completed, ICEM can be closed, and fluent can be opened. Once fluent has loaded with the meshed geometry, all the necessary settings need to be </a:t>
            </a:r>
            <a:r>
              <a:rPr lang="en-GB" sz="2300" dirty="0" smtClean="0"/>
              <a:t>inputted. </a:t>
            </a:r>
            <a:r>
              <a:rPr lang="en-GB" sz="2300" dirty="0"/>
              <a:t>Once all these settings have been changed, the calculation can be initialized. The initialization tab is selected, and the hybrid version used. Now completed, the calculation can be run, and solutions gathered. </a:t>
            </a:r>
          </a:p>
        </p:txBody>
      </p:sp>
      <p:sp>
        <p:nvSpPr>
          <p:cNvPr id="47" name="Text Box 6"/>
          <p:cNvSpPr txBox="1">
            <a:spLocks noChangeArrowheads="1"/>
          </p:cNvSpPr>
          <p:nvPr/>
        </p:nvSpPr>
        <p:spPr bwMode="auto">
          <a:xfrm>
            <a:off x="7484022" y="18994634"/>
            <a:ext cx="6415087" cy="4451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200" b="1" dirty="0" smtClean="0">
                <a:latin typeface="Arial" panose="020B0604020202020204" pitchFamily="34" charset="0"/>
                <a:cs typeface="Arial" panose="020B0604020202020204" pitchFamily="34" charset="0"/>
              </a:rPr>
              <a:t>Results</a:t>
            </a:r>
          </a:p>
          <a:p>
            <a:pPr>
              <a:spcBef>
                <a:spcPct val="50000"/>
              </a:spcBef>
            </a:pPr>
            <a:r>
              <a:rPr lang="en-GB" sz="2300" dirty="0"/>
              <a:t>Looking at the results of the domain size case studies, test run five and eight produced values for coefficient of lift and drag closest to the target for these investigations, with the test run five being chosen going forward. Through looking at the results, even a small change to one of the dimensions of the domain has a direct influence of the outcome of the </a:t>
            </a:r>
            <a:r>
              <a:rPr lang="en-GB" sz="2300" dirty="0" smtClean="0"/>
              <a:t>calculations.</a:t>
            </a:r>
            <a:endParaRPr lang="en-US" altLang="en-US" sz="2300" dirty="0"/>
          </a:p>
        </p:txBody>
      </p:sp>
      <p:sp>
        <p:nvSpPr>
          <p:cNvPr id="48" name="Text Box 6"/>
          <p:cNvSpPr txBox="1">
            <a:spLocks noChangeArrowheads="1"/>
          </p:cNvSpPr>
          <p:nvPr/>
        </p:nvSpPr>
        <p:spPr bwMode="auto">
          <a:xfrm>
            <a:off x="14282700" y="20158218"/>
            <a:ext cx="7138559" cy="48050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latin typeface="Arial" panose="020B0604020202020204" pitchFamily="34" charset="0"/>
                <a:cs typeface="Arial" panose="020B0604020202020204" pitchFamily="34" charset="0"/>
              </a:rPr>
              <a:t>Conclusions</a:t>
            </a:r>
            <a:endParaRPr lang="en-AU" altLang="en-US" sz="3600" b="1" dirty="0">
              <a:latin typeface="Arial" panose="020B0604020202020204" pitchFamily="34" charset="0"/>
              <a:cs typeface="Arial" panose="020B0604020202020204" pitchFamily="34" charset="0"/>
            </a:endParaRPr>
          </a:p>
          <a:p>
            <a:pPr>
              <a:spcBef>
                <a:spcPct val="50000"/>
              </a:spcBef>
            </a:pPr>
            <a:r>
              <a:rPr lang="en-GB" sz="2300" dirty="0" smtClean="0"/>
              <a:t>Through all the investigations carried out, the shape of vehicle has a direct effect on the coefficient of lift and drag produced, with the fastback shape having a smaller value for coefficient of drag compared to the others. However, the reduced coefficient of drag means the coefficient of lift produced by the fastback model is worse compared to the other variants. Neither of the aerodynamic devices aided in the reduction of coefficient of drag. </a:t>
            </a:r>
            <a:endParaRPr lang="en-GB" sz="2300" dirty="0"/>
          </a:p>
        </p:txBody>
      </p:sp>
      <p:sp>
        <p:nvSpPr>
          <p:cNvPr id="49" name="Text Box 6"/>
          <p:cNvSpPr txBox="1">
            <a:spLocks noChangeArrowheads="1"/>
          </p:cNvSpPr>
          <p:nvPr/>
        </p:nvSpPr>
        <p:spPr bwMode="auto">
          <a:xfrm>
            <a:off x="7484455" y="10463905"/>
            <a:ext cx="6415087" cy="86753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2300" dirty="0"/>
              <a:t>After completely the base setup case study, investigations into the defining factors of the model need to be made. The three main factors that need to be investigated include domain size, mesh size and the turbulence model </a:t>
            </a:r>
            <a:r>
              <a:rPr lang="en-GB" sz="2300" dirty="0" smtClean="0"/>
              <a:t>used. </a:t>
            </a:r>
          </a:p>
          <a:p>
            <a:endParaRPr lang="en-GB" sz="2300" dirty="0"/>
          </a:p>
          <a:p>
            <a:r>
              <a:rPr lang="en-GB" sz="2300" dirty="0" smtClean="0"/>
              <a:t>There </a:t>
            </a:r>
            <a:r>
              <a:rPr lang="en-GB" sz="2300" dirty="0"/>
              <a:t>are four generic vehicle shapes; notchback; fastback; pickup; and estate. These four different shapes need to be investigated as the effect of aerodynamic drag and lift will be different for each shape. All the tests carried out have been using the notchback shape. To be able to convert the model from the notchback shape to the alternative shapes, Computer Aided Design (CAD) needs to be used. </a:t>
            </a:r>
            <a:endParaRPr lang="en-GB" sz="2300" dirty="0" smtClean="0"/>
          </a:p>
          <a:p>
            <a:endParaRPr lang="en-GB" sz="2300" dirty="0"/>
          </a:p>
          <a:p>
            <a:r>
              <a:rPr lang="en-GB" sz="2300" dirty="0"/>
              <a:t>After completing the calculations for the different vehicle models, aerodynamic devices were added to test if by adding them, the aerodynamic characteristics of the car improved or became worse.</a:t>
            </a:r>
            <a:r>
              <a:rPr lang="en-GB" sz="2300" dirty="0" smtClean="0"/>
              <a:t> </a:t>
            </a:r>
            <a:endParaRPr lang="en-GB" sz="2300" dirty="0"/>
          </a:p>
        </p:txBody>
      </p:sp>
      <p:sp>
        <p:nvSpPr>
          <p:cNvPr id="50" name="Text Box 19"/>
          <p:cNvSpPr txBox="1">
            <a:spLocks noChangeArrowheads="1"/>
          </p:cNvSpPr>
          <p:nvPr/>
        </p:nvSpPr>
        <p:spPr bwMode="auto">
          <a:xfrm>
            <a:off x="7461246" y="9818349"/>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smtClean="0">
                <a:latin typeface="Times New Roman" charset="0"/>
              </a:rPr>
              <a:t>The Volume mesh created through the ICEM process</a:t>
            </a:r>
            <a:endParaRPr lang="en-AU" altLang="en-US" sz="2000" i="1" dirty="0">
              <a:latin typeface="Times New Roman" charset="0"/>
            </a:endParaRPr>
          </a:p>
        </p:txBody>
      </p:sp>
      <p:sp>
        <p:nvSpPr>
          <p:cNvPr id="60" name="Text Box 25"/>
          <p:cNvSpPr txBox="1">
            <a:spLocks noChangeArrowheads="1"/>
          </p:cNvSpPr>
          <p:nvPr/>
        </p:nvSpPr>
        <p:spPr bwMode="auto">
          <a:xfrm>
            <a:off x="14708571" y="5959296"/>
            <a:ext cx="6209952"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AU" altLang="en-US" sz="2000" i="1" dirty="0" smtClean="0">
                <a:latin typeface="Times New Roman" charset="0"/>
              </a:rPr>
              <a:t>The coefficient of lift and drag results for the different vehicle shapes</a:t>
            </a:r>
            <a:endParaRPr lang="en-AU" altLang="en-US" sz="2000" i="1" dirty="0">
              <a:latin typeface="Times New Roman" charset="0"/>
            </a:endParaRPr>
          </a:p>
        </p:txBody>
      </p:sp>
      <p:sp>
        <p:nvSpPr>
          <p:cNvPr id="34" name="Rectangle 33"/>
          <p:cNvSpPr>
            <a:spLocks noChangeArrowheads="1"/>
          </p:cNvSpPr>
          <p:nvPr/>
        </p:nvSpPr>
        <p:spPr bwMode="auto">
          <a:xfrm>
            <a:off x="2985925" y="2145574"/>
            <a:ext cx="11525545"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gn="ctr" eaLnBrk="1" hangingPunct="1">
              <a:lnSpc>
                <a:spcPct val="110000"/>
              </a:lnSpc>
              <a:spcBef>
                <a:spcPct val="0"/>
              </a:spcBef>
              <a:buFontTx/>
              <a:buNone/>
            </a:pPr>
            <a:r>
              <a:rPr lang="en-GB" altLang="en-US" sz="4800" dirty="0" smtClean="0">
                <a:solidFill>
                  <a:srgbClr val="002060"/>
                </a:solidFill>
                <a:latin typeface="Calibri" charset="0"/>
                <a:ea typeface="Calibri" charset="0"/>
                <a:cs typeface="Calibri" charset="0"/>
              </a:rPr>
              <a:t>A Parametric Investigation To Vehicle Geometry Features </a:t>
            </a:r>
          </a:p>
          <a:p>
            <a:pPr algn="ctr" eaLnBrk="1" hangingPunct="1">
              <a:lnSpc>
                <a:spcPct val="110000"/>
              </a:lnSpc>
              <a:spcBef>
                <a:spcPct val="0"/>
              </a:spcBef>
              <a:buFontTx/>
              <a:buNone/>
            </a:pPr>
            <a:r>
              <a:rPr lang="en-GB" altLang="en-US" sz="4800" dirty="0" smtClean="0">
                <a:solidFill>
                  <a:srgbClr val="002060"/>
                </a:solidFill>
                <a:latin typeface="Calibri" charset="0"/>
                <a:ea typeface="Calibri" charset="0"/>
                <a:cs typeface="Calibri" charset="0"/>
              </a:rPr>
              <a:t>On External Aerodynamic Performance</a:t>
            </a:r>
          </a:p>
          <a:p>
            <a:pPr algn="ctr" eaLnBrk="1" hangingPunct="1">
              <a:lnSpc>
                <a:spcPct val="110000"/>
              </a:lnSpc>
              <a:spcBef>
                <a:spcPct val="0"/>
              </a:spcBef>
              <a:buFontTx/>
              <a:buNone/>
            </a:pPr>
            <a:r>
              <a:rPr lang="en-GB" altLang="en-US" sz="4000" b="1" dirty="0" smtClean="0">
                <a:solidFill>
                  <a:srgbClr val="002060"/>
                </a:solidFill>
                <a:latin typeface="Calibri" charset="0"/>
                <a:ea typeface="Calibri" charset="0"/>
                <a:cs typeface="Calibri" charset="0"/>
              </a:rPr>
              <a:t>Luke Cripps</a:t>
            </a:r>
          </a:p>
          <a:p>
            <a:pPr algn="ct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Tim Tudor</a:t>
            </a:r>
            <a:endParaRPr lang="en-GB" altLang="en-US" sz="1800" dirty="0">
              <a:solidFill>
                <a:srgbClr val="002060"/>
              </a:solidFill>
              <a:latin typeface="Calibri" charset="0"/>
              <a:ea typeface="Calibri" charset="0"/>
              <a:cs typeface="Calibri" charset="0"/>
            </a:endParaRPr>
          </a:p>
          <a:p>
            <a:pPr algn="ct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School</a:t>
            </a:r>
            <a:r>
              <a:rPr lang="en-GB" altLang="en-US" sz="3600" dirty="0" smtClean="0">
                <a:solidFill>
                  <a:srgbClr val="002060"/>
                </a:solidFill>
                <a:latin typeface="Georgia" charset="0"/>
              </a:rPr>
              <a:t> </a:t>
            </a:r>
            <a:r>
              <a:rPr lang="en-GB" altLang="en-US" sz="3600" i="1" dirty="0" smtClean="0">
                <a:solidFill>
                  <a:srgbClr val="002060"/>
                </a:solidFill>
                <a:latin typeface="Georgia" charset="0"/>
              </a:rPr>
              <a:t>of</a:t>
            </a:r>
            <a:r>
              <a:rPr lang="en-GB" altLang="en-US" sz="3600" dirty="0" smtClean="0">
                <a:solidFill>
                  <a:srgbClr val="002060"/>
                </a:solidFill>
                <a:latin typeface="Georgia" charset="0"/>
              </a:rPr>
              <a:t> </a:t>
            </a:r>
            <a:r>
              <a:rPr lang="en-GB" altLang="en-US" sz="3600" b="1" dirty="0" smtClean="0">
                <a:solidFill>
                  <a:srgbClr val="002060"/>
                </a:solidFill>
                <a:latin typeface="Calibri" charset="0"/>
                <a:ea typeface="Calibri" charset="0"/>
                <a:cs typeface="Calibri" charset="0"/>
              </a:rPr>
              <a:t>Engineering</a:t>
            </a:r>
          </a:p>
          <a:p>
            <a:pPr algn="ctr" eaLnBrk="1" hangingPunct="1">
              <a:lnSpc>
                <a:spcPct val="110000"/>
              </a:lnSpc>
              <a:spcBef>
                <a:spcPct val="0"/>
              </a:spcBef>
              <a:buFontTx/>
              <a:buNone/>
            </a:pPr>
            <a:r>
              <a:rPr lang="en-GB" altLang="en-US" sz="3600" dirty="0" err="1" smtClean="0">
                <a:solidFill>
                  <a:srgbClr val="002060"/>
                </a:solidFill>
                <a:latin typeface="Calibri" charset="0"/>
                <a:ea typeface="Calibri" charset="0"/>
                <a:cs typeface="Calibri" charset="0"/>
              </a:rPr>
              <a:t>Bsc</a:t>
            </a:r>
            <a:r>
              <a:rPr lang="en-GB" altLang="en-US" sz="3600" dirty="0" smtClean="0">
                <a:solidFill>
                  <a:srgbClr val="002060"/>
                </a:solidFill>
                <a:latin typeface="Calibri" charset="0"/>
                <a:ea typeface="Calibri" charset="0"/>
                <a:cs typeface="Calibri" charset="0"/>
              </a:rPr>
              <a:t> Motorsport Engineering</a:t>
            </a:r>
            <a:endParaRPr lang="en-US" altLang="zh-CN" sz="3600" dirty="0">
              <a:solidFill>
                <a:srgbClr val="002060"/>
              </a:solidFill>
              <a:latin typeface="Calibri" charset="0"/>
              <a:ea typeface="Calibri" charset="0"/>
              <a:cs typeface="Calibri" charset="0"/>
            </a:endParaRPr>
          </a:p>
        </p:txBody>
      </p:sp>
      <p:pic>
        <p:nvPicPr>
          <p:cNvPr id="37" name="Picture 36"/>
          <p:cNvPicPr/>
          <p:nvPr/>
        </p:nvPicPr>
        <p:blipFill>
          <a:blip r:embed="rId4"/>
          <a:stretch>
            <a:fillRect/>
          </a:stretch>
        </p:blipFill>
        <p:spPr>
          <a:xfrm>
            <a:off x="7484455" y="6573594"/>
            <a:ext cx="6007704" cy="3378585"/>
          </a:xfrm>
          <a:prstGeom prst="rect">
            <a:avLst/>
          </a:prstGeom>
          <a:ln>
            <a:solidFill>
              <a:schemeClr val="tx1"/>
            </a:solidFill>
          </a:ln>
        </p:spPr>
      </p:pic>
      <p:graphicFrame>
        <p:nvGraphicFramePr>
          <p:cNvPr id="38" name="Chart 37">
            <a:extLst>
              <a:ext uri="{FF2B5EF4-FFF2-40B4-BE49-F238E27FC236}">
                <a16:creationId xmlns:a16="http://schemas.microsoft.com/office/drawing/2014/main" id="{00000000-0008-0000-0100-000003000000}"/>
              </a:ext>
            </a:extLst>
          </p:cNvPr>
          <p:cNvGraphicFramePr/>
          <p:nvPr>
            <p:extLst>
              <p:ext uri="{D42A27DB-BD31-4B8C-83A1-F6EECF244321}">
                <p14:modId xmlns:p14="http://schemas.microsoft.com/office/powerpoint/2010/main" val="3243705895"/>
              </p:ext>
            </p:extLst>
          </p:nvPr>
        </p:nvGraphicFramePr>
        <p:xfrm>
          <a:off x="7578308" y="23551548"/>
          <a:ext cx="6229765" cy="3737859"/>
        </p:xfrm>
        <a:graphic>
          <a:graphicData uri="http://schemas.openxmlformats.org/drawingml/2006/chart">
            <c:chart xmlns:c="http://schemas.openxmlformats.org/drawingml/2006/chart" xmlns:r="http://schemas.openxmlformats.org/officeDocument/2006/relationships" r:id="rId5"/>
          </a:graphicData>
        </a:graphic>
      </p:graphicFrame>
      <p:sp>
        <p:nvSpPr>
          <p:cNvPr id="39" name="Text Box 19"/>
          <p:cNvSpPr txBox="1">
            <a:spLocks noChangeArrowheads="1"/>
          </p:cNvSpPr>
          <p:nvPr/>
        </p:nvSpPr>
        <p:spPr bwMode="auto">
          <a:xfrm>
            <a:off x="7488027" y="27152146"/>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AU" altLang="en-US" sz="2000" i="1" dirty="0" smtClean="0">
                <a:latin typeface="Times New Roman" charset="0"/>
              </a:rPr>
              <a:t>The results of the domain size case study</a:t>
            </a:r>
            <a:endParaRPr lang="en-AU" altLang="en-US" sz="2000" i="1" dirty="0">
              <a:latin typeface="Times New Roman" charset="0"/>
            </a:endParaRPr>
          </a:p>
        </p:txBody>
      </p:sp>
      <p:graphicFrame>
        <p:nvGraphicFramePr>
          <p:cNvPr id="41" name="Chart 40">
            <a:extLst>
              <a:ext uri="{FF2B5EF4-FFF2-40B4-BE49-F238E27FC236}">
                <a16:creationId xmlns:a16="http://schemas.microsoft.com/office/drawing/2014/main" id="{00000000-0008-0000-0300-000002000000}"/>
              </a:ext>
            </a:extLst>
          </p:cNvPr>
          <p:cNvGraphicFramePr/>
          <p:nvPr>
            <p:extLst>
              <p:ext uri="{D42A27DB-BD31-4B8C-83A1-F6EECF244321}">
                <p14:modId xmlns:p14="http://schemas.microsoft.com/office/powerpoint/2010/main" val="461978264"/>
              </p:ext>
            </p:extLst>
          </p:nvPr>
        </p:nvGraphicFramePr>
        <p:xfrm>
          <a:off x="14662733" y="2626270"/>
          <a:ext cx="6259062" cy="3490124"/>
        </p:xfrm>
        <a:graphic>
          <a:graphicData uri="http://schemas.openxmlformats.org/drawingml/2006/chart">
            <c:chart xmlns:c="http://schemas.openxmlformats.org/drawingml/2006/chart" xmlns:r="http://schemas.openxmlformats.org/officeDocument/2006/relationships" r:id="rId6"/>
          </a:graphicData>
        </a:graphic>
      </p:graphicFrame>
      <p:sp>
        <p:nvSpPr>
          <p:cNvPr id="45" name="Text Box 6"/>
          <p:cNvSpPr txBox="1">
            <a:spLocks noChangeArrowheads="1"/>
          </p:cNvSpPr>
          <p:nvPr/>
        </p:nvSpPr>
        <p:spPr bwMode="auto">
          <a:xfrm>
            <a:off x="14618724" y="6663589"/>
            <a:ext cx="6883476" cy="26737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2300" dirty="0"/>
              <a:t>Testing carried out </a:t>
            </a:r>
            <a:r>
              <a:rPr lang="en-GB" sz="2300" dirty="0" smtClean="0"/>
              <a:t>by Renan </a:t>
            </a:r>
            <a:r>
              <a:rPr lang="en-GB" sz="2300" dirty="0"/>
              <a:t>Francisco </a:t>
            </a:r>
            <a:r>
              <a:rPr lang="en-GB" sz="2300" dirty="0" err="1"/>
              <a:t>Soares</a:t>
            </a:r>
            <a:r>
              <a:rPr lang="en-GB" sz="2300" dirty="0"/>
              <a:t>, </a:t>
            </a:r>
            <a:r>
              <a:rPr lang="en-GB" sz="2300" dirty="0" smtClean="0"/>
              <a:t>2015</a:t>
            </a:r>
            <a:r>
              <a:rPr lang="en-GB" sz="2300" b="1" dirty="0"/>
              <a:t> </a:t>
            </a:r>
            <a:r>
              <a:rPr lang="en-GB" sz="2300" dirty="0" smtClean="0"/>
              <a:t>and</a:t>
            </a:r>
            <a:r>
              <a:rPr lang="en-GB" sz="2300" b="1" dirty="0" smtClean="0"/>
              <a:t> </a:t>
            </a:r>
            <a:r>
              <a:rPr lang="en-GB" sz="2300" dirty="0" err="1"/>
              <a:t>Pruthviraj</a:t>
            </a:r>
            <a:r>
              <a:rPr lang="en-GB" sz="2300" dirty="0"/>
              <a:t> </a:t>
            </a:r>
            <a:r>
              <a:rPr lang="en-GB" sz="2300" dirty="0" err="1"/>
              <a:t>Mohanrao</a:t>
            </a:r>
            <a:r>
              <a:rPr lang="en-GB" sz="2300" dirty="0"/>
              <a:t> </a:t>
            </a:r>
            <a:r>
              <a:rPr lang="en-GB" sz="2300" dirty="0" err="1"/>
              <a:t>Palaskar</a:t>
            </a:r>
            <a:r>
              <a:rPr lang="en-GB" sz="2300" dirty="0"/>
              <a:t>, </a:t>
            </a:r>
            <a:r>
              <a:rPr lang="en-GB" sz="2300" dirty="0" smtClean="0"/>
              <a:t>2016 </a:t>
            </a:r>
            <a:r>
              <a:rPr lang="en-GB" sz="2300" dirty="0"/>
              <a:t>validate the data gathered through testing. However, the value for coefficient of lift produced from the estate variant is lower than expected. </a:t>
            </a:r>
          </a:p>
          <a:p>
            <a:pPr lvl="0"/>
            <a:endParaRPr lang="en-GB" dirty="0" smtClean="0"/>
          </a:p>
        </p:txBody>
      </p:sp>
      <p:graphicFrame>
        <p:nvGraphicFramePr>
          <p:cNvPr id="55" name="Chart 54">
            <a:extLst>
              <a:ext uri="{FF2B5EF4-FFF2-40B4-BE49-F238E27FC236}">
                <a16:creationId xmlns:a16="http://schemas.microsoft.com/office/drawing/2014/main" id="{00000000-0008-0000-0400-000004000000}"/>
              </a:ext>
            </a:extLst>
          </p:cNvPr>
          <p:cNvGraphicFramePr>
            <a:graphicFrameLocks/>
          </p:cNvGraphicFramePr>
          <p:nvPr>
            <p:extLst>
              <p:ext uri="{D42A27DB-BD31-4B8C-83A1-F6EECF244321}">
                <p14:modId xmlns:p14="http://schemas.microsoft.com/office/powerpoint/2010/main" val="3962401211"/>
              </p:ext>
            </p:extLst>
          </p:nvPr>
        </p:nvGraphicFramePr>
        <p:xfrm>
          <a:off x="14703641" y="8884605"/>
          <a:ext cx="6162855" cy="3697713"/>
        </p:xfrm>
        <a:graphic>
          <a:graphicData uri="http://schemas.openxmlformats.org/drawingml/2006/chart">
            <c:chart xmlns:c="http://schemas.openxmlformats.org/drawingml/2006/chart" xmlns:r="http://schemas.openxmlformats.org/officeDocument/2006/relationships" r:id="rId7"/>
          </a:graphicData>
        </a:graphic>
      </p:graphicFrame>
      <p:sp>
        <p:nvSpPr>
          <p:cNvPr id="57" name="Text Box 6"/>
          <p:cNvSpPr txBox="1">
            <a:spLocks noChangeArrowheads="1"/>
          </p:cNvSpPr>
          <p:nvPr/>
        </p:nvSpPr>
        <p:spPr bwMode="auto">
          <a:xfrm>
            <a:off x="14431661" y="13167613"/>
            <a:ext cx="6926585" cy="44280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2300" dirty="0"/>
              <a:t>T</a:t>
            </a:r>
            <a:r>
              <a:rPr lang="en-GB" sz="2300" dirty="0" smtClean="0"/>
              <a:t>he </a:t>
            </a:r>
            <a:r>
              <a:rPr lang="en-GB" sz="2300" dirty="0"/>
              <a:t>notchback, fastback and pickup vehicle shapes follow the same pattern, where the coefficient of drag gets worse as the length of the air dam increases. However, as the length of the air dam reaches 300mm, the coefficient of drag improves. This improvement in coefficient of drag is achieved through the air flow, seen in </a:t>
            </a:r>
            <a:r>
              <a:rPr lang="en-GB" sz="2300" dirty="0" smtClean="0"/>
              <a:t>diagrams below, </a:t>
            </a:r>
            <a:r>
              <a:rPr lang="en-GB" sz="2300" dirty="0"/>
              <a:t>moving around the vehicle instead to the side instead of being pushed around the top of the car, or fed through the small gap between the bottom of the air dam and the road. </a:t>
            </a:r>
          </a:p>
        </p:txBody>
      </p:sp>
      <p:sp>
        <p:nvSpPr>
          <p:cNvPr id="62" name="Text Box 25"/>
          <p:cNvSpPr txBox="1">
            <a:spLocks noChangeArrowheads="1"/>
          </p:cNvSpPr>
          <p:nvPr/>
        </p:nvSpPr>
        <p:spPr bwMode="auto">
          <a:xfrm>
            <a:off x="14549105" y="12373919"/>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AU" altLang="en-US" sz="2000" i="1" dirty="0" smtClean="0">
                <a:latin typeface="Times New Roman" charset="0"/>
              </a:rPr>
              <a:t>How the coefficient for lift and drag changes for the four vehicle shapes with changing air dam length</a:t>
            </a:r>
            <a:endParaRPr lang="en-AU" altLang="en-US" sz="2000" i="1" dirty="0">
              <a:latin typeface="Times New Roman" charset="0"/>
            </a:endParaRPr>
          </a:p>
        </p:txBody>
      </p:sp>
      <p:pic>
        <p:nvPicPr>
          <p:cNvPr id="63" name="Picture 62"/>
          <p:cNvPicPr/>
          <p:nvPr/>
        </p:nvPicPr>
        <p:blipFill rotWithShape="1">
          <a:blip r:embed="rId8" cstate="print">
            <a:extLst>
              <a:ext uri="{28A0092B-C50C-407E-A947-70E740481C1C}">
                <a14:useLocalDpi xmlns:a14="http://schemas.microsoft.com/office/drawing/2010/main" val="0"/>
              </a:ext>
            </a:extLst>
          </a:blip>
          <a:srcRect l="33910" t="4728" b="8984"/>
          <a:stretch/>
        </p:blipFill>
        <p:spPr bwMode="auto">
          <a:xfrm>
            <a:off x="15056762" y="17571867"/>
            <a:ext cx="2400935" cy="1763395"/>
          </a:xfrm>
          <a:prstGeom prst="rect">
            <a:avLst/>
          </a:prstGeom>
          <a:ln>
            <a:solidFill>
              <a:schemeClr val="tx1"/>
            </a:solidFill>
          </a:ln>
          <a:extLst>
            <a:ext uri="{53640926-AAD7-44D8-BBD7-CCE9431645EC}">
              <a14:shadowObscured xmlns:a14="http://schemas.microsoft.com/office/drawing/2010/main"/>
            </a:ext>
          </a:extLst>
        </p:spPr>
      </p:pic>
      <p:pic>
        <p:nvPicPr>
          <p:cNvPr id="64" name="Picture 63"/>
          <p:cNvPicPr/>
          <p:nvPr/>
        </p:nvPicPr>
        <p:blipFill rotWithShape="1">
          <a:blip r:embed="rId9" cstate="print">
            <a:extLst>
              <a:ext uri="{28A0092B-C50C-407E-A947-70E740481C1C}">
                <a14:useLocalDpi xmlns:a14="http://schemas.microsoft.com/office/drawing/2010/main" val="0"/>
              </a:ext>
            </a:extLst>
          </a:blip>
          <a:srcRect l="34074" t="4433" b="8984"/>
          <a:stretch/>
        </p:blipFill>
        <p:spPr bwMode="auto">
          <a:xfrm>
            <a:off x="18368922" y="17571867"/>
            <a:ext cx="2386330" cy="1763395"/>
          </a:xfrm>
          <a:prstGeom prst="rect">
            <a:avLst/>
          </a:prstGeom>
          <a:ln>
            <a:solidFill>
              <a:schemeClr val="tx1"/>
            </a:solidFill>
          </a:ln>
          <a:extLst>
            <a:ext uri="{53640926-AAD7-44D8-BBD7-CCE9431645EC}">
              <a14:shadowObscured xmlns:a14="http://schemas.microsoft.com/office/drawing/2010/main"/>
            </a:ext>
          </a:extLst>
        </p:spPr>
      </p:pic>
      <p:pic>
        <p:nvPicPr>
          <p:cNvPr id="10" name="Picture 9"/>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74933" y="2680276"/>
            <a:ext cx="2975212" cy="2975212"/>
          </a:xfrm>
          <a:prstGeom prst="rect">
            <a:avLst/>
          </a:prstGeom>
        </p:spPr>
      </p:pic>
      <p:sp>
        <p:nvSpPr>
          <p:cNvPr id="65" name="Text Box 25"/>
          <p:cNvSpPr txBox="1">
            <a:spLocks noChangeArrowheads="1"/>
          </p:cNvSpPr>
          <p:nvPr/>
        </p:nvSpPr>
        <p:spPr bwMode="auto">
          <a:xfrm>
            <a:off x="14708571" y="19195797"/>
            <a:ext cx="6410325" cy="1457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AU" altLang="en-US" sz="2000" i="1" dirty="0" smtClean="0">
                <a:latin typeface="Times New Roman" charset="0"/>
              </a:rPr>
              <a:t>The turbulent air flow changing from being pushed under the vehicle on the left, to being pushed around the vehicle on the right. </a:t>
            </a:r>
            <a:endParaRPr lang="en-AU" altLang="en-US" sz="2000" i="1" dirty="0">
              <a:latin typeface="Times New Roman" charset="0"/>
            </a:endParaRPr>
          </a:p>
        </p:txBody>
      </p:sp>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780</TotalTime>
  <Words>940</Words>
  <Application>Microsoft Office PowerPoint</Application>
  <PresentationFormat>Custom</PresentationFormat>
  <Paragraphs>47</Paragraphs>
  <Slides>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ＭＳ Ｐゴシック</vt:lpstr>
      <vt:lpstr>ＭＳ Ｐゴシック</vt: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Luke Cripps (P149407)</cp:lastModifiedBy>
  <cp:revision>38</cp:revision>
  <dcterms:created xsi:type="dcterms:W3CDTF">2016-02-25T08:27:32Z</dcterms:created>
  <dcterms:modified xsi:type="dcterms:W3CDTF">2019-04-28T18:02:23Z</dcterms:modified>
</cp:coreProperties>
</file>