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37"/>
  </p:notesMasterIdLst>
  <p:sldIdLst>
    <p:sldId id="256" r:id="rId6"/>
    <p:sldId id="258" r:id="rId7"/>
    <p:sldId id="410" r:id="rId8"/>
    <p:sldId id="462" r:id="rId9"/>
    <p:sldId id="259" r:id="rId10"/>
    <p:sldId id="388" r:id="rId11"/>
    <p:sldId id="387" r:id="rId12"/>
    <p:sldId id="386" r:id="rId13"/>
    <p:sldId id="525" r:id="rId14"/>
    <p:sldId id="460" r:id="rId15"/>
    <p:sldId id="504" r:id="rId16"/>
    <p:sldId id="495" r:id="rId17"/>
    <p:sldId id="526" r:id="rId18"/>
    <p:sldId id="527" r:id="rId19"/>
    <p:sldId id="528" r:id="rId20"/>
    <p:sldId id="529" r:id="rId21"/>
    <p:sldId id="530" r:id="rId22"/>
    <p:sldId id="505" r:id="rId23"/>
    <p:sldId id="531" r:id="rId24"/>
    <p:sldId id="532" r:id="rId25"/>
    <p:sldId id="533" r:id="rId26"/>
    <p:sldId id="534" r:id="rId27"/>
    <p:sldId id="535" r:id="rId28"/>
    <p:sldId id="536" r:id="rId29"/>
    <p:sldId id="537" r:id="rId30"/>
    <p:sldId id="538" r:id="rId31"/>
    <p:sldId id="539" r:id="rId32"/>
    <p:sldId id="540" r:id="rId33"/>
    <p:sldId id="307" r:id="rId34"/>
    <p:sldId id="308" r:id="rId35"/>
    <p:sldId id="306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2454" autoAdjust="0"/>
  </p:normalViewPr>
  <p:slideViewPr>
    <p:cSldViewPr snapToGrid="0">
      <p:cViewPr>
        <p:scale>
          <a:sx n="56" d="100"/>
          <a:sy n="56" d="100"/>
        </p:scale>
        <p:origin x="1533" y="6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622C9A-E9E4-4239-A932-A8F4E714BB35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E4D72D-6A46-4192-8400-B72158011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957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1652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/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4264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845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21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885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986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727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034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512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317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521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081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728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8482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9955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376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4694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5047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3617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2924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2316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2016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9460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524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961622-7237-4AC8-9412-7DFE428C2AC9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319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25/02/2021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934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mailto:lee.cobley@uwtsd.ac.uk" TargetMode="External"/><Relationship Id="rId3" Type="http://schemas.openxmlformats.org/officeDocument/2006/relationships/image" Target="../media/image3.jpeg"/><Relationship Id="rId7" Type="http://schemas.openxmlformats.org/officeDocument/2006/relationships/hyperlink" Target="mailto:n.Kaliyamurthy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us/evalcenter/" TargetMode="External"/><Relationship Id="rId2" Type="http://schemas.openxmlformats.org/officeDocument/2006/relationships/hyperlink" Target="https://www.virtualbox.org/wiki/Downloads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portal.azure.com/#blade/Microsoft_Azure_Education/EducationMenuBlade/software" TargetMode="Externa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64912" y="1732809"/>
            <a:ext cx="5690720" cy="2348333"/>
          </a:xfrm>
        </p:spPr>
        <p:txBody>
          <a:bodyPr>
            <a:normAutofit/>
          </a:bodyPr>
          <a:lstStyle/>
          <a:p>
            <a:pPr algn="r"/>
            <a:r>
              <a:rPr lang="en-GB" sz="3600" b="1" dirty="0" smtClean="0">
                <a:solidFill>
                  <a:schemeClr val="accent2"/>
                </a:solidFill>
              </a:rPr>
              <a:t>DNS</a:t>
            </a:r>
            <a:r>
              <a:rPr lang="en-GB" sz="4800" dirty="0">
                <a:solidFill>
                  <a:schemeClr val="bg1"/>
                </a:solidFill>
              </a:rPr>
              <a:t/>
            </a:r>
            <a:br>
              <a:rPr lang="en-GB" sz="4800" dirty="0">
                <a:solidFill>
                  <a:schemeClr val="bg1"/>
                </a:solidFill>
              </a:rPr>
            </a:br>
            <a:r>
              <a:rPr lang="en-GB" sz="2400" i="1" dirty="0">
                <a:solidFill>
                  <a:schemeClr val="bg1"/>
                </a:solidFill>
              </a:rPr>
              <a:t>Network Operating Systems and </a:t>
            </a:r>
            <a:r>
              <a:rPr lang="en-GB" sz="2400" i="1" dirty="0" smtClean="0">
                <a:solidFill>
                  <a:schemeClr val="bg1"/>
                </a:solidFill>
              </a:rPr>
              <a:t>Services</a:t>
            </a:r>
            <a:br>
              <a:rPr lang="en-GB" sz="2400" i="1" dirty="0" smtClean="0">
                <a:solidFill>
                  <a:schemeClr val="bg1"/>
                </a:solidFill>
              </a:rPr>
            </a:br>
            <a:r>
              <a:rPr lang="en-GB" sz="2400" i="1" dirty="0" smtClean="0">
                <a:solidFill>
                  <a:schemeClr val="bg1"/>
                </a:solidFill>
              </a:rPr>
              <a:t>(ACCA5023)</a:t>
            </a:r>
            <a:endParaRPr lang="en-GB" sz="1800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2305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5481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234043" y="3428831"/>
            <a:ext cx="3320143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Nitheesh Murugan Kaliyamurthy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  <a:hlinkClick r:id="rId7"/>
              </a:rPr>
              <a:t>n.Kaliyamurthy@uwtsd.ac.uk</a:t>
            </a:r>
            <a:endParaRPr lang="en-GB" i="1" dirty="0" smtClean="0">
              <a:solidFill>
                <a:schemeClr val="bg1"/>
              </a:solidFill>
            </a:endParaRPr>
          </a:p>
          <a:p>
            <a:r>
              <a:rPr lang="en-GB" i="1" dirty="0">
                <a:solidFill>
                  <a:schemeClr val="bg1"/>
                </a:solidFill>
              </a:rPr>
              <a:t/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>&amp;</a:t>
            </a:r>
            <a:r>
              <a:rPr lang="en-GB" i="1" dirty="0">
                <a:solidFill>
                  <a:schemeClr val="bg1"/>
                </a:solidFill>
              </a:rPr>
              <a:t/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/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Lee Cobley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  <a:hlinkClick r:id="rId8"/>
              </a:rPr>
              <a:t>lee.cobley@uwtsd.ac.uk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122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So far…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Introducing Windows </a:t>
            </a:r>
            <a:r>
              <a:rPr lang="en-GB" dirty="0"/>
              <a:t>Server </a:t>
            </a:r>
            <a:endParaRPr lang="en-GB" dirty="0" smtClean="0"/>
          </a:p>
          <a:p>
            <a:pPr lvl="1"/>
            <a:r>
              <a:rPr lang="en-GB" dirty="0" smtClean="0"/>
              <a:t>Understanding Networks</a:t>
            </a:r>
          </a:p>
          <a:p>
            <a:pPr lvl="1"/>
            <a:r>
              <a:rPr lang="en-GB" dirty="0" smtClean="0"/>
              <a:t>Components</a:t>
            </a:r>
          </a:p>
          <a:p>
            <a:pPr lvl="1"/>
            <a:r>
              <a:rPr lang="en-GB" dirty="0" smtClean="0"/>
              <a:t>Architectures</a:t>
            </a:r>
          </a:p>
          <a:p>
            <a:pPr lvl="1"/>
            <a:r>
              <a:rPr lang="en-GB" dirty="0" smtClean="0"/>
              <a:t>IP Addressing</a:t>
            </a:r>
          </a:p>
          <a:p>
            <a:pPr lvl="1"/>
            <a:r>
              <a:rPr lang="en-GB" dirty="0" smtClean="0"/>
              <a:t>Servers</a:t>
            </a:r>
          </a:p>
          <a:p>
            <a:pPr lvl="1"/>
            <a:r>
              <a:rPr lang="en-GB" dirty="0" smtClean="0"/>
              <a:t>Network </a:t>
            </a:r>
            <a:r>
              <a:rPr lang="en-GB" dirty="0"/>
              <a:t>Operating </a:t>
            </a:r>
            <a:r>
              <a:rPr lang="en-GB" dirty="0" smtClean="0"/>
              <a:t>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7872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So far…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GB" sz="2000" dirty="0"/>
              <a:t>Knowledge and understanding</a:t>
            </a:r>
          </a:p>
          <a:p>
            <a:pPr marL="685800" lvl="1" algn="just"/>
            <a:r>
              <a:rPr lang="en-GB" sz="1600" dirty="0"/>
              <a:t>Server virtualization and its modes, </a:t>
            </a:r>
          </a:p>
          <a:p>
            <a:pPr marL="685800" lvl="1" algn="just"/>
            <a:r>
              <a:rPr lang="en-GB" sz="1600" dirty="0"/>
              <a:t>Hyper-V architecture and its installation requirements, </a:t>
            </a:r>
          </a:p>
          <a:p>
            <a:pPr marL="685800" lvl="1" algn="just"/>
            <a:r>
              <a:rPr lang="en-GB" sz="1600" dirty="0"/>
              <a:t>Nested virtualization</a:t>
            </a:r>
          </a:p>
          <a:p>
            <a:pPr marL="685800" lvl="1" algn="just"/>
            <a:r>
              <a:rPr lang="en-GB" sz="1600" dirty="0"/>
              <a:t>Hyper-V manager,</a:t>
            </a:r>
          </a:p>
          <a:p>
            <a:pPr marL="685800" lvl="1" algn="just"/>
            <a:r>
              <a:rPr lang="en-GB" sz="1600" dirty="0"/>
              <a:t>Checkpoints, </a:t>
            </a:r>
          </a:p>
          <a:p>
            <a:pPr marL="685800" lvl="1" algn="just"/>
            <a:r>
              <a:rPr lang="en-GB" sz="1600" dirty="0"/>
              <a:t>VHD and VHDX formats, </a:t>
            </a:r>
          </a:p>
          <a:p>
            <a:pPr marL="685800" lvl="1" algn="just"/>
            <a:r>
              <a:rPr lang="en-GB" sz="1600" dirty="0"/>
              <a:t>P2V &amp; V2P,</a:t>
            </a:r>
          </a:p>
          <a:p>
            <a:pPr algn="just"/>
            <a:r>
              <a:rPr lang="en-GB" sz="2000" dirty="0"/>
              <a:t>Enable virtualization on a server and run VMs., </a:t>
            </a:r>
          </a:p>
          <a:p>
            <a:pPr algn="just"/>
            <a:r>
              <a:rPr lang="en-GB" sz="2000" dirty="0"/>
              <a:t>Create and configure VHDs, </a:t>
            </a:r>
          </a:p>
          <a:p>
            <a:pPr algn="just"/>
            <a:r>
              <a:rPr lang="en-GB" sz="2000" dirty="0"/>
              <a:t>Manage a VMs' virtual memory, </a:t>
            </a:r>
          </a:p>
          <a:p>
            <a:pPr algn="just"/>
            <a:r>
              <a:rPr lang="en-GB" sz="2000" dirty="0"/>
              <a:t>Set up virtual networks, </a:t>
            </a:r>
          </a:p>
          <a:p>
            <a:pPr algn="just"/>
            <a:r>
              <a:rPr lang="en-GB" sz="2000" dirty="0"/>
              <a:t>Install the Hyper-V role.</a:t>
            </a:r>
          </a:p>
        </p:txBody>
      </p:sp>
    </p:spTree>
    <p:extLst>
      <p:ext uri="{BB962C8B-B14F-4D97-AF65-F5344CB8AC3E}">
        <p14:creationId xmlns:p14="http://schemas.microsoft.com/office/powerpoint/2010/main" val="1753867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So far…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en-GB" b="1" dirty="0"/>
              <a:t>Directory Services </a:t>
            </a:r>
          </a:p>
          <a:p>
            <a:pPr lvl="1" algn="just"/>
            <a:r>
              <a:rPr lang="en-GB" dirty="0"/>
              <a:t>Understand the Active Directory Infrastructure</a:t>
            </a:r>
          </a:p>
          <a:p>
            <a:pPr lvl="1" algn="just"/>
            <a:r>
              <a:rPr lang="en-GB" dirty="0"/>
              <a:t>Understand the DNS</a:t>
            </a:r>
          </a:p>
          <a:p>
            <a:pPr lvl="1" algn="just"/>
            <a:r>
              <a:rPr lang="en-GB" dirty="0"/>
              <a:t>Understand OUs and Containers</a:t>
            </a:r>
          </a:p>
          <a:p>
            <a:pPr lvl="1" algn="just"/>
            <a:r>
              <a:rPr lang="en-GB" dirty="0"/>
              <a:t>Understand Accounts and Groups</a:t>
            </a:r>
          </a:p>
          <a:p>
            <a:pPr lvl="1" algn="just"/>
            <a:endParaRPr lang="en-GB" dirty="0"/>
          </a:p>
          <a:p>
            <a:pPr algn="just"/>
            <a:r>
              <a:rPr lang="en-GB" dirty="0" smtClean="0"/>
              <a:t>Install </a:t>
            </a:r>
            <a:r>
              <a:rPr lang="en-GB" dirty="0"/>
              <a:t>AD, DNS roles in Server 2019 and prompt the server to a Domain Controller (DC</a:t>
            </a:r>
            <a:r>
              <a:rPr lang="en-GB" dirty="0" smtClean="0"/>
              <a:t>)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DHCP – Functions and Operations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53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Did you complete the task?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Checkpoints: </a:t>
            </a:r>
          </a:p>
          <a:p>
            <a:pPr lvl="1"/>
            <a:r>
              <a:rPr lang="en-GB" dirty="0" smtClean="0"/>
              <a:t>Worksheet 1 </a:t>
            </a:r>
          </a:p>
          <a:p>
            <a:pPr marL="914400" lvl="2" indent="0">
              <a:buNone/>
            </a:pPr>
            <a:r>
              <a:rPr lang="en-GB" dirty="0" smtClean="0"/>
              <a:t>– </a:t>
            </a:r>
            <a:r>
              <a:rPr lang="en-GB" b="1" i="1" dirty="0" smtClean="0">
                <a:solidFill>
                  <a:srgbClr val="FF0000"/>
                </a:solidFill>
              </a:rPr>
              <a:t>Practical/ Implementation Tasks </a:t>
            </a:r>
          </a:p>
          <a:p>
            <a:pPr marL="914400" lvl="2" indent="0">
              <a:buNone/>
            </a:pPr>
            <a:r>
              <a:rPr lang="en-GB" dirty="0"/>
              <a:t>– </a:t>
            </a:r>
            <a:r>
              <a:rPr lang="en-GB" dirty="0" smtClean="0"/>
              <a:t>Observational Tasks</a:t>
            </a:r>
          </a:p>
          <a:p>
            <a:pPr marL="914400" lvl="2" indent="0">
              <a:buNone/>
            </a:pPr>
            <a:r>
              <a:rPr lang="en-GB" dirty="0"/>
              <a:t>– </a:t>
            </a:r>
            <a:r>
              <a:rPr lang="en-GB" dirty="0" smtClean="0"/>
              <a:t>Documentation and Organisation	25</a:t>
            </a:r>
            <a:r>
              <a:rPr lang="en-GB" baseline="30000" dirty="0" smtClean="0"/>
              <a:t>th</a:t>
            </a:r>
            <a:r>
              <a:rPr lang="en-GB" dirty="0" smtClean="0"/>
              <a:t> Feb, 2021</a:t>
            </a:r>
          </a:p>
          <a:p>
            <a:pPr marL="914400" lvl="2" indent="0">
              <a:buNone/>
            </a:pPr>
            <a:r>
              <a:rPr lang="en-GB" dirty="0"/>
              <a:t>– </a:t>
            </a:r>
            <a:r>
              <a:rPr lang="en-GB" b="1" dirty="0" smtClean="0">
                <a:solidFill>
                  <a:srgbClr val="00B050"/>
                </a:solidFill>
              </a:rPr>
              <a:t>Submission</a:t>
            </a:r>
            <a:r>
              <a:rPr lang="en-GB" dirty="0" smtClean="0"/>
              <a:t>				</a:t>
            </a:r>
            <a:r>
              <a:rPr lang="en-GB" dirty="0"/>
              <a:t> </a:t>
            </a:r>
            <a:r>
              <a:rPr lang="en-GB" dirty="0" smtClean="0"/>
              <a:t>11</a:t>
            </a:r>
            <a:r>
              <a:rPr lang="en-GB" baseline="30000" dirty="0" smtClean="0"/>
              <a:t>th</a:t>
            </a:r>
            <a:r>
              <a:rPr lang="en-GB" dirty="0" smtClean="0"/>
              <a:t> Mar, </a:t>
            </a:r>
            <a:r>
              <a:rPr lang="en-GB" dirty="0"/>
              <a:t>2021</a:t>
            </a:r>
            <a:endParaRPr lang="en-GB" dirty="0" smtClean="0"/>
          </a:p>
          <a:p>
            <a:pPr lvl="1"/>
            <a:r>
              <a:rPr lang="en-GB" dirty="0" smtClean="0"/>
              <a:t>Worksheet 2</a:t>
            </a:r>
          </a:p>
          <a:p>
            <a:pPr marL="914400" lvl="2" indent="0">
              <a:buNone/>
            </a:pPr>
            <a:r>
              <a:rPr lang="en-GB" dirty="0"/>
              <a:t>– </a:t>
            </a:r>
            <a:r>
              <a:rPr lang="en-GB" b="1" i="1" dirty="0">
                <a:solidFill>
                  <a:srgbClr val="FF0000"/>
                </a:solidFill>
              </a:rPr>
              <a:t>Practical/ Implementation Tasks </a:t>
            </a:r>
          </a:p>
          <a:p>
            <a:pPr marL="914400" lvl="2" indent="0">
              <a:buNone/>
            </a:pPr>
            <a:r>
              <a:rPr lang="en-GB" dirty="0"/>
              <a:t>– Observational Tasks</a:t>
            </a:r>
          </a:p>
          <a:p>
            <a:pPr marL="914400" lvl="2" indent="0">
              <a:buNone/>
            </a:pPr>
            <a:r>
              <a:rPr lang="en-GB" dirty="0"/>
              <a:t>– Documentation and </a:t>
            </a:r>
            <a:r>
              <a:rPr lang="en-GB" dirty="0" smtClean="0"/>
              <a:t>Organisation	</a:t>
            </a:r>
            <a:r>
              <a:rPr lang="en-GB" dirty="0"/>
              <a:t> </a:t>
            </a:r>
            <a:r>
              <a:rPr lang="en-GB" dirty="0" smtClean="0"/>
              <a:t>04</a:t>
            </a:r>
            <a:r>
              <a:rPr lang="en-GB" baseline="30000" dirty="0" smtClean="0"/>
              <a:t>th</a:t>
            </a:r>
            <a:r>
              <a:rPr lang="en-GB" dirty="0" smtClean="0"/>
              <a:t> Mar, </a:t>
            </a:r>
            <a:r>
              <a:rPr lang="en-GB" dirty="0"/>
              <a:t>2021</a:t>
            </a:r>
          </a:p>
          <a:p>
            <a:pPr marL="914400" lvl="2" indent="0">
              <a:buNone/>
            </a:pPr>
            <a:r>
              <a:rPr lang="en-GB" dirty="0"/>
              <a:t>– </a:t>
            </a:r>
            <a:r>
              <a:rPr lang="en-GB" b="1" dirty="0">
                <a:solidFill>
                  <a:srgbClr val="00B050"/>
                </a:solidFill>
              </a:rPr>
              <a:t>Submission</a:t>
            </a:r>
            <a:r>
              <a:rPr lang="en-GB" dirty="0" smtClean="0"/>
              <a:t>				</a:t>
            </a:r>
            <a:r>
              <a:rPr lang="en-GB" dirty="0"/>
              <a:t> 11</a:t>
            </a:r>
            <a:r>
              <a:rPr lang="en-GB" baseline="30000" dirty="0"/>
              <a:t>th</a:t>
            </a:r>
            <a:r>
              <a:rPr lang="en-GB" dirty="0"/>
              <a:t> Mar, 2021</a:t>
            </a:r>
          </a:p>
          <a:p>
            <a:pPr lvl="1"/>
            <a:endParaRPr lang="en-GB" dirty="0" smtClean="0"/>
          </a:p>
          <a:p>
            <a:pPr lvl="1"/>
            <a:endParaRPr lang="en-US" sz="5600" dirty="0"/>
          </a:p>
          <a:p>
            <a:pPr marL="0" indent="0">
              <a:buNone/>
            </a:pPr>
            <a:endParaRPr lang="en-US" altLang="en-US" sz="28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518598" y="2128649"/>
            <a:ext cx="577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4000" b="1" dirty="0">
                <a:latin typeface="Wingdings 2" panose="05020102010507070707" pitchFamily="18" charset="2"/>
              </a:rPr>
              <a:t>P</a:t>
            </a:r>
          </a:p>
        </p:txBody>
      </p:sp>
      <p:sp>
        <p:nvSpPr>
          <p:cNvPr id="5" name="Rectangle 4"/>
          <p:cNvSpPr/>
          <p:nvPr/>
        </p:nvSpPr>
        <p:spPr>
          <a:xfrm>
            <a:off x="5518598" y="2421664"/>
            <a:ext cx="577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4000" b="1" dirty="0">
                <a:latin typeface="Wingdings 2" panose="05020102010507070707" pitchFamily="18" charset="2"/>
              </a:rPr>
              <a:t>P</a:t>
            </a:r>
          </a:p>
        </p:txBody>
      </p:sp>
      <p:sp>
        <p:nvSpPr>
          <p:cNvPr id="6" name="Rectangle 5"/>
          <p:cNvSpPr/>
          <p:nvPr/>
        </p:nvSpPr>
        <p:spPr>
          <a:xfrm>
            <a:off x="5518598" y="3676433"/>
            <a:ext cx="577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4000" b="1" dirty="0">
                <a:latin typeface="Wingdings 2" panose="05020102010507070707" pitchFamily="18" charset="2"/>
              </a:rPr>
              <a:t>P</a:t>
            </a:r>
          </a:p>
        </p:txBody>
      </p:sp>
      <p:sp>
        <p:nvSpPr>
          <p:cNvPr id="7" name="Rectangle 6"/>
          <p:cNvSpPr/>
          <p:nvPr/>
        </p:nvSpPr>
        <p:spPr>
          <a:xfrm>
            <a:off x="5518598" y="4030376"/>
            <a:ext cx="577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4000" b="1" dirty="0">
                <a:latin typeface="Wingdings 2" panose="05020102010507070707" pitchFamily="18" charset="2"/>
              </a:rPr>
              <a:t>P</a:t>
            </a:r>
          </a:p>
        </p:txBody>
      </p:sp>
      <p:sp>
        <p:nvSpPr>
          <p:cNvPr id="8" name="Rectangle 7"/>
          <p:cNvSpPr/>
          <p:nvPr/>
        </p:nvSpPr>
        <p:spPr>
          <a:xfrm>
            <a:off x="5518598" y="2773654"/>
            <a:ext cx="577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4000" b="1" dirty="0">
                <a:latin typeface="Wingdings 2" panose="05020102010507070707" pitchFamily="18" charset="2"/>
              </a:rPr>
              <a:t>P</a:t>
            </a:r>
          </a:p>
        </p:txBody>
      </p:sp>
      <p:sp>
        <p:nvSpPr>
          <p:cNvPr id="9" name="Rectangle 8"/>
          <p:cNvSpPr/>
          <p:nvPr/>
        </p:nvSpPr>
        <p:spPr>
          <a:xfrm>
            <a:off x="5518598" y="4420597"/>
            <a:ext cx="577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4000" b="1" dirty="0">
                <a:latin typeface="Wingdings 2" panose="05020102010507070707" pitchFamily="18" charset="2"/>
              </a:rPr>
              <a:t>P</a:t>
            </a:r>
          </a:p>
        </p:txBody>
      </p:sp>
    </p:spTree>
    <p:extLst>
      <p:ext uri="{BB962C8B-B14F-4D97-AF65-F5344CB8AC3E}">
        <p14:creationId xmlns:p14="http://schemas.microsoft.com/office/powerpoint/2010/main" val="2748647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Checklist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36651"/>
            <a:ext cx="10972800" cy="3917032"/>
          </a:xfrm>
        </p:spPr>
        <p:txBody>
          <a:bodyPr>
            <a:noAutofit/>
          </a:bodyPr>
          <a:lstStyle/>
          <a:p>
            <a:r>
              <a:rPr lang="en-GB" sz="1600" dirty="0" smtClean="0"/>
              <a:t>Document with necessary steps. </a:t>
            </a:r>
          </a:p>
          <a:p>
            <a:pPr lvl="1"/>
            <a:r>
              <a:rPr lang="en-GB" sz="1400" dirty="0" smtClean="0"/>
              <a:t>Have you included appropriate screenshots?</a:t>
            </a:r>
          </a:p>
          <a:p>
            <a:pPr lvl="1"/>
            <a:r>
              <a:rPr lang="en-GB" sz="1400" dirty="0" smtClean="0"/>
              <a:t>Have you explained them in the current speech?</a:t>
            </a:r>
          </a:p>
          <a:p>
            <a:pPr lvl="1"/>
            <a:r>
              <a:rPr lang="en-GB" sz="1400" dirty="0" smtClean="0"/>
              <a:t>Have you numbered your screenshot images, so that it is easy to follow?</a:t>
            </a:r>
          </a:p>
          <a:p>
            <a:pPr lvl="1"/>
            <a:r>
              <a:rPr lang="en-GB" sz="1400" dirty="0" smtClean="0"/>
              <a:t>Have you added Chapters/ Topics for each category of your screenshots?</a:t>
            </a:r>
          </a:p>
          <a:p>
            <a:endParaRPr lang="en-GB" sz="1600" dirty="0" smtClean="0"/>
          </a:p>
          <a:p>
            <a:r>
              <a:rPr lang="en-GB" sz="1600" dirty="0" smtClean="0"/>
              <a:t>Write your observations.</a:t>
            </a:r>
          </a:p>
          <a:p>
            <a:pPr lvl="1"/>
            <a:r>
              <a:rPr lang="en-GB" sz="1400" dirty="0" smtClean="0"/>
              <a:t>Are your observations documented using IEEE format?</a:t>
            </a:r>
          </a:p>
          <a:p>
            <a:pPr lvl="1"/>
            <a:r>
              <a:rPr lang="en-GB" sz="1400" dirty="0" smtClean="0"/>
              <a:t>Is your documentation formatted professionally?</a:t>
            </a:r>
          </a:p>
          <a:p>
            <a:pPr lvl="1"/>
            <a:r>
              <a:rPr lang="en-GB" sz="1400" dirty="0" smtClean="0"/>
              <a:t>Have you included Heading/Chapters/Figures/ Tables?</a:t>
            </a:r>
          </a:p>
          <a:p>
            <a:pPr lvl="1"/>
            <a:r>
              <a:rPr lang="en-GB" sz="1400" dirty="0" smtClean="0"/>
              <a:t>Have you numbered them so that the flow is easy to follow?</a:t>
            </a:r>
          </a:p>
          <a:p>
            <a:pPr lvl="1"/>
            <a:r>
              <a:rPr lang="en-GB" sz="1400" dirty="0" smtClean="0"/>
              <a:t>Have you referenced your observations with academic credible literatures?</a:t>
            </a:r>
          </a:p>
          <a:p>
            <a:pPr lvl="1"/>
            <a:r>
              <a:rPr lang="en-GB" sz="1400" dirty="0" smtClean="0"/>
              <a:t>Are those literatures in-text cited</a:t>
            </a:r>
            <a:r>
              <a:rPr lang="en-GB" sz="1400" dirty="0"/>
              <a:t> </a:t>
            </a:r>
            <a:r>
              <a:rPr lang="en-GB" sz="1400" dirty="0" smtClean="0"/>
              <a:t>and are those literatures recent one?</a:t>
            </a:r>
          </a:p>
          <a:p>
            <a:pPr lvl="1"/>
            <a:endParaRPr lang="en-GB" sz="1400" dirty="0" smtClean="0"/>
          </a:p>
          <a:p>
            <a:r>
              <a:rPr lang="en-GB" sz="1600" dirty="0" smtClean="0"/>
              <a:t>Plagiarism. </a:t>
            </a:r>
          </a:p>
          <a:p>
            <a:pPr lvl="1"/>
            <a:r>
              <a:rPr lang="en-GB" sz="1400" dirty="0" smtClean="0"/>
              <a:t>Did you check your work for plagiarism? </a:t>
            </a:r>
          </a:p>
          <a:p>
            <a:pPr lvl="1"/>
            <a:r>
              <a:rPr lang="en-GB" sz="1400" dirty="0" smtClean="0"/>
              <a:t>If the plagiarism is more than 15%, did you rewrite?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0854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What’s your response? Type in Chat…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What is an Active Directory?</a:t>
            </a:r>
          </a:p>
          <a:p>
            <a:r>
              <a:rPr lang="en-GB" sz="2400" dirty="0" smtClean="0"/>
              <a:t>What is a Group </a:t>
            </a:r>
            <a:r>
              <a:rPr lang="en-GB" sz="2400" dirty="0"/>
              <a:t>Policy?</a:t>
            </a:r>
          </a:p>
          <a:p>
            <a:r>
              <a:rPr lang="en-GB" sz="2400" dirty="0" smtClean="0"/>
              <a:t>What </a:t>
            </a:r>
            <a:r>
              <a:rPr lang="en-GB" sz="2400" dirty="0"/>
              <a:t>is </a:t>
            </a:r>
            <a:r>
              <a:rPr lang="en-GB" sz="2400" dirty="0" smtClean="0"/>
              <a:t>Group </a:t>
            </a:r>
            <a:r>
              <a:rPr lang="en-GB" sz="2400" dirty="0"/>
              <a:t>Policy Objects (GPO)? </a:t>
            </a:r>
            <a:endParaRPr lang="en-GB" sz="2400" dirty="0" smtClean="0"/>
          </a:p>
          <a:p>
            <a:r>
              <a:rPr lang="en-GB" sz="2400" dirty="0"/>
              <a:t>What is your understanding on domains, forests and trees?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10486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Today’s objective….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765" y="1274046"/>
            <a:ext cx="10972800" cy="3917032"/>
          </a:xfrm>
        </p:spPr>
        <p:txBody>
          <a:bodyPr>
            <a:noAutofit/>
          </a:bodyPr>
          <a:lstStyle/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Continue </a:t>
            </a:r>
            <a:r>
              <a:rPr lang="en-GB" sz="1600" b="1" dirty="0" smtClean="0">
                <a:solidFill>
                  <a:srgbClr val="FF0000"/>
                </a:solidFill>
              </a:rPr>
              <a:t>with Directory Services</a:t>
            </a:r>
            <a:r>
              <a:rPr lang="en-GB" sz="1600" b="1" dirty="0">
                <a:solidFill>
                  <a:srgbClr val="FF0000"/>
                </a:solidFill>
              </a:rPr>
              <a:t> </a:t>
            </a:r>
            <a:endParaRPr lang="en-GB" sz="1600" b="1" dirty="0" smtClean="0">
              <a:solidFill>
                <a:srgbClr val="FF0000"/>
              </a:solidFill>
            </a:endParaRPr>
          </a:p>
          <a:p>
            <a:pPr lvl="1" algn="just"/>
            <a:r>
              <a:rPr lang="en-GB" sz="1200" dirty="0" smtClean="0">
                <a:solidFill>
                  <a:srgbClr val="FF0000"/>
                </a:solidFill>
              </a:rPr>
              <a:t>Understand the Active Directory Infrastructure</a:t>
            </a:r>
          </a:p>
          <a:p>
            <a:pPr lvl="1" algn="just"/>
            <a:r>
              <a:rPr lang="en-GB" sz="1200" dirty="0" smtClean="0">
                <a:solidFill>
                  <a:srgbClr val="FF0000"/>
                </a:solidFill>
              </a:rPr>
              <a:t>Understand the DNS</a:t>
            </a:r>
          </a:p>
          <a:p>
            <a:pPr lvl="1" algn="just"/>
            <a:r>
              <a:rPr lang="en-GB" sz="1200" dirty="0" smtClean="0">
                <a:solidFill>
                  <a:srgbClr val="FF0000"/>
                </a:solidFill>
              </a:rPr>
              <a:t>Understand OUs and Containers</a:t>
            </a:r>
          </a:p>
          <a:p>
            <a:pPr lvl="1" algn="just"/>
            <a:r>
              <a:rPr lang="en-GB" sz="1200" dirty="0" smtClean="0">
                <a:solidFill>
                  <a:srgbClr val="FF0000"/>
                </a:solidFill>
              </a:rPr>
              <a:t>Understand Accounts and Groups</a:t>
            </a:r>
          </a:p>
          <a:p>
            <a:pPr lvl="1" algn="just"/>
            <a:r>
              <a:rPr lang="en-GB" sz="1200" dirty="0" smtClean="0">
                <a:solidFill>
                  <a:schemeClr val="accent6"/>
                </a:solidFill>
              </a:rPr>
              <a:t>Group Policies, GPO</a:t>
            </a:r>
          </a:p>
          <a:p>
            <a:pPr lvl="1" algn="just"/>
            <a:r>
              <a:rPr lang="en-GB" sz="1200" dirty="0" smtClean="0">
                <a:solidFill>
                  <a:schemeClr val="accent6"/>
                </a:solidFill>
              </a:rPr>
              <a:t>Other Services</a:t>
            </a:r>
          </a:p>
          <a:p>
            <a:pPr algn="just"/>
            <a:r>
              <a:rPr lang="en-GB" sz="1600" b="1" dirty="0" smtClean="0">
                <a:solidFill>
                  <a:srgbClr val="0070C0"/>
                </a:solidFill>
              </a:rPr>
              <a:t>DHCP</a:t>
            </a:r>
            <a:endParaRPr lang="en-GB" sz="1600" b="1" dirty="0">
              <a:solidFill>
                <a:srgbClr val="0070C0"/>
              </a:solidFill>
            </a:endParaRPr>
          </a:p>
          <a:p>
            <a:pPr lvl="1" algn="just"/>
            <a:r>
              <a:rPr lang="en-GB" sz="1200" dirty="0" smtClean="0">
                <a:solidFill>
                  <a:srgbClr val="0070C0"/>
                </a:solidFill>
              </a:rPr>
              <a:t>What is DHCP?</a:t>
            </a:r>
            <a:endParaRPr lang="en-GB" sz="1200" dirty="0">
              <a:solidFill>
                <a:srgbClr val="0070C0"/>
              </a:solidFill>
            </a:endParaRPr>
          </a:p>
          <a:p>
            <a:pPr lvl="1" algn="just"/>
            <a:r>
              <a:rPr lang="en-GB" sz="1200" dirty="0" smtClean="0">
                <a:solidFill>
                  <a:srgbClr val="0070C0"/>
                </a:solidFill>
              </a:rPr>
              <a:t>How DHCP Operates?</a:t>
            </a:r>
            <a:endParaRPr lang="en-GB" sz="1200" dirty="0">
              <a:solidFill>
                <a:srgbClr val="0070C0"/>
              </a:solidFill>
            </a:endParaRPr>
          </a:p>
          <a:p>
            <a:pPr lvl="1" algn="just"/>
            <a:r>
              <a:rPr lang="en-GB" sz="1200" dirty="0" smtClean="0">
                <a:solidFill>
                  <a:srgbClr val="0070C0"/>
                </a:solidFill>
              </a:rPr>
              <a:t>Functions of DHCP</a:t>
            </a:r>
            <a:endParaRPr lang="en-GB" sz="1600" b="1" dirty="0" smtClean="0">
              <a:solidFill>
                <a:srgbClr val="0070C0"/>
              </a:solidFill>
            </a:endParaRPr>
          </a:p>
          <a:p>
            <a:pPr algn="just"/>
            <a:r>
              <a:rPr lang="en-GB" sz="1600" b="1" dirty="0">
                <a:solidFill>
                  <a:srgbClr val="0070C0"/>
                </a:solidFill>
              </a:rPr>
              <a:t>DNS</a:t>
            </a:r>
          </a:p>
          <a:p>
            <a:pPr algn="just"/>
            <a:r>
              <a:rPr lang="en-GB" sz="1600" b="1" dirty="0">
                <a:solidFill>
                  <a:srgbClr val="0070C0"/>
                </a:solidFill>
              </a:rPr>
              <a:t>Security Aspects of Active Directory</a:t>
            </a:r>
          </a:p>
          <a:p>
            <a:pPr algn="just"/>
            <a:r>
              <a:rPr lang="en-GB" sz="1600" b="1" dirty="0">
                <a:solidFill>
                  <a:srgbClr val="0070C0"/>
                </a:solidFill>
              </a:rPr>
              <a:t>Best Practices – Designing and Implementing </a:t>
            </a:r>
            <a:r>
              <a:rPr lang="en-GB" sz="1600" b="1" dirty="0" smtClean="0">
                <a:solidFill>
                  <a:srgbClr val="0070C0"/>
                </a:solidFill>
              </a:rPr>
              <a:t>AD</a:t>
            </a:r>
          </a:p>
          <a:p>
            <a:pPr algn="just"/>
            <a:r>
              <a:rPr lang="en-GB" sz="1600" b="1" dirty="0" smtClean="0">
                <a:solidFill>
                  <a:schemeClr val="accent6"/>
                </a:solidFill>
              </a:rPr>
              <a:t>Storage and Backup</a:t>
            </a:r>
          </a:p>
          <a:p>
            <a:pPr algn="just"/>
            <a:r>
              <a:rPr lang="en-GB" sz="1600" b="1" dirty="0" smtClean="0">
                <a:solidFill>
                  <a:schemeClr val="accent6"/>
                </a:solidFill>
              </a:rPr>
              <a:t>Monitoring and Troubleshooting</a:t>
            </a:r>
            <a:r>
              <a:rPr lang="en-GB" sz="1600" dirty="0" smtClean="0"/>
              <a:t>					</a:t>
            </a:r>
            <a:r>
              <a:rPr lang="en-GB" sz="1600" i="1" dirty="0" smtClean="0"/>
              <a:t>This </a:t>
            </a:r>
            <a:r>
              <a:rPr lang="en-GB" sz="1600" i="1" dirty="0"/>
              <a:t>Lecture continues next week…</a:t>
            </a:r>
          </a:p>
          <a:p>
            <a:pPr algn="just"/>
            <a:endParaRPr lang="en-GB" sz="1600" dirty="0" smtClean="0"/>
          </a:p>
          <a:p>
            <a:pPr lvl="1" algn="just"/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62864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Today’s objective….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765" y="1274046"/>
            <a:ext cx="10972800" cy="3917032"/>
          </a:xfrm>
        </p:spPr>
        <p:txBody>
          <a:bodyPr>
            <a:noAutofit/>
          </a:bodyPr>
          <a:lstStyle/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Virtualization</a:t>
            </a:r>
          </a:p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Install </a:t>
            </a:r>
            <a:r>
              <a:rPr lang="en-GB" sz="1600" b="1" dirty="0">
                <a:solidFill>
                  <a:srgbClr val="FF0000"/>
                </a:solidFill>
              </a:rPr>
              <a:t>AD, DNS roles in Server 2019 and prompt the server to a Domain Controller (DC)</a:t>
            </a:r>
          </a:p>
          <a:p>
            <a:pPr algn="just"/>
            <a:r>
              <a:rPr lang="en-GB" sz="1600" b="1" dirty="0" smtClean="0"/>
              <a:t>Install DHCP in Server 2019</a:t>
            </a:r>
            <a:r>
              <a:rPr lang="en-GB" sz="1600" dirty="0" smtClean="0"/>
              <a:t>.</a:t>
            </a:r>
            <a:r>
              <a:rPr lang="en-GB" sz="1600" dirty="0" smtClean="0"/>
              <a:t>			</a:t>
            </a:r>
          </a:p>
          <a:p>
            <a:pPr lvl="1" algn="just"/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636713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DOMAIN NAME SYSTEM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8" y="1706646"/>
            <a:ext cx="11398102" cy="2613217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Constantia" pitchFamily="18" charset="0"/>
              </a:rPr>
              <a:t>Aged concept – From ARPANET age since 1960’s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Constantia" pitchFamily="18" charset="0"/>
              </a:rPr>
              <a:t>Knowing names for numbers (here IP Addresses)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Constantia" pitchFamily="18" charset="0"/>
              </a:rPr>
              <a:t>In 1980’s, DNS was documented in RFC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Constantia" pitchFamily="18" charset="0"/>
              </a:rPr>
              <a:t>DNS – Tree Structure (Hierarchical)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Constantia" pitchFamily="18" charset="0"/>
              </a:rPr>
              <a:t>Branch and Leaf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Constantia" pitchFamily="18" charset="0"/>
              </a:rPr>
              <a:t> Each branch is a Root Zone and Each leaf has 0 or more resource records</a:t>
            </a:r>
            <a:endParaRPr lang="en-US" altLang="en-US" dirty="0"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924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DOMAIN NAME SYSTEM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507" y="1417638"/>
            <a:ext cx="11398102" cy="2613217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dirty="0" smtClean="0">
                <a:latin typeface="Constantia" pitchFamily="18" charset="0"/>
              </a:rPr>
              <a:t>Zone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dirty="0" smtClean="0">
                <a:latin typeface="Constantia" pitchFamily="18" charset="0"/>
              </a:rPr>
              <a:t>Each zone represents a root domain or multiple domains and sub-domains.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dirty="0" smtClean="0">
                <a:latin typeface="Constantia" pitchFamily="18" charset="0"/>
              </a:rPr>
              <a:t>The name of the domains has labels separated by period. (nos.com)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dirty="0" smtClean="0">
                <a:latin typeface="Constantia" pitchFamily="18" charset="0"/>
              </a:rPr>
              <a:t>DNS is maintained by Database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dirty="0" smtClean="0">
                <a:latin typeface="Constantia" pitchFamily="18" charset="0"/>
              </a:rPr>
              <a:t>The Database uses client/server architecture</a:t>
            </a:r>
            <a:endParaRPr lang="en-GB" altLang="en-US" dirty="0">
              <a:latin typeface="Constantia" pitchFamily="18" charset="0"/>
            </a:endParaRP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dirty="0" smtClean="0">
                <a:latin typeface="Constantia" pitchFamily="18" charset="0"/>
              </a:rPr>
              <a:t>The network hosts represents server’s name</a:t>
            </a:r>
            <a:endParaRPr lang="en-GB" altLang="en-US" dirty="0">
              <a:latin typeface="Constantia" pitchFamily="18" charset="0"/>
            </a:endParaRPr>
          </a:p>
          <a:p>
            <a:pPr lvl="1" algn="just">
              <a:buFont typeface="Wingdings" panose="05000000000000000000" pitchFamily="2" charset="2"/>
              <a:buChar char="§"/>
            </a:pPr>
            <a:endParaRPr lang="en-US" altLang="en-US" dirty="0"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0132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799" y="952724"/>
            <a:ext cx="11653462" cy="4228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356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6927" y="208547"/>
            <a:ext cx="10210462" cy="5326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747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1818" y="281353"/>
            <a:ext cx="8751413" cy="5321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713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DOMAIN NAME SYSTEM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4" y="1103601"/>
            <a:ext cx="6334126" cy="451066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2250" y="1417638"/>
            <a:ext cx="5496264" cy="2520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529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DOMAIN NAME SYSTEM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733425" y="1417638"/>
            <a:ext cx="5092700" cy="3503613"/>
            <a:chOff x="706" y="822"/>
            <a:chExt cx="4230" cy="3035"/>
          </a:xfrm>
        </p:grpSpPr>
        <p:sp>
          <p:nvSpPr>
            <p:cNvPr id="8" name="Oval 6"/>
            <p:cNvSpPr>
              <a:spLocks noChangeArrowheads="1"/>
            </p:cNvSpPr>
            <p:nvPr/>
          </p:nvSpPr>
          <p:spPr bwMode="auto">
            <a:xfrm>
              <a:off x="3528" y="2802"/>
              <a:ext cx="1408" cy="691"/>
            </a:xfrm>
            <a:prstGeom prst="ellipse">
              <a:avLst/>
            </a:prstGeom>
            <a:gradFill rotWithShape="1">
              <a:gsLst>
                <a:gs pos="0">
                  <a:srgbClr val="F0F1FF"/>
                </a:gs>
                <a:gs pos="100000">
                  <a:srgbClr val="B3C8DF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333333"/>
              </a:solidFill>
              <a:round/>
              <a:headEnd/>
              <a:tailEnd/>
            </a:ln>
            <a:effectLst>
              <a:outerShdw dist="35921" dir="2700000" algn="ctr" rotWithShape="0">
                <a:srgbClr val="ADADAD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auto">
            <a:xfrm>
              <a:off x="827" y="3125"/>
              <a:ext cx="1569" cy="732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rgbClr val="EEEFD7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333333"/>
              </a:solidFill>
              <a:round/>
              <a:headEnd/>
              <a:tailEnd/>
            </a:ln>
            <a:effectLst>
              <a:outerShdw dist="35921" dir="2700000" algn="ctr" rotWithShape="0">
                <a:srgbClr val="ADADAD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pic>
          <p:nvPicPr>
            <p:cNvPr id="10" name="Picture 8" descr="tube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77" y="822"/>
              <a:ext cx="1789" cy="8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Picture 9" descr="UserWithDesktopComputer0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39" y="2488"/>
              <a:ext cx="1177" cy="13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Picture 10" descr="Computer_DesktopComputerSansKeyboard01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15" y="2338"/>
              <a:ext cx="719" cy="8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Text Box 11"/>
            <p:cNvSpPr txBox="1">
              <a:spLocks noChangeArrowheads="1"/>
            </p:cNvSpPr>
            <p:nvPr/>
          </p:nvSpPr>
          <p:spPr bwMode="auto">
            <a:xfrm>
              <a:off x="2410" y="877"/>
              <a:ext cx="1400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 eaLnBrk="1" hangingPunct="1">
                <a:defRPr/>
              </a:pPr>
              <a:r>
                <a:rPr lang="en-US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Narrow" pitchFamily="34" charset="0"/>
                </a:rPr>
                <a:t>Name Resolution</a:t>
              </a:r>
            </a:p>
            <a:p>
              <a:pPr algn="ctr" eaLnBrk="1" hangingPunct="1">
                <a:defRPr/>
              </a:pPr>
              <a:r>
                <a:rPr lang="en-US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Narrow" pitchFamily="34" charset="0"/>
                </a:rPr>
                <a:t>Service</a:t>
              </a:r>
            </a:p>
          </p:txBody>
        </p:sp>
        <p:sp>
          <p:nvSpPr>
            <p:cNvPr id="14" name="Text Box 12"/>
            <p:cNvSpPr txBox="1">
              <a:spLocks noChangeArrowheads="1"/>
            </p:cNvSpPr>
            <p:nvPr/>
          </p:nvSpPr>
          <p:spPr bwMode="auto">
            <a:xfrm>
              <a:off x="1892" y="1994"/>
              <a:ext cx="875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dirty="0">
                  <a:latin typeface="Arial Narrow" panose="020B0606020202030204" pitchFamily="34" charset="0"/>
                </a:rPr>
                <a:t>192.168.1.200</a:t>
              </a:r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auto">
            <a:xfrm rot="5749702" flipH="1" flipV="1">
              <a:off x="1421" y="1418"/>
              <a:ext cx="1272" cy="703"/>
            </a:xfrm>
            <a:custGeom>
              <a:avLst/>
              <a:gdLst>
                <a:gd name="T0" fmla="*/ 939 w 1631"/>
                <a:gd name="T1" fmla="*/ 477 h 609"/>
                <a:gd name="T2" fmla="*/ 931 w 1631"/>
                <a:gd name="T3" fmla="*/ 450 h 609"/>
                <a:gd name="T4" fmla="*/ 912 w 1631"/>
                <a:gd name="T5" fmla="*/ 398 h 609"/>
                <a:gd name="T6" fmla="*/ 891 w 1631"/>
                <a:gd name="T7" fmla="*/ 351 h 609"/>
                <a:gd name="T8" fmla="*/ 866 w 1631"/>
                <a:gd name="T9" fmla="*/ 304 h 609"/>
                <a:gd name="T10" fmla="*/ 841 w 1631"/>
                <a:gd name="T11" fmla="*/ 260 h 609"/>
                <a:gd name="T12" fmla="*/ 810 w 1631"/>
                <a:gd name="T13" fmla="*/ 217 h 609"/>
                <a:gd name="T14" fmla="*/ 778 w 1631"/>
                <a:gd name="T15" fmla="*/ 179 h 609"/>
                <a:gd name="T16" fmla="*/ 745 w 1631"/>
                <a:gd name="T17" fmla="*/ 144 h 609"/>
                <a:gd name="T18" fmla="*/ 708 w 1631"/>
                <a:gd name="T19" fmla="*/ 113 h 609"/>
                <a:gd name="T20" fmla="*/ 670 w 1631"/>
                <a:gd name="T21" fmla="*/ 84 h 609"/>
                <a:gd name="T22" fmla="*/ 631 w 1631"/>
                <a:gd name="T23" fmla="*/ 59 h 609"/>
                <a:gd name="T24" fmla="*/ 588 w 1631"/>
                <a:gd name="T25" fmla="*/ 38 h 609"/>
                <a:gd name="T26" fmla="*/ 545 w 1631"/>
                <a:gd name="T27" fmla="*/ 24 h 609"/>
                <a:gd name="T28" fmla="*/ 501 w 1631"/>
                <a:gd name="T29" fmla="*/ 10 h 609"/>
                <a:gd name="T30" fmla="*/ 466 w 1631"/>
                <a:gd name="T31" fmla="*/ 3 h 609"/>
                <a:gd name="T32" fmla="*/ 431 w 1631"/>
                <a:gd name="T33" fmla="*/ 2 h 609"/>
                <a:gd name="T34" fmla="*/ 378 w 1631"/>
                <a:gd name="T35" fmla="*/ 2 h 609"/>
                <a:gd name="T36" fmla="*/ 349 w 1631"/>
                <a:gd name="T37" fmla="*/ 3 h 609"/>
                <a:gd name="T38" fmla="*/ 292 w 1631"/>
                <a:gd name="T39" fmla="*/ 16 h 609"/>
                <a:gd name="T40" fmla="*/ 263 w 1631"/>
                <a:gd name="T41" fmla="*/ 25 h 609"/>
                <a:gd name="T42" fmla="*/ 209 w 1631"/>
                <a:gd name="T43" fmla="*/ 46 h 609"/>
                <a:gd name="T44" fmla="*/ 157 w 1631"/>
                <a:gd name="T45" fmla="*/ 76 h 609"/>
                <a:gd name="T46" fmla="*/ 108 w 1631"/>
                <a:gd name="T47" fmla="*/ 113 h 609"/>
                <a:gd name="T48" fmla="*/ 62 w 1631"/>
                <a:gd name="T49" fmla="*/ 154 h 609"/>
                <a:gd name="T50" fmla="*/ 19 w 1631"/>
                <a:gd name="T51" fmla="*/ 200 h 609"/>
                <a:gd name="T52" fmla="*/ 19 w 1631"/>
                <a:gd name="T53" fmla="*/ 205 h 609"/>
                <a:gd name="T54" fmla="*/ 58 w 1631"/>
                <a:gd name="T55" fmla="*/ 172 h 609"/>
                <a:gd name="T56" fmla="*/ 99 w 1631"/>
                <a:gd name="T57" fmla="*/ 141 h 609"/>
                <a:gd name="T58" fmla="*/ 120 w 1631"/>
                <a:gd name="T59" fmla="*/ 128 h 609"/>
                <a:gd name="T60" fmla="*/ 165 w 1631"/>
                <a:gd name="T61" fmla="*/ 106 h 609"/>
                <a:gd name="T62" fmla="*/ 210 w 1631"/>
                <a:gd name="T63" fmla="*/ 88 h 609"/>
                <a:gd name="T64" fmla="*/ 257 w 1631"/>
                <a:gd name="T65" fmla="*/ 75 h 609"/>
                <a:gd name="T66" fmla="*/ 306 w 1631"/>
                <a:gd name="T67" fmla="*/ 67 h 609"/>
                <a:gd name="T68" fmla="*/ 355 w 1631"/>
                <a:gd name="T69" fmla="*/ 62 h 609"/>
                <a:gd name="T70" fmla="*/ 402 w 1631"/>
                <a:gd name="T71" fmla="*/ 67 h 609"/>
                <a:gd name="T72" fmla="*/ 447 w 1631"/>
                <a:gd name="T73" fmla="*/ 72 h 609"/>
                <a:gd name="T74" fmla="*/ 491 w 1631"/>
                <a:gd name="T75" fmla="*/ 84 h 609"/>
                <a:gd name="T76" fmla="*/ 535 w 1631"/>
                <a:gd name="T77" fmla="*/ 98 h 609"/>
                <a:gd name="T78" fmla="*/ 576 w 1631"/>
                <a:gd name="T79" fmla="*/ 120 h 609"/>
                <a:gd name="T80" fmla="*/ 615 w 1631"/>
                <a:gd name="T81" fmla="*/ 144 h 609"/>
                <a:gd name="T82" fmla="*/ 654 w 1631"/>
                <a:gd name="T83" fmla="*/ 171 h 609"/>
                <a:gd name="T84" fmla="*/ 689 w 1631"/>
                <a:gd name="T85" fmla="*/ 204 h 609"/>
                <a:gd name="T86" fmla="*/ 723 w 1631"/>
                <a:gd name="T87" fmla="*/ 235 h 609"/>
                <a:gd name="T88" fmla="*/ 755 w 1631"/>
                <a:gd name="T89" fmla="*/ 275 h 609"/>
                <a:gd name="T90" fmla="*/ 785 w 1631"/>
                <a:gd name="T91" fmla="*/ 316 h 609"/>
                <a:gd name="T92" fmla="*/ 811 w 1631"/>
                <a:gd name="T93" fmla="*/ 359 h 609"/>
                <a:gd name="T94" fmla="*/ 836 w 1631"/>
                <a:gd name="T95" fmla="*/ 404 h 609"/>
                <a:gd name="T96" fmla="*/ 857 w 1631"/>
                <a:gd name="T97" fmla="*/ 453 h 609"/>
                <a:gd name="T98" fmla="*/ 876 w 1631"/>
                <a:gd name="T99" fmla="*/ 504 h 609"/>
                <a:gd name="T100" fmla="*/ 891 w 1631"/>
                <a:gd name="T101" fmla="*/ 558 h 609"/>
                <a:gd name="T102" fmla="*/ 857 w 1631"/>
                <a:gd name="T103" fmla="*/ 569 h 609"/>
                <a:gd name="T104" fmla="*/ 973 w 1631"/>
                <a:gd name="T105" fmla="*/ 450 h 609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631"/>
                <a:gd name="T160" fmla="*/ 0 h 609"/>
                <a:gd name="T161" fmla="*/ 1631 w 1631"/>
                <a:gd name="T162" fmla="*/ 609 h 609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631" h="609">
                  <a:moveTo>
                    <a:pt x="1556" y="379"/>
                  </a:moveTo>
                  <a:lnTo>
                    <a:pt x="1544" y="358"/>
                  </a:lnTo>
                  <a:lnTo>
                    <a:pt x="1537" y="348"/>
                  </a:lnTo>
                  <a:lnTo>
                    <a:pt x="1531" y="338"/>
                  </a:lnTo>
                  <a:lnTo>
                    <a:pt x="1516" y="319"/>
                  </a:lnTo>
                  <a:lnTo>
                    <a:pt x="1500" y="299"/>
                  </a:lnTo>
                  <a:lnTo>
                    <a:pt x="1483" y="282"/>
                  </a:lnTo>
                  <a:lnTo>
                    <a:pt x="1466" y="263"/>
                  </a:lnTo>
                  <a:lnTo>
                    <a:pt x="1445" y="245"/>
                  </a:lnTo>
                  <a:lnTo>
                    <a:pt x="1425" y="228"/>
                  </a:lnTo>
                  <a:lnTo>
                    <a:pt x="1403" y="211"/>
                  </a:lnTo>
                  <a:lnTo>
                    <a:pt x="1382" y="195"/>
                  </a:lnTo>
                  <a:lnTo>
                    <a:pt x="1357" y="179"/>
                  </a:lnTo>
                  <a:lnTo>
                    <a:pt x="1332" y="163"/>
                  </a:lnTo>
                  <a:lnTo>
                    <a:pt x="1308" y="148"/>
                  </a:lnTo>
                  <a:lnTo>
                    <a:pt x="1280" y="134"/>
                  </a:lnTo>
                  <a:lnTo>
                    <a:pt x="1253" y="121"/>
                  </a:lnTo>
                  <a:lnTo>
                    <a:pt x="1225" y="108"/>
                  </a:lnTo>
                  <a:lnTo>
                    <a:pt x="1195" y="96"/>
                  </a:lnTo>
                  <a:lnTo>
                    <a:pt x="1164" y="85"/>
                  </a:lnTo>
                  <a:lnTo>
                    <a:pt x="1134" y="73"/>
                  </a:lnTo>
                  <a:lnTo>
                    <a:pt x="1102" y="63"/>
                  </a:lnTo>
                  <a:lnTo>
                    <a:pt x="1070" y="54"/>
                  </a:lnTo>
                  <a:lnTo>
                    <a:pt x="1037" y="44"/>
                  </a:lnTo>
                  <a:lnTo>
                    <a:pt x="1002" y="37"/>
                  </a:lnTo>
                  <a:lnTo>
                    <a:pt x="967" y="29"/>
                  </a:lnTo>
                  <a:lnTo>
                    <a:pt x="932" y="22"/>
                  </a:lnTo>
                  <a:lnTo>
                    <a:pt x="896" y="18"/>
                  </a:lnTo>
                  <a:lnTo>
                    <a:pt x="860" y="12"/>
                  </a:lnTo>
                  <a:lnTo>
                    <a:pt x="824" y="8"/>
                  </a:lnTo>
                  <a:lnTo>
                    <a:pt x="786" y="5"/>
                  </a:lnTo>
                  <a:lnTo>
                    <a:pt x="767" y="3"/>
                  </a:lnTo>
                  <a:lnTo>
                    <a:pt x="748" y="3"/>
                  </a:lnTo>
                  <a:lnTo>
                    <a:pt x="709" y="2"/>
                  </a:lnTo>
                  <a:lnTo>
                    <a:pt x="671" y="0"/>
                  </a:lnTo>
                  <a:lnTo>
                    <a:pt x="622" y="2"/>
                  </a:lnTo>
                  <a:lnTo>
                    <a:pt x="597" y="3"/>
                  </a:lnTo>
                  <a:lnTo>
                    <a:pt x="573" y="3"/>
                  </a:lnTo>
                  <a:lnTo>
                    <a:pt x="525" y="8"/>
                  </a:lnTo>
                  <a:lnTo>
                    <a:pt x="479" y="12"/>
                  </a:lnTo>
                  <a:lnTo>
                    <a:pt x="455" y="16"/>
                  </a:lnTo>
                  <a:lnTo>
                    <a:pt x="432" y="19"/>
                  </a:lnTo>
                  <a:lnTo>
                    <a:pt x="387" y="27"/>
                  </a:lnTo>
                  <a:lnTo>
                    <a:pt x="344" y="35"/>
                  </a:lnTo>
                  <a:lnTo>
                    <a:pt x="300" y="45"/>
                  </a:lnTo>
                  <a:lnTo>
                    <a:pt x="258" y="57"/>
                  </a:lnTo>
                  <a:lnTo>
                    <a:pt x="218" y="70"/>
                  </a:lnTo>
                  <a:lnTo>
                    <a:pt x="177" y="85"/>
                  </a:lnTo>
                  <a:lnTo>
                    <a:pt x="139" y="99"/>
                  </a:lnTo>
                  <a:lnTo>
                    <a:pt x="102" y="115"/>
                  </a:lnTo>
                  <a:lnTo>
                    <a:pt x="67" y="131"/>
                  </a:lnTo>
                  <a:lnTo>
                    <a:pt x="32" y="150"/>
                  </a:lnTo>
                  <a:lnTo>
                    <a:pt x="0" y="169"/>
                  </a:lnTo>
                  <a:lnTo>
                    <a:pt x="31" y="154"/>
                  </a:lnTo>
                  <a:lnTo>
                    <a:pt x="63" y="141"/>
                  </a:lnTo>
                  <a:lnTo>
                    <a:pt x="95" y="129"/>
                  </a:lnTo>
                  <a:lnTo>
                    <a:pt x="128" y="118"/>
                  </a:lnTo>
                  <a:lnTo>
                    <a:pt x="163" y="106"/>
                  </a:lnTo>
                  <a:lnTo>
                    <a:pt x="180" y="102"/>
                  </a:lnTo>
                  <a:lnTo>
                    <a:pt x="197" y="96"/>
                  </a:lnTo>
                  <a:lnTo>
                    <a:pt x="232" y="87"/>
                  </a:lnTo>
                  <a:lnTo>
                    <a:pt x="270" y="80"/>
                  </a:lnTo>
                  <a:lnTo>
                    <a:pt x="306" y="71"/>
                  </a:lnTo>
                  <a:lnTo>
                    <a:pt x="345" y="66"/>
                  </a:lnTo>
                  <a:lnTo>
                    <a:pt x="383" y="60"/>
                  </a:lnTo>
                  <a:lnTo>
                    <a:pt x="422" y="56"/>
                  </a:lnTo>
                  <a:lnTo>
                    <a:pt x="463" y="53"/>
                  </a:lnTo>
                  <a:lnTo>
                    <a:pt x="503" y="50"/>
                  </a:lnTo>
                  <a:lnTo>
                    <a:pt x="544" y="48"/>
                  </a:lnTo>
                  <a:lnTo>
                    <a:pt x="584" y="47"/>
                  </a:lnTo>
                  <a:lnTo>
                    <a:pt x="624" y="48"/>
                  </a:lnTo>
                  <a:lnTo>
                    <a:pt x="661" y="50"/>
                  </a:lnTo>
                  <a:lnTo>
                    <a:pt x="699" y="51"/>
                  </a:lnTo>
                  <a:lnTo>
                    <a:pt x="735" y="54"/>
                  </a:lnTo>
                  <a:lnTo>
                    <a:pt x="773" y="58"/>
                  </a:lnTo>
                  <a:lnTo>
                    <a:pt x="808" y="63"/>
                  </a:lnTo>
                  <a:lnTo>
                    <a:pt x="844" y="69"/>
                  </a:lnTo>
                  <a:lnTo>
                    <a:pt x="879" y="74"/>
                  </a:lnTo>
                  <a:lnTo>
                    <a:pt x="913" y="82"/>
                  </a:lnTo>
                  <a:lnTo>
                    <a:pt x="947" y="90"/>
                  </a:lnTo>
                  <a:lnTo>
                    <a:pt x="980" y="99"/>
                  </a:lnTo>
                  <a:lnTo>
                    <a:pt x="1012" y="108"/>
                  </a:lnTo>
                  <a:lnTo>
                    <a:pt x="1044" y="118"/>
                  </a:lnTo>
                  <a:lnTo>
                    <a:pt x="1074" y="128"/>
                  </a:lnTo>
                  <a:lnTo>
                    <a:pt x="1105" y="140"/>
                  </a:lnTo>
                  <a:lnTo>
                    <a:pt x="1134" y="153"/>
                  </a:lnTo>
                  <a:lnTo>
                    <a:pt x="1161" y="164"/>
                  </a:lnTo>
                  <a:lnTo>
                    <a:pt x="1189" y="177"/>
                  </a:lnTo>
                  <a:lnTo>
                    <a:pt x="1216" y="192"/>
                  </a:lnTo>
                  <a:lnTo>
                    <a:pt x="1241" y="206"/>
                  </a:lnTo>
                  <a:lnTo>
                    <a:pt x="1266" y="221"/>
                  </a:lnTo>
                  <a:lnTo>
                    <a:pt x="1290" y="237"/>
                  </a:lnTo>
                  <a:lnTo>
                    <a:pt x="1312" y="253"/>
                  </a:lnTo>
                  <a:lnTo>
                    <a:pt x="1334" y="269"/>
                  </a:lnTo>
                  <a:lnTo>
                    <a:pt x="1354" y="286"/>
                  </a:lnTo>
                  <a:lnTo>
                    <a:pt x="1374" y="303"/>
                  </a:lnTo>
                  <a:lnTo>
                    <a:pt x="1392" y="322"/>
                  </a:lnTo>
                  <a:lnTo>
                    <a:pt x="1409" y="340"/>
                  </a:lnTo>
                  <a:lnTo>
                    <a:pt x="1425" y="358"/>
                  </a:lnTo>
                  <a:lnTo>
                    <a:pt x="1440" y="379"/>
                  </a:lnTo>
                  <a:lnTo>
                    <a:pt x="1453" y="398"/>
                  </a:lnTo>
                  <a:lnTo>
                    <a:pt x="1466" y="418"/>
                  </a:lnTo>
                  <a:lnTo>
                    <a:pt x="1437" y="422"/>
                  </a:lnTo>
                  <a:lnTo>
                    <a:pt x="1409" y="427"/>
                  </a:lnTo>
                  <a:lnTo>
                    <a:pt x="1631" y="609"/>
                  </a:lnTo>
                  <a:lnTo>
                    <a:pt x="1599" y="338"/>
                  </a:lnTo>
                  <a:lnTo>
                    <a:pt x="1556" y="379"/>
                  </a:lnTo>
                  <a:close/>
                </a:path>
              </a:pathLst>
            </a:custGeom>
            <a:solidFill>
              <a:srgbClr val="FF0000">
                <a:alpha val="74901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 Box 14"/>
            <p:cNvSpPr txBox="1">
              <a:spLocks noChangeArrowheads="1"/>
            </p:cNvSpPr>
            <p:nvPr/>
          </p:nvSpPr>
          <p:spPr bwMode="auto">
            <a:xfrm>
              <a:off x="1086" y="1215"/>
              <a:ext cx="805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>
                  <a:latin typeface="Arial Narrow" panose="020B0606020202030204" pitchFamily="34" charset="0"/>
                </a:rPr>
                <a:t>Computer44</a:t>
              </a:r>
            </a:p>
          </p:txBody>
        </p:sp>
        <p:sp>
          <p:nvSpPr>
            <p:cNvPr id="17" name="AutoShape 15"/>
            <p:cNvSpPr>
              <a:spLocks noChangeArrowheads="1"/>
            </p:cNvSpPr>
            <p:nvPr/>
          </p:nvSpPr>
          <p:spPr bwMode="auto">
            <a:xfrm>
              <a:off x="706" y="1857"/>
              <a:ext cx="909" cy="633"/>
            </a:xfrm>
            <a:prstGeom prst="wedgeRoundRectCallout">
              <a:avLst>
                <a:gd name="adj1" fmla="val 34157"/>
                <a:gd name="adj2" fmla="val 81755"/>
                <a:gd name="adj3" fmla="val 16667"/>
              </a:avLst>
            </a:prstGeom>
            <a:solidFill>
              <a:srgbClr val="DAF4E9"/>
            </a:solidFill>
            <a:ln w="9525" algn="ctr">
              <a:solidFill>
                <a:srgbClr val="333333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sz="1200" dirty="0">
                  <a:latin typeface="Arial Narrow" panose="020B0606020202030204" pitchFamily="34" charset="0"/>
                </a:rPr>
                <a:t>Where is the Computer44 file?</a:t>
              </a:r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auto">
            <a:xfrm rot="-5050298" flipH="1" flipV="1">
              <a:off x="2079" y="1775"/>
              <a:ext cx="1272" cy="703"/>
            </a:xfrm>
            <a:custGeom>
              <a:avLst/>
              <a:gdLst>
                <a:gd name="T0" fmla="*/ 939 w 1631"/>
                <a:gd name="T1" fmla="*/ 477 h 609"/>
                <a:gd name="T2" fmla="*/ 931 w 1631"/>
                <a:gd name="T3" fmla="*/ 450 h 609"/>
                <a:gd name="T4" fmla="*/ 912 w 1631"/>
                <a:gd name="T5" fmla="*/ 398 h 609"/>
                <a:gd name="T6" fmla="*/ 891 w 1631"/>
                <a:gd name="T7" fmla="*/ 351 h 609"/>
                <a:gd name="T8" fmla="*/ 866 w 1631"/>
                <a:gd name="T9" fmla="*/ 304 h 609"/>
                <a:gd name="T10" fmla="*/ 841 w 1631"/>
                <a:gd name="T11" fmla="*/ 260 h 609"/>
                <a:gd name="T12" fmla="*/ 810 w 1631"/>
                <a:gd name="T13" fmla="*/ 217 h 609"/>
                <a:gd name="T14" fmla="*/ 778 w 1631"/>
                <a:gd name="T15" fmla="*/ 179 h 609"/>
                <a:gd name="T16" fmla="*/ 745 w 1631"/>
                <a:gd name="T17" fmla="*/ 144 h 609"/>
                <a:gd name="T18" fmla="*/ 708 w 1631"/>
                <a:gd name="T19" fmla="*/ 113 h 609"/>
                <a:gd name="T20" fmla="*/ 670 w 1631"/>
                <a:gd name="T21" fmla="*/ 84 h 609"/>
                <a:gd name="T22" fmla="*/ 631 w 1631"/>
                <a:gd name="T23" fmla="*/ 59 h 609"/>
                <a:gd name="T24" fmla="*/ 588 w 1631"/>
                <a:gd name="T25" fmla="*/ 38 h 609"/>
                <a:gd name="T26" fmla="*/ 545 w 1631"/>
                <a:gd name="T27" fmla="*/ 24 h 609"/>
                <a:gd name="T28" fmla="*/ 501 w 1631"/>
                <a:gd name="T29" fmla="*/ 10 h 609"/>
                <a:gd name="T30" fmla="*/ 466 w 1631"/>
                <a:gd name="T31" fmla="*/ 3 h 609"/>
                <a:gd name="T32" fmla="*/ 431 w 1631"/>
                <a:gd name="T33" fmla="*/ 2 h 609"/>
                <a:gd name="T34" fmla="*/ 378 w 1631"/>
                <a:gd name="T35" fmla="*/ 2 h 609"/>
                <a:gd name="T36" fmla="*/ 349 w 1631"/>
                <a:gd name="T37" fmla="*/ 3 h 609"/>
                <a:gd name="T38" fmla="*/ 292 w 1631"/>
                <a:gd name="T39" fmla="*/ 16 h 609"/>
                <a:gd name="T40" fmla="*/ 263 w 1631"/>
                <a:gd name="T41" fmla="*/ 25 h 609"/>
                <a:gd name="T42" fmla="*/ 209 w 1631"/>
                <a:gd name="T43" fmla="*/ 46 h 609"/>
                <a:gd name="T44" fmla="*/ 157 w 1631"/>
                <a:gd name="T45" fmla="*/ 76 h 609"/>
                <a:gd name="T46" fmla="*/ 108 w 1631"/>
                <a:gd name="T47" fmla="*/ 113 h 609"/>
                <a:gd name="T48" fmla="*/ 62 w 1631"/>
                <a:gd name="T49" fmla="*/ 154 h 609"/>
                <a:gd name="T50" fmla="*/ 19 w 1631"/>
                <a:gd name="T51" fmla="*/ 200 h 609"/>
                <a:gd name="T52" fmla="*/ 19 w 1631"/>
                <a:gd name="T53" fmla="*/ 205 h 609"/>
                <a:gd name="T54" fmla="*/ 58 w 1631"/>
                <a:gd name="T55" fmla="*/ 172 h 609"/>
                <a:gd name="T56" fmla="*/ 99 w 1631"/>
                <a:gd name="T57" fmla="*/ 141 h 609"/>
                <a:gd name="T58" fmla="*/ 120 w 1631"/>
                <a:gd name="T59" fmla="*/ 128 h 609"/>
                <a:gd name="T60" fmla="*/ 165 w 1631"/>
                <a:gd name="T61" fmla="*/ 106 h 609"/>
                <a:gd name="T62" fmla="*/ 210 w 1631"/>
                <a:gd name="T63" fmla="*/ 88 h 609"/>
                <a:gd name="T64" fmla="*/ 257 w 1631"/>
                <a:gd name="T65" fmla="*/ 75 h 609"/>
                <a:gd name="T66" fmla="*/ 306 w 1631"/>
                <a:gd name="T67" fmla="*/ 67 h 609"/>
                <a:gd name="T68" fmla="*/ 355 w 1631"/>
                <a:gd name="T69" fmla="*/ 62 h 609"/>
                <a:gd name="T70" fmla="*/ 402 w 1631"/>
                <a:gd name="T71" fmla="*/ 67 h 609"/>
                <a:gd name="T72" fmla="*/ 447 w 1631"/>
                <a:gd name="T73" fmla="*/ 72 h 609"/>
                <a:gd name="T74" fmla="*/ 491 w 1631"/>
                <a:gd name="T75" fmla="*/ 84 h 609"/>
                <a:gd name="T76" fmla="*/ 535 w 1631"/>
                <a:gd name="T77" fmla="*/ 98 h 609"/>
                <a:gd name="T78" fmla="*/ 576 w 1631"/>
                <a:gd name="T79" fmla="*/ 120 h 609"/>
                <a:gd name="T80" fmla="*/ 615 w 1631"/>
                <a:gd name="T81" fmla="*/ 144 h 609"/>
                <a:gd name="T82" fmla="*/ 654 w 1631"/>
                <a:gd name="T83" fmla="*/ 171 h 609"/>
                <a:gd name="T84" fmla="*/ 689 w 1631"/>
                <a:gd name="T85" fmla="*/ 204 h 609"/>
                <a:gd name="T86" fmla="*/ 723 w 1631"/>
                <a:gd name="T87" fmla="*/ 235 h 609"/>
                <a:gd name="T88" fmla="*/ 755 w 1631"/>
                <a:gd name="T89" fmla="*/ 275 h 609"/>
                <a:gd name="T90" fmla="*/ 785 w 1631"/>
                <a:gd name="T91" fmla="*/ 316 h 609"/>
                <a:gd name="T92" fmla="*/ 811 w 1631"/>
                <a:gd name="T93" fmla="*/ 359 h 609"/>
                <a:gd name="T94" fmla="*/ 836 w 1631"/>
                <a:gd name="T95" fmla="*/ 404 h 609"/>
                <a:gd name="T96" fmla="*/ 857 w 1631"/>
                <a:gd name="T97" fmla="*/ 453 h 609"/>
                <a:gd name="T98" fmla="*/ 876 w 1631"/>
                <a:gd name="T99" fmla="*/ 504 h 609"/>
                <a:gd name="T100" fmla="*/ 891 w 1631"/>
                <a:gd name="T101" fmla="*/ 558 h 609"/>
                <a:gd name="T102" fmla="*/ 857 w 1631"/>
                <a:gd name="T103" fmla="*/ 569 h 609"/>
                <a:gd name="T104" fmla="*/ 973 w 1631"/>
                <a:gd name="T105" fmla="*/ 450 h 609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631"/>
                <a:gd name="T160" fmla="*/ 0 h 609"/>
                <a:gd name="T161" fmla="*/ 1631 w 1631"/>
                <a:gd name="T162" fmla="*/ 609 h 609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631" h="609">
                  <a:moveTo>
                    <a:pt x="1556" y="379"/>
                  </a:moveTo>
                  <a:lnTo>
                    <a:pt x="1544" y="358"/>
                  </a:lnTo>
                  <a:lnTo>
                    <a:pt x="1537" y="348"/>
                  </a:lnTo>
                  <a:lnTo>
                    <a:pt x="1531" y="338"/>
                  </a:lnTo>
                  <a:lnTo>
                    <a:pt x="1516" y="319"/>
                  </a:lnTo>
                  <a:lnTo>
                    <a:pt x="1500" y="299"/>
                  </a:lnTo>
                  <a:lnTo>
                    <a:pt x="1483" y="282"/>
                  </a:lnTo>
                  <a:lnTo>
                    <a:pt x="1466" y="263"/>
                  </a:lnTo>
                  <a:lnTo>
                    <a:pt x="1445" y="245"/>
                  </a:lnTo>
                  <a:lnTo>
                    <a:pt x="1425" y="228"/>
                  </a:lnTo>
                  <a:lnTo>
                    <a:pt x="1403" y="211"/>
                  </a:lnTo>
                  <a:lnTo>
                    <a:pt x="1382" y="195"/>
                  </a:lnTo>
                  <a:lnTo>
                    <a:pt x="1357" y="179"/>
                  </a:lnTo>
                  <a:lnTo>
                    <a:pt x="1332" y="163"/>
                  </a:lnTo>
                  <a:lnTo>
                    <a:pt x="1308" y="148"/>
                  </a:lnTo>
                  <a:lnTo>
                    <a:pt x="1280" y="134"/>
                  </a:lnTo>
                  <a:lnTo>
                    <a:pt x="1253" y="121"/>
                  </a:lnTo>
                  <a:lnTo>
                    <a:pt x="1225" y="108"/>
                  </a:lnTo>
                  <a:lnTo>
                    <a:pt x="1195" y="96"/>
                  </a:lnTo>
                  <a:lnTo>
                    <a:pt x="1164" y="85"/>
                  </a:lnTo>
                  <a:lnTo>
                    <a:pt x="1134" y="73"/>
                  </a:lnTo>
                  <a:lnTo>
                    <a:pt x="1102" y="63"/>
                  </a:lnTo>
                  <a:lnTo>
                    <a:pt x="1070" y="54"/>
                  </a:lnTo>
                  <a:lnTo>
                    <a:pt x="1037" y="44"/>
                  </a:lnTo>
                  <a:lnTo>
                    <a:pt x="1002" y="37"/>
                  </a:lnTo>
                  <a:lnTo>
                    <a:pt x="967" y="29"/>
                  </a:lnTo>
                  <a:lnTo>
                    <a:pt x="932" y="22"/>
                  </a:lnTo>
                  <a:lnTo>
                    <a:pt x="896" y="18"/>
                  </a:lnTo>
                  <a:lnTo>
                    <a:pt x="860" y="12"/>
                  </a:lnTo>
                  <a:lnTo>
                    <a:pt x="824" y="8"/>
                  </a:lnTo>
                  <a:lnTo>
                    <a:pt x="786" y="5"/>
                  </a:lnTo>
                  <a:lnTo>
                    <a:pt x="767" y="3"/>
                  </a:lnTo>
                  <a:lnTo>
                    <a:pt x="748" y="3"/>
                  </a:lnTo>
                  <a:lnTo>
                    <a:pt x="709" y="2"/>
                  </a:lnTo>
                  <a:lnTo>
                    <a:pt x="671" y="0"/>
                  </a:lnTo>
                  <a:lnTo>
                    <a:pt x="622" y="2"/>
                  </a:lnTo>
                  <a:lnTo>
                    <a:pt x="597" y="3"/>
                  </a:lnTo>
                  <a:lnTo>
                    <a:pt x="573" y="3"/>
                  </a:lnTo>
                  <a:lnTo>
                    <a:pt x="525" y="8"/>
                  </a:lnTo>
                  <a:lnTo>
                    <a:pt x="479" y="12"/>
                  </a:lnTo>
                  <a:lnTo>
                    <a:pt x="455" y="16"/>
                  </a:lnTo>
                  <a:lnTo>
                    <a:pt x="432" y="19"/>
                  </a:lnTo>
                  <a:lnTo>
                    <a:pt x="387" y="27"/>
                  </a:lnTo>
                  <a:lnTo>
                    <a:pt x="344" y="35"/>
                  </a:lnTo>
                  <a:lnTo>
                    <a:pt x="300" y="45"/>
                  </a:lnTo>
                  <a:lnTo>
                    <a:pt x="258" y="57"/>
                  </a:lnTo>
                  <a:lnTo>
                    <a:pt x="218" y="70"/>
                  </a:lnTo>
                  <a:lnTo>
                    <a:pt x="177" y="85"/>
                  </a:lnTo>
                  <a:lnTo>
                    <a:pt x="139" y="99"/>
                  </a:lnTo>
                  <a:lnTo>
                    <a:pt x="102" y="115"/>
                  </a:lnTo>
                  <a:lnTo>
                    <a:pt x="67" y="131"/>
                  </a:lnTo>
                  <a:lnTo>
                    <a:pt x="32" y="150"/>
                  </a:lnTo>
                  <a:lnTo>
                    <a:pt x="0" y="169"/>
                  </a:lnTo>
                  <a:lnTo>
                    <a:pt x="31" y="154"/>
                  </a:lnTo>
                  <a:lnTo>
                    <a:pt x="63" y="141"/>
                  </a:lnTo>
                  <a:lnTo>
                    <a:pt x="95" y="129"/>
                  </a:lnTo>
                  <a:lnTo>
                    <a:pt x="128" y="118"/>
                  </a:lnTo>
                  <a:lnTo>
                    <a:pt x="163" y="106"/>
                  </a:lnTo>
                  <a:lnTo>
                    <a:pt x="180" y="102"/>
                  </a:lnTo>
                  <a:lnTo>
                    <a:pt x="197" y="96"/>
                  </a:lnTo>
                  <a:lnTo>
                    <a:pt x="232" y="87"/>
                  </a:lnTo>
                  <a:lnTo>
                    <a:pt x="270" y="80"/>
                  </a:lnTo>
                  <a:lnTo>
                    <a:pt x="306" y="71"/>
                  </a:lnTo>
                  <a:lnTo>
                    <a:pt x="345" y="66"/>
                  </a:lnTo>
                  <a:lnTo>
                    <a:pt x="383" y="60"/>
                  </a:lnTo>
                  <a:lnTo>
                    <a:pt x="422" y="56"/>
                  </a:lnTo>
                  <a:lnTo>
                    <a:pt x="463" y="53"/>
                  </a:lnTo>
                  <a:lnTo>
                    <a:pt x="503" y="50"/>
                  </a:lnTo>
                  <a:lnTo>
                    <a:pt x="544" y="48"/>
                  </a:lnTo>
                  <a:lnTo>
                    <a:pt x="584" y="47"/>
                  </a:lnTo>
                  <a:lnTo>
                    <a:pt x="624" y="48"/>
                  </a:lnTo>
                  <a:lnTo>
                    <a:pt x="661" y="50"/>
                  </a:lnTo>
                  <a:lnTo>
                    <a:pt x="699" y="51"/>
                  </a:lnTo>
                  <a:lnTo>
                    <a:pt x="735" y="54"/>
                  </a:lnTo>
                  <a:lnTo>
                    <a:pt x="773" y="58"/>
                  </a:lnTo>
                  <a:lnTo>
                    <a:pt x="808" y="63"/>
                  </a:lnTo>
                  <a:lnTo>
                    <a:pt x="844" y="69"/>
                  </a:lnTo>
                  <a:lnTo>
                    <a:pt x="879" y="74"/>
                  </a:lnTo>
                  <a:lnTo>
                    <a:pt x="913" y="82"/>
                  </a:lnTo>
                  <a:lnTo>
                    <a:pt x="947" y="90"/>
                  </a:lnTo>
                  <a:lnTo>
                    <a:pt x="980" y="99"/>
                  </a:lnTo>
                  <a:lnTo>
                    <a:pt x="1012" y="108"/>
                  </a:lnTo>
                  <a:lnTo>
                    <a:pt x="1044" y="118"/>
                  </a:lnTo>
                  <a:lnTo>
                    <a:pt x="1074" y="128"/>
                  </a:lnTo>
                  <a:lnTo>
                    <a:pt x="1105" y="140"/>
                  </a:lnTo>
                  <a:lnTo>
                    <a:pt x="1134" y="153"/>
                  </a:lnTo>
                  <a:lnTo>
                    <a:pt x="1161" y="164"/>
                  </a:lnTo>
                  <a:lnTo>
                    <a:pt x="1189" y="177"/>
                  </a:lnTo>
                  <a:lnTo>
                    <a:pt x="1216" y="192"/>
                  </a:lnTo>
                  <a:lnTo>
                    <a:pt x="1241" y="206"/>
                  </a:lnTo>
                  <a:lnTo>
                    <a:pt x="1266" y="221"/>
                  </a:lnTo>
                  <a:lnTo>
                    <a:pt x="1290" y="237"/>
                  </a:lnTo>
                  <a:lnTo>
                    <a:pt x="1312" y="253"/>
                  </a:lnTo>
                  <a:lnTo>
                    <a:pt x="1334" y="269"/>
                  </a:lnTo>
                  <a:lnTo>
                    <a:pt x="1354" y="286"/>
                  </a:lnTo>
                  <a:lnTo>
                    <a:pt x="1374" y="303"/>
                  </a:lnTo>
                  <a:lnTo>
                    <a:pt x="1392" y="322"/>
                  </a:lnTo>
                  <a:lnTo>
                    <a:pt x="1409" y="340"/>
                  </a:lnTo>
                  <a:lnTo>
                    <a:pt x="1425" y="358"/>
                  </a:lnTo>
                  <a:lnTo>
                    <a:pt x="1440" y="379"/>
                  </a:lnTo>
                  <a:lnTo>
                    <a:pt x="1453" y="398"/>
                  </a:lnTo>
                  <a:lnTo>
                    <a:pt x="1466" y="418"/>
                  </a:lnTo>
                  <a:lnTo>
                    <a:pt x="1437" y="422"/>
                  </a:lnTo>
                  <a:lnTo>
                    <a:pt x="1409" y="427"/>
                  </a:lnTo>
                  <a:lnTo>
                    <a:pt x="1631" y="609"/>
                  </a:lnTo>
                  <a:lnTo>
                    <a:pt x="1599" y="338"/>
                  </a:lnTo>
                  <a:lnTo>
                    <a:pt x="1556" y="379"/>
                  </a:lnTo>
                  <a:close/>
                </a:path>
              </a:pathLst>
            </a:custGeom>
            <a:solidFill>
              <a:srgbClr val="FF0000">
                <a:alpha val="74901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Arc 17"/>
            <p:cNvSpPr>
              <a:spLocks/>
            </p:cNvSpPr>
            <p:nvPr/>
          </p:nvSpPr>
          <p:spPr bwMode="auto">
            <a:xfrm rot="-357729">
              <a:off x="2388" y="2724"/>
              <a:ext cx="1492" cy="672"/>
            </a:xfrm>
            <a:custGeom>
              <a:avLst/>
              <a:gdLst>
                <a:gd name="T0" fmla="*/ 0 w 26071"/>
                <a:gd name="T1" fmla="*/ 0 h 21600"/>
                <a:gd name="T2" fmla="*/ 5 w 26071"/>
                <a:gd name="T3" fmla="*/ 0 h 21600"/>
                <a:gd name="T4" fmla="*/ 3 w 26071"/>
                <a:gd name="T5" fmla="*/ 1 h 21600"/>
                <a:gd name="T6" fmla="*/ 0 60000 65536"/>
                <a:gd name="T7" fmla="*/ 0 60000 65536"/>
                <a:gd name="T8" fmla="*/ 0 60000 65536"/>
                <a:gd name="T9" fmla="*/ 0 w 26071"/>
                <a:gd name="T10" fmla="*/ 0 h 21600"/>
                <a:gd name="T11" fmla="*/ 26071 w 26071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6071" h="21600" fill="none" extrusionOk="0">
                  <a:moveTo>
                    <a:pt x="-1" y="9255"/>
                  </a:moveTo>
                  <a:cubicBezTo>
                    <a:pt x="4038" y="3456"/>
                    <a:pt x="10658" y="-1"/>
                    <a:pt x="17725" y="0"/>
                  </a:cubicBezTo>
                  <a:cubicBezTo>
                    <a:pt x="20590" y="0"/>
                    <a:pt x="23427" y="570"/>
                    <a:pt x="26071" y="1677"/>
                  </a:cubicBezTo>
                </a:path>
                <a:path w="26071" h="21600" stroke="0" extrusionOk="0">
                  <a:moveTo>
                    <a:pt x="-1" y="9255"/>
                  </a:moveTo>
                  <a:cubicBezTo>
                    <a:pt x="4038" y="3456"/>
                    <a:pt x="10658" y="-1"/>
                    <a:pt x="17725" y="0"/>
                  </a:cubicBezTo>
                  <a:cubicBezTo>
                    <a:pt x="20590" y="0"/>
                    <a:pt x="23427" y="570"/>
                    <a:pt x="26071" y="1677"/>
                  </a:cubicBezTo>
                  <a:lnTo>
                    <a:pt x="17725" y="21600"/>
                  </a:lnTo>
                  <a:lnTo>
                    <a:pt x="-1" y="9255"/>
                  </a:lnTo>
                  <a:close/>
                </a:path>
              </a:pathLst>
            </a:cu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" name="AutoShape 18"/>
            <p:cNvSpPr>
              <a:spLocks noChangeArrowheads="1"/>
            </p:cNvSpPr>
            <p:nvPr/>
          </p:nvSpPr>
          <p:spPr bwMode="auto">
            <a:xfrm>
              <a:off x="3789" y="3274"/>
              <a:ext cx="870" cy="240"/>
            </a:xfrm>
            <a:prstGeom prst="roundRect">
              <a:avLst>
                <a:gd name="adj" fmla="val 4167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 sz="1400" dirty="0">
                  <a:latin typeface="Arial Narrow" panose="020B0606020202030204" pitchFamily="34" charset="0"/>
                </a:rPr>
                <a:t>Computer44</a:t>
              </a:r>
            </a:p>
          </p:txBody>
        </p:sp>
        <p:sp>
          <p:nvSpPr>
            <p:cNvPr id="21" name="AutoShape 19"/>
            <p:cNvSpPr>
              <a:spLocks noChangeArrowheads="1"/>
            </p:cNvSpPr>
            <p:nvPr/>
          </p:nvSpPr>
          <p:spPr bwMode="auto">
            <a:xfrm>
              <a:off x="1710" y="1463"/>
              <a:ext cx="213" cy="248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1</a:t>
              </a:r>
            </a:p>
          </p:txBody>
        </p:sp>
        <p:sp>
          <p:nvSpPr>
            <p:cNvPr id="22" name="AutoShape 20"/>
            <p:cNvSpPr>
              <a:spLocks noChangeArrowheads="1"/>
            </p:cNvSpPr>
            <p:nvPr/>
          </p:nvSpPr>
          <p:spPr bwMode="auto">
            <a:xfrm>
              <a:off x="2935" y="1986"/>
              <a:ext cx="213" cy="248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2</a:t>
              </a:r>
            </a:p>
          </p:txBody>
        </p:sp>
        <p:sp>
          <p:nvSpPr>
            <p:cNvPr id="23" name="AutoShape 21"/>
            <p:cNvSpPr>
              <a:spLocks noChangeArrowheads="1"/>
            </p:cNvSpPr>
            <p:nvPr/>
          </p:nvSpPr>
          <p:spPr bwMode="auto">
            <a:xfrm>
              <a:off x="2935" y="2681"/>
              <a:ext cx="213" cy="248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3</a:t>
              </a:r>
            </a:p>
          </p:txBody>
        </p:sp>
      </p:grpSp>
      <p:sp>
        <p:nvSpPr>
          <p:cNvPr id="24" name="Content Placeholder 2"/>
          <p:cNvSpPr>
            <a:spLocks noGrp="1"/>
          </p:cNvSpPr>
          <p:nvPr>
            <p:ph idx="1"/>
          </p:nvPr>
        </p:nvSpPr>
        <p:spPr>
          <a:xfrm>
            <a:off x="5878411" y="1250012"/>
            <a:ext cx="6155446" cy="4069604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800" dirty="0" smtClean="0"/>
              <a:t>Network Basic </a:t>
            </a:r>
            <a:r>
              <a:rPr lang="en-US" altLang="en-US" sz="2800" dirty="0" err="1" smtClean="0"/>
              <a:t>Input/Output</a:t>
            </a:r>
            <a:r>
              <a:rPr lang="en-US" altLang="en-US" sz="2800" dirty="0" smtClean="0"/>
              <a:t> System (NETBIOS)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Windows puts the NETBIOS information within a TCP/IP Packet. But Why?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To communicate outside my subnetwork.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That’s OK. But How?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Using various protocols. Which?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Name Service – TCP 137, UDP 137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Session Service (Connection oriented) TCP 139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Datagram Service (Connection less) UDP 138</a:t>
            </a:r>
          </a:p>
          <a:p>
            <a:r>
              <a:rPr lang="en-GB" altLang="en-US" sz="2800" dirty="0"/>
              <a:t>DNS is also used to resolve names but on an Internet wide </a:t>
            </a:r>
            <a:r>
              <a:rPr lang="en-GB" altLang="en-US" sz="2800" dirty="0" smtClean="0"/>
              <a:t>basis</a:t>
            </a:r>
            <a:endParaRPr lang="en-US" altLang="en-US" sz="2000" dirty="0" smtClean="0"/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altLang="en-US" sz="2000" dirty="0"/>
          </a:p>
        </p:txBody>
      </p:sp>
      <p:sp>
        <p:nvSpPr>
          <p:cNvPr id="3" name="Rectangle 2"/>
          <p:cNvSpPr/>
          <p:nvPr/>
        </p:nvSpPr>
        <p:spPr>
          <a:xfrm>
            <a:off x="166761" y="500626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altLang="en-US" dirty="0"/>
              <a:t>Machine must check DNS name resolution before NetBIOS name resolution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29093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34" y="2337469"/>
            <a:ext cx="3794654" cy="1143000"/>
          </a:xfrm>
        </p:spPr>
        <p:txBody>
          <a:bodyPr>
            <a:noAutofit/>
          </a:bodyPr>
          <a:lstStyle/>
          <a:p>
            <a:pPr algn="l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DOMAIN NAME SYSTEM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454885" y="274638"/>
            <a:ext cx="11487210" cy="5691187"/>
            <a:chOff x="454885" y="274638"/>
            <a:chExt cx="11487210" cy="5691187"/>
          </a:xfrm>
        </p:grpSpPr>
        <p:sp>
          <p:nvSpPr>
            <p:cNvPr id="9" name="AutoShape 5"/>
            <p:cNvSpPr>
              <a:spLocks noChangeArrowheads="1"/>
            </p:cNvSpPr>
            <p:nvPr/>
          </p:nvSpPr>
          <p:spPr bwMode="auto">
            <a:xfrm>
              <a:off x="454885" y="4706437"/>
              <a:ext cx="4408488" cy="679450"/>
            </a:xfrm>
            <a:prstGeom prst="roundRect">
              <a:avLst>
                <a:gd name="adj" fmla="val 23130"/>
              </a:avLst>
            </a:prstGeom>
            <a:gradFill rotWithShape="1">
              <a:gsLst>
                <a:gs pos="0">
                  <a:srgbClr val="EAABA0"/>
                </a:gs>
                <a:gs pos="100000">
                  <a:srgbClr val="F6D9D4"/>
                </a:gs>
              </a:gsLst>
              <a:lin ang="2700000" scaled="1"/>
            </a:gradFill>
            <a:ln w="9525" algn="ctr">
              <a:solidFill>
                <a:srgbClr val="808080"/>
              </a:solidFill>
              <a:round/>
              <a:headEnd/>
              <a:tailEnd/>
            </a:ln>
            <a:effectLst>
              <a:outerShdw dist="35921" dir="2700000" algn="ctr" rotWithShape="0">
                <a:srgbClr val="C0C0C0"/>
              </a:outerShdw>
            </a:effectLst>
          </p:spPr>
          <p:txBody>
            <a:bodyPr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2000" i="1" dirty="0">
                  <a:latin typeface="Arial Narrow" panose="020B0606020202030204" pitchFamily="34" charset="0"/>
                </a:rPr>
                <a:t>Host name resolution</a:t>
              </a:r>
              <a:r>
                <a:rPr lang="en-US" altLang="en-US" sz="2000" dirty="0">
                  <a:latin typeface="Arial Narrow" panose="020B0606020202030204" pitchFamily="34" charset="0"/>
                </a:rPr>
                <a:t> is the process of resolving a host name to an IP address</a:t>
              </a:r>
            </a:p>
          </p:txBody>
        </p:sp>
        <p:pic>
          <p:nvPicPr>
            <p:cNvPr id="10" name="Picture 6" descr="tube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43370" y="1806575"/>
              <a:ext cx="1554162" cy="758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Picture 7" descr="tube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98807" y="1806575"/>
              <a:ext cx="1554163" cy="758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Picture 8" descr="tube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2657" y="1806575"/>
              <a:ext cx="1554163" cy="758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" name="Picture 9" descr="tube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06507" y="1806575"/>
              <a:ext cx="1554163" cy="758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" name="Picture 10" descr="tube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5895" y="1806575"/>
              <a:ext cx="1577975" cy="763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" name="Picture 11" descr="tube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52270" y="1806575"/>
              <a:ext cx="1577975" cy="763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Oval 12"/>
            <p:cNvSpPr>
              <a:spLocks noChangeArrowheads="1"/>
            </p:cNvSpPr>
            <p:nvPr/>
          </p:nvSpPr>
          <p:spPr bwMode="auto">
            <a:xfrm>
              <a:off x="8965532" y="4224338"/>
              <a:ext cx="2235200" cy="1096962"/>
            </a:xfrm>
            <a:prstGeom prst="ellipse">
              <a:avLst/>
            </a:prstGeom>
            <a:gradFill rotWithShape="1">
              <a:gsLst>
                <a:gs pos="0">
                  <a:srgbClr val="F0F1FF"/>
                </a:gs>
                <a:gs pos="100000">
                  <a:srgbClr val="B3C8DF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333333"/>
              </a:solidFill>
              <a:round/>
              <a:headEnd/>
              <a:tailEnd/>
            </a:ln>
            <a:effectLst>
              <a:outerShdw dist="35921" dir="2700000" algn="ctr" rotWithShape="0">
                <a:srgbClr val="ADADAD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pic>
          <p:nvPicPr>
            <p:cNvPr id="17" name="Picture 13" descr="UserWithDesktopComputer01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41991" y="4550109"/>
              <a:ext cx="785079" cy="9124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8" name="Picture 14" descr="Computer_DesktopComputerSansKeyboard01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579895" y="3487738"/>
              <a:ext cx="1141412" cy="13922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Freeform 15"/>
            <p:cNvSpPr>
              <a:spLocks/>
            </p:cNvSpPr>
            <p:nvPr/>
          </p:nvSpPr>
          <p:spPr bwMode="auto">
            <a:xfrm rot="2685198" flipH="1" flipV="1">
              <a:off x="3634707" y="2789238"/>
              <a:ext cx="2282825" cy="1546225"/>
            </a:xfrm>
            <a:custGeom>
              <a:avLst/>
              <a:gdLst>
                <a:gd name="T0" fmla="*/ 2147483646 w 1631"/>
                <a:gd name="T1" fmla="*/ 2147483646 h 609"/>
                <a:gd name="T2" fmla="*/ 2147483646 w 1631"/>
                <a:gd name="T3" fmla="*/ 2147483646 h 609"/>
                <a:gd name="T4" fmla="*/ 2147483646 w 1631"/>
                <a:gd name="T5" fmla="*/ 1927444362 h 609"/>
                <a:gd name="T6" fmla="*/ 2147483646 w 1631"/>
                <a:gd name="T7" fmla="*/ 1695378586 h 609"/>
                <a:gd name="T8" fmla="*/ 2147483646 w 1631"/>
                <a:gd name="T9" fmla="*/ 1469756684 h 609"/>
                <a:gd name="T10" fmla="*/ 2147483646 w 1631"/>
                <a:gd name="T11" fmla="*/ 1257030146 h 609"/>
                <a:gd name="T12" fmla="*/ 2147483646 w 1631"/>
                <a:gd name="T13" fmla="*/ 1050747482 h 609"/>
                <a:gd name="T14" fmla="*/ 2147483646 w 1631"/>
                <a:gd name="T15" fmla="*/ 863804055 h 609"/>
                <a:gd name="T16" fmla="*/ 2147483646 w 1631"/>
                <a:gd name="T17" fmla="*/ 696199866 h 609"/>
                <a:gd name="T18" fmla="*/ 2147483646 w 1631"/>
                <a:gd name="T19" fmla="*/ 547934915 h 609"/>
                <a:gd name="T20" fmla="*/ 2147483646 w 1631"/>
                <a:gd name="T21" fmla="*/ 406116377 h 609"/>
                <a:gd name="T22" fmla="*/ 2031497305 w 1631"/>
                <a:gd name="T23" fmla="*/ 283637077 h 609"/>
                <a:gd name="T24" fmla="*/ 1894365446 w 1631"/>
                <a:gd name="T25" fmla="*/ 186943427 h 609"/>
                <a:gd name="T26" fmla="*/ 1755275480 w 1631"/>
                <a:gd name="T27" fmla="*/ 116032888 h 609"/>
                <a:gd name="T28" fmla="*/ 1614226007 w 1631"/>
                <a:gd name="T29" fmla="*/ 51571301 h 609"/>
                <a:gd name="T30" fmla="*/ 1502563533 w 1631"/>
                <a:gd name="T31" fmla="*/ 19339238 h 609"/>
                <a:gd name="T32" fmla="*/ 1388940153 w 1631"/>
                <a:gd name="T33" fmla="*/ 12892825 h 609"/>
                <a:gd name="T34" fmla="*/ 1218506481 w 1631"/>
                <a:gd name="T35" fmla="*/ 12892825 h 609"/>
                <a:gd name="T36" fmla="*/ 1122514460 w 1631"/>
                <a:gd name="T37" fmla="*/ 19339238 h 609"/>
                <a:gd name="T38" fmla="*/ 938367043 w 1631"/>
                <a:gd name="T39" fmla="*/ 77354412 h 609"/>
                <a:gd name="T40" fmla="*/ 846294035 w 1631"/>
                <a:gd name="T41" fmla="*/ 122479300 h 609"/>
                <a:gd name="T42" fmla="*/ 673900857 w 1631"/>
                <a:gd name="T43" fmla="*/ 225621902 h 609"/>
                <a:gd name="T44" fmla="*/ 505425293 w 1631"/>
                <a:gd name="T45" fmla="*/ 367440440 h 609"/>
                <a:gd name="T46" fmla="*/ 346745861 w 1631"/>
                <a:gd name="T47" fmla="*/ 547934915 h 609"/>
                <a:gd name="T48" fmla="*/ 199819269 w 1631"/>
                <a:gd name="T49" fmla="*/ 741324755 h 609"/>
                <a:gd name="T50" fmla="*/ 62688810 w 1631"/>
                <a:gd name="T51" fmla="*/ 966946657 h 609"/>
                <a:gd name="T52" fmla="*/ 60729303 w 1631"/>
                <a:gd name="T53" fmla="*/ 992729768 h 609"/>
                <a:gd name="T54" fmla="*/ 186106923 w 1631"/>
                <a:gd name="T55" fmla="*/ 831574531 h 609"/>
                <a:gd name="T56" fmla="*/ 319319769 w 1631"/>
                <a:gd name="T57" fmla="*/ 683307041 h 609"/>
                <a:gd name="T58" fmla="*/ 385926193 w 1631"/>
                <a:gd name="T59" fmla="*/ 618845454 h 609"/>
                <a:gd name="T60" fmla="*/ 528933772 w 1631"/>
                <a:gd name="T61" fmla="*/ 515705391 h 609"/>
                <a:gd name="T62" fmla="*/ 675858964 w 1631"/>
                <a:gd name="T63" fmla="*/ 425455615 h 609"/>
                <a:gd name="T64" fmla="*/ 826703169 w 1631"/>
                <a:gd name="T65" fmla="*/ 360994028 h 609"/>
                <a:gd name="T66" fmla="*/ 985384001 w 1631"/>
                <a:gd name="T67" fmla="*/ 322315552 h 609"/>
                <a:gd name="T68" fmla="*/ 1144063432 w 1631"/>
                <a:gd name="T69" fmla="*/ 302976314 h 609"/>
                <a:gd name="T70" fmla="*/ 1294907638 w 1631"/>
                <a:gd name="T71" fmla="*/ 322315552 h 609"/>
                <a:gd name="T72" fmla="*/ 1439874723 w 1631"/>
                <a:gd name="T73" fmla="*/ 348101203 h 609"/>
                <a:gd name="T74" fmla="*/ 1582882302 w 1631"/>
                <a:gd name="T75" fmla="*/ 406116377 h 609"/>
                <a:gd name="T76" fmla="*/ 1721972268 w 1631"/>
                <a:gd name="T77" fmla="*/ 477026916 h 609"/>
                <a:gd name="T78" fmla="*/ 1855185114 w 1631"/>
                <a:gd name="T79" fmla="*/ 580166978 h 609"/>
                <a:gd name="T80" fmla="*/ 1982520841 w 1631"/>
                <a:gd name="T81" fmla="*/ 696199866 h 609"/>
                <a:gd name="T82" fmla="*/ 2103980847 w 1631"/>
                <a:gd name="T83" fmla="*/ 825128118 h 609"/>
                <a:gd name="T84" fmla="*/ 2147483646 w 1631"/>
                <a:gd name="T85" fmla="*/ 986283356 h 609"/>
                <a:gd name="T86" fmla="*/ 2147483646 w 1631"/>
                <a:gd name="T87" fmla="*/ 1140994719 h 609"/>
                <a:gd name="T88" fmla="*/ 2147483646 w 1631"/>
                <a:gd name="T89" fmla="*/ 1327938146 h 609"/>
                <a:gd name="T90" fmla="*/ 2147483646 w 1631"/>
                <a:gd name="T91" fmla="*/ 1527774397 h 609"/>
                <a:gd name="T92" fmla="*/ 2147483646 w 1631"/>
                <a:gd name="T93" fmla="*/ 1734057062 h 609"/>
                <a:gd name="T94" fmla="*/ 2147483646 w 1631"/>
                <a:gd name="T95" fmla="*/ 1953230012 h 609"/>
                <a:gd name="T96" fmla="*/ 2147483646 w 1631"/>
                <a:gd name="T97" fmla="*/ 2147483646 h 609"/>
                <a:gd name="T98" fmla="*/ 2147483646 w 1631"/>
                <a:gd name="T99" fmla="*/ 2147483646 h 609"/>
                <a:gd name="T100" fmla="*/ 2147483646 w 1631"/>
                <a:gd name="T101" fmla="*/ 2147483646 h 609"/>
                <a:gd name="T102" fmla="*/ 2147483646 w 1631"/>
                <a:gd name="T103" fmla="*/ 2147483646 h 609"/>
                <a:gd name="T104" fmla="*/ 2147483646 w 1631"/>
                <a:gd name="T105" fmla="*/ 2147483646 h 609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631"/>
                <a:gd name="T160" fmla="*/ 0 h 609"/>
                <a:gd name="T161" fmla="*/ 1631 w 1631"/>
                <a:gd name="T162" fmla="*/ 609 h 609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631" h="609">
                  <a:moveTo>
                    <a:pt x="1556" y="379"/>
                  </a:moveTo>
                  <a:lnTo>
                    <a:pt x="1544" y="358"/>
                  </a:lnTo>
                  <a:lnTo>
                    <a:pt x="1537" y="348"/>
                  </a:lnTo>
                  <a:lnTo>
                    <a:pt x="1531" y="338"/>
                  </a:lnTo>
                  <a:lnTo>
                    <a:pt x="1516" y="319"/>
                  </a:lnTo>
                  <a:lnTo>
                    <a:pt x="1500" y="299"/>
                  </a:lnTo>
                  <a:lnTo>
                    <a:pt x="1483" y="282"/>
                  </a:lnTo>
                  <a:lnTo>
                    <a:pt x="1466" y="263"/>
                  </a:lnTo>
                  <a:lnTo>
                    <a:pt x="1445" y="245"/>
                  </a:lnTo>
                  <a:lnTo>
                    <a:pt x="1425" y="228"/>
                  </a:lnTo>
                  <a:lnTo>
                    <a:pt x="1403" y="211"/>
                  </a:lnTo>
                  <a:lnTo>
                    <a:pt x="1382" y="195"/>
                  </a:lnTo>
                  <a:lnTo>
                    <a:pt x="1357" y="179"/>
                  </a:lnTo>
                  <a:lnTo>
                    <a:pt x="1332" y="163"/>
                  </a:lnTo>
                  <a:lnTo>
                    <a:pt x="1308" y="148"/>
                  </a:lnTo>
                  <a:lnTo>
                    <a:pt x="1280" y="134"/>
                  </a:lnTo>
                  <a:lnTo>
                    <a:pt x="1253" y="121"/>
                  </a:lnTo>
                  <a:lnTo>
                    <a:pt x="1225" y="108"/>
                  </a:lnTo>
                  <a:lnTo>
                    <a:pt x="1195" y="96"/>
                  </a:lnTo>
                  <a:lnTo>
                    <a:pt x="1164" y="85"/>
                  </a:lnTo>
                  <a:lnTo>
                    <a:pt x="1134" y="73"/>
                  </a:lnTo>
                  <a:lnTo>
                    <a:pt x="1102" y="63"/>
                  </a:lnTo>
                  <a:lnTo>
                    <a:pt x="1070" y="54"/>
                  </a:lnTo>
                  <a:lnTo>
                    <a:pt x="1037" y="44"/>
                  </a:lnTo>
                  <a:lnTo>
                    <a:pt x="1002" y="37"/>
                  </a:lnTo>
                  <a:lnTo>
                    <a:pt x="967" y="29"/>
                  </a:lnTo>
                  <a:lnTo>
                    <a:pt x="932" y="22"/>
                  </a:lnTo>
                  <a:lnTo>
                    <a:pt x="896" y="18"/>
                  </a:lnTo>
                  <a:lnTo>
                    <a:pt x="860" y="12"/>
                  </a:lnTo>
                  <a:lnTo>
                    <a:pt x="824" y="8"/>
                  </a:lnTo>
                  <a:lnTo>
                    <a:pt x="786" y="5"/>
                  </a:lnTo>
                  <a:lnTo>
                    <a:pt x="767" y="3"/>
                  </a:lnTo>
                  <a:lnTo>
                    <a:pt x="748" y="3"/>
                  </a:lnTo>
                  <a:lnTo>
                    <a:pt x="709" y="2"/>
                  </a:lnTo>
                  <a:lnTo>
                    <a:pt x="671" y="0"/>
                  </a:lnTo>
                  <a:lnTo>
                    <a:pt x="622" y="2"/>
                  </a:lnTo>
                  <a:lnTo>
                    <a:pt x="597" y="3"/>
                  </a:lnTo>
                  <a:lnTo>
                    <a:pt x="573" y="3"/>
                  </a:lnTo>
                  <a:lnTo>
                    <a:pt x="525" y="8"/>
                  </a:lnTo>
                  <a:lnTo>
                    <a:pt x="479" y="12"/>
                  </a:lnTo>
                  <a:lnTo>
                    <a:pt x="455" y="16"/>
                  </a:lnTo>
                  <a:lnTo>
                    <a:pt x="432" y="19"/>
                  </a:lnTo>
                  <a:lnTo>
                    <a:pt x="387" y="27"/>
                  </a:lnTo>
                  <a:lnTo>
                    <a:pt x="344" y="35"/>
                  </a:lnTo>
                  <a:lnTo>
                    <a:pt x="300" y="45"/>
                  </a:lnTo>
                  <a:lnTo>
                    <a:pt x="258" y="57"/>
                  </a:lnTo>
                  <a:lnTo>
                    <a:pt x="218" y="70"/>
                  </a:lnTo>
                  <a:lnTo>
                    <a:pt x="177" y="85"/>
                  </a:lnTo>
                  <a:lnTo>
                    <a:pt x="139" y="99"/>
                  </a:lnTo>
                  <a:lnTo>
                    <a:pt x="102" y="115"/>
                  </a:lnTo>
                  <a:lnTo>
                    <a:pt x="67" y="131"/>
                  </a:lnTo>
                  <a:lnTo>
                    <a:pt x="32" y="150"/>
                  </a:lnTo>
                  <a:lnTo>
                    <a:pt x="0" y="169"/>
                  </a:lnTo>
                  <a:lnTo>
                    <a:pt x="31" y="154"/>
                  </a:lnTo>
                  <a:lnTo>
                    <a:pt x="63" y="141"/>
                  </a:lnTo>
                  <a:lnTo>
                    <a:pt x="95" y="129"/>
                  </a:lnTo>
                  <a:lnTo>
                    <a:pt x="128" y="118"/>
                  </a:lnTo>
                  <a:lnTo>
                    <a:pt x="163" y="106"/>
                  </a:lnTo>
                  <a:lnTo>
                    <a:pt x="180" y="102"/>
                  </a:lnTo>
                  <a:lnTo>
                    <a:pt x="197" y="96"/>
                  </a:lnTo>
                  <a:lnTo>
                    <a:pt x="232" y="87"/>
                  </a:lnTo>
                  <a:lnTo>
                    <a:pt x="270" y="80"/>
                  </a:lnTo>
                  <a:lnTo>
                    <a:pt x="306" y="71"/>
                  </a:lnTo>
                  <a:lnTo>
                    <a:pt x="345" y="66"/>
                  </a:lnTo>
                  <a:lnTo>
                    <a:pt x="383" y="60"/>
                  </a:lnTo>
                  <a:lnTo>
                    <a:pt x="422" y="56"/>
                  </a:lnTo>
                  <a:lnTo>
                    <a:pt x="463" y="53"/>
                  </a:lnTo>
                  <a:lnTo>
                    <a:pt x="503" y="50"/>
                  </a:lnTo>
                  <a:lnTo>
                    <a:pt x="544" y="48"/>
                  </a:lnTo>
                  <a:lnTo>
                    <a:pt x="584" y="47"/>
                  </a:lnTo>
                  <a:lnTo>
                    <a:pt x="624" y="48"/>
                  </a:lnTo>
                  <a:lnTo>
                    <a:pt x="661" y="50"/>
                  </a:lnTo>
                  <a:lnTo>
                    <a:pt x="699" y="51"/>
                  </a:lnTo>
                  <a:lnTo>
                    <a:pt x="735" y="54"/>
                  </a:lnTo>
                  <a:lnTo>
                    <a:pt x="773" y="58"/>
                  </a:lnTo>
                  <a:lnTo>
                    <a:pt x="808" y="63"/>
                  </a:lnTo>
                  <a:lnTo>
                    <a:pt x="844" y="69"/>
                  </a:lnTo>
                  <a:lnTo>
                    <a:pt x="879" y="74"/>
                  </a:lnTo>
                  <a:lnTo>
                    <a:pt x="913" y="82"/>
                  </a:lnTo>
                  <a:lnTo>
                    <a:pt x="947" y="90"/>
                  </a:lnTo>
                  <a:lnTo>
                    <a:pt x="980" y="99"/>
                  </a:lnTo>
                  <a:lnTo>
                    <a:pt x="1012" y="108"/>
                  </a:lnTo>
                  <a:lnTo>
                    <a:pt x="1044" y="118"/>
                  </a:lnTo>
                  <a:lnTo>
                    <a:pt x="1074" y="128"/>
                  </a:lnTo>
                  <a:lnTo>
                    <a:pt x="1105" y="140"/>
                  </a:lnTo>
                  <a:lnTo>
                    <a:pt x="1134" y="153"/>
                  </a:lnTo>
                  <a:lnTo>
                    <a:pt x="1161" y="164"/>
                  </a:lnTo>
                  <a:lnTo>
                    <a:pt x="1189" y="177"/>
                  </a:lnTo>
                  <a:lnTo>
                    <a:pt x="1216" y="192"/>
                  </a:lnTo>
                  <a:lnTo>
                    <a:pt x="1241" y="206"/>
                  </a:lnTo>
                  <a:lnTo>
                    <a:pt x="1266" y="221"/>
                  </a:lnTo>
                  <a:lnTo>
                    <a:pt x="1290" y="237"/>
                  </a:lnTo>
                  <a:lnTo>
                    <a:pt x="1312" y="253"/>
                  </a:lnTo>
                  <a:lnTo>
                    <a:pt x="1334" y="269"/>
                  </a:lnTo>
                  <a:lnTo>
                    <a:pt x="1354" y="286"/>
                  </a:lnTo>
                  <a:lnTo>
                    <a:pt x="1374" y="303"/>
                  </a:lnTo>
                  <a:lnTo>
                    <a:pt x="1392" y="322"/>
                  </a:lnTo>
                  <a:lnTo>
                    <a:pt x="1409" y="340"/>
                  </a:lnTo>
                  <a:lnTo>
                    <a:pt x="1425" y="358"/>
                  </a:lnTo>
                  <a:lnTo>
                    <a:pt x="1440" y="379"/>
                  </a:lnTo>
                  <a:lnTo>
                    <a:pt x="1453" y="398"/>
                  </a:lnTo>
                  <a:lnTo>
                    <a:pt x="1466" y="418"/>
                  </a:lnTo>
                  <a:lnTo>
                    <a:pt x="1437" y="422"/>
                  </a:lnTo>
                  <a:lnTo>
                    <a:pt x="1409" y="427"/>
                  </a:lnTo>
                  <a:lnTo>
                    <a:pt x="1631" y="609"/>
                  </a:lnTo>
                  <a:lnTo>
                    <a:pt x="1599" y="338"/>
                  </a:lnTo>
                  <a:lnTo>
                    <a:pt x="1556" y="379"/>
                  </a:lnTo>
                  <a:close/>
                </a:path>
              </a:pathLst>
            </a:custGeom>
            <a:solidFill>
              <a:srgbClr val="FF0000">
                <a:alpha val="74901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AutoShape 16"/>
            <p:cNvSpPr>
              <a:spLocks noChangeArrowheads="1"/>
            </p:cNvSpPr>
            <p:nvPr/>
          </p:nvSpPr>
          <p:spPr bwMode="auto">
            <a:xfrm>
              <a:off x="4911057" y="3421063"/>
              <a:ext cx="1905000" cy="1004887"/>
            </a:xfrm>
            <a:prstGeom prst="wedgeRoundRectCallout">
              <a:avLst>
                <a:gd name="adj1" fmla="val 10417"/>
                <a:gd name="adj2" fmla="val 92023"/>
                <a:gd name="adj3" fmla="val 16667"/>
              </a:avLst>
            </a:prstGeom>
            <a:solidFill>
              <a:srgbClr val="DAF4E9"/>
            </a:solidFill>
            <a:ln w="9525" algn="ctr">
              <a:solidFill>
                <a:srgbClr val="333333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>
                  <a:latin typeface="Arial Narrow" panose="020B0606020202030204" pitchFamily="34" charset="0"/>
                </a:rPr>
                <a:t>What is the </a:t>
              </a:r>
            </a:p>
            <a:p>
              <a:r>
                <a:rPr lang="en-US" altLang="en-US">
                  <a:latin typeface="Arial Narrow" panose="020B0606020202030204" pitchFamily="34" charset="0"/>
                </a:rPr>
                <a:t>IP address for Salescomputer2?</a:t>
              </a:r>
            </a:p>
          </p:txBody>
        </p:sp>
        <p:sp>
          <p:nvSpPr>
            <p:cNvPr id="21" name="Freeform 17"/>
            <p:cNvSpPr>
              <a:spLocks/>
            </p:cNvSpPr>
            <p:nvPr/>
          </p:nvSpPr>
          <p:spPr bwMode="auto">
            <a:xfrm rot="14546407" flipH="1" flipV="1">
              <a:off x="5588126" y="3082131"/>
              <a:ext cx="2136775" cy="1160463"/>
            </a:xfrm>
            <a:custGeom>
              <a:avLst/>
              <a:gdLst>
                <a:gd name="T0" fmla="*/ 2147483646 w 1631"/>
                <a:gd name="T1" fmla="*/ 1299903396 h 609"/>
                <a:gd name="T2" fmla="*/ 2147483646 w 1631"/>
                <a:gd name="T3" fmla="*/ 1227282040 h 609"/>
                <a:gd name="T4" fmla="*/ 2147483646 w 1631"/>
                <a:gd name="T5" fmla="*/ 1085673160 h 609"/>
                <a:gd name="T6" fmla="*/ 2147483646 w 1631"/>
                <a:gd name="T7" fmla="*/ 954956245 h 609"/>
                <a:gd name="T8" fmla="*/ 2147483646 w 1631"/>
                <a:gd name="T9" fmla="*/ 827871255 h 609"/>
                <a:gd name="T10" fmla="*/ 2147483646 w 1631"/>
                <a:gd name="T11" fmla="*/ 708048210 h 609"/>
                <a:gd name="T12" fmla="*/ 2147483646 w 1631"/>
                <a:gd name="T13" fmla="*/ 591855185 h 609"/>
                <a:gd name="T14" fmla="*/ 2147483646 w 1631"/>
                <a:gd name="T15" fmla="*/ 486556030 h 609"/>
                <a:gd name="T16" fmla="*/ 2102547297 w 1631"/>
                <a:gd name="T17" fmla="*/ 392148840 h 609"/>
                <a:gd name="T18" fmla="*/ 1997849252 w 1631"/>
                <a:gd name="T19" fmla="*/ 308635520 h 609"/>
                <a:gd name="T20" fmla="*/ 1891434975 w 1631"/>
                <a:gd name="T21" fmla="*/ 228754125 h 609"/>
                <a:gd name="T22" fmla="*/ 1779870690 w 1631"/>
                <a:gd name="T23" fmla="*/ 159764695 h 609"/>
                <a:gd name="T24" fmla="*/ 1659725243 w 1631"/>
                <a:gd name="T25" fmla="*/ 105299155 h 609"/>
                <a:gd name="T26" fmla="*/ 1537863563 w 1631"/>
                <a:gd name="T27" fmla="*/ 65357505 h 609"/>
                <a:gd name="T28" fmla="*/ 1414284340 w 1631"/>
                <a:gd name="T29" fmla="*/ 29047780 h 609"/>
                <a:gd name="T30" fmla="*/ 1316452535 w 1631"/>
                <a:gd name="T31" fmla="*/ 10893870 h 609"/>
                <a:gd name="T32" fmla="*/ 1216903188 w 1631"/>
                <a:gd name="T33" fmla="*/ 7261945 h 609"/>
                <a:gd name="T34" fmla="*/ 1067579168 w 1631"/>
                <a:gd name="T35" fmla="*/ 7261945 h 609"/>
                <a:gd name="T36" fmla="*/ 983477223 w 1631"/>
                <a:gd name="T37" fmla="*/ 10893870 h 609"/>
                <a:gd name="T38" fmla="*/ 822138265 w 1631"/>
                <a:gd name="T39" fmla="*/ 43571670 h 609"/>
                <a:gd name="T40" fmla="*/ 741470096 w 1631"/>
                <a:gd name="T41" fmla="*/ 68989430 h 609"/>
                <a:gd name="T42" fmla="*/ 590429843 w 1631"/>
                <a:gd name="T43" fmla="*/ 127084990 h 609"/>
                <a:gd name="T44" fmla="*/ 442822054 w 1631"/>
                <a:gd name="T45" fmla="*/ 206968290 h 609"/>
                <a:gd name="T46" fmla="*/ 303796739 w 1631"/>
                <a:gd name="T47" fmla="*/ 308635520 h 609"/>
                <a:gd name="T48" fmla="*/ 175068819 w 1631"/>
                <a:gd name="T49" fmla="*/ 417566600 h 609"/>
                <a:gd name="T50" fmla="*/ 54923371 w 1631"/>
                <a:gd name="T51" fmla="*/ 544651590 h 609"/>
                <a:gd name="T52" fmla="*/ 53207139 w 1631"/>
                <a:gd name="T53" fmla="*/ 559175480 h 609"/>
                <a:gd name="T54" fmla="*/ 163055191 w 1631"/>
                <a:gd name="T55" fmla="*/ 468400215 h 609"/>
                <a:gd name="T56" fmla="*/ 279768173 w 1631"/>
                <a:gd name="T57" fmla="*/ 384886895 h 609"/>
                <a:gd name="T58" fmla="*/ 338124010 w 1631"/>
                <a:gd name="T59" fmla="*/ 348577170 h 609"/>
                <a:gd name="T60" fmla="*/ 463418155 w 1631"/>
                <a:gd name="T61" fmla="*/ 290481610 h 609"/>
                <a:gd name="T62" fmla="*/ 592146075 w 1631"/>
                <a:gd name="T63" fmla="*/ 239646090 h 609"/>
                <a:gd name="T64" fmla="*/ 724306460 w 1631"/>
                <a:gd name="T65" fmla="*/ 203336365 h 609"/>
                <a:gd name="T66" fmla="*/ 863331776 w 1631"/>
                <a:gd name="T67" fmla="*/ 181550530 h 609"/>
                <a:gd name="T68" fmla="*/ 1002357091 w 1631"/>
                <a:gd name="T69" fmla="*/ 170658565 h 609"/>
                <a:gd name="T70" fmla="*/ 1134517477 w 1631"/>
                <a:gd name="T71" fmla="*/ 181550530 h 609"/>
                <a:gd name="T72" fmla="*/ 1261527854 w 1631"/>
                <a:gd name="T73" fmla="*/ 196074420 h 609"/>
                <a:gd name="T74" fmla="*/ 1386823309 w 1631"/>
                <a:gd name="T75" fmla="*/ 228754125 h 609"/>
                <a:gd name="T76" fmla="*/ 1508684989 w 1631"/>
                <a:gd name="T77" fmla="*/ 268695775 h 609"/>
                <a:gd name="T78" fmla="*/ 1625397972 w 1631"/>
                <a:gd name="T79" fmla="*/ 326791335 h 609"/>
                <a:gd name="T80" fmla="*/ 1736960947 w 1631"/>
                <a:gd name="T81" fmla="*/ 392148840 h 609"/>
                <a:gd name="T82" fmla="*/ 1843376534 w 1631"/>
                <a:gd name="T83" fmla="*/ 464770195 h 609"/>
                <a:gd name="T84" fmla="*/ 1946358346 w 1631"/>
                <a:gd name="T85" fmla="*/ 555545460 h 609"/>
                <a:gd name="T86" fmla="*/ 2040757686 w 1631"/>
                <a:gd name="T87" fmla="*/ 642688800 h 609"/>
                <a:gd name="T88" fmla="*/ 2130009638 w 1631"/>
                <a:gd name="T89" fmla="*/ 747989861 h 609"/>
                <a:gd name="T90" fmla="*/ 2147483646 w 1631"/>
                <a:gd name="T91" fmla="*/ 860550961 h 609"/>
                <a:gd name="T92" fmla="*/ 2147483646 w 1631"/>
                <a:gd name="T93" fmla="*/ 976742080 h 609"/>
                <a:gd name="T94" fmla="*/ 2147483646 w 1631"/>
                <a:gd name="T95" fmla="*/ 1100197050 h 609"/>
                <a:gd name="T96" fmla="*/ 2147483646 w 1631"/>
                <a:gd name="T97" fmla="*/ 1234545891 h 609"/>
                <a:gd name="T98" fmla="*/ 2147483646 w 1631"/>
                <a:gd name="T99" fmla="*/ 1376154771 h 609"/>
                <a:gd name="T100" fmla="*/ 2147483646 w 1631"/>
                <a:gd name="T101" fmla="*/ 1517763651 h 609"/>
                <a:gd name="T102" fmla="*/ 2147483646 w 1631"/>
                <a:gd name="T103" fmla="*/ 1550443356 h 609"/>
                <a:gd name="T104" fmla="*/ 2147483646 w 1631"/>
                <a:gd name="T105" fmla="*/ 1227282040 h 609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631"/>
                <a:gd name="T160" fmla="*/ 0 h 609"/>
                <a:gd name="T161" fmla="*/ 1631 w 1631"/>
                <a:gd name="T162" fmla="*/ 609 h 609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631" h="609">
                  <a:moveTo>
                    <a:pt x="1556" y="379"/>
                  </a:moveTo>
                  <a:lnTo>
                    <a:pt x="1544" y="358"/>
                  </a:lnTo>
                  <a:lnTo>
                    <a:pt x="1537" y="348"/>
                  </a:lnTo>
                  <a:lnTo>
                    <a:pt x="1531" y="338"/>
                  </a:lnTo>
                  <a:lnTo>
                    <a:pt x="1516" y="319"/>
                  </a:lnTo>
                  <a:lnTo>
                    <a:pt x="1500" y="299"/>
                  </a:lnTo>
                  <a:lnTo>
                    <a:pt x="1483" y="282"/>
                  </a:lnTo>
                  <a:lnTo>
                    <a:pt x="1466" y="263"/>
                  </a:lnTo>
                  <a:lnTo>
                    <a:pt x="1445" y="245"/>
                  </a:lnTo>
                  <a:lnTo>
                    <a:pt x="1425" y="228"/>
                  </a:lnTo>
                  <a:lnTo>
                    <a:pt x="1403" y="211"/>
                  </a:lnTo>
                  <a:lnTo>
                    <a:pt x="1382" y="195"/>
                  </a:lnTo>
                  <a:lnTo>
                    <a:pt x="1357" y="179"/>
                  </a:lnTo>
                  <a:lnTo>
                    <a:pt x="1332" y="163"/>
                  </a:lnTo>
                  <a:lnTo>
                    <a:pt x="1308" y="148"/>
                  </a:lnTo>
                  <a:lnTo>
                    <a:pt x="1280" y="134"/>
                  </a:lnTo>
                  <a:lnTo>
                    <a:pt x="1253" y="121"/>
                  </a:lnTo>
                  <a:lnTo>
                    <a:pt x="1225" y="108"/>
                  </a:lnTo>
                  <a:lnTo>
                    <a:pt x="1195" y="96"/>
                  </a:lnTo>
                  <a:lnTo>
                    <a:pt x="1164" y="85"/>
                  </a:lnTo>
                  <a:lnTo>
                    <a:pt x="1134" y="73"/>
                  </a:lnTo>
                  <a:lnTo>
                    <a:pt x="1102" y="63"/>
                  </a:lnTo>
                  <a:lnTo>
                    <a:pt x="1070" y="54"/>
                  </a:lnTo>
                  <a:lnTo>
                    <a:pt x="1037" y="44"/>
                  </a:lnTo>
                  <a:lnTo>
                    <a:pt x="1002" y="37"/>
                  </a:lnTo>
                  <a:lnTo>
                    <a:pt x="967" y="29"/>
                  </a:lnTo>
                  <a:lnTo>
                    <a:pt x="932" y="22"/>
                  </a:lnTo>
                  <a:lnTo>
                    <a:pt x="896" y="18"/>
                  </a:lnTo>
                  <a:lnTo>
                    <a:pt x="860" y="12"/>
                  </a:lnTo>
                  <a:lnTo>
                    <a:pt x="824" y="8"/>
                  </a:lnTo>
                  <a:lnTo>
                    <a:pt x="786" y="5"/>
                  </a:lnTo>
                  <a:lnTo>
                    <a:pt x="767" y="3"/>
                  </a:lnTo>
                  <a:lnTo>
                    <a:pt x="748" y="3"/>
                  </a:lnTo>
                  <a:lnTo>
                    <a:pt x="709" y="2"/>
                  </a:lnTo>
                  <a:lnTo>
                    <a:pt x="671" y="0"/>
                  </a:lnTo>
                  <a:lnTo>
                    <a:pt x="622" y="2"/>
                  </a:lnTo>
                  <a:lnTo>
                    <a:pt x="597" y="3"/>
                  </a:lnTo>
                  <a:lnTo>
                    <a:pt x="573" y="3"/>
                  </a:lnTo>
                  <a:lnTo>
                    <a:pt x="525" y="8"/>
                  </a:lnTo>
                  <a:lnTo>
                    <a:pt x="479" y="12"/>
                  </a:lnTo>
                  <a:lnTo>
                    <a:pt x="455" y="16"/>
                  </a:lnTo>
                  <a:lnTo>
                    <a:pt x="432" y="19"/>
                  </a:lnTo>
                  <a:lnTo>
                    <a:pt x="387" y="27"/>
                  </a:lnTo>
                  <a:lnTo>
                    <a:pt x="344" y="35"/>
                  </a:lnTo>
                  <a:lnTo>
                    <a:pt x="300" y="45"/>
                  </a:lnTo>
                  <a:lnTo>
                    <a:pt x="258" y="57"/>
                  </a:lnTo>
                  <a:lnTo>
                    <a:pt x="218" y="70"/>
                  </a:lnTo>
                  <a:lnTo>
                    <a:pt x="177" y="85"/>
                  </a:lnTo>
                  <a:lnTo>
                    <a:pt x="139" y="99"/>
                  </a:lnTo>
                  <a:lnTo>
                    <a:pt x="102" y="115"/>
                  </a:lnTo>
                  <a:lnTo>
                    <a:pt x="67" y="131"/>
                  </a:lnTo>
                  <a:lnTo>
                    <a:pt x="32" y="150"/>
                  </a:lnTo>
                  <a:lnTo>
                    <a:pt x="0" y="169"/>
                  </a:lnTo>
                  <a:lnTo>
                    <a:pt x="31" y="154"/>
                  </a:lnTo>
                  <a:lnTo>
                    <a:pt x="63" y="141"/>
                  </a:lnTo>
                  <a:lnTo>
                    <a:pt x="95" y="129"/>
                  </a:lnTo>
                  <a:lnTo>
                    <a:pt x="128" y="118"/>
                  </a:lnTo>
                  <a:lnTo>
                    <a:pt x="163" y="106"/>
                  </a:lnTo>
                  <a:lnTo>
                    <a:pt x="180" y="102"/>
                  </a:lnTo>
                  <a:lnTo>
                    <a:pt x="197" y="96"/>
                  </a:lnTo>
                  <a:lnTo>
                    <a:pt x="232" y="87"/>
                  </a:lnTo>
                  <a:lnTo>
                    <a:pt x="270" y="80"/>
                  </a:lnTo>
                  <a:lnTo>
                    <a:pt x="306" y="71"/>
                  </a:lnTo>
                  <a:lnTo>
                    <a:pt x="345" y="66"/>
                  </a:lnTo>
                  <a:lnTo>
                    <a:pt x="383" y="60"/>
                  </a:lnTo>
                  <a:lnTo>
                    <a:pt x="422" y="56"/>
                  </a:lnTo>
                  <a:lnTo>
                    <a:pt x="463" y="53"/>
                  </a:lnTo>
                  <a:lnTo>
                    <a:pt x="503" y="50"/>
                  </a:lnTo>
                  <a:lnTo>
                    <a:pt x="544" y="48"/>
                  </a:lnTo>
                  <a:lnTo>
                    <a:pt x="584" y="47"/>
                  </a:lnTo>
                  <a:lnTo>
                    <a:pt x="624" y="48"/>
                  </a:lnTo>
                  <a:lnTo>
                    <a:pt x="661" y="50"/>
                  </a:lnTo>
                  <a:lnTo>
                    <a:pt x="699" y="51"/>
                  </a:lnTo>
                  <a:lnTo>
                    <a:pt x="735" y="54"/>
                  </a:lnTo>
                  <a:lnTo>
                    <a:pt x="773" y="58"/>
                  </a:lnTo>
                  <a:lnTo>
                    <a:pt x="808" y="63"/>
                  </a:lnTo>
                  <a:lnTo>
                    <a:pt x="844" y="69"/>
                  </a:lnTo>
                  <a:lnTo>
                    <a:pt x="879" y="74"/>
                  </a:lnTo>
                  <a:lnTo>
                    <a:pt x="913" y="82"/>
                  </a:lnTo>
                  <a:lnTo>
                    <a:pt x="947" y="90"/>
                  </a:lnTo>
                  <a:lnTo>
                    <a:pt x="980" y="99"/>
                  </a:lnTo>
                  <a:lnTo>
                    <a:pt x="1012" y="108"/>
                  </a:lnTo>
                  <a:lnTo>
                    <a:pt x="1044" y="118"/>
                  </a:lnTo>
                  <a:lnTo>
                    <a:pt x="1074" y="128"/>
                  </a:lnTo>
                  <a:lnTo>
                    <a:pt x="1105" y="140"/>
                  </a:lnTo>
                  <a:lnTo>
                    <a:pt x="1134" y="153"/>
                  </a:lnTo>
                  <a:lnTo>
                    <a:pt x="1161" y="164"/>
                  </a:lnTo>
                  <a:lnTo>
                    <a:pt x="1189" y="177"/>
                  </a:lnTo>
                  <a:lnTo>
                    <a:pt x="1216" y="192"/>
                  </a:lnTo>
                  <a:lnTo>
                    <a:pt x="1241" y="206"/>
                  </a:lnTo>
                  <a:lnTo>
                    <a:pt x="1266" y="221"/>
                  </a:lnTo>
                  <a:lnTo>
                    <a:pt x="1290" y="237"/>
                  </a:lnTo>
                  <a:lnTo>
                    <a:pt x="1312" y="253"/>
                  </a:lnTo>
                  <a:lnTo>
                    <a:pt x="1334" y="269"/>
                  </a:lnTo>
                  <a:lnTo>
                    <a:pt x="1354" y="286"/>
                  </a:lnTo>
                  <a:lnTo>
                    <a:pt x="1374" y="303"/>
                  </a:lnTo>
                  <a:lnTo>
                    <a:pt x="1392" y="322"/>
                  </a:lnTo>
                  <a:lnTo>
                    <a:pt x="1409" y="340"/>
                  </a:lnTo>
                  <a:lnTo>
                    <a:pt x="1425" y="358"/>
                  </a:lnTo>
                  <a:lnTo>
                    <a:pt x="1440" y="379"/>
                  </a:lnTo>
                  <a:lnTo>
                    <a:pt x="1453" y="398"/>
                  </a:lnTo>
                  <a:lnTo>
                    <a:pt x="1466" y="418"/>
                  </a:lnTo>
                  <a:lnTo>
                    <a:pt x="1437" y="422"/>
                  </a:lnTo>
                  <a:lnTo>
                    <a:pt x="1409" y="427"/>
                  </a:lnTo>
                  <a:lnTo>
                    <a:pt x="1631" y="609"/>
                  </a:lnTo>
                  <a:lnTo>
                    <a:pt x="1599" y="338"/>
                  </a:lnTo>
                  <a:lnTo>
                    <a:pt x="1556" y="379"/>
                  </a:lnTo>
                  <a:close/>
                </a:path>
              </a:pathLst>
            </a:custGeom>
            <a:solidFill>
              <a:srgbClr val="FF0000">
                <a:alpha val="74901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Arc 18"/>
            <p:cNvSpPr>
              <a:spLocks/>
            </p:cNvSpPr>
            <p:nvPr/>
          </p:nvSpPr>
          <p:spPr bwMode="auto">
            <a:xfrm rot="20703972">
              <a:off x="6617620" y="4392613"/>
              <a:ext cx="3040062" cy="1573212"/>
            </a:xfrm>
            <a:custGeom>
              <a:avLst/>
              <a:gdLst>
                <a:gd name="T0" fmla="*/ 0 w 26071"/>
                <a:gd name="T1" fmla="*/ 2147483646 h 21600"/>
                <a:gd name="T2" fmla="*/ 2147483646 w 26071"/>
                <a:gd name="T3" fmla="*/ 648323069 h 21600"/>
                <a:gd name="T4" fmla="*/ 2147483646 w 26071"/>
                <a:gd name="T5" fmla="*/ 2147483646 h 21600"/>
                <a:gd name="T6" fmla="*/ 0 60000 65536"/>
                <a:gd name="T7" fmla="*/ 0 60000 65536"/>
                <a:gd name="T8" fmla="*/ 0 60000 65536"/>
                <a:gd name="T9" fmla="*/ 0 w 26071"/>
                <a:gd name="T10" fmla="*/ 0 h 21600"/>
                <a:gd name="T11" fmla="*/ 26071 w 26071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6071" h="21600" fill="none" extrusionOk="0">
                  <a:moveTo>
                    <a:pt x="-1" y="9255"/>
                  </a:moveTo>
                  <a:cubicBezTo>
                    <a:pt x="4038" y="3456"/>
                    <a:pt x="10658" y="-1"/>
                    <a:pt x="17725" y="0"/>
                  </a:cubicBezTo>
                  <a:cubicBezTo>
                    <a:pt x="20590" y="0"/>
                    <a:pt x="23427" y="570"/>
                    <a:pt x="26071" y="1677"/>
                  </a:cubicBezTo>
                </a:path>
                <a:path w="26071" h="21600" stroke="0" extrusionOk="0">
                  <a:moveTo>
                    <a:pt x="-1" y="9255"/>
                  </a:moveTo>
                  <a:cubicBezTo>
                    <a:pt x="4038" y="3456"/>
                    <a:pt x="10658" y="-1"/>
                    <a:pt x="17725" y="0"/>
                  </a:cubicBezTo>
                  <a:cubicBezTo>
                    <a:pt x="20590" y="0"/>
                    <a:pt x="23427" y="570"/>
                    <a:pt x="26071" y="1677"/>
                  </a:cubicBezTo>
                  <a:lnTo>
                    <a:pt x="17725" y="21600"/>
                  </a:lnTo>
                  <a:lnTo>
                    <a:pt x="-1" y="9255"/>
                  </a:lnTo>
                  <a:close/>
                </a:path>
              </a:pathLst>
            </a:cu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" name="AutoShape 19"/>
            <p:cNvSpPr>
              <a:spLocks noChangeArrowheads="1"/>
            </p:cNvSpPr>
            <p:nvPr/>
          </p:nvSpPr>
          <p:spPr bwMode="auto">
            <a:xfrm>
              <a:off x="9211595" y="5129213"/>
              <a:ext cx="1717675" cy="381000"/>
            </a:xfrm>
            <a:prstGeom prst="roundRect">
              <a:avLst>
                <a:gd name="adj" fmla="val 4167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Salescomputer2</a:t>
              </a:r>
            </a:p>
          </p:txBody>
        </p:sp>
        <p:sp>
          <p:nvSpPr>
            <p:cNvPr id="24" name="AutoShape 20"/>
            <p:cNvSpPr>
              <a:spLocks noChangeArrowheads="1"/>
            </p:cNvSpPr>
            <p:nvPr/>
          </p:nvSpPr>
          <p:spPr bwMode="auto">
            <a:xfrm>
              <a:off x="4004595" y="2940050"/>
              <a:ext cx="338137" cy="393700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1</a:t>
              </a:r>
            </a:p>
          </p:txBody>
        </p:sp>
        <p:sp>
          <p:nvSpPr>
            <p:cNvPr id="25" name="AutoShape 21"/>
            <p:cNvSpPr>
              <a:spLocks noChangeArrowheads="1"/>
            </p:cNvSpPr>
            <p:nvPr/>
          </p:nvSpPr>
          <p:spPr bwMode="auto">
            <a:xfrm>
              <a:off x="6982745" y="3865563"/>
              <a:ext cx="338137" cy="393700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2</a:t>
              </a:r>
            </a:p>
          </p:txBody>
        </p:sp>
        <p:sp>
          <p:nvSpPr>
            <p:cNvPr id="26" name="AutoShape 22"/>
            <p:cNvSpPr>
              <a:spLocks noChangeArrowheads="1"/>
            </p:cNvSpPr>
            <p:nvPr/>
          </p:nvSpPr>
          <p:spPr bwMode="auto">
            <a:xfrm>
              <a:off x="7870157" y="4278313"/>
              <a:ext cx="338138" cy="393700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3</a:t>
              </a:r>
            </a:p>
          </p:txBody>
        </p:sp>
        <p:sp>
          <p:nvSpPr>
            <p:cNvPr id="27" name="Text Box 23"/>
            <p:cNvSpPr txBox="1">
              <a:spLocks noChangeArrowheads="1"/>
            </p:cNvSpPr>
            <p:nvPr/>
          </p:nvSpPr>
          <p:spPr bwMode="auto">
            <a:xfrm>
              <a:off x="7336757" y="3865563"/>
              <a:ext cx="1284288" cy="366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>
                  <a:latin typeface="Arial Narrow" panose="020B0606020202030204" pitchFamily="34" charset="0"/>
                </a:rPr>
                <a:t>192.168.1.35</a:t>
              </a:r>
            </a:p>
          </p:txBody>
        </p:sp>
        <p:sp>
          <p:nvSpPr>
            <p:cNvPr id="28" name="Text Box 24"/>
            <p:cNvSpPr txBox="1">
              <a:spLocks noChangeArrowheads="1"/>
            </p:cNvSpPr>
            <p:nvPr/>
          </p:nvSpPr>
          <p:spPr bwMode="auto">
            <a:xfrm>
              <a:off x="4391945" y="2952750"/>
              <a:ext cx="1635125" cy="3667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>
                  <a:latin typeface="Arial Narrow" panose="020B0606020202030204" pitchFamily="34" charset="0"/>
                </a:rPr>
                <a:t>Salescomputer2</a:t>
              </a:r>
            </a:p>
          </p:txBody>
        </p:sp>
        <p:sp>
          <p:nvSpPr>
            <p:cNvPr id="29" name="Text Box 25"/>
            <p:cNvSpPr txBox="1">
              <a:spLocks noChangeArrowheads="1"/>
            </p:cNvSpPr>
            <p:nvPr/>
          </p:nvSpPr>
          <p:spPr bwMode="auto">
            <a:xfrm>
              <a:off x="4431632" y="1831975"/>
              <a:ext cx="1585913" cy="50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eaLnBrk="1" hangingPunct="1">
                <a:lnSpc>
                  <a:spcPct val="85000"/>
                </a:lnSpc>
              </a:pPr>
              <a:r>
                <a:rPr lang="en-US" altLang="en-US" sz="1600">
                  <a:latin typeface="Arial Narrow" panose="020B0606020202030204" pitchFamily="34" charset="0"/>
                </a:rPr>
                <a:t>Client Resolver Cache/Hosts File</a:t>
              </a:r>
            </a:p>
          </p:txBody>
        </p:sp>
        <p:sp>
          <p:nvSpPr>
            <p:cNvPr id="30" name="Text Box 26"/>
            <p:cNvSpPr txBox="1">
              <a:spLocks noChangeArrowheads="1"/>
            </p:cNvSpPr>
            <p:nvPr/>
          </p:nvSpPr>
          <p:spPr bwMode="auto">
            <a:xfrm>
              <a:off x="6095332" y="1919288"/>
              <a:ext cx="536575" cy="336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1600">
                  <a:latin typeface="Arial Narrow" panose="020B0606020202030204" pitchFamily="34" charset="0"/>
                </a:rPr>
                <a:t>DNS</a:t>
              </a:r>
            </a:p>
          </p:txBody>
        </p:sp>
        <p:sp>
          <p:nvSpPr>
            <p:cNvPr id="31" name="Text Box 27"/>
            <p:cNvSpPr txBox="1">
              <a:spLocks noChangeArrowheads="1"/>
            </p:cNvSpPr>
            <p:nvPr/>
          </p:nvSpPr>
          <p:spPr bwMode="auto">
            <a:xfrm>
              <a:off x="6973220" y="1835150"/>
              <a:ext cx="1154112" cy="50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eaLnBrk="1" hangingPunct="1">
                <a:lnSpc>
                  <a:spcPct val="85000"/>
                </a:lnSpc>
              </a:pPr>
              <a:r>
                <a:rPr lang="en-US" altLang="en-US" sz="1600" b="0">
                  <a:latin typeface="Arial Narrow" panose="020B0606020202030204" pitchFamily="34" charset="0"/>
                </a:rPr>
                <a:t>NetBIOS </a:t>
              </a:r>
            </a:p>
            <a:p>
              <a:pPr eaLnBrk="1" hangingPunct="1">
                <a:lnSpc>
                  <a:spcPct val="85000"/>
                </a:lnSpc>
              </a:pPr>
              <a:r>
                <a:rPr lang="en-US" altLang="en-US" sz="1600" b="0">
                  <a:latin typeface="Arial Narrow" panose="020B0606020202030204" pitchFamily="34" charset="0"/>
                </a:rPr>
                <a:t>Name Cache</a:t>
              </a:r>
            </a:p>
          </p:txBody>
        </p:sp>
        <p:sp>
          <p:nvSpPr>
            <p:cNvPr id="32" name="Text Box 28"/>
            <p:cNvSpPr txBox="1">
              <a:spLocks noChangeArrowheads="1"/>
            </p:cNvSpPr>
            <p:nvPr/>
          </p:nvSpPr>
          <p:spPr bwMode="auto">
            <a:xfrm>
              <a:off x="8220995" y="1931988"/>
              <a:ext cx="619125" cy="336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1600" b="0">
                  <a:latin typeface="Arial Narrow" panose="020B0606020202030204" pitchFamily="34" charset="0"/>
                </a:rPr>
                <a:t>WINS</a:t>
              </a:r>
            </a:p>
          </p:txBody>
        </p:sp>
        <p:sp>
          <p:nvSpPr>
            <p:cNvPr id="33" name="Text Box 29"/>
            <p:cNvSpPr txBox="1">
              <a:spLocks noChangeArrowheads="1"/>
            </p:cNvSpPr>
            <p:nvPr/>
          </p:nvSpPr>
          <p:spPr bwMode="auto">
            <a:xfrm>
              <a:off x="9022682" y="1947863"/>
              <a:ext cx="933450" cy="336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1600" b="0">
                  <a:latin typeface="Arial Narrow" panose="020B0606020202030204" pitchFamily="34" charset="0"/>
                </a:rPr>
                <a:t>Broadcast</a:t>
              </a:r>
            </a:p>
          </p:txBody>
        </p:sp>
        <p:sp>
          <p:nvSpPr>
            <p:cNvPr id="34" name="Text Box 30"/>
            <p:cNvSpPr txBox="1">
              <a:spLocks noChangeArrowheads="1"/>
            </p:cNvSpPr>
            <p:nvPr/>
          </p:nvSpPr>
          <p:spPr bwMode="auto">
            <a:xfrm>
              <a:off x="9910095" y="1920875"/>
              <a:ext cx="1041400" cy="336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1600" b="0">
                  <a:latin typeface="Arial Narrow" panose="020B0606020202030204" pitchFamily="34" charset="0"/>
                </a:rPr>
                <a:t>Lmhost File</a:t>
              </a:r>
            </a:p>
          </p:txBody>
        </p:sp>
        <p:sp>
          <p:nvSpPr>
            <p:cNvPr id="35" name="Freeform 32"/>
            <p:cNvSpPr>
              <a:spLocks/>
            </p:cNvSpPr>
            <p:nvPr/>
          </p:nvSpPr>
          <p:spPr bwMode="auto">
            <a:xfrm rot="8300189" flipH="1" flipV="1">
              <a:off x="6830345" y="485775"/>
              <a:ext cx="2541587" cy="1617663"/>
            </a:xfrm>
            <a:custGeom>
              <a:avLst/>
              <a:gdLst>
                <a:gd name="T0" fmla="*/ 2147483646 w 1631"/>
                <a:gd name="T1" fmla="*/ 2147483646 h 609"/>
                <a:gd name="T2" fmla="*/ 2147483646 w 1631"/>
                <a:gd name="T3" fmla="*/ 2147483646 h 609"/>
                <a:gd name="T4" fmla="*/ 2147483646 w 1631"/>
                <a:gd name="T5" fmla="*/ 2109660990 h 609"/>
                <a:gd name="T6" fmla="*/ 2147483646 w 1631"/>
                <a:gd name="T7" fmla="*/ 1855656024 h 609"/>
                <a:gd name="T8" fmla="*/ 2147483646 w 1631"/>
                <a:gd name="T9" fmla="*/ 1608703431 h 609"/>
                <a:gd name="T10" fmla="*/ 2147483646 w 1631"/>
                <a:gd name="T11" fmla="*/ 1375866210 h 609"/>
                <a:gd name="T12" fmla="*/ 2147483646 w 1631"/>
                <a:gd name="T13" fmla="*/ 1150084018 h 609"/>
                <a:gd name="T14" fmla="*/ 2147483646 w 1631"/>
                <a:gd name="T15" fmla="*/ 945466914 h 609"/>
                <a:gd name="T16" fmla="*/ 2147483646 w 1631"/>
                <a:gd name="T17" fmla="*/ 762017555 h 609"/>
                <a:gd name="T18" fmla="*/ 2147483646 w 1631"/>
                <a:gd name="T19" fmla="*/ 599735940 h 609"/>
                <a:gd name="T20" fmla="*/ 2147483646 w 1631"/>
                <a:gd name="T21" fmla="*/ 444509355 h 609"/>
                <a:gd name="T22" fmla="*/ 2147483646 w 1631"/>
                <a:gd name="T23" fmla="*/ 310450514 h 609"/>
                <a:gd name="T24" fmla="*/ 2147483646 w 1631"/>
                <a:gd name="T25" fmla="*/ 204617104 h 609"/>
                <a:gd name="T26" fmla="*/ 2147483646 w 1631"/>
                <a:gd name="T27" fmla="*/ 127003811 h 609"/>
                <a:gd name="T28" fmla="*/ 2000917738 w 1631"/>
                <a:gd name="T29" fmla="*/ 56445548 h 609"/>
                <a:gd name="T30" fmla="*/ 1862504873 w 1631"/>
                <a:gd name="T31" fmla="*/ 21167745 h 609"/>
                <a:gd name="T32" fmla="*/ 1721664177 w 1631"/>
                <a:gd name="T33" fmla="*/ 14112715 h 609"/>
                <a:gd name="T34" fmla="*/ 1510402355 w 1631"/>
                <a:gd name="T35" fmla="*/ 14112715 h 609"/>
                <a:gd name="T36" fmla="*/ 1391415256 w 1631"/>
                <a:gd name="T37" fmla="*/ 21167745 h 609"/>
                <a:gd name="T38" fmla="*/ 1163155499 w 1631"/>
                <a:gd name="T39" fmla="*/ 84668322 h 609"/>
                <a:gd name="T40" fmla="*/ 1049025620 w 1631"/>
                <a:gd name="T41" fmla="*/ 134058841 h 609"/>
                <a:gd name="T42" fmla="*/ 835334408 w 1631"/>
                <a:gd name="T43" fmla="*/ 246949937 h 609"/>
                <a:gd name="T44" fmla="*/ 626500416 w 1631"/>
                <a:gd name="T45" fmla="*/ 402176522 h 609"/>
                <a:gd name="T46" fmla="*/ 429808697 w 1631"/>
                <a:gd name="T47" fmla="*/ 599735940 h 609"/>
                <a:gd name="T48" fmla="*/ 247687081 w 1631"/>
                <a:gd name="T49" fmla="*/ 811408073 h 609"/>
                <a:gd name="T50" fmla="*/ 77706179 w 1631"/>
                <a:gd name="T51" fmla="*/ 1058358010 h 609"/>
                <a:gd name="T52" fmla="*/ 75276789 w 1631"/>
                <a:gd name="T53" fmla="*/ 1086580784 h 609"/>
                <a:gd name="T54" fmla="*/ 230687588 w 1631"/>
                <a:gd name="T55" fmla="*/ 910189110 h 609"/>
                <a:gd name="T56" fmla="*/ 395812828 w 1631"/>
                <a:gd name="T57" fmla="*/ 747907496 h 609"/>
                <a:gd name="T58" fmla="*/ 478374669 w 1631"/>
                <a:gd name="T59" fmla="*/ 677349233 h 609"/>
                <a:gd name="T60" fmla="*/ 655640623 w 1631"/>
                <a:gd name="T61" fmla="*/ 564458137 h 609"/>
                <a:gd name="T62" fmla="*/ 837762239 w 1631"/>
                <a:gd name="T63" fmla="*/ 465677099 h 609"/>
                <a:gd name="T64" fmla="*/ 1024742634 w 1631"/>
                <a:gd name="T65" fmla="*/ 395121492 h 609"/>
                <a:gd name="T66" fmla="*/ 1221434353 w 1631"/>
                <a:gd name="T67" fmla="*/ 352786003 h 609"/>
                <a:gd name="T68" fmla="*/ 1418126073 w 1631"/>
                <a:gd name="T69" fmla="*/ 331618259 h 609"/>
                <a:gd name="T70" fmla="*/ 1605104909 w 1631"/>
                <a:gd name="T71" fmla="*/ 352786003 h 609"/>
                <a:gd name="T72" fmla="*/ 1784798694 w 1631"/>
                <a:gd name="T73" fmla="*/ 381008777 h 609"/>
                <a:gd name="T74" fmla="*/ 1962064648 w 1631"/>
                <a:gd name="T75" fmla="*/ 444509355 h 609"/>
                <a:gd name="T76" fmla="*/ 2134474940 w 1631"/>
                <a:gd name="T77" fmla="*/ 522122647 h 609"/>
                <a:gd name="T78" fmla="*/ 2147483646 w 1631"/>
                <a:gd name="T79" fmla="*/ 635013743 h 609"/>
                <a:gd name="T80" fmla="*/ 2147483646 w 1631"/>
                <a:gd name="T81" fmla="*/ 762017555 h 609"/>
                <a:gd name="T82" fmla="*/ 2147483646 w 1631"/>
                <a:gd name="T83" fmla="*/ 903131425 h 609"/>
                <a:gd name="T84" fmla="*/ 2147483646 w 1631"/>
                <a:gd name="T85" fmla="*/ 1079525755 h 609"/>
                <a:gd name="T86" fmla="*/ 2147483646 w 1631"/>
                <a:gd name="T87" fmla="*/ 1248862399 h 609"/>
                <a:gd name="T88" fmla="*/ 2147483646 w 1631"/>
                <a:gd name="T89" fmla="*/ 1453479502 h 609"/>
                <a:gd name="T90" fmla="*/ 2147483646 w 1631"/>
                <a:gd name="T91" fmla="*/ 1672206665 h 609"/>
                <a:gd name="T92" fmla="*/ 2147483646 w 1631"/>
                <a:gd name="T93" fmla="*/ 1897988857 h 609"/>
                <a:gd name="T94" fmla="*/ 2147483646 w 1631"/>
                <a:gd name="T95" fmla="*/ 2137883764 h 609"/>
                <a:gd name="T96" fmla="*/ 2147483646 w 1631"/>
                <a:gd name="T97" fmla="*/ 2147483646 h 609"/>
                <a:gd name="T98" fmla="*/ 2147483646 w 1631"/>
                <a:gd name="T99" fmla="*/ 2147483646 h 609"/>
                <a:gd name="T100" fmla="*/ 2147483646 w 1631"/>
                <a:gd name="T101" fmla="*/ 2147483646 h 609"/>
                <a:gd name="T102" fmla="*/ 2147483646 w 1631"/>
                <a:gd name="T103" fmla="*/ 2147483646 h 609"/>
                <a:gd name="T104" fmla="*/ 2147483646 w 1631"/>
                <a:gd name="T105" fmla="*/ 2147483646 h 609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631"/>
                <a:gd name="T160" fmla="*/ 0 h 609"/>
                <a:gd name="T161" fmla="*/ 1631 w 1631"/>
                <a:gd name="T162" fmla="*/ 609 h 609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631" h="609">
                  <a:moveTo>
                    <a:pt x="1556" y="379"/>
                  </a:moveTo>
                  <a:lnTo>
                    <a:pt x="1544" y="358"/>
                  </a:lnTo>
                  <a:lnTo>
                    <a:pt x="1537" y="348"/>
                  </a:lnTo>
                  <a:lnTo>
                    <a:pt x="1531" y="338"/>
                  </a:lnTo>
                  <a:lnTo>
                    <a:pt x="1516" y="319"/>
                  </a:lnTo>
                  <a:lnTo>
                    <a:pt x="1500" y="299"/>
                  </a:lnTo>
                  <a:lnTo>
                    <a:pt x="1483" y="282"/>
                  </a:lnTo>
                  <a:lnTo>
                    <a:pt x="1466" y="263"/>
                  </a:lnTo>
                  <a:lnTo>
                    <a:pt x="1445" y="245"/>
                  </a:lnTo>
                  <a:lnTo>
                    <a:pt x="1425" y="228"/>
                  </a:lnTo>
                  <a:lnTo>
                    <a:pt x="1403" y="211"/>
                  </a:lnTo>
                  <a:lnTo>
                    <a:pt x="1382" y="195"/>
                  </a:lnTo>
                  <a:lnTo>
                    <a:pt x="1357" y="179"/>
                  </a:lnTo>
                  <a:lnTo>
                    <a:pt x="1332" y="163"/>
                  </a:lnTo>
                  <a:lnTo>
                    <a:pt x="1308" y="148"/>
                  </a:lnTo>
                  <a:lnTo>
                    <a:pt x="1280" y="134"/>
                  </a:lnTo>
                  <a:lnTo>
                    <a:pt x="1253" y="121"/>
                  </a:lnTo>
                  <a:lnTo>
                    <a:pt x="1225" y="108"/>
                  </a:lnTo>
                  <a:lnTo>
                    <a:pt x="1195" y="96"/>
                  </a:lnTo>
                  <a:lnTo>
                    <a:pt x="1164" y="85"/>
                  </a:lnTo>
                  <a:lnTo>
                    <a:pt x="1134" y="73"/>
                  </a:lnTo>
                  <a:lnTo>
                    <a:pt x="1102" y="63"/>
                  </a:lnTo>
                  <a:lnTo>
                    <a:pt x="1070" y="54"/>
                  </a:lnTo>
                  <a:lnTo>
                    <a:pt x="1037" y="44"/>
                  </a:lnTo>
                  <a:lnTo>
                    <a:pt x="1002" y="37"/>
                  </a:lnTo>
                  <a:lnTo>
                    <a:pt x="967" y="29"/>
                  </a:lnTo>
                  <a:lnTo>
                    <a:pt x="932" y="22"/>
                  </a:lnTo>
                  <a:lnTo>
                    <a:pt x="896" y="18"/>
                  </a:lnTo>
                  <a:lnTo>
                    <a:pt x="860" y="12"/>
                  </a:lnTo>
                  <a:lnTo>
                    <a:pt x="824" y="8"/>
                  </a:lnTo>
                  <a:lnTo>
                    <a:pt x="786" y="5"/>
                  </a:lnTo>
                  <a:lnTo>
                    <a:pt x="767" y="3"/>
                  </a:lnTo>
                  <a:lnTo>
                    <a:pt x="748" y="3"/>
                  </a:lnTo>
                  <a:lnTo>
                    <a:pt x="709" y="2"/>
                  </a:lnTo>
                  <a:lnTo>
                    <a:pt x="671" y="0"/>
                  </a:lnTo>
                  <a:lnTo>
                    <a:pt x="622" y="2"/>
                  </a:lnTo>
                  <a:lnTo>
                    <a:pt x="597" y="3"/>
                  </a:lnTo>
                  <a:lnTo>
                    <a:pt x="573" y="3"/>
                  </a:lnTo>
                  <a:lnTo>
                    <a:pt x="525" y="8"/>
                  </a:lnTo>
                  <a:lnTo>
                    <a:pt x="479" y="12"/>
                  </a:lnTo>
                  <a:lnTo>
                    <a:pt x="455" y="16"/>
                  </a:lnTo>
                  <a:lnTo>
                    <a:pt x="432" y="19"/>
                  </a:lnTo>
                  <a:lnTo>
                    <a:pt x="387" y="27"/>
                  </a:lnTo>
                  <a:lnTo>
                    <a:pt x="344" y="35"/>
                  </a:lnTo>
                  <a:lnTo>
                    <a:pt x="300" y="45"/>
                  </a:lnTo>
                  <a:lnTo>
                    <a:pt x="258" y="57"/>
                  </a:lnTo>
                  <a:lnTo>
                    <a:pt x="218" y="70"/>
                  </a:lnTo>
                  <a:lnTo>
                    <a:pt x="177" y="85"/>
                  </a:lnTo>
                  <a:lnTo>
                    <a:pt x="139" y="99"/>
                  </a:lnTo>
                  <a:lnTo>
                    <a:pt x="102" y="115"/>
                  </a:lnTo>
                  <a:lnTo>
                    <a:pt x="67" y="131"/>
                  </a:lnTo>
                  <a:lnTo>
                    <a:pt x="32" y="150"/>
                  </a:lnTo>
                  <a:lnTo>
                    <a:pt x="0" y="169"/>
                  </a:lnTo>
                  <a:lnTo>
                    <a:pt x="31" y="154"/>
                  </a:lnTo>
                  <a:lnTo>
                    <a:pt x="63" y="141"/>
                  </a:lnTo>
                  <a:lnTo>
                    <a:pt x="95" y="129"/>
                  </a:lnTo>
                  <a:lnTo>
                    <a:pt x="128" y="118"/>
                  </a:lnTo>
                  <a:lnTo>
                    <a:pt x="163" y="106"/>
                  </a:lnTo>
                  <a:lnTo>
                    <a:pt x="180" y="102"/>
                  </a:lnTo>
                  <a:lnTo>
                    <a:pt x="197" y="96"/>
                  </a:lnTo>
                  <a:lnTo>
                    <a:pt x="232" y="87"/>
                  </a:lnTo>
                  <a:lnTo>
                    <a:pt x="270" y="80"/>
                  </a:lnTo>
                  <a:lnTo>
                    <a:pt x="306" y="71"/>
                  </a:lnTo>
                  <a:lnTo>
                    <a:pt x="345" y="66"/>
                  </a:lnTo>
                  <a:lnTo>
                    <a:pt x="383" y="60"/>
                  </a:lnTo>
                  <a:lnTo>
                    <a:pt x="422" y="56"/>
                  </a:lnTo>
                  <a:lnTo>
                    <a:pt x="463" y="53"/>
                  </a:lnTo>
                  <a:lnTo>
                    <a:pt x="503" y="50"/>
                  </a:lnTo>
                  <a:lnTo>
                    <a:pt x="544" y="48"/>
                  </a:lnTo>
                  <a:lnTo>
                    <a:pt x="584" y="47"/>
                  </a:lnTo>
                  <a:lnTo>
                    <a:pt x="624" y="48"/>
                  </a:lnTo>
                  <a:lnTo>
                    <a:pt x="661" y="50"/>
                  </a:lnTo>
                  <a:lnTo>
                    <a:pt x="699" y="51"/>
                  </a:lnTo>
                  <a:lnTo>
                    <a:pt x="735" y="54"/>
                  </a:lnTo>
                  <a:lnTo>
                    <a:pt x="773" y="58"/>
                  </a:lnTo>
                  <a:lnTo>
                    <a:pt x="808" y="63"/>
                  </a:lnTo>
                  <a:lnTo>
                    <a:pt x="844" y="69"/>
                  </a:lnTo>
                  <a:lnTo>
                    <a:pt x="879" y="74"/>
                  </a:lnTo>
                  <a:lnTo>
                    <a:pt x="913" y="82"/>
                  </a:lnTo>
                  <a:lnTo>
                    <a:pt x="947" y="90"/>
                  </a:lnTo>
                  <a:lnTo>
                    <a:pt x="980" y="99"/>
                  </a:lnTo>
                  <a:lnTo>
                    <a:pt x="1012" y="108"/>
                  </a:lnTo>
                  <a:lnTo>
                    <a:pt x="1044" y="118"/>
                  </a:lnTo>
                  <a:lnTo>
                    <a:pt x="1074" y="128"/>
                  </a:lnTo>
                  <a:lnTo>
                    <a:pt x="1105" y="140"/>
                  </a:lnTo>
                  <a:lnTo>
                    <a:pt x="1134" y="153"/>
                  </a:lnTo>
                  <a:lnTo>
                    <a:pt x="1161" y="164"/>
                  </a:lnTo>
                  <a:lnTo>
                    <a:pt x="1189" y="177"/>
                  </a:lnTo>
                  <a:lnTo>
                    <a:pt x="1216" y="192"/>
                  </a:lnTo>
                  <a:lnTo>
                    <a:pt x="1241" y="206"/>
                  </a:lnTo>
                  <a:lnTo>
                    <a:pt x="1266" y="221"/>
                  </a:lnTo>
                  <a:lnTo>
                    <a:pt x="1290" y="237"/>
                  </a:lnTo>
                  <a:lnTo>
                    <a:pt x="1312" y="253"/>
                  </a:lnTo>
                  <a:lnTo>
                    <a:pt x="1334" y="269"/>
                  </a:lnTo>
                  <a:lnTo>
                    <a:pt x="1354" y="286"/>
                  </a:lnTo>
                  <a:lnTo>
                    <a:pt x="1374" y="303"/>
                  </a:lnTo>
                  <a:lnTo>
                    <a:pt x="1392" y="322"/>
                  </a:lnTo>
                  <a:lnTo>
                    <a:pt x="1409" y="340"/>
                  </a:lnTo>
                  <a:lnTo>
                    <a:pt x="1425" y="358"/>
                  </a:lnTo>
                  <a:lnTo>
                    <a:pt x="1440" y="379"/>
                  </a:lnTo>
                  <a:lnTo>
                    <a:pt x="1453" y="398"/>
                  </a:lnTo>
                  <a:lnTo>
                    <a:pt x="1466" y="418"/>
                  </a:lnTo>
                  <a:lnTo>
                    <a:pt x="1437" y="422"/>
                  </a:lnTo>
                  <a:lnTo>
                    <a:pt x="1409" y="427"/>
                  </a:lnTo>
                  <a:lnTo>
                    <a:pt x="1631" y="609"/>
                  </a:lnTo>
                  <a:lnTo>
                    <a:pt x="1599" y="338"/>
                  </a:lnTo>
                  <a:lnTo>
                    <a:pt x="1556" y="379"/>
                  </a:lnTo>
                  <a:close/>
                </a:path>
              </a:pathLst>
            </a:custGeom>
            <a:solidFill>
              <a:srgbClr val="FF0000">
                <a:alpha val="74901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pic>
          <p:nvPicPr>
            <p:cNvPr id="36" name="Picture 33" descr="Computer_DesktopComputerSansKeyboard01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70382" y="274638"/>
              <a:ext cx="1141413" cy="13922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7" name="AutoShape 34"/>
            <p:cNvSpPr>
              <a:spLocks noChangeArrowheads="1"/>
            </p:cNvSpPr>
            <p:nvPr/>
          </p:nvSpPr>
          <p:spPr bwMode="auto">
            <a:xfrm>
              <a:off x="10224420" y="1166813"/>
              <a:ext cx="1717675" cy="381000"/>
            </a:xfrm>
            <a:prstGeom prst="roundRect">
              <a:avLst>
                <a:gd name="adj" fmla="val 4167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DNS Server</a:t>
              </a:r>
            </a:p>
          </p:txBody>
        </p:sp>
        <p:sp>
          <p:nvSpPr>
            <p:cNvPr id="38" name="Freeform 35"/>
            <p:cNvSpPr>
              <a:spLocks/>
            </p:cNvSpPr>
            <p:nvPr/>
          </p:nvSpPr>
          <p:spPr bwMode="auto">
            <a:xfrm rot="10141589" flipV="1">
              <a:off x="5001545" y="452438"/>
              <a:ext cx="4773612" cy="1044575"/>
            </a:xfrm>
            <a:custGeom>
              <a:avLst/>
              <a:gdLst>
                <a:gd name="T0" fmla="*/ 2147483646 w 1631"/>
                <a:gd name="T1" fmla="*/ 1053240341 h 609"/>
                <a:gd name="T2" fmla="*/ 2147483646 w 1631"/>
                <a:gd name="T3" fmla="*/ 994401095 h 609"/>
                <a:gd name="T4" fmla="*/ 2147483646 w 1631"/>
                <a:gd name="T5" fmla="*/ 879662507 h 609"/>
                <a:gd name="T6" fmla="*/ 2147483646 w 1631"/>
                <a:gd name="T7" fmla="*/ 773748777 h 609"/>
                <a:gd name="T8" fmla="*/ 2147483646 w 1631"/>
                <a:gd name="T9" fmla="*/ 670778382 h 609"/>
                <a:gd name="T10" fmla="*/ 2147483646 w 1631"/>
                <a:gd name="T11" fmla="*/ 573692940 h 609"/>
                <a:gd name="T12" fmla="*/ 2147483646 w 1631"/>
                <a:gd name="T13" fmla="*/ 479547402 h 609"/>
                <a:gd name="T14" fmla="*/ 2147483646 w 1631"/>
                <a:gd name="T15" fmla="*/ 394230152 h 609"/>
                <a:gd name="T16" fmla="*/ 2147483646 w 1631"/>
                <a:gd name="T17" fmla="*/ 317737760 h 609"/>
                <a:gd name="T18" fmla="*/ 2147483646 w 1631"/>
                <a:gd name="T19" fmla="*/ 250071941 h 609"/>
                <a:gd name="T20" fmla="*/ 2147483646 w 1631"/>
                <a:gd name="T21" fmla="*/ 185346026 h 609"/>
                <a:gd name="T22" fmla="*/ 2147483646 w 1631"/>
                <a:gd name="T23" fmla="*/ 129448399 h 609"/>
                <a:gd name="T24" fmla="*/ 2147483646 w 1631"/>
                <a:gd name="T25" fmla="*/ 85318965 h 609"/>
                <a:gd name="T26" fmla="*/ 2147483646 w 1631"/>
                <a:gd name="T27" fmla="*/ 52956007 h 609"/>
                <a:gd name="T28" fmla="*/ 2147483646 w 1631"/>
                <a:gd name="T29" fmla="*/ 23536384 h 609"/>
                <a:gd name="T30" fmla="*/ 2147483646 w 1631"/>
                <a:gd name="T31" fmla="*/ 8826573 h 609"/>
                <a:gd name="T32" fmla="*/ 2147483646 w 1631"/>
                <a:gd name="T33" fmla="*/ 5883239 h 609"/>
                <a:gd name="T34" fmla="*/ 2147483646 w 1631"/>
                <a:gd name="T35" fmla="*/ 5883239 h 609"/>
                <a:gd name="T36" fmla="*/ 2147483646 w 1631"/>
                <a:gd name="T37" fmla="*/ 8826573 h 609"/>
                <a:gd name="T38" fmla="*/ 2147483646 w 1631"/>
                <a:gd name="T39" fmla="*/ 35304577 h 609"/>
                <a:gd name="T40" fmla="*/ 2147483646 w 1631"/>
                <a:gd name="T41" fmla="*/ 55897627 h 609"/>
                <a:gd name="T42" fmla="*/ 2147483646 w 1631"/>
                <a:gd name="T43" fmla="*/ 102970396 h 609"/>
                <a:gd name="T44" fmla="*/ 2147483646 w 1631"/>
                <a:gd name="T45" fmla="*/ 167694595 h 609"/>
                <a:gd name="T46" fmla="*/ 1516211560 w 1631"/>
                <a:gd name="T47" fmla="*/ 250071941 h 609"/>
                <a:gd name="T48" fmla="*/ 873749531 w 1631"/>
                <a:gd name="T49" fmla="*/ 338330810 h 609"/>
                <a:gd name="T50" fmla="*/ 274118303 w 1631"/>
                <a:gd name="T51" fmla="*/ 441301206 h 609"/>
                <a:gd name="T52" fmla="*/ 265551558 w 1631"/>
                <a:gd name="T53" fmla="*/ 453069398 h 609"/>
                <a:gd name="T54" fmla="*/ 813785237 w 1631"/>
                <a:gd name="T55" fmla="*/ 379520341 h 609"/>
                <a:gd name="T56" fmla="*/ 1396285900 w 1631"/>
                <a:gd name="T57" fmla="*/ 311852806 h 609"/>
                <a:gd name="T58" fmla="*/ 1687534768 w 1631"/>
                <a:gd name="T59" fmla="*/ 282433183 h 609"/>
                <a:gd name="T60" fmla="*/ 2147483646 w 1631"/>
                <a:gd name="T61" fmla="*/ 235360414 h 609"/>
                <a:gd name="T62" fmla="*/ 2147483646 w 1631"/>
                <a:gd name="T63" fmla="*/ 194172599 h 609"/>
                <a:gd name="T64" fmla="*/ 2147483646 w 1631"/>
                <a:gd name="T65" fmla="*/ 164752976 h 609"/>
                <a:gd name="T66" fmla="*/ 2147483646 w 1631"/>
                <a:gd name="T67" fmla="*/ 147099830 h 609"/>
                <a:gd name="T68" fmla="*/ 2147483646 w 1631"/>
                <a:gd name="T69" fmla="*/ 138274972 h 609"/>
                <a:gd name="T70" fmla="*/ 2147483646 w 1631"/>
                <a:gd name="T71" fmla="*/ 147099830 h 609"/>
                <a:gd name="T72" fmla="*/ 2147483646 w 1631"/>
                <a:gd name="T73" fmla="*/ 158868022 h 609"/>
                <a:gd name="T74" fmla="*/ 2147483646 w 1631"/>
                <a:gd name="T75" fmla="*/ 185346026 h 609"/>
                <a:gd name="T76" fmla="*/ 2147483646 w 1631"/>
                <a:gd name="T77" fmla="*/ 217708984 h 609"/>
                <a:gd name="T78" fmla="*/ 2147483646 w 1631"/>
                <a:gd name="T79" fmla="*/ 264781753 h 609"/>
                <a:gd name="T80" fmla="*/ 2147483646 w 1631"/>
                <a:gd name="T81" fmla="*/ 317737760 h 609"/>
                <a:gd name="T82" fmla="*/ 2147483646 w 1631"/>
                <a:gd name="T83" fmla="*/ 376577006 h 609"/>
                <a:gd name="T84" fmla="*/ 2147483646 w 1631"/>
                <a:gd name="T85" fmla="*/ 450127779 h 609"/>
                <a:gd name="T86" fmla="*/ 2147483646 w 1631"/>
                <a:gd name="T87" fmla="*/ 520736932 h 609"/>
                <a:gd name="T88" fmla="*/ 2147483646 w 1631"/>
                <a:gd name="T89" fmla="*/ 606054182 h 609"/>
                <a:gd name="T90" fmla="*/ 2147483646 w 1631"/>
                <a:gd name="T91" fmla="*/ 697256385 h 609"/>
                <a:gd name="T92" fmla="*/ 2147483646 w 1631"/>
                <a:gd name="T93" fmla="*/ 791401923 h 609"/>
                <a:gd name="T94" fmla="*/ 2147483646 w 1631"/>
                <a:gd name="T95" fmla="*/ 891430700 h 609"/>
                <a:gd name="T96" fmla="*/ 2147483646 w 1631"/>
                <a:gd name="T97" fmla="*/ 1000284334 h 609"/>
                <a:gd name="T98" fmla="*/ 2147483646 w 1631"/>
                <a:gd name="T99" fmla="*/ 1115022922 h 609"/>
                <a:gd name="T100" fmla="*/ 2147483646 w 1631"/>
                <a:gd name="T101" fmla="*/ 1229761510 h 609"/>
                <a:gd name="T102" fmla="*/ 2147483646 w 1631"/>
                <a:gd name="T103" fmla="*/ 1256239514 h 609"/>
                <a:gd name="T104" fmla="*/ 2147483646 w 1631"/>
                <a:gd name="T105" fmla="*/ 994401095 h 609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631"/>
                <a:gd name="T160" fmla="*/ 0 h 609"/>
                <a:gd name="T161" fmla="*/ 1631 w 1631"/>
                <a:gd name="T162" fmla="*/ 609 h 609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631" h="609">
                  <a:moveTo>
                    <a:pt x="1556" y="379"/>
                  </a:moveTo>
                  <a:lnTo>
                    <a:pt x="1544" y="358"/>
                  </a:lnTo>
                  <a:lnTo>
                    <a:pt x="1537" y="348"/>
                  </a:lnTo>
                  <a:lnTo>
                    <a:pt x="1531" y="338"/>
                  </a:lnTo>
                  <a:lnTo>
                    <a:pt x="1516" y="319"/>
                  </a:lnTo>
                  <a:lnTo>
                    <a:pt x="1500" y="299"/>
                  </a:lnTo>
                  <a:lnTo>
                    <a:pt x="1483" y="282"/>
                  </a:lnTo>
                  <a:lnTo>
                    <a:pt x="1466" y="263"/>
                  </a:lnTo>
                  <a:lnTo>
                    <a:pt x="1445" y="245"/>
                  </a:lnTo>
                  <a:lnTo>
                    <a:pt x="1425" y="228"/>
                  </a:lnTo>
                  <a:lnTo>
                    <a:pt x="1403" y="211"/>
                  </a:lnTo>
                  <a:lnTo>
                    <a:pt x="1382" y="195"/>
                  </a:lnTo>
                  <a:lnTo>
                    <a:pt x="1357" y="179"/>
                  </a:lnTo>
                  <a:lnTo>
                    <a:pt x="1332" y="163"/>
                  </a:lnTo>
                  <a:lnTo>
                    <a:pt x="1308" y="148"/>
                  </a:lnTo>
                  <a:lnTo>
                    <a:pt x="1280" y="134"/>
                  </a:lnTo>
                  <a:lnTo>
                    <a:pt x="1253" y="121"/>
                  </a:lnTo>
                  <a:lnTo>
                    <a:pt x="1225" y="108"/>
                  </a:lnTo>
                  <a:lnTo>
                    <a:pt x="1195" y="96"/>
                  </a:lnTo>
                  <a:lnTo>
                    <a:pt x="1164" y="85"/>
                  </a:lnTo>
                  <a:lnTo>
                    <a:pt x="1134" y="73"/>
                  </a:lnTo>
                  <a:lnTo>
                    <a:pt x="1102" y="63"/>
                  </a:lnTo>
                  <a:lnTo>
                    <a:pt x="1070" y="54"/>
                  </a:lnTo>
                  <a:lnTo>
                    <a:pt x="1037" y="44"/>
                  </a:lnTo>
                  <a:lnTo>
                    <a:pt x="1002" y="37"/>
                  </a:lnTo>
                  <a:lnTo>
                    <a:pt x="967" y="29"/>
                  </a:lnTo>
                  <a:lnTo>
                    <a:pt x="932" y="22"/>
                  </a:lnTo>
                  <a:lnTo>
                    <a:pt x="896" y="18"/>
                  </a:lnTo>
                  <a:lnTo>
                    <a:pt x="860" y="12"/>
                  </a:lnTo>
                  <a:lnTo>
                    <a:pt x="824" y="8"/>
                  </a:lnTo>
                  <a:lnTo>
                    <a:pt x="786" y="5"/>
                  </a:lnTo>
                  <a:lnTo>
                    <a:pt x="767" y="3"/>
                  </a:lnTo>
                  <a:lnTo>
                    <a:pt x="748" y="3"/>
                  </a:lnTo>
                  <a:lnTo>
                    <a:pt x="709" y="2"/>
                  </a:lnTo>
                  <a:lnTo>
                    <a:pt x="671" y="0"/>
                  </a:lnTo>
                  <a:lnTo>
                    <a:pt x="622" y="2"/>
                  </a:lnTo>
                  <a:lnTo>
                    <a:pt x="597" y="3"/>
                  </a:lnTo>
                  <a:lnTo>
                    <a:pt x="573" y="3"/>
                  </a:lnTo>
                  <a:lnTo>
                    <a:pt x="525" y="8"/>
                  </a:lnTo>
                  <a:lnTo>
                    <a:pt x="479" y="12"/>
                  </a:lnTo>
                  <a:lnTo>
                    <a:pt x="455" y="16"/>
                  </a:lnTo>
                  <a:lnTo>
                    <a:pt x="432" y="19"/>
                  </a:lnTo>
                  <a:lnTo>
                    <a:pt x="387" y="27"/>
                  </a:lnTo>
                  <a:lnTo>
                    <a:pt x="344" y="35"/>
                  </a:lnTo>
                  <a:lnTo>
                    <a:pt x="300" y="45"/>
                  </a:lnTo>
                  <a:lnTo>
                    <a:pt x="258" y="57"/>
                  </a:lnTo>
                  <a:lnTo>
                    <a:pt x="218" y="70"/>
                  </a:lnTo>
                  <a:lnTo>
                    <a:pt x="177" y="85"/>
                  </a:lnTo>
                  <a:lnTo>
                    <a:pt x="139" y="99"/>
                  </a:lnTo>
                  <a:lnTo>
                    <a:pt x="102" y="115"/>
                  </a:lnTo>
                  <a:lnTo>
                    <a:pt x="67" y="131"/>
                  </a:lnTo>
                  <a:lnTo>
                    <a:pt x="32" y="150"/>
                  </a:lnTo>
                  <a:lnTo>
                    <a:pt x="0" y="169"/>
                  </a:lnTo>
                  <a:lnTo>
                    <a:pt x="31" y="154"/>
                  </a:lnTo>
                  <a:lnTo>
                    <a:pt x="63" y="141"/>
                  </a:lnTo>
                  <a:lnTo>
                    <a:pt x="95" y="129"/>
                  </a:lnTo>
                  <a:lnTo>
                    <a:pt x="128" y="118"/>
                  </a:lnTo>
                  <a:lnTo>
                    <a:pt x="163" y="106"/>
                  </a:lnTo>
                  <a:lnTo>
                    <a:pt x="180" y="102"/>
                  </a:lnTo>
                  <a:lnTo>
                    <a:pt x="197" y="96"/>
                  </a:lnTo>
                  <a:lnTo>
                    <a:pt x="232" y="87"/>
                  </a:lnTo>
                  <a:lnTo>
                    <a:pt x="270" y="80"/>
                  </a:lnTo>
                  <a:lnTo>
                    <a:pt x="306" y="71"/>
                  </a:lnTo>
                  <a:lnTo>
                    <a:pt x="345" y="66"/>
                  </a:lnTo>
                  <a:lnTo>
                    <a:pt x="383" y="60"/>
                  </a:lnTo>
                  <a:lnTo>
                    <a:pt x="422" y="56"/>
                  </a:lnTo>
                  <a:lnTo>
                    <a:pt x="463" y="53"/>
                  </a:lnTo>
                  <a:lnTo>
                    <a:pt x="503" y="50"/>
                  </a:lnTo>
                  <a:lnTo>
                    <a:pt x="544" y="48"/>
                  </a:lnTo>
                  <a:lnTo>
                    <a:pt x="584" y="47"/>
                  </a:lnTo>
                  <a:lnTo>
                    <a:pt x="624" y="48"/>
                  </a:lnTo>
                  <a:lnTo>
                    <a:pt x="661" y="50"/>
                  </a:lnTo>
                  <a:lnTo>
                    <a:pt x="699" y="51"/>
                  </a:lnTo>
                  <a:lnTo>
                    <a:pt x="735" y="54"/>
                  </a:lnTo>
                  <a:lnTo>
                    <a:pt x="773" y="58"/>
                  </a:lnTo>
                  <a:lnTo>
                    <a:pt x="808" y="63"/>
                  </a:lnTo>
                  <a:lnTo>
                    <a:pt x="844" y="69"/>
                  </a:lnTo>
                  <a:lnTo>
                    <a:pt x="879" y="74"/>
                  </a:lnTo>
                  <a:lnTo>
                    <a:pt x="913" y="82"/>
                  </a:lnTo>
                  <a:lnTo>
                    <a:pt x="947" y="90"/>
                  </a:lnTo>
                  <a:lnTo>
                    <a:pt x="980" y="99"/>
                  </a:lnTo>
                  <a:lnTo>
                    <a:pt x="1012" y="108"/>
                  </a:lnTo>
                  <a:lnTo>
                    <a:pt x="1044" y="118"/>
                  </a:lnTo>
                  <a:lnTo>
                    <a:pt x="1074" y="128"/>
                  </a:lnTo>
                  <a:lnTo>
                    <a:pt x="1105" y="140"/>
                  </a:lnTo>
                  <a:lnTo>
                    <a:pt x="1134" y="153"/>
                  </a:lnTo>
                  <a:lnTo>
                    <a:pt x="1161" y="164"/>
                  </a:lnTo>
                  <a:lnTo>
                    <a:pt x="1189" y="177"/>
                  </a:lnTo>
                  <a:lnTo>
                    <a:pt x="1216" y="192"/>
                  </a:lnTo>
                  <a:lnTo>
                    <a:pt x="1241" y="206"/>
                  </a:lnTo>
                  <a:lnTo>
                    <a:pt x="1266" y="221"/>
                  </a:lnTo>
                  <a:lnTo>
                    <a:pt x="1290" y="237"/>
                  </a:lnTo>
                  <a:lnTo>
                    <a:pt x="1312" y="253"/>
                  </a:lnTo>
                  <a:lnTo>
                    <a:pt x="1334" y="269"/>
                  </a:lnTo>
                  <a:lnTo>
                    <a:pt x="1354" y="286"/>
                  </a:lnTo>
                  <a:lnTo>
                    <a:pt x="1374" y="303"/>
                  </a:lnTo>
                  <a:lnTo>
                    <a:pt x="1392" y="322"/>
                  </a:lnTo>
                  <a:lnTo>
                    <a:pt x="1409" y="340"/>
                  </a:lnTo>
                  <a:lnTo>
                    <a:pt x="1425" y="358"/>
                  </a:lnTo>
                  <a:lnTo>
                    <a:pt x="1440" y="379"/>
                  </a:lnTo>
                  <a:lnTo>
                    <a:pt x="1453" y="398"/>
                  </a:lnTo>
                  <a:lnTo>
                    <a:pt x="1466" y="418"/>
                  </a:lnTo>
                  <a:lnTo>
                    <a:pt x="1437" y="422"/>
                  </a:lnTo>
                  <a:lnTo>
                    <a:pt x="1409" y="427"/>
                  </a:lnTo>
                  <a:lnTo>
                    <a:pt x="1631" y="609"/>
                  </a:lnTo>
                  <a:lnTo>
                    <a:pt x="1599" y="338"/>
                  </a:lnTo>
                  <a:lnTo>
                    <a:pt x="1556" y="379"/>
                  </a:lnTo>
                  <a:close/>
                </a:path>
              </a:pathLst>
            </a:custGeom>
            <a:solidFill>
              <a:srgbClr val="FF0000">
                <a:alpha val="74901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Rectangle 37"/>
            <p:cNvSpPr>
              <a:spLocks noChangeArrowheads="1"/>
            </p:cNvSpPr>
            <p:nvPr/>
          </p:nvSpPr>
          <p:spPr bwMode="auto">
            <a:xfrm>
              <a:off x="3845845" y="1662113"/>
              <a:ext cx="7216775" cy="955675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40" name="Text Box 38"/>
            <p:cNvSpPr txBox="1">
              <a:spLocks noChangeArrowheads="1"/>
            </p:cNvSpPr>
            <p:nvPr/>
          </p:nvSpPr>
          <p:spPr bwMode="auto">
            <a:xfrm>
              <a:off x="10013282" y="2609850"/>
              <a:ext cx="819150" cy="3667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Client</a:t>
              </a:r>
            </a:p>
          </p:txBody>
        </p:sp>
        <p:sp>
          <p:nvSpPr>
            <p:cNvPr id="41" name="Text Box 39"/>
            <p:cNvSpPr txBox="1">
              <a:spLocks noChangeArrowheads="1"/>
            </p:cNvSpPr>
            <p:nvPr/>
          </p:nvSpPr>
          <p:spPr bwMode="auto">
            <a:xfrm>
              <a:off x="6146132" y="842963"/>
              <a:ext cx="2781300" cy="6413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If no entry in cache send DNS Request</a:t>
              </a:r>
            </a:p>
          </p:txBody>
        </p:sp>
        <p:sp>
          <p:nvSpPr>
            <p:cNvPr id="42" name="Text Box 40"/>
            <p:cNvSpPr txBox="1">
              <a:spLocks noChangeArrowheads="1"/>
            </p:cNvSpPr>
            <p:nvPr/>
          </p:nvSpPr>
          <p:spPr bwMode="auto">
            <a:xfrm>
              <a:off x="3704557" y="441325"/>
              <a:ext cx="2192338" cy="6413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DNS Response update cache</a:t>
              </a:r>
            </a:p>
          </p:txBody>
        </p:sp>
        <p:sp>
          <p:nvSpPr>
            <p:cNvPr id="43" name="AutoShape 43"/>
            <p:cNvSpPr>
              <a:spLocks noChangeArrowheads="1"/>
            </p:cNvSpPr>
            <p:nvPr/>
          </p:nvSpPr>
          <p:spPr bwMode="auto">
            <a:xfrm>
              <a:off x="7790782" y="469900"/>
              <a:ext cx="338138" cy="393700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2a</a:t>
              </a:r>
            </a:p>
          </p:txBody>
        </p:sp>
        <p:sp>
          <p:nvSpPr>
            <p:cNvPr id="44" name="AutoShape 44"/>
            <p:cNvSpPr>
              <a:spLocks noChangeArrowheads="1"/>
            </p:cNvSpPr>
            <p:nvPr/>
          </p:nvSpPr>
          <p:spPr bwMode="auto">
            <a:xfrm>
              <a:off x="6762082" y="412750"/>
              <a:ext cx="338138" cy="393700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2b</a:t>
              </a:r>
            </a:p>
          </p:txBody>
        </p:sp>
        <p:sp>
          <p:nvSpPr>
            <p:cNvPr id="45" name="Freeform 45"/>
            <p:cNvSpPr>
              <a:spLocks/>
            </p:cNvSpPr>
            <p:nvPr/>
          </p:nvSpPr>
          <p:spPr bwMode="auto">
            <a:xfrm rot="1720730" flipV="1">
              <a:off x="5707982" y="1943100"/>
              <a:ext cx="1339850" cy="1044575"/>
            </a:xfrm>
            <a:custGeom>
              <a:avLst/>
              <a:gdLst>
                <a:gd name="T0" fmla="*/ 1041961338 w 1631"/>
                <a:gd name="T1" fmla="*/ 1053240341 h 609"/>
                <a:gd name="T2" fmla="*/ 1033188648 w 1631"/>
                <a:gd name="T3" fmla="*/ 994401095 h 609"/>
                <a:gd name="T4" fmla="*/ 1012268587 w 1631"/>
                <a:gd name="T5" fmla="*/ 879662507 h 609"/>
                <a:gd name="T6" fmla="*/ 989323553 w 1631"/>
                <a:gd name="T7" fmla="*/ 773748777 h 609"/>
                <a:gd name="T8" fmla="*/ 961654952 w 1631"/>
                <a:gd name="T9" fmla="*/ 670778382 h 609"/>
                <a:gd name="T10" fmla="*/ 932636643 w 1631"/>
                <a:gd name="T11" fmla="*/ 573692940 h 609"/>
                <a:gd name="T12" fmla="*/ 898894768 w 1631"/>
                <a:gd name="T13" fmla="*/ 479547402 h 609"/>
                <a:gd name="T14" fmla="*/ 863802363 w 1631"/>
                <a:gd name="T15" fmla="*/ 394230152 h 609"/>
                <a:gd name="T16" fmla="*/ 826685807 w 1631"/>
                <a:gd name="T17" fmla="*/ 317737760 h 609"/>
                <a:gd name="T18" fmla="*/ 785520127 w 1631"/>
                <a:gd name="T19" fmla="*/ 250071941 h 609"/>
                <a:gd name="T20" fmla="*/ 743680005 w 1631"/>
                <a:gd name="T21" fmla="*/ 185346026 h 609"/>
                <a:gd name="T22" fmla="*/ 699814909 w 1631"/>
                <a:gd name="T23" fmla="*/ 129448399 h 609"/>
                <a:gd name="T24" fmla="*/ 652575955 w 1631"/>
                <a:gd name="T25" fmla="*/ 85318965 h 609"/>
                <a:gd name="T26" fmla="*/ 604661736 w 1631"/>
                <a:gd name="T27" fmla="*/ 52956007 h 609"/>
                <a:gd name="T28" fmla="*/ 556073074 w 1631"/>
                <a:gd name="T29" fmla="*/ 23536384 h 609"/>
                <a:gd name="T30" fmla="*/ 517606810 w 1631"/>
                <a:gd name="T31" fmla="*/ 8826573 h 609"/>
                <a:gd name="T32" fmla="*/ 478465282 w 1631"/>
                <a:gd name="T33" fmla="*/ 5883239 h 609"/>
                <a:gd name="T34" fmla="*/ 419754221 w 1631"/>
                <a:gd name="T35" fmla="*/ 5883239 h 609"/>
                <a:gd name="T36" fmla="*/ 386686789 w 1631"/>
                <a:gd name="T37" fmla="*/ 8826573 h 609"/>
                <a:gd name="T38" fmla="*/ 323251340 w 1631"/>
                <a:gd name="T39" fmla="*/ 35304577 h 609"/>
                <a:gd name="T40" fmla="*/ 291533616 w 1631"/>
                <a:gd name="T41" fmla="*/ 55897627 h 609"/>
                <a:gd name="T42" fmla="*/ 232147291 w 1631"/>
                <a:gd name="T43" fmla="*/ 102970396 h 609"/>
                <a:gd name="T44" fmla="*/ 174109852 w 1631"/>
                <a:gd name="T45" fmla="*/ 167694595 h 609"/>
                <a:gd name="T46" fmla="*/ 119447915 w 1631"/>
                <a:gd name="T47" fmla="*/ 250071941 h 609"/>
                <a:gd name="T48" fmla="*/ 68834280 w 1631"/>
                <a:gd name="T49" fmla="*/ 338330810 h 609"/>
                <a:gd name="T50" fmla="*/ 21595326 w 1631"/>
                <a:gd name="T51" fmla="*/ 441301206 h 609"/>
                <a:gd name="T52" fmla="*/ 20920061 w 1631"/>
                <a:gd name="T53" fmla="*/ 453069398 h 609"/>
                <a:gd name="T54" fmla="*/ 64110713 w 1631"/>
                <a:gd name="T55" fmla="*/ 379520341 h 609"/>
                <a:gd name="T56" fmla="*/ 109999960 w 1631"/>
                <a:gd name="T57" fmla="*/ 311852806 h 609"/>
                <a:gd name="T58" fmla="*/ 132944994 w 1631"/>
                <a:gd name="T59" fmla="*/ 282433183 h 609"/>
                <a:gd name="T60" fmla="*/ 182208099 w 1631"/>
                <a:gd name="T61" fmla="*/ 235360414 h 609"/>
                <a:gd name="T62" fmla="*/ 232821734 w 1631"/>
                <a:gd name="T63" fmla="*/ 194172599 h 609"/>
                <a:gd name="T64" fmla="*/ 284785076 w 1631"/>
                <a:gd name="T65" fmla="*/ 164752976 h 609"/>
                <a:gd name="T66" fmla="*/ 339447013 w 1631"/>
                <a:gd name="T67" fmla="*/ 147099830 h 609"/>
                <a:gd name="T68" fmla="*/ 394109772 w 1631"/>
                <a:gd name="T69" fmla="*/ 138274972 h 609"/>
                <a:gd name="T70" fmla="*/ 446073114 w 1631"/>
                <a:gd name="T71" fmla="*/ 147099830 h 609"/>
                <a:gd name="T72" fmla="*/ 496011484 w 1631"/>
                <a:gd name="T73" fmla="*/ 158868022 h 609"/>
                <a:gd name="T74" fmla="*/ 545275411 w 1631"/>
                <a:gd name="T75" fmla="*/ 185346026 h 609"/>
                <a:gd name="T76" fmla="*/ 593189630 w 1631"/>
                <a:gd name="T77" fmla="*/ 217708984 h 609"/>
                <a:gd name="T78" fmla="*/ 639078876 w 1631"/>
                <a:gd name="T79" fmla="*/ 264781753 h 609"/>
                <a:gd name="T80" fmla="*/ 682943972 w 1631"/>
                <a:gd name="T81" fmla="*/ 317737760 h 609"/>
                <a:gd name="T82" fmla="*/ 724784094 w 1631"/>
                <a:gd name="T83" fmla="*/ 376577006 h 609"/>
                <a:gd name="T84" fmla="*/ 765275331 w 1631"/>
                <a:gd name="T85" fmla="*/ 450127779 h 609"/>
                <a:gd name="T86" fmla="*/ 802391887 w 1631"/>
                <a:gd name="T87" fmla="*/ 520736932 h 609"/>
                <a:gd name="T88" fmla="*/ 837483470 w 1631"/>
                <a:gd name="T89" fmla="*/ 606054182 h 609"/>
                <a:gd name="T90" fmla="*/ 870550902 w 1631"/>
                <a:gd name="T91" fmla="*/ 697256385 h 609"/>
                <a:gd name="T92" fmla="*/ 900244476 w 1631"/>
                <a:gd name="T93" fmla="*/ 791401923 h 609"/>
                <a:gd name="T94" fmla="*/ 927237812 w 1631"/>
                <a:gd name="T95" fmla="*/ 891430700 h 609"/>
                <a:gd name="T96" fmla="*/ 950857289 w 1631"/>
                <a:gd name="T97" fmla="*/ 1000284334 h 609"/>
                <a:gd name="T98" fmla="*/ 971777350 w 1631"/>
                <a:gd name="T99" fmla="*/ 1115022922 h 609"/>
                <a:gd name="T100" fmla="*/ 989323553 w 1631"/>
                <a:gd name="T101" fmla="*/ 1229761510 h 609"/>
                <a:gd name="T102" fmla="*/ 950857289 w 1631"/>
                <a:gd name="T103" fmla="*/ 1256239514 h 609"/>
                <a:gd name="T104" fmla="*/ 1079077894 w 1631"/>
                <a:gd name="T105" fmla="*/ 994401095 h 609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631"/>
                <a:gd name="T160" fmla="*/ 0 h 609"/>
                <a:gd name="T161" fmla="*/ 1631 w 1631"/>
                <a:gd name="T162" fmla="*/ 609 h 609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631" h="609">
                  <a:moveTo>
                    <a:pt x="1556" y="379"/>
                  </a:moveTo>
                  <a:lnTo>
                    <a:pt x="1544" y="358"/>
                  </a:lnTo>
                  <a:lnTo>
                    <a:pt x="1537" y="348"/>
                  </a:lnTo>
                  <a:lnTo>
                    <a:pt x="1531" y="338"/>
                  </a:lnTo>
                  <a:lnTo>
                    <a:pt x="1516" y="319"/>
                  </a:lnTo>
                  <a:lnTo>
                    <a:pt x="1500" y="299"/>
                  </a:lnTo>
                  <a:lnTo>
                    <a:pt x="1483" y="282"/>
                  </a:lnTo>
                  <a:lnTo>
                    <a:pt x="1466" y="263"/>
                  </a:lnTo>
                  <a:lnTo>
                    <a:pt x="1445" y="245"/>
                  </a:lnTo>
                  <a:lnTo>
                    <a:pt x="1425" y="228"/>
                  </a:lnTo>
                  <a:lnTo>
                    <a:pt x="1403" y="211"/>
                  </a:lnTo>
                  <a:lnTo>
                    <a:pt x="1382" y="195"/>
                  </a:lnTo>
                  <a:lnTo>
                    <a:pt x="1357" y="179"/>
                  </a:lnTo>
                  <a:lnTo>
                    <a:pt x="1332" y="163"/>
                  </a:lnTo>
                  <a:lnTo>
                    <a:pt x="1308" y="148"/>
                  </a:lnTo>
                  <a:lnTo>
                    <a:pt x="1280" y="134"/>
                  </a:lnTo>
                  <a:lnTo>
                    <a:pt x="1253" y="121"/>
                  </a:lnTo>
                  <a:lnTo>
                    <a:pt x="1225" y="108"/>
                  </a:lnTo>
                  <a:lnTo>
                    <a:pt x="1195" y="96"/>
                  </a:lnTo>
                  <a:lnTo>
                    <a:pt x="1164" y="85"/>
                  </a:lnTo>
                  <a:lnTo>
                    <a:pt x="1134" y="73"/>
                  </a:lnTo>
                  <a:lnTo>
                    <a:pt x="1102" y="63"/>
                  </a:lnTo>
                  <a:lnTo>
                    <a:pt x="1070" y="54"/>
                  </a:lnTo>
                  <a:lnTo>
                    <a:pt x="1037" y="44"/>
                  </a:lnTo>
                  <a:lnTo>
                    <a:pt x="1002" y="37"/>
                  </a:lnTo>
                  <a:lnTo>
                    <a:pt x="967" y="29"/>
                  </a:lnTo>
                  <a:lnTo>
                    <a:pt x="932" y="22"/>
                  </a:lnTo>
                  <a:lnTo>
                    <a:pt x="896" y="18"/>
                  </a:lnTo>
                  <a:lnTo>
                    <a:pt x="860" y="12"/>
                  </a:lnTo>
                  <a:lnTo>
                    <a:pt x="824" y="8"/>
                  </a:lnTo>
                  <a:lnTo>
                    <a:pt x="786" y="5"/>
                  </a:lnTo>
                  <a:lnTo>
                    <a:pt x="767" y="3"/>
                  </a:lnTo>
                  <a:lnTo>
                    <a:pt x="748" y="3"/>
                  </a:lnTo>
                  <a:lnTo>
                    <a:pt x="709" y="2"/>
                  </a:lnTo>
                  <a:lnTo>
                    <a:pt x="671" y="0"/>
                  </a:lnTo>
                  <a:lnTo>
                    <a:pt x="622" y="2"/>
                  </a:lnTo>
                  <a:lnTo>
                    <a:pt x="597" y="3"/>
                  </a:lnTo>
                  <a:lnTo>
                    <a:pt x="573" y="3"/>
                  </a:lnTo>
                  <a:lnTo>
                    <a:pt x="525" y="8"/>
                  </a:lnTo>
                  <a:lnTo>
                    <a:pt x="479" y="12"/>
                  </a:lnTo>
                  <a:lnTo>
                    <a:pt x="455" y="16"/>
                  </a:lnTo>
                  <a:lnTo>
                    <a:pt x="432" y="19"/>
                  </a:lnTo>
                  <a:lnTo>
                    <a:pt x="387" y="27"/>
                  </a:lnTo>
                  <a:lnTo>
                    <a:pt x="344" y="35"/>
                  </a:lnTo>
                  <a:lnTo>
                    <a:pt x="300" y="45"/>
                  </a:lnTo>
                  <a:lnTo>
                    <a:pt x="258" y="57"/>
                  </a:lnTo>
                  <a:lnTo>
                    <a:pt x="218" y="70"/>
                  </a:lnTo>
                  <a:lnTo>
                    <a:pt x="177" y="85"/>
                  </a:lnTo>
                  <a:lnTo>
                    <a:pt x="139" y="99"/>
                  </a:lnTo>
                  <a:lnTo>
                    <a:pt x="102" y="115"/>
                  </a:lnTo>
                  <a:lnTo>
                    <a:pt x="67" y="131"/>
                  </a:lnTo>
                  <a:lnTo>
                    <a:pt x="32" y="150"/>
                  </a:lnTo>
                  <a:lnTo>
                    <a:pt x="0" y="169"/>
                  </a:lnTo>
                  <a:lnTo>
                    <a:pt x="31" y="154"/>
                  </a:lnTo>
                  <a:lnTo>
                    <a:pt x="63" y="141"/>
                  </a:lnTo>
                  <a:lnTo>
                    <a:pt x="95" y="129"/>
                  </a:lnTo>
                  <a:lnTo>
                    <a:pt x="128" y="118"/>
                  </a:lnTo>
                  <a:lnTo>
                    <a:pt x="163" y="106"/>
                  </a:lnTo>
                  <a:lnTo>
                    <a:pt x="180" y="102"/>
                  </a:lnTo>
                  <a:lnTo>
                    <a:pt x="197" y="96"/>
                  </a:lnTo>
                  <a:lnTo>
                    <a:pt x="232" y="87"/>
                  </a:lnTo>
                  <a:lnTo>
                    <a:pt x="270" y="80"/>
                  </a:lnTo>
                  <a:lnTo>
                    <a:pt x="306" y="71"/>
                  </a:lnTo>
                  <a:lnTo>
                    <a:pt x="345" y="66"/>
                  </a:lnTo>
                  <a:lnTo>
                    <a:pt x="383" y="60"/>
                  </a:lnTo>
                  <a:lnTo>
                    <a:pt x="422" y="56"/>
                  </a:lnTo>
                  <a:lnTo>
                    <a:pt x="463" y="53"/>
                  </a:lnTo>
                  <a:lnTo>
                    <a:pt x="503" y="50"/>
                  </a:lnTo>
                  <a:lnTo>
                    <a:pt x="544" y="48"/>
                  </a:lnTo>
                  <a:lnTo>
                    <a:pt x="584" y="47"/>
                  </a:lnTo>
                  <a:lnTo>
                    <a:pt x="624" y="48"/>
                  </a:lnTo>
                  <a:lnTo>
                    <a:pt x="661" y="50"/>
                  </a:lnTo>
                  <a:lnTo>
                    <a:pt x="699" y="51"/>
                  </a:lnTo>
                  <a:lnTo>
                    <a:pt x="735" y="54"/>
                  </a:lnTo>
                  <a:lnTo>
                    <a:pt x="773" y="58"/>
                  </a:lnTo>
                  <a:lnTo>
                    <a:pt x="808" y="63"/>
                  </a:lnTo>
                  <a:lnTo>
                    <a:pt x="844" y="69"/>
                  </a:lnTo>
                  <a:lnTo>
                    <a:pt x="879" y="74"/>
                  </a:lnTo>
                  <a:lnTo>
                    <a:pt x="913" y="82"/>
                  </a:lnTo>
                  <a:lnTo>
                    <a:pt x="947" y="90"/>
                  </a:lnTo>
                  <a:lnTo>
                    <a:pt x="980" y="99"/>
                  </a:lnTo>
                  <a:lnTo>
                    <a:pt x="1012" y="108"/>
                  </a:lnTo>
                  <a:lnTo>
                    <a:pt x="1044" y="118"/>
                  </a:lnTo>
                  <a:lnTo>
                    <a:pt x="1074" y="128"/>
                  </a:lnTo>
                  <a:lnTo>
                    <a:pt x="1105" y="140"/>
                  </a:lnTo>
                  <a:lnTo>
                    <a:pt x="1134" y="153"/>
                  </a:lnTo>
                  <a:lnTo>
                    <a:pt x="1161" y="164"/>
                  </a:lnTo>
                  <a:lnTo>
                    <a:pt x="1189" y="177"/>
                  </a:lnTo>
                  <a:lnTo>
                    <a:pt x="1216" y="192"/>
                  </a:lnTo>
                  <a:lnTo>
                    <a:pt x="1241" y="206"/>
                  </a:lnTo>
                  <a:lnTo>
                    <a:pt x="1266" y="221"/>
                  </a:lnTo>
                  <a:lnTo>
                    <a:pt x="1290" y="237"/>
                  </a:lnTo>
                  <a:lnTo>
                    <a:pt x="1312" y="253"/>
                  </a:lnTo>
                  <a:lnTo>
                    <a:pt x="1334" y="269"/>
                  </a:lnTo>
                  <a:lnTo>
                    <a:pt x="1354" y="286"/>
                  </a:lnTo>
                  <a:lnTo>
                    <a:pt x="1374" y="303"/>
                  </a:lnTo>
                  <a:lnTo>
                    <a:pt x="1392" y="322"/>
                  </a:lnTo>
                  <a:lnTo>
                    <a:pt x="1409" y="340"/>
                  </a:lnTo>
                  <a:lnTo>
                    <a:pt x="1425" y="358"/>
                  </a:lnTo>
                  <a:lnTo>
                    <a:pt x="1440" y="379"/>
                  </a:lnTo>
                  <a:lnTo>
                    <a:pt x="1453" y="398"/>
                  </a:lnTo>
                  <a:lnTo>
                    <a:pt x="1466" y="418"/>
                  </a:lnTo>
                  <a:lnTo>
                    <a:pt x="1437" y="422"/>
                  </a:lnTo>
                  <a:lnTo>
                    <a:pt x="1409" y="427"/>
                  </a:lnTo>
                  <a:lnTo>
                    <a:pt x="1631" y="609"/>
                  </a:lnTo>
                  <a:lnTo>
                    <a:pt x="1599" y="338"/>
                  </a:lnTo>
                  <a:lnTo>
                    <a:pt x="1556" y="379"/>
                  </a:lnTo>
                  <a:close/>
                </a:path>
              </a:pathLst>
            </a:custGeom>
            <a:solidFill>
              <a:srgbClr val="FF0000">
                <a:alpha val="74901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AutoShape 46"/>
            <p:cNvSpPr>
              <a:spLocks noChangeArrowheads="1"/>
            </p:cNvSpPr>
            <p:nvPr/>
          </p:nvSpPr>
          <p:spPr bwMode="auto">
            <a:xfrm>
              <a:off x="6028657" y="2627313"/>
              <a:ext cx="338138" cy="393700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2c</a:t>
              </a:r>
            </a:p>
          </p:txBody>
        </p:sp>
        <p:sp>
          <p:nvSpPr>
            <p:cNvPr id="47" name="Text Box 47"/>
            <p:cNvSpPr txBox="1">
              <a:spLocks noChangeArrowheads="1"/>
            </p:cNvSpPr>
            <p:nvPr/>
          </p:nvSpPr>
          <p:spPr bwMode="auto">
            <a:xfrm>
              <a:off x="6833520" y="2771775"/>
              <a:ext cx="2624137" cy="9159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If no DNS Response, get address from NetBIOS</a:t>
              </a:r>
            </a:p>
          </p:txBody>
        </p:sp>
        <p:sp>
          <p:nvSpPr>
            <p:cNvPr id="48" name="Line 49"/>
            <p:cNvSpPr>
              <a:spLocks noChangeShapeType="1"/>
            </p:cNvSpPr>
            <p:nvPr/>
          </p:nvSpPr>
          <p:spPr bwMode="auto">
            <a:xfrm flipH="1" flipV="1">
              <a:off x="6525545" y="2906713"/>
              <a:ext cx="436562" cy="61912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686365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DOMAIN NAME SYSTEM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949" y="1536525"/>
            <a:ext cx="11398102" cy="2613217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1800" dirty="0"/>
              <a:t>Resolves text names </a:t>
            </a:r>
            <a:r>
              <a:rPr lang="en-GB" altLang="en-US" sz="1800" dirty="0" smtClean="0"/>
              <a:t>(nos.com</a:t>
            </a:r>
            <a:r>
              <a:rPr lang="en-GB" altLang="en-US" sz="1800" dirty="0"/>
              <a:t>) into IP addresses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1800" dirty="0" smtClean="0"/>
              <a:t>It is Hierarchical </a:t>
            </a:r>
            <a:r>
              <a:rPr lang="en-GB" altLang="en-US" sz="1800" dirty="0">
                <a:sym typeface="Wingdings" panose="05000000000000000000" pitchFamily="2" charset="2"/>
              </a:rPr>
              <a:t> name queries are passed up a </a:t>
            </a:r>
            <a:r>
              <a:rPr lang="en-GB" altLang="en-US" sz="1800" b="1" i="1" dirty="0">
                <a:sym typeface="Wingdings" panose="05000000000000000000" pitchFamily="2" charset="2"/>
              </a:rPr>
              <a:t>“tree” of DNS servers until resolved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1800" dirty="0">
                <a:sym typeface="Wingdings" panose="05000000000000000000" pitchFamily="2" charset="2"/>
              </a:rPr>
              <a:t>Name to </a:t>
            </a:r>
            <a:r>
              <a:rPr lang="en-GB" altLang="en-US" sz="1800" b="1" i="1" dirty="0">
                <a:sym typeface="Wingdings" panose="05000000000000000000" pitchFamily="2" charset="2"/>
              </a:rPr>
              <a:t>IP address mapping stored in a database that is distributed amongst many DNS </a:t>
            </a:r>
            <a:r>
              <a:rPr lang="en-GB" altLang="en-US" sz="1800" b="1" i="1" dirty="0" smtClean="0">
                <a:sym typeface="Wingdings" panose="05000000000000000000" pitchFamily="2" charset="2"/>
              </a:rPr>
              <a:t>servers</a:t>
            </a:r>
            <a:endParaRPr lang="en-GB" altLang="en-US" sz="1800" dirty="0">
              <a:sym typeface="Wingdings" panose="05000000000000000000" pitchFamily="2" charset="2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600" b="1" dirty="0"/>
              <a:t>Its size is unlimited </a:t>
            </a:r>
            <a:r>
              <a:rPr lang="en-GB" altLang="en-US" sz="1600" dirty="0">
                <a:sym typeface="Wingdings" panose="05000000000000000000" pitchFamily="2" charset="2"/>
              </a:rPr>
              <a:t> solving problem of very large host files</a:t>
            </a:r>
            <a:endParaRPr lang="en-GB" altLang="en-US" sz="1600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600" b="1" dirty="0"/>
              <a:t>Performance doesn’t degrade </a:t>
            </a:r>
            <a:r>
              <a:rPr lang="en-GB" altLang="en-US" sz="1600" dirty="0"/>
              <a:t>as number of servers increases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600" b="1" dirty="0"/>
              <a:t>Localizes update traffic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1800" dirty="0"/>
              <a:t>Portions of the Domain name space and domain name registration are the responsibility of </a:t>
            </a:r>
            <a:r>
              <a:rPr lang="en-GB" altLang="en-US" sz="1800" dirty="0" err="1"/>
              <a:t>InterNIC</a:t>
            </a:r>
            <a:r>
              <a:rPr lang="en-GB" altLang="en-US" sz="1800" dirty="0"/>
              <a:t> (Internet Network Information Centre)</a:t>
            </a:r>
          </a:p>
        </p:txBody>
      </p:sp>
    </p:spTree>
    <p:extLst>
      <p:ext uri="{BB962C8B-B14F-4D97-AF65-F5344CB8AC3E}">
        <p14:creationId xmlns:p14="http://schemas.microsoft.com/office/powerpoint/2010/main" val="600432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DOMAIN NAME SYSTEM: namespace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699" y="1238075"/>
            <a:ext cx="11398102" cy="2613217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1800" dirty="0"/>
              <a:t>Logical Tree called the </a:t>
            </a:r>
            <a:r>
              <a:rPr lang="en-GB" altLang="en-US" sz="1800" b="1" i="1" dirty="0"/>
              <a:t>domain namespace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1800" b="1" i="1" dirty="0"/>
              <a:t>Domain is a tree or subtree</a:t>
            </a:r>
            <a:r>
              <a:rPr lang="en-GB" altLang="en-US" sz="1800" dirty="0"/>
              <a:t> within the overall domain namespace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altLang="en-US" sz="1800" dirty="0" smtClean="0"/>
              <a:t>Root </a:t>
            </a:r>
            <a:r>
              <a:rPr lang="en-GB" altLang="en-US" sz="1800" dirty="0"/>
              <a:t>domain </a:t>
            </a:r>
            <a:r>
              <a:rPr lang="en-GB" altLang="en-US" sz="1800" dirty="0" smtClean="0"/>
              <a:t>- </a:t>
            </a:r>
            <a:r>
              <a:rPr lang="en-GB" altLang="en-US" sz="1800" i="1" dirty="0" smtClean="0"/>
              <a:t>root </a:t>
            </a:r>
            <a:r>
              <a:rPr lang="en-GB" altLang="en-US" sz="1800" i="1" dirty="0"/>
              <a:t>node, unnamed(null) sometimes represented as a trailing period </a:t>
            </a:r>
            <a:r>
              <a:rPr lang="en-GB" altLang="en-US" sz="1800" i="1" dirty="0" smtClean="0"/>
              <a:t> 	</a:t>
            </a:r>
            <a:r>
              <a:rPr lang="en-GB" altLang="en-US" sz="1800" dirty="0" smtClean="0"/>
              <a:t>e.g</a:t>
            </a:r>
            <a:r>
              <a:rPr lang="en-GB" altLang="en-US" sz="1800" dirty="0"/>
              <a:t>. </a:t>
            </a:r>
            <a:r>
              <a:rPr lang="en-GB" altLang="en-US" sz="1800" dirty="0" smtClean="0"/>
              <a:t>www.nos.com</a:t>
            </a:r>
            <a:endParaRPr lang="en-GB" altLang="en-US" sz="1800" b="1" dirty="0">
              <a:solidFill>
                <a:srgbClr val="FF3300"/>
              </a:solidFill>
            </a:endParaRPr>
          </a:p>
          <a:p>
            <a:pPr lvl="1">
              <a:buFont typeface="Wingdings" panose="05000000000000000000" pitchFamily="2" charset="2"/>
              <a:buChar char="ü"/>
            </a:pPr>
            <a:r>
              <a:rPr lang="en-GB" altLang="en-US" sz="1800" dirty="0"/>
              <a:t>Top-level domain </a:t>
            </a:r>
            <a:r>
              <a:rPr lang="en-GB" altLang="en-US" sz="1800" dirty="0" smtClean="0"/>
              <a:t>- </a:t>
            </a:r>
            <a:r>
              <a:rPr lang="en-GB" altLang="en-US" sz="1800" i="1" dirty="0" smtClean="0"/>
              <a:t>indicates </a:t>
            </a:r>
            <a:r>
              <a:rPr lang="en-GB" altLang="en-US" sz="1800" i="1" dirty="0"/>
              <a:t>type of organization or geographical region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800" dirty="0"/>
              <a:t>.com </a:t>
            </a:r>
            <a:r>
              <a:rPr lang="en-GB" altLang="en-US" sz="1800" dirty="0" smtClean="0"/>
              <a:t>is company 	| .</a:t>
            </a:r>
            <a:r>
              <a:rPr lang="en-GB" altLang="en-US" sz="1800" dirty="0" err="1"/>
              <a:t>edu</a:t>
            </a:r>
            <a:r>
              <a:rPr lang="en-GB" altLang="en-US" sz="1800" dirty="0"/>
              <a:t> </a:t>
            </a:r>
            <a:r>
              <a:rPr lang="en-GB" altLang="en-US" sz="1800" dirty="0" smtClean="0"/>
              <a:t>is educational 	|   .org is organisation</a:t>
            </a:r>
            <a:endParaRPr lang="en-GB" altLang="en-US" sz="1800" dirty="0"/>
          </a:p>
          <a:p>
            <a:pPr lvl="1">
              <a:buFont typeface="Wingdings" panose="05000000000000000000" pitchFamily="2" charset="2"/>
              <a:buChar char="ü"/>
            </a:pPr>
            <a:r>
              <a:rPr lang="en-GB" altLang="en-US" sz="1800" dirty="0"/>
              <a:t>Second-level domain </a:t>
            </a:r>
            <a:r>
              <a:rPr lang="en-GB" altLang="en-US" sz="1800" dirty="0" smtClean="0"/>
              <a:t>- </a:t>
            </a:r>
            <a:r>
              <a:rPr lang="en-GB" altLang="en-US" sz="1800" i="1" dirty="0" smtClean="0"/>
              <a:t>Assigned and registered by </a:t>
            </a:r>
            <a:r>
              <a:rPr lang="en-GB" altLang="en-US" sz="1800" i="1" dirty="0" err="1" smtClean="0"/>
              <a:t>InterNIC</a:t>
            </a:r>
            <a:r>
              <a:rPr lang="en-GB" altLang="en-US" sz="1800" dirty="0" smtClean="0"/>
              <a:t> 				e.g</a:t>
            </a:r>
            <a:r>
              <a:rPr lang="en-GB" altLang="en-US" sz="1800" dirty="0"/>
              <a:t>. </a:t>
            </a:r>
            <a:r>
              <a:rPr lang="en-GB" altLang="en-US" sz="1800" dirty="0" err="1" smtClean="0"/>
              <a:t>nos</a:t>
            </a:r>
            <a:r>
              <a:rPr lang="en-GB" altLang="en-US" sz="1800" dirty="0" smtClean="0"/>
              <a:t>, </a:t>
            </a:r>
            <a:r>
              <a:rPr lang="en-GB" altLang="en-US" sz="1800" dirty="0" err="1" smtClean="0"/>
              <a:t>uwtsd</a:t>
            </a:r>
            <a:r>
              <a:rPr lang="en-GB" altLang="en-US" sz="1800" dirty="0" smtClean="0"/>
              <a:t> </a:t>
            </a:r>
            <a:r>
              <a:rPr lang="en-GB" altLang="en-US" sz="1800" dirty="0" err="1" smtClean="0"/>
              <a:t>etc</a:t>
            </a:r>
            <a:endParaRPr lang="en-GB" altLang="en-US" sz="18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1800" b="1" dirty="0"/>
              <a:t>Subdomain </a:t>
            </a:r>
            <a:r>
              <a:rPr lang="en-GB" altLang="en-US" sz="1800" b="1" i="1" dirty="0" smtClean="0"/>
              <a:t>is an </a:t>
            </a:r>
            <a:r>
              <a:rPr lang="en-GB" altLang="en-US" sz="1800" b="1" i="1" dirty="0"/>
              <a:t>additional domain </a:t>
            </a:r>
            <a:r>
              <a:rPr lang="en-GB" altLang="en-US" sz="1800" dirty="0"/>
              <a:t>registered with </a:t>
            </a:r>
            <a:r>
              <a:rPr lang="en-GB" altLang="en-US" sz="1800" dirty="0" err="1"/>
              <a:t>InterNIC</a:t>
            </a:r>
            <a:endParaRPr lang="en-GB" altLang="en-US" sz="1800" dirty="0"/>
          </a:p>
          <a:p>
            <a:pPr lvl="1">
              <a:buFont typeface="Wingdings" panose="05000000000000000000" pitchFamily="2" charset="2"/>
              <a:buChar char="ü"/>
            </a:pPr>
            <a:r>
              <a:rPr lang="en-GB" altLang="en-US" sz="1800" dirty="0"/>
              <a:t>Large companies can request multiple domains to represent different </a:t>
            </a:r>
            <a:r>
              <a:rPr lang="en-GB" altLang="en-US" sz="1800" dirty="0" smtClean="0"/>
              <a:t>departments	e.g. .batch1.nos.com</a:t>
            </a:r>
            <a:endParaRPr lang="en-GB" altLang="en-US" sz="1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1800" b="1" i="1" dirty="0"/>
              <a:t>Fully Qualified Domain Name (FQDN) </a:t>
            </a:r>
            <a:r>
              <a:rPr lang="en-GB" altLang="en-US" sz="1800" dirty="0" smtClean="0"/>
              <a:t>is a name </a:t>
            </a:r>
            <a:r>
              <a:rPr lang="en-GB" altLang="en-US" sz="1800" dirty="0"/>
              <a:t>which states with absolute certainty the location in the domain name space </a:t>
            </a:r>
            <a:r>
              <a:rPr lang="en-GB" altLang="en-US" sz="1800" dirty="0">
                <a:sym typeface="Wingdings" panose="05000000000000000000" pitchFamily="2" charset="2"/>
              </a:rPr>
              <a:t> maps to an IP address</a:t>
            </a:r>
            <a:endParaRPr lang="en-GB" altLang="en-US" sz="1800" dirty="0"/>
          </a:p>
          <a:p>
            <a:pPr lvl="1">
              <a:buFont typeface="Wingdings" panose="05000000000000000000" pitchFamily="2" charset="2"/>
              <a:buChar char="ü"/>
            </a:pP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2980055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34" y="2337469"/>
            <a:ext cx="3794654" cy="1143000"/>
          </a:xfrm>
        </p:spPr>
        <p:txBody>
          <a:bodyPr>
            <a:noAutofit/>
          </a:bodyPr>
          <a:lstStyle/>
          <a:p>
            <a:pPr algn="l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DOMAIN NAME SYSTEM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1662" y="420403"/>
            <a:ext cx="6453971" cy="487291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44693" y="302968"/>
            <a:ext cx="6265200" cy="30008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r>
              <a:rPr lang="en-US" altLang="en-US" dirty="0">
                <a:latin typeface="+mj-lt"/>
              </a:rPr>
              <a:t>A </a:t>
            </a:r>
            <a:r>
              <a:rPr lang="en-US" altLang="en-US" i="1" dirty="0">
                <a:latin typeface="+mj-lt"/>
              </a:rPr>
              <a:t>host name</a:t>
            </a:r>
            <a:r>
              <a:rPr lang="en-US" altLang="en-US" dirty="0">
                <a:latin typeface="+mj-lt"/>
              </a:rPr>
              <a:t> is the DNS name of a device on a </a:t>
            </a:r>
            <a:r>
              <a:rPr lang="en-US" altLang="en-US" dirty="0" smtClean="0">
                <a:latin typeface="+mj-lt"/>
              </a:rPr>
              <a:t>network</a:t>
            </a: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endParaRPr lang="en-US" altLang="en-US" dirty="0" smtClean="0">
              <a:latin typeface="+mj-lt"/>
            </a:endParaRP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r>
              <a:rPr lang="en-US" altLang="en-US" dirty="0">
                <a:latin typeface="+mj-lt"/>
              </a:rPr>
              <a:t>A </a:t>
            </a:r>
            <a:r>
              <a:rPr lang="en-US" altLang="en-US" i="1" dirty="0">
                <a:latin typeface="+mj-lt"/>
              </a:rPr>
              <a:t>fully qualified domain name (FQDN) </a:t>
            </a:r>
            <a:r>
              <a:rPr lang="en-US" altLang="en-US" dirty="0">
                <a:latin typeface="+mj-lt"/>
              </a:rPr>
              <a:t>is a domain name that uniquely identifies a machine in the domain namespace </a:t>
            </a:r>
            <a:r>
              <a:rPr lang="en-US" altLang="en-US" dirty="0" smtClean="0">
                <a:latin typeface="+mj-lt"/>
              </a:rPr>
              <a:t>tree</a:t>
            </a: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endParaRPr lang="en-US" altLang="en-US" dirty="0">
              <a:latin typeface="+mj-lt"/>
            </a:endParaRP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r>
              <a:rPr lang="en-GB" altLang="en-US" i="1" dirty="0" smtClean="0">
                <a:latin typeface="+mj-lt"/>
              </a:rPr>
              <a:t>Machines </a:t>
            </a:r>
            <a:r>
              <a:rPr lang="en-GB" altLang="en-US" i="1" dirty="0">
                <a:latin typeface="+mj-lt"/>
              </a:rPr>
              <a:t>can have the same names </a:t>
            </a:r>
            <a:r>
              <a:rPr lang="en-GB" altLang="en-US" i="1" dirty="0" smtClean="0">
                <a:latin typeface="+mj-lt"/>
              </a:rPr>
              <a:t>within </a:t>
            </a:r>
            <a:r>
              <a:rPr lang="en-GB" altLang="en-US" i="1" dirty="0">
                <a:latin typeface="+mj-lt"/>
              </a:rPr>
              <a:t>different domains</a:t>
            </a:r>
          </a:p>
          <a:p>
            <a:pPr lvl="1"/>
            <a:r>
              <a:rPr lang="en-US" altLang="en-US" b="1" dirty="0" smtClean="0">
                <a:latin typeface="+mj-lt"/>
              </a:rPr>
              <a:t>server1.lecture.nos</a:t>
            </a:r>
            <a:endParaRPr lang="en-US" altLang="en-US" b="1" dirty="0">
              <a:latin typeface="+mj-lt"/>
            </a:endParaRPr>
          </a:p>
          <a:p>
            <a:pPr lvl="1"/>
            <a:r>
              <a:rPr lang="en-US" altLang="en-US" b="1" dirty="0" smtClean="0">
                <a:latin typeface="+mj-lt"/>
              </a:rPr>
              <a:t>server1.batch1.nos</a:t>
            </a:r>
            <a:endParaRPr lang="en-GB" altLang="en-US" b="1" dirty="0">
              <a:latin typeface="+mj-lt"/>
            </a:endParaRP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endParaRPr lang="en-US" altLang="en-US" dirty="0" smtClean="0">
              <a:latin typeface="+mj-lt"/>
            </a:endParaRP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endParaRPr lang="en-US" altLang="en-US" dirty="0">
              <a:latin typeface="+mj-lt"/>
            </a:endParaRP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endParaRPr lang="en-US" altLang="en-US" dirty="0">
              <a:latin typeface="+mj-lt"/>
            </a:endParaRP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endParaRPr lang="en-US" altLang="en-US" dirty="0">
              <a:latin typeface="+mj-lt"/>
            </a:endParaRPr>
          </a:p>
        </p:txBody>
      </p:sp>
      <p:grpSp>
        <p:nvGrpSpPr>
          <p:cNvPr id="69" name="Group 6"/>
          <p:cNvGrpSpPr>
            <a:grpSpLocks/>
          </p:cNvGrpSpPr>
          <p:nvPr/>
        </p:nvGrpSpPr>
        <p:grpSpPr bwMode="auto">
          <a:xfrm>
            <a:off x="89355" y="3735014"/>
            <a:ext cx="2352675" cy="1549400"/>
            <a:chOff x="839" y="1663"/>
            <a:chExt cx="1482" cy="976"/>
          </a:xfrm>
        </p:grpSpPr>
        <p:sp>
          <p:nvSpPr>
            <p:cNvPr id="70" name="AutoShape 7"/>
            <p:cNvSpPr>
              <a:spLocks/>
            </p:cNvSpPr>
            <p:nvPr/>
          </p:nvSpPr>
          <p:spPr bwMode="auto">
            <a:xfrm rot="5400000">
              <a:off x="1536" y="1302"/>
              <a:ext cx="213" cy="1356"/>
            </a:xfrm>
            <a:prstGeom prst="leftBrace">
              <a:avLst>
                <a:gd name="adj1" fmla="val 53052"/>
                <a:gd name="adj2" fmla="val 50000"/>
              </a:avLst>
            </a:prstGeom>
            <a:noFill/>
            <a:ln w="28575">
              <a:solidFill>
                <a:srgbClr val="CC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71" name="Text Box 8"/>
            <p:cNvSpPr txBox="1">
              <a:spLocks noChangeArrowheads="1"/>
            </p:cNvSpPr>
            <p:nvPr/>
          </p:nvSpPr>
          <p:spPr bwMode="auto">
            <a:xfrm>
              <a:off x="1405" y="1663"/>
              <a:ext cx="450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>
                  <a:solidFill>
                    <a:srgbClr val="CC0000"/>
                  </a:solidFill>
                  <a:latin typeface="Arial Narrow" panose="020B0606020202030204" pitchFamily="34" charset="0"/>
                </a:rPr>
                <a:t>FQDN</a:t>
              </a:r>
            </a:p>
          </p:txBody>
        </p:sp>
        <p:sp>
          <p:nvSpPr>
            <p:cNvPr id="72" name="Text Box 9"/>
            <p:cNvSpPr txBox="1">
              <a:spLocks noChangeArrowheads="1"/>
            </p:cNvSpPr>
            <p:nvPr/>
          </p:nvSpPr>
          <p:spPr bwMode="auto">
            <a:xfrm>
              <a:off x="1052" y="2030"/>
              <a:ext cx="1246" cy="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dirty="0" smtClean="0">
                  <a:latin typeface="Arial Narrow" panose="020B0606020202030204" pitchFamily="34" charset="0"/>
                </a:rPr>
                <a:t>server1.lecture.nos</a:t>
              </a:r>
              <a:endParaRPr lang="en-US" altLang="en-US" dirty="0">
                <a:latin typeface="Arial Narrow" panose="020B0606020202030204" pitchFamily="34" charset="0"/>
              </a:endParaRPr>
            </a:p>
          </p:txBody>
        </p:sp>
        <p:sp>
          <p:nvSpPr>
            <p:cNvPr id="76" name="AutoShape 13"/>
            <p:cNvSpPr>
              <a:spLocks/>
            </p:cNvSpPr>
            <p:nvPr/>
          </p:nvSpPr>
          <p:spPr bwMode="auto">
            <a:xfrm rot="16200000">
              <a:off x="1165" y="2213"/>
              <a:ext cx="235" cy="232"/>
            </a:xfrm>
            <a:prstGeom prst="leftBrace">
              <a:avLst>
                <a:gd name="adj1" fmla="val 16823"/>
                <a:gd name="adj2" fmla="val 50000"/>
              </a:avLst>
            </a:prstGeom>
            <a:noFill/>
            <a:ln w="28575">
              <a:solidFill>
                <a:srgbClr val="CC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78" name="AutoShape 15"/>
            <p:cNvSpPr>
              <a:spLocks/>
            </p:cNvSpPr>
            <p:nvPr/>
          </p:nvSpPr>
          <p:spPr bwMode="auto">
            <a:xfrm rot="16200000">
              <a:off x="1810" y="1977"/>
              <a:ext cx="263" cy="687"/>
            </a:xfrm>
            <a:prstGeom prst="leftBrace">
              <a:avLst>
                <a:gd name="adj1" fmla="val 33959"/>
                <a:gd name="adj2" fmla="val 50000"/>
              </a:avLst>
            </a:prstGeom>
            <a:noFill/>
            <a:ln w="28575">
              <a:solidFill>
                <a:srgbClr val="CC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82" name="Text Box 19"/>
            <p:cNvSpPr txBox="1">
              <a:spLocks noChangeArrowheads="1"/>
            </p:cNvSpPr>
            <p:nvPr/>
          </p:nvSpPr>
          <p:spPr bwMode="auto">
            <a:xfrm>
              <a:off x="1575" y="2404"/>
              <a:ext cx="72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dirty="0">
                  <a:solidFill>
                    <a:srgbClr val="CC0000"/>
                  </a:solidFill>
                  <a:latin typeface="Arial Narrow" panose="020B0606020202030204" pitchFamily="34" charset="0"/>
                </a:rPr>
                <a:t>DNS Suffix</a:t>
              </a:r>
            </a:p>
          </p:txBody>
        </p:sp>
        <p:sp>
          <p:nvSpPr>
            <p:cNvPr id="83" name="Text Box 20"/>
            <p:cNvSpPr txBox="1">
              <a:spLocks noChangeArrowheads="1"/>
            </p:cNvSpPr>
            <p:nvPr/>
          </p:nvSpPr>
          <p:spPr bwMode="auto">
            <a:xfrm>
              <a:off x="839" y="2408"/>
              <a:ext cx="733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>
                  <a:solidFill>
                    <a:srgbClr val="CC0000"/>
                  </a:solidFill>
                  <a:latin typeface="Arial Narrow" panose="020B0606020202030204" pitchFamily="34" charset="0"/>
                </a:rPr>
                <a:t>Host Name</a:t>
              </a:r>
            </a:p>
          </p:txBody>
        </p:sp>
      </p:grpSp>
      <p:grpSp>
        <p:nvGrpSpPr>
          <p:cNvPr id="84" name="Group 21"/>
          <p:cNvGrpSpPr>
            <a:grpSpLocks/>
          </p:cNvGrpSpPr>
          <p:nvPr/>
        </p:nvGrpSpPr>
        <p:grpSpPr bwMode="auto">
          <a:xfrm>
            <a:off x="2881000" y="1847741"/>
            <a:ext cx="3733800" cy="3624263"/>
            <a:chOff x="2784" y="1496"/>
            <a:chExt cx="2352" cy="2283"/>
          </a:xfrm>
        </p:grpSpPr>
        <p:sp>
          <p:nvSpPr>
            <p:cNvPr id="86" name="AutoShape 23"/>
            <p:cNvSpPr>
              <a:spLocks noChangeArrowheads="1"/>
            </p:cNvSpPr>
            <p:nvPr/>
          </p:nvSpPr>
          <p:spPr bwMode="auto">
            <a:xfrm>
              <a:off x="3784" y="3545"/>
              <a:ext cx="1352" cy="234"/>
            </a:xfrm>
            <a:prstGeom prst="roundRect">
              <a:avLst>
                <a:gd name="adj" fmla="val 16852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Server1 = 192.168.0.67</a:t>
              </a:r>
            </a:p>
          </p:txBody>
        </p:sp>
        <p:sp>
          <p:nvSpPr>
            <p:cNvPr id="87" name="AutoShape 24"/>
            <p:cNvSpPr>
              <a:spLocks noChangeArrowheads="1"/>
            </p:cNvSpPr>
            <p:nvPr/>
          </p:nvSpPr>
          <p:spPr bwMode="auto">
            <a:xfrm>
              <a:off x="2784" y="3122"/>
              <a:ext cx="1416" cy="243"/>
            </a:xfrm>
            <a:prstGeom prst="roundRect">
              <a:avLst>
                <a:gd name="adj" fmla="val 16852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Server1 = 192.168.0.66</a:t>
              </a:r>
            </a:p>
          </p:txBody>
        </p:sp>
        <p:sp>
          <p:nvSpPr>
            <p:cNvPr id="88" name="Line 25"/>
            <p:cNvSpPr>
              <a:spLocks noChangeShapeType="1"/>
            </p:cNvSpPr>
            <p:nvPr/>
          </p:nvSpPr>
          <p:spPr bwMode="auto">
            <a:xfrm flipH="1">
              <a:off x="3815" y="1735"/>
              <a:ext cx="3" cy="91"/>
            </a:xfrm>
            <a:prstGeom prst="line">
              <a:avLst/>
            </a:prstGeom>
            <a:noFill/>
            <a:ln w="38100">
              <a:solidFill>
                <a:srgbClr val="33333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89" name="Line 26"/>
            <p:cNvSpPr>
              <a:spLocks noChangeShapeType="1"/>
            </p:cNvSpPr>
            <p:nvPr/>
          </p:nvSpPr>
          <p:spPr bwMode="auto">
            <a:xfrm>
              <a:off x="3824" y="2064"/>
              <a:ext cx="0" cy="128"/>
            </a:xfrm>
            <a:prstGeom prst="line">
              <a:avLst/>
            </a:prstGeom>
            <a:noFill/>
            <a:ln w="38100">
              <a:solidFill>
                <a:srgbClr val="33333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90" name="Line 27"/>
            <p:cNvSpPr>
              <a:spLocks noChangeShapeType="1"/>
            </p:cNvSpPr>
            <p:nvPr/>
          </p:nvSpPr>
          <p:spPr bwMode="auto">
            <a:xfrm flipH="1">
              <a:off x="3498" y="2428"/>
              <a:ext cx="325" cy="310"/>
            </a:xfrm>
            <a:prstGeom prst="line">
              <a:avLst/>
            </a:prstGeom>
            <a:noFill/>
            <a:ln w="38100">
              <a:solidFill>
                <a:srgbClr val="33333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91" name="Line 28"/>
            <p:cNvSpPr>
              <a:spLocks noChangeShapeType="1"/>
            </p:cNvSpPr>
            <p:nvPr/>
          </p:nvSpPr>
          <p:spPr bwMode="auto">
            <a:xfrm>
              <a:off x="3855" y="2413"/>
              <a:ext cx="485" cy="333"/>
            </a:xfrm>
            <a:prstGeom prst="line">
              <a:avLst/>
            </a:prstGeom>
            <a:noFill/>
            <a:ln w="38100">
              <a:solidFill>
                <a:srgbClr val="33333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92" name="Line 29"/>
            <p:cNvSpPr>
              <a:spLocks noChangeShapeType="1"/>
            </p:cNvSpPr>
            <p:nvPr/>
          </p:nvSpPr>
          <p:spPr bwMode="auto">
            <a:xfrm>
              <a:off x="4507" y="2878"/>
              <a:ext cx="0" cy="192"/>
            </a:xfrm>
            <a:prstGeom prst="line">
              <a:avLst/>
            </a:prstGeom>
            <a:noFill/>
            <a:ln w="38100">
              <a:solidFill>
                <a:srgbClr val="33333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pic>
          <p:nvPicPr>
            <p:cNvPr id="93" name="Picture 30" descr="Server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75" y="2668"/>
              <a:ext cx="427" cy="5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4" name="AutoShape 31"/>
            <p:cNvSpPr>
              <a:spLocks noChangeArrowheads="1"/>
            </p:cNvSpPr>
            <p:nvPr/>
          </p:nvSpPr>
          <p:spPr bwMode="auto">
            <a:xfrm>
              <a:off x="3435" y="1841"/>
              <a:ext cx="777" cy="243"/>
            </a:xfrm>
            <a:prstGeom prst="roundRect">
              <a:avLst>
                <a:gd name="adj" fmla="val 16852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 dirty="0" smtClean="0">
                  <a:latin typeface="Arial Narrow" panose="020B0606020202030204" pitchFamily="34" charset="0"/>
                </a:rPr>
                <a:t>.com</a:t>
              </a:r>
              <a:endParaRPr lang="en-US" altLang="en-US" dirty="0">
                <a:latin typeface="Arial Narrow" panose="020B0606020202030204" pitchFamily="34" charset="0"/>
              </a:endParaRPr>
            </a:p>
          </p:txBody>
        </p:sp>
        <p:sp>
          <p:nvSpPr>
            <p:cNvPr id="95" name="AutoShape 32"/>
            <p:cNvSpPr>
              <a:spLocks noChangeArrowheads="1"/>
            </p:cNvSpPr>
            <p:nvPr/>
          </p:nvSpPr>
          <p:spPr bwMode="auto">
            <a:xfrm>
              <a:off x="3430" y="1496"/>
              <a:ext cx="777" cy="243"/>
            </a:xfrm>
            <a:prstGeom prst="roundRect">
              <a:avLst>
                <a:gd name="adj" fmla="val 16852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“.” Root</a:t>
              </a:r>
            </a:p>
          </p:txBody>
        </p:sp>
        <p:sp>
          <p:nvSpPr>
            <p:cNvPr id="96" name="AutoShape 33"/>
            <p:cNvSpPr>
              <a:spLocks noChangeArrowheads="1"/>
            </p:cNvSpPr>
            <p:nvPr/>
          </p:nvSpPr>
          <p:spPr bwMode="auto">
            <a:xfrm>
              <a:off x="3445" y="2187"/>
              <a:ext cx="777" cy="243"/>
            </a:xfrm>
            <a:prstGeom prst="roundRect">
              <a:avLst>
                <a:gd name="adj" fmla="val 16852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 dirty="0" err="1" smtClean="0">
                  <a:latin typeface="Arial Narrow" panose="020B0606020202030204" pitchFamily="34" charset="0"/>
                </a:rPr>
                <a:t>nos</a:t>
              </a:r>
              <a:endParaRPr lang="en-US" altLang="en-US" dirty="0">
                <a:latin typeface="Arial Narrow" panose="020B0606020202030204" pitchFamily="34" charset="0"/>
              </a:endParaRPr>
            </a:p>
          </p:txBody>
        </p:sp>
        <p:sp>
          <p:nvSpPr>
            <p:cNvPr id="97" name="AutoShape 34"/>
            <p:cNvSpPr>
              <a:spLocks noChangeArrowheads="1"/>
            </p:cNvSpPr>
            <p:nvPr/>
          </p:nvSpPr>
          <p:spPr bwMode="auto">
            <a:xfrm>
              <a:off x="4119" y="2639"/>
              <a:ext cx="777" cy="243"/>
            </a:xfrm>
            <a:prstGeom prst="roundRect">
              <a:avLst>
                <a:gd name="adj" fmla="val 16852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 dirty="0" smtClean="0">
                  <a:latin typeface="Arial Narrow" panose="020B0606020202030204" pitchFamily="34" charset="0"/>
                </a:rPr>
                <a:t>lecture</a:t>
              </a:r>
              <a:endParaRPr lang="en-US" altLang="en-US" dirty="0">
                <a:latin typeface="Arial Narrow" panose="020B0606020202030204" pitchFamily="34" charset="0"/>
              </a:endParaRPr>
            </a:p>
          </p:txBody>
        </p:sp>
        <p:pic>
          <p:nvPicPr>
            <p:cNvPr id="98" name="Picture 35" descr="Server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94" y="3069"/>
              <a:ext cx="427" cy="5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99" name="Text Box 36"/>
          <p:cNvSpPr txBox="1">
            <a:spLocks noChangeArrowheads="1"/>
          </p:cNvSpPr>
          <p:nvPr/>
        </p:nvSpPr>
        <p:spPr bwMode="auto">
          <a:xfrm>
            <a:off x="4249738" y="1512888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3110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34" y="2337469"/>
            <a:ext cx="3794654" cy="1143000"/>
          </a:xfrm>
        </p:spPr>
        <p:txBody>
          <a:bodyPr>
            <a:noAutofit/>
          </a:bodyPr>
          <a:lstStyle/>
          <a:p>
            <a:pPr algn="l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DOMAIN NAME SYSTEM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0" name="Rectangle 5"/>
          <p:cNvSpPr>
            <a:spLocks noChangeArrowheads="1"/>
          </p:cNvSpPr>
          <p:nvPr/>
        </p:nvSpPr>
        <p:spPr bwMode="auto">
          <a:xfrm>
            <a:off x="8870458" y="227348"/>
            <a:ext cx="3117850" cy="5457825"/>
          </a:xfrm>
          <a:prstGeom prst="rect">
            <a:avLst/>
          </a:prstGeom>
          <a:solidFill>
            <a:schemeClr val="accent2">
              <a:alpha val="7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228600" anchor="b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DNS Servers on the Internet</a:t>
            </a:r>
          </a:p>
        </p:txBody>
      </p:sp>
      <p:sp>
        <p:nvSpPr>
          <p:cNvPr id="61" name="Rectangle 6"/>
          <p:cNvSpPr>
            <a:spLocks noChangeArrowheads="1"/>
          </p:cNvSpPr>
          <p:nvPr/>
        </p:nvSpPr>
        <p:spPr bwMode="auto">
          <a:xfrm>
            <a:off x="6024071" y="227348"/>
            <a:ext cx="2794000" cy="5457825"/>
          </a:xfrm>
          <a:prstGeom prst="rect">
            <a:avLst/>
          </a:prstGeom>
          <a:solidFill>
            <a:srgbClr val="ADE2A1">
              <a:alpha val="79999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228600" anchor="b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>
                <a:latin typeface="Arial Narrow" panose="020B0606020202030204" pitchFamily="34" charset="0"/>
              </a:rPr>
              <a:t>DNS Servers</a:t>
            </a:r>
          </a:p>
          <a:p>
            <a:pPr algn="l">
              <a:buFont typeface="Wingdings" panose="05000000000000000000" pitchFamily="2" charset="2"/>
              <a:buChar char="à"/>
            </a:pPr>
            <a:r>
              <a:rPr lang="en-US" altLang="en-US">
                <a:latin typeface="Arial Narrow" panose="020B0606020202030204" pitchFamily="34" charset="0"/>
                <a:sym typeface="Wingdings" panose="05000000000000000000" pitchFamily="2" charset="2"/>
              </a:rPr>
              <a:t>Hosts domain</a:t>
            </a:r>
          </a:p>
          <a:p>
            <a:pPr algn="l">
              <a:buFont typeface="Wingdings" panose="05000000000000000000" pitchFamily="2" charset="2"/>
              <a:buChar char="à"/>
            </a:pPr>
            <a:r>
              <a:rPr lang="en-US" altLang="en-US">
                <a:latin typeface="Arial Narrow" panose="020B0606020202030204" pitchFamily="34" charset="0"/>
              </a:rPr>
              <a:t>Resolves name Resolution </a:t>
            </a:r>
          </a:p>
          <a:p>
            <a:pPr algn="l">
              <a:buFont typeface="Wingdings" panose="05000000000000000000" pitchFamily="2" charset="2"/>
              <a:buNone/>
            </a:pPr>
            <a:r>
              <a:rPr lang="en-US" altLang="en-US">
                <a:latin typeface="Arial Narrow" panose="020B0606020202030204" pitchFamily="34" charset="0"/>
              </a:rPr>
              <a:t>requests from clients</a:t>
            </a:r>
          </a:p>
        </p:txBody>
      </p:sp>
      <p:sp>
        <p:nvSpPr>
          <p:cNvPr id="62" name="Rectangle 7"/>
          <p:cNvSpPr>
            <a:spLocks noChangeArrowheads="1"/>
          </p:cNvSpPr>
          <p:nvPr/>
        </p:nvSpPr>
        <p:spPr bwMode="auto">
          <a:xfrm>
            <a:off x="4052396" y="227348"/>
            <a:ext cx="1931987" cy="5457825"/>
          </a:xfrm>
          <a:prstGeom prst="rect">
            <a:avLst/>
          </a:prstGeom>
          <a:solidFill>
            <a:schemeClr val="accent2">
              <a:alpha val="7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228600" anchor="b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DNS Clients</a:t>
            </a:r>
          </a:p>
        </p:txBody>
      </p:sp>
      <p:sp>
        <p:nvSpPr>
          <p:cNvPr id="63" name="Line 8"/>
          <p:cNvSpPr>
            <a:spLocks noChangeShapeType="1"/>
          </p:cNvSpPr>
          <p:nvPr/>
        </p:nvSpPr>
        <p:spPr bwMode="auto">
          <a:xfrm>
            <a:off x="7168658" y="1702136"/>
            <a:ext cx="1974850" cy="615950"/>
          </a:xfrm>
          <a:prstGeom prst="line">
            <a:avLst/>
          </a:prstGeom>
          <a:noFill/>
          <a:ln w="57150">
            <a:solidFill>
              <a:srgbClr val="333333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anchor="ctr"/>
          <a:lstStyle/>
          <a:p>
            <a:endParaRPr lang="en-GB"/>
          </a:p>
        </p:txBody>
      </p:sp>
      <p:pic>
        <p:nvPicPr>
          <p:cNvPr id="64" name="Picture 9" descr="Site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3683" y="875048"/>
            <a:ext cx="3140075" cy="105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5" name="Picture 10" descr="Server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2758" y="365461"/>
            <a:ext cx="914400" cy="1169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6" name="Picture 11" descr="Computer_DesktopComputerSansKeyboard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7196" y="1300498"/>
            <a:ext cx="703262" cy="930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" name="Picture 12" descr="Server0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033" y="347998"/>
            <a:ext cx="803275" cy="1027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8" name="Picture 13" descr="Site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8121" y="2964198"/>
            <a:ext cx="3133725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" name="Picture 14" descr="Server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2758" y="3275348"/>
            <a:ext cx="914400" cy="1169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" name="Picture 15" descr="Computer_DesktopComputerSansKeyboard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7196" y="2694323"/>
            <a:ext cx="703262" cy="930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5" name="Picture 16" descr="LaptopComputer0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4571" y="3389648"/>
            <a:ext cx="774700" cy="928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7" name="Line 17"/>
          <p:cNvSpPr>
            <a:spLocks noChangeShapeType="1"/>
          </p:cNvSpPr>
          <p:nvPr/>
        </p:nvSpPr>
        <p:spPr bwMode="auto">
          <a:xfrm flipH="1">
            <a:off x="7181358" y="2640348"/>
            <a:ext cx="1936750" cy="531813"/>
          </a:xfrm>
          <a:prstGeom prst="line">
            <a:avLst/>
          </a:prstGeom>
          <a:noFill/>
          <a:ln w="57150">
            <a:solidFill>
              <a:srgbClr val="333333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anchor="ctr"/>
          <a:lstStyle/>
          <a:p>
            <a:endParaRPr lang="en-GB"/>
          </a:p>
        </p:txBody>
      </p:sp>
      <p:sp>
        <p:nvSpPr>
          <p:cNvPr id="79" name="Line 18"/>
          <p:cNvSpPr>
            <a:spLocks noChangeShapeType="1"/>
          </p:cNvSpPr>
          <p:nvPr/>
        </p:nvSpPr>
        <p:spPr bwMode="auto">
          <a:xfrm>
            <a:off x="5508133" y="1927561"/>
            <a:ext cx="0" cy="1038225"/>
          </a:xfrm>
          <a:prstGeom prst="line">
            <a:avLst/>
          </a:prstGeom>
          <a:noFill/>
          <a:ln w="57150">
            <a:solidFill>
              <a:srgbClr val="333333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anchor="ctr"/>
          <a:lstStyle/>
          <a:p>
            <a:endParaRPr lang="en-GB"/>
          </a:p>
        </p:txBody>
      </p:sp>
      <p:pic>
        <p:nvPicPr>
          <p:cNvPr id="80" name="Picture 19" descr="Internet0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3821" y="1546561"/>
            <a:ext cx="1973262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" name="Picture 20" descr="Server0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4708" y="868698"/>
            <a:ext cx="803275" cy="1027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5" name="AutoShape 21"/>
          <p:cNvSpPr>
            <a:spLocks noChangeArrowheads="1"/>
          </p:cNvSpPr>
          <p:nvPr/>
        </p:nvSpPr>
        <p:spPr bwMode="auto">
          <a:xfrm>
            <a:off x="10269046" y="754398"/>
            <a:ext cx="850900" cy="373063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Root “.”</a:t>
            </a:r>
          </a:p>
        </p:txBody>
      </p:sp>
      <p:pic>
        <p:nvPicPr>
          <p:cNvPr id="100" name="Picture 22" descr="Server0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1646" y="1811673"/>
            <a:ext cx="803275" cy="1027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1" name="AutoShape 23"/>
          <p:cNvSpPr>
            <a:spLocks noChangeArrowheads="1"/>
          </p:cNvSpPr>
          <p:nvPr/>
        </p:nvSpPr>
        <p:spPr bwMode="auto">
          <a:xfrm>
            <a:off x="11097721" y="1624348"/>
            <a:ext cx="666750" cy="393700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.com</a:t>
            </a:r>
          </a:p>
        </p:txBody>
      </p:sp>
      <p:pic>
        <p:nvPicPr>
          <p:cNvPr id="102" name="Picture 24" descr="Server0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5208" y="3224548"/>
            <a:ext cx="803275" cy="1027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" name="AutoShape 25"/>
          <p:cNvSpPr>
            <a:spLocks noChangeArrowheads="1"/>
          </p:cNvSpPr>
          <p:nvPr/>
        </p:nvSpPr>
        <p:spPr bwMode="auto">
          <a:xfrm>
            <a:off x="10605596" y="3573798"/>
            <a:ext cx="619125" cy="355600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.edu</a:t>
            </a:r>
          </a:p>
        </p:txBody>
      </p:sp>
      <p:sp>
        <p:nvSpPr>
          <p:cNvPr id="104" name="Text Box 26"/>
          <p:cNvSpPr txBox="1">
            <a:spLocks noChangeArrowheads="1"/>
          </p:cNvSpPr>
          <p:nvPr/>
        </p:nvSpPr>
        <p:spPr bwMode="auto">
          <a:xfrm>
            <a:off x="5860558" y="181311"/>
            <a:ext cx="47069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 sz="2000">
              <a:latin typeface="Arial Narrow" panose="020B0606020202030204" pitchFamily="34" charset="0"/>
            </a:endParaRPr>
          </a:p>
        </p:txBody>
      </p:sp>
      <p:pic>
        <p:nvPicPr>
          <p:cNvPr id="105" name="Picture 27" descr="Database0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4733" y="1114761"/>
            <a:ext cx="654050" cy="576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6" name="Picture 28" descr="Database0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1396" y="3892886"/>
            <a:ext cx="654050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7" name="Picture 29" descr="Database0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4733" y="1146511"/>
            <a:ext cx="654050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8" name="Picture 30" descr="Document_Writing0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1733" y="3254711"/>
            <a:ext cx="504825" cy="89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9" name="AutoShape 31"/>
          <p:cNvSpPr>
            <a:spLocks noChangeArrowheads="1"/>
          </p:cNvSpPr>
          <p:nvPr/>
        </p:nvSpPr>
        <p:spPr bwMode="auto">
          <a:xfrm>
            <a:off x="7994158" y="3888123"/>
            <a:ext cx="1098550" cy="528638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Resource</a:t>
            </a:r>
          </a:p>
          <a:p>
            <a:r>
              <a:rPr lang="en-US" altLang="en-US">
                <a:latin typeface="Arial Narrow" panose="020B0606020202030204" pitchFamily="34" charset="0"/>
              </a:rPr>
              <a:t>Record</a:t>
            </a:r>
          </a:p>
        </p:txBody>
      </p:sp>
      <p:pic>
        <p:nvPicPr>
          <p:cNvPr id="110" name="Picture 32" descr="Document_Writing0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6971" y="435311"/>
            <a:ext cx="504825" cy="89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1" name="AutoShape 33"/>
          <p:cNvSpPr>
            <a:spLocks noChangeArrowheads="1"/>
          </p:cNvSpPr>
          <p:nvPr/>
        </p:nvSpPr>
        <p:spPr bwMode="auto">
          <a:xfrm>
            <a:off x="8017971" y="959186"/>
            <a:ext cx="1098550" cy="528637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Resource</a:t>
            </a:r>
          </a:p>
          <a:p>
            <a:r>
              <a:rPr lang="en-US" altLang="en-US">
                <a:latin typeface="Arial Narrow" panose="020B0606020202030204" pitchFamily="34" charset="0"/>
              </a:rPr>
              <a:t>Record</a:t>
            </a:r>
          </a:p>
        </p:txBody>
      </p:sp>
      <p:sp>
        <p:nvSpPr>
          <p:cNvPr id="112" name="Text Box 34"/>
          <p:cNvSpPr txBox="1">
            <a:spLocks noChangeArrowheads="1"/>
          </p:cNvSpPr>
          <p:nvPr/>
        </p:nvSpPr>
        <p:spPr bwMode="auto">
          <a:xfrm>
            <a:off x="7792545" y="132033"/>
            <a:ext cx="2533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/>
              <a:t>DNS database entries</a:t>
            </a:r>
          </a:p>
        </p:txBody>
      </p:sp>
      <p:sp>
        <p:nvSpPr>
          <p:cNvPr id="113" name="Line 35"/>
          <p:cNvSpPr>
            <a:spLocks noChangeShapeType="1"/>
          </p:cNvSpPr>
          <p:nvPr/>
        </p:nvSpPr>
        <p:spPr bwMode="auto">
          <a:xfrm flipH="1">
            <a:off x="8576770" y="441661"/>
            <a:ext cx="565149" cy="44767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823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DOMAIN NAME SYSTEM: query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699" y="1238075"/>
            <a:ext cx="11398102" cy="2613217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altLang="en-US" sz="1800" b="1" dirty="0">
                <a:latin typeface="+mj-lt"/>
              </a:rPr>
              <a:t>A </a:t>
            </a:r>
            <a:r>
              <a:rPr lang="en-US" altLang="en-US" sz="1800" b="1" i="1" dirty="0">
                <a:latin typeface="+mj-lt"/>
              </a:rPr>
              <a:t>query</a:t>
            </a:r>
            <a:r>
              <a:rPr lang="en-US" altLang="en-US" sz="1800" b="1" dirty="0">
                <a:latin typeface="+mj-lt"/>
              </a:rPr>
              <a:t> is a request </a:t>
            </a:r>
            <a:r>
              <a:rPr lang="en-US" altLang="en-US" sz="1800" dirty="0">
                <a:latin typeface="+mj-lt"/>
              </a:rPr>
              <a:t>for name resolution to a DNS server. </a:t>
            </a:r>
            <a:r>
              <a:rPr lang="en-US" altLang="en-US" sz="1800" dirty="0" smtClean="0">
                <a:latin typeface="+mj-lt"/>
              </a:rPr>
              <a:t>Two </a:t>
            </a:r>
            <a:r>
              <a:rPr lang="en-US" altLang="en-US" sz="1800" dirty="0">
                <a:latin typeface="+mj-lt"/>
              </a:rPr>
              <a:t>types of queries: </a:t>
            </a:r>
            <a:r>
              <a:rPr lang="en-US" altLang="en-US" sz="1800" dirty="0" smtClean="0">
                <a:latin typeface="+mj-lt"/>
              </a:rPr>
              <a:t>recursive and Iterative</a:t>
            </a:r>
          </a:p>
          <a:p>
            <a:pPr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§"/>
            </a:pPr>
            <a:endParaRPr kumimoji="1" lang="en-US" altLang="en-US" sz="1800" dirty="0" smtClean="0">
              <a:latin typeface="+mj-lt"/>
            </a:endParaRPr>
          </a:p>
          <a:p>
            <a:pPr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§"/>
            </a:pPr>
            <a:r>
              <a:rPr kumimoji="1" lang="en-US" altLang="en-US" sz="1800" b="1" i="1" dirty="0" smtClean="0">
                <a:latin typeface="+mj-lt"/>
              </a:rPr>
              <a:t>DNS </a:t>
            </a:r>
            <a:r>
              <a:rPr kumimoji="1" lang="en-US" altLang="en-US" sz="1800" b="1" i="1" dirty="0">
                <a:latin typeface="+mj-lt"/>
              </a:rPr>
              <a:t>clients and DNS servers both initiate queries </a:t>
            </a:r>
            <a:r>
              <a:rPr kumimoji="1" lang="en-US" altLang="en-US" sz="1800" dirty="0">
                <a:latin typeface="+mj-lt"/>
              </a:rPr>
              <a:t>for name resolution</a:t>
            </a:r>
          </a:p>
          <a:p>
            <a:pPr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§"/>
            </a:pPr>
            <a:endParaRPr kumimoji="1" lang="en-US" altLang="en-US" sz="1800" dirty="0" smtClean="0">
              <a:latin typeface="+mj-lt"/>
            </a:endParaRPr>
          </a:p>
          <a:p>
            <a:pPr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§"/>
            </a:pPr>
            <a:r>
              <a:rPr kumimoji="1" lang="en-US" altLang="en-US" sz="1800" dirty="0" smtClean="0">
                <a:latin typeface="+mj-lt"/>
              </a:rPr>
              <a:t>An </a:t>
            </a:r>
            <a:r>
              <a:rPr kumimoji="1" lang="en-US" altLang="en-US" sz="1800" b="1" dirty="0">
                <a:latin typeface="+mj-lt"/>
              </a:rPr>
              <a:t>authoritative DNS</a:t>
            </a:r>
            <a:r>
              <a:rPr kumimoji="1" lang="en-US" altLang="en-US" sz="1800" dirty="0">
                <a:latin typeface="+mj-lt"/>
              </a:rPr>
              <a:t> server for the namespace (i.e. responsible for the domain</a:t>
            </a:r>
            <a:r>
              <a:rPr kumimoji="1" lang="en-US" altLang="en-US" sz="1800" dirty="0" smtClean="0">
                <a:latin typeface="+mj-lt"/>
              </a:rPr>
              <a:t>):</a:t>
            </a: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ü"/>
            </a:pPr>
            <a:r>
              <a:rPr kumimoji="1" lang="en-US" altLang="en-US" sz="1800" dirty="0" smtClean="0">
                <a:latin typeface="+mj-lt"/>
              </a:rPr>
              <a:t>Check </a:t>
            </a:r>
            <a:r>
              <a:rPr kumimoji="1" lang="en-US" altLang="en-US" sz="1800" dirty="0">
                <a:latin typeface="+mj-lt"/>
              </a:rPr>
              <a:t>the cache, check the zone, and return the requested IP </a:t>
            </a:r>
            <a:r>
              <a:rPr kumimoji="1" lang="en-US" altLang="en-US" sz="1800" dirty="0" smtClean="0">
                <a:latin typeface="+mj-lt"/>
              </a:rPr>
              <a:t>address</a:t>
            </a: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ü"/>
            </a:pPr>
            <a:r>
              <a:rPr kumimoji="1" lang="en-US" altLang="en-US" sz="1800" dirty="0" smtClean="0">
                <a:latin typeface="+mj-lt"/>
              </a:rPr>
              <a:t>Return </a:t>
            </a:r>
            <a:r>
              <a:rPr kumimoji="1" lang="en-US" altLang="en-US" sz="1800" dirty="0">
                <a:latin typeface="+mj-lt"/>
              </a:rPr>
              <a:t>an authoritative, “</a:t>
            </a:r>
            <a:r>
              <a:rPr kumimoji="1" lang="en-US" altLang="en-US" sz="1800" dirty="0" smtClean="0">
                <a:latin typeface="+mj-lt"/>
              </a:rPr>
              <a:t>No”</a:t>
            </a: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ü"/>
            </a:pPr>
            <a:r>
              <a:rPr kumimoji="1" lang="en-GB" altLang="en-US" sz="1800" dirty="0" smtClean="0">
                <a:latin typeface="+mj-lt"/>
              </a:rPr>
              <a:t>Can </a:t>
            </a:r>
            <a:r>
              <a:rPr kumimoji="1" lang="en-GB" altLang="en-US" sz="1800" dirty="0">
                <a:latin typeface="+mj-lt"/>
              </a:rPr>
              <a:t>have more than one </a:t>
            </a:r>
            <a:r>
              <a:rPr kumimoji="1" lang="en-GB" altLang="en-US" sz="1800" dirty="0" err="1">
                <a:latin typeface="+mj-lt"/>
              </a:rPr>
              <a:t>authorative</a:t>
            </a:r>
            <a:r>
              <a:rPr kumimoji="1" lang="en-GB" altLang="en-US" sz="1800" dirty="0">
                <a:latin typeface="+mj-lt"/>
              </a:rPr>
              <a:t> DNS server for a </a:t>
            </a:r>
            <a:r>
              <a:rPr kumimoji="1" lang="en-GB" altLang="en-US" sz="1800" dirty="0" smtClean="0">
                <a:latin typeface="+mj-lt"/>
              </a:rPr>
              <a:t>domain</a:t>
            </a: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ü"/>
            </a:pPr>
            <a:r>
              <a:rPr kumimoji="1" lang="en-GB" altLang="en-US" sz="1800" dirty="0">
                <a:latin typeface="+mj-lt"/>
              </a:rPr>
              <a:t>The </a:t>
            </a:r>
            <a:r>
              <a:rPr kumimoji="1" lang="en-GB" altLang="en-US" sz="1800" dirty="0">
                <a:latin typeface="+mj-lt"/>
              </a:rPr>
              <a:t>client/server picks one from the </a:t>
            </a:r>
            <a:r>
              <a:rPr kumimoji="1" lang="en-GB" altLang="en-US" sz="1800" dirty="0">
                <a:latin typeface="+mj-lt"/>
              </a:rPr>
              <a:t>list</a:t>
            </a: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ü"/>
            </a:pPr>
            <a:r>
              <a:rPr kumimoji="1" lang="en-GB" altLang="en-US" sz="1800" dirty="0" smtClean="0">
                <a:latin typeface="+mj-lt"/>
              </a:rPr>
              <a:t>Recorded </a:t>
            </a:r>
            <a:r>
              <a:rPr kumimoji="1" lang="en-GB" altLang="en-US" sz="1800" dirty="0">
                <a:latin typeface="+mj-lt"/>
              </a:rPr>
              <a:t>in the parent domain DNS Servers database as NS records</a:t>
            </a:r>
            <a:endParaRPr kumimoji="1" lang="en-US" altLang="en-US" sz="1800" dirty="0">
              <a:latin typeface="+mj-lt"/>
            </a:endParaRP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ü"/>
            </a:pPr>
            <a:endParaRPr kumimoji="1" lang="en-US" altLang="en-US" sz="1800" dirty="0">
              <a:latin typeface="+mj-lt"/>
            </a:endParaRPr>
          </a:p>
          <a:p>
            <a:pPr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§"/>
            </a:pPr>
            <a:endParaRPr kumimoji="1" lang="en-US" altLang="en-US" sz="1800" dirty="0" smtClean="0">
              <a:latin typeface="+mj-lt"/>
            </a:endParaRPr>
          </a:p>
          <a:p>
            <a:pPr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§"/>
            </a:pPr>
            <a:r>
              <a:rPr kumimoji="1" lang="en-US" altLang="en-US" sz="1800" dirty="0" smtClean="0">
                <a:latin typeface="+mj-lt"/>
              </a:rPr>
              <a:t>A </a:t>
            </a:r>
            <a:r>
              <a:rPr kumimoji="1" lang="en-US" altLang="en-US" sz="1800" b="1" dirty="0">
                <a:latin typeface="+mj-lt"/>
              </a:rPr>
              <a:t>non-authoritative DNS </a:t>
            </a:r>
            <a:r>
              <a:rPr kumimoji="1" lang="en-US" altLang="en-US" sz="1800" dirty="0">
                <a:latin typeface="+mj-lt"/>
              </a:rPr>
              <a:t>server for the namespace (i.e. some other DNS server is responsible for the domain that the host is on</a:t>
            </a:r>
            <a:r>
              <a:rPr kumimoji="1" lang="en-US" altLang="en-US" sz="1800" dirty="0" smtClean="0">
                <a:latin typeface="+mj-lt"/>
              </a:rPr>
              <a:t>):</a:t>
            </a: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ü"/>
            </a:pPr>
            <a:r>
              <a:rPr kumimoji="1" lang="en-US" altLang="en-US" sz="1800" dirty="0" smtClean="0">
                <a:latin typeface="+mj-lt"/>
              </a:rPr>
              <a:t>Forward </a:t>
            </a:r>
            <a:r>
              <a:rPr kumimoji="1" lang="en-US" altLang="en-US" sz="1800" dirty="0">
                <a:latin typeface="+mj-lt"/>
              </a:rPr>
              <a:t>the unresolvable query to a specific query server called a </a:t>
            </a:r>
            <a:r>
              <a:rPr kumimoji="1" lang="en-US" altLang="en-US" sz="1800" dirty="0" smtClean="0">
                <a:latin typeface="+mj-lt"/>
              </a:rPr>
              <a:t>Forwarder</a:t>
            </a: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ü"/>
            </a:pPr>
            <a:r>
              <a:rPr kumimoji="1" lang="en-US" altLang="en-US" sz="1800" dirty="0" smtClean="0">
                <a:latin typeface="+mj-lt"/>
              </a:rPr>
              <a:t>Use </a:t>
            </a:r>
            <a:r>
              <a:rPr kumimoji="1" lang="en-US" altLang="en-US" sz="1800" dirty="0">
                <a:latin typeface="+mj-lt"/>
              </a:rPr>
              <a:t>root hints to locate an answer for the query</a:t>
            </a:r>
          </a:p>
          <a:p>
            <a:pPr lvl="1" algn="just">
              <a:buFont typeface="Wingdings" panose="05000000000000000000" pitchFamily="2" charset="2"/>
              <a:buChar char="§"/>
            </a:pPr>
            <a:endParaRPr lang="en-US" altLang="en-US" sz="1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78535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DOMAIN NAME SYSTEM: query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266" y="1188763"/>
            <a:ext cx="11398102" cy="2613217"/>
          </a:xfrm>
        </p:spPr>
        <p:txBody>
          <a:bodyPr>
            <a:noAutofit/>
          </a:bodyPr>
          <a:lstStyle/>
          <a:p>
            <a:pPr>
              <a:lnSpc>
                <a:spcPct val="85000"/>
              </a:lnSpc>
              <a:buSzPct val="70000"/>
              <a:buFont typeface="Wingdings" panose="05000000000000000000" pitchFamily="2" charset="2"/>
              <a:buChar char="§"/>
            </a:pPr>
            <a:r>
              <a:rPr lang="en-US" altLang="en-US" sz="1800" b="1" i="1" smtClean="0">
                <a:latin typeface="+mj-lt"/>
              </a:rPr>
              <a:t>Root hints</a:t>
            </a:r>
            <a:r>
              <a:rPr lang="en-US" altLang="en-US" sz="1800" b="1" smtClean="0">
                <a:latin typeface="+mj-lt"/>
              </a:rPr>
              <a:t> are DNS resource records stored on a DNS server </a:t>
            </a:r>
            <a:r>
              <a:rPr lang="en-US" altLang="en-US" sz="1800" smtClean="0">
                <a:latin typeface="+mj-lt"/>
              </a:rPr>
              <a:t>that list the IP addresses for the DNS root servers that InterNIC maintains on the Internet</a:t>
            </a:r>
          </a:p>
          <a:p>
            <a:pPr>
              <a:lnSpc>
                <a:spcPct val="85000"/>
              </a:lnSpc>
              <a:buSzPct val="70000"/>
              <a:buFont typeface="Wingdings" panose="05000000000000000000" pitchFamily="2" charset="2"/>
              <a:buChar char="§"/>
            </a:pPr>
            <a:r>
              <a:rPr lang="en-GB" altLang="en-US" sz="1800" smtClean="0">
                <a:latin typeface="+mj-lt"/>
              </a:rPr>
              <a:t>System32\Dns\Cache.dns</a:t>
            </a:r>
          </a:p>
          <a:p>
            <a:pPr marL="0" indent="0">
              <a:lnSpc>
                <a:spcPct val="85000"/>
              </a:lnSpc>
              <a:buSzPct val="70000"/>
              <a:buNone/>
            </a:pPr>
            <a:endParaRPr lang="en-GB" altLang="en-US" sz="1800" smtClean="0">
              <a:latin typeface="+mj-lt"/>
            </a:endParaRPr>
          </a:p>
          <a:p>
            <a:pPr>
              <a:lnSpc>
                <a:spcPct val="85000"/>
              </a:lnSpc>
              <a:buSzPct val="70000"/>
              <a:buFont typeface="Wingdings" panose="05000000000000000000" pitchFamily="2" charset="2"/>
              <a:buChar char="§"/>
            </a:pPr>
            <a:endParaRPr lang="en-US" altLang="en-US" sz="1800" smtClean="0">
              <a:latin typeface="+mj-lt"/>
            </a:endParaRPr>
          </a:p>
          <a:p>
            <a:pPr>
              <a:lnSpc>
                <a:spcPct val="85000"/>
              </a:lnSpc>
              <a:buSzPct val="70000"/>
              <a:buFont typeface="Wingdings" panose="05000000000000000000" pitchFamily="2" charset="2"/>
              <a:buChar char="§"/>
            </a:pPr>
            <a:endParaRPr lang="en-US" altLang="en-US" sz="1800" dirty="0">
              <a:latin typeface="+mj-lt"/>
            </a:endParaRPr>
          </a:p>
        </p:txBody>
      </p:sp>
      <p:grpSp>
        <p:nvGrpSpPr>
          <p:cNvPr id="31" name="Group 30"/>
          <p:cNvGrpSpPr/>
          <p:nvPr/>
        </p:nvGrpSpPr>
        <p:grpSpPr>
          <a:xfrm>
            <a:off x="4656063" y="1815811"/>
            <a:ext cx="7043738" cy="3586163"/>
            <a:chOff x="2845955" y="1822738"/>
            <a:chExt cx="7043738" cy="3586163"/>
          </a:xfrm>
        </p:grpSpPr>
        <p:sp>
          <p:nvSpPr>
            <p:cNvPr id="5" name="AutoShape 5"/>
            <p:cNvSpPr>
              <a:spLocks noChangeArrowheads="1"/>
            </p:cNvSpPr>
            <p:nvPr/>
          </p:nvSpPr>
          <p:spPr bwMode="auto">
            <a:xfrm>
              <a:off x="8373630" y="4794538"/>
              <a:ext cx="1384300" cy="517525"/>
            </a:xfrm>
            <a:prstGeom prst="roundRect">
              <a:avLst>
                <a:gd name="adj" fmla="val 4167"/>
              </a:avLst>
            </a:prstGeom>
            <a:gradFill rotWithShape="1">
              <a:gsLst>
                <a:gs pos="0">
                  <a:srgbClr val="8DACD0"/>
                </a:gs>
                <a:gs pos="100000">
                  <a:srgbClr val="DEE7F1"/>
                </a:gs>
              </a:gsLst>
              <a:lin ang="2700000" scaled="1"/>
            </a:gra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sz="2200" dirty="0" err="1" smtClean="0">
                  <a:latin typeface="Arial Narrow" panose="020B0606020202030204" pitchFamily="34" charset="0"/>
                </a:rPr>
                <a:t>nos</a:t>
              </a:r>
              <a:endParaRPr lang="en-US" altLang="en-US" sz="2200" dirty="0">
                <a:latin typeface="Arial Narrow" panose="020B0606020202030204" pitchFamily="34" charset="0"/>
              </a:endParaRPr>
            </a:p>
          </p:txBody>
        </p:sp>
        <p:sp>
          <p:nvSpPr>
            <p:cNvPr id="6" name="Line 6"/>
            <p:cNvSpPr>
              <a:spLocks noChangeShapeType="1"/>
            </p:cNvSpPr>
            <p:nvPr/>
          </p:nvSpPr>
          <p:spPr bwMode="auto">
            <a:xfrm>
              <a:off x="9065780" y="4162713"/>
              <a:ext cx="0" cy="630238"/>
            </a:xfrm>
            <a:prstGeom prst="line">
              <a:avLst/>
            </a:prstGeom>
            <a:noFill/>
            <a:ln w="57150">
              <a:solidFill>
                <a:srgbClr val="CC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Line 7"/>
            <p:cNvSpPr>
              <a:spLocks noChangeShapeType="1"/>
            </p:cNvSpPr>
            <p:nvPr/>
          </p:nvSpPr>
          <p:spPr bwMode="auto">
            <a:xfrm flipV="1">
              <a:off x="6105093" y="2914938"/>
              <a:ext cx="1079500" cy="425450"/>
            </a:xfrm>
            <a:prstGeom prst="line">
              <a:avLst/>
            </a:prstGeom>
            <a:noFill/>
            <a:ln w="57150">
              <a:solidFill>
                <a:srgbClr val="CC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Oval 8"/>
            <p:cNvSpPr>
              <a:spLocks noChangeArrowheads="1"/>
            </p:cNvSpPr>
            <p:nvPr/>
          </p:nvSpPr>
          <p:spPr bwMode="auto">
            <a:xfrm>
              <a:off x="2845955" y="3176876"/>
              <a:ext cx="2784475" cy="1668462"/>
            </a:xfrm>
            <a:prstGeom prst="ellipse">
              <a:avLst/>
            </a:prstGeom>
            <a:gradFill rotWithShape="1">
              <a:gsLst>
                <a:gs pos="0">
                  <a:srgbClr val="F0F1FF"/>
                </a:gs>
                <a:gs pos="100000">
                  <a:srgbClr val="B3C8DF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333333"/>
              </a:solidFill>
              <a:round/>
              <a:headEnd/>
              <a:tailEnd/>
            </a:ln>
            <a:effectLst>
              <a:outerShdw dist="35921" dir="2700000" algn="ctr" rotWithShape="0">
                <a:srgbClr val="ADADAD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grpSp>
          <p:nvGrpSpPr>
            <p:cNvPr id="9" name="Group 9"/>
            <p:cNvGrpSpPr>
              <a:grpSpLocks/>
            </p:cNvGrpSpPr>
            <p:nvPr/>
          </p:nvGrpSpPr>
          <p:grpSpPr bwMode="auto">
            <a:xfrm>
              <a:off x="2936443" y="2392651"/>
              <a:ext cx="1385887" cy="1403350"/>
              <a:chOff x="2938" y="2114"/>
              <a:chExt cx="1189" cy="1204"/>
            </a:xfrm>
          </p:grpSpPr>
          <p:pic>
            <p:nvPicPr>
              <p:cNvPr id="10" name="Picture 10" descr="Server01"/>
              <p:cNvPicPr>
                <a:picLocks noChangeAspect="1" noChangeArrowheads="1"/>
              </p:cNvPicPr>
              <p:nvPr/>
            </p:nvPicPr>
            <p:blipFill>
              <a:blip r:embed="rId2">
                <a:grayscl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361" y="2114"/>
                <a:ext cx="734" cy="8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1" name="Picture 11" descr="Server01"/>
              <p:cNvPicPr>
                <a:picLocks noChangeAspect="1" noChangeArrowheads="1"/>
              </p:cNvPicPr>
              <p:nvPr/>
            </p:nvPicPr>
            <p:blipFill>
              <a:blip r:embed="rId2">
                <a:grayscl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938" y="2342"/>
                <a:ext cx="734" cy="8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2" name="Picture 12" descr="Server01"/>
              <p:cNvPicPr>
                <a:picLocks noChangeAspect="1" noChangeArrowheads="1"/>
              </p:cNvPicPr>
              <p:nvPr/>
            </p:nvPicPr>
            <p:blipFill>
              <a:blip r:embed="rId2">
                <a:grayscl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393" y="2455"/>
                <a:ext cx="734" cy="8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13" name="AutoShape 13"/>
            <p:cNvSpPr>
              <a:spLocks noChangeArrowheads="1"/>
            </p:cNvSpPr>
            <p:nvPr/>
          </p:nvSpPr>
          <p:spPr bwMode="auto">
            <a:xfrm>
              <a:off x="3123768" y="1922751"/>
              <a:ext cx="1327150" cy="603250"/>
            </a:xfrm>
            <a:prstGeom prst="roundRect">
              <a:avLst>
                <a:gd name="adj" fmla="val 4167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Cluster of</a:t>
              </a:r>
            </a:p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DNS Servers</a:t>
              </a:r>
            </a:p>
          </p:txBody>
        </p:sp>
        <p:sp>
          <p:nvSpPr>
            <p:cNvPr id="14" name="AutoShape 14"/>
            <p:cNvSpPr>
              <a:spLocks noChangeArrowheads="1"/>
            </p:cNvSpPr>
            <p:nvPr/>
          </p:nvSpPr>
          <p:spPr bwMode="auto">
            <a:xfrm>
              <a:off x="5211330" y="2756188"/>
              <a:ext cx="1123950" cy="298450"/>
            </a:xfrm>
            <a:prstGeom prst="roundRect">
              <a:avLst>
                <a:gd name="adj" fmla="val 4167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Root Hints</a:t>
              </a:r>
            </a:p>
          </p:txBody>
        </p:sp>
        <p:sp>
          <p:nvSpPr>
            <p:cNvPr id="15" name="Line 15"/>
            <p:cNvSpPr>
              <a:spLocks noChangeShapeType="1"/>
            </p:cNvSpPr>
            <p:nvPr/>
          </p:nvSpPr>
          <p:spPr bwMode="auto">
            <a:xfrm flipV="1">
              <a:off x="4390593" y="4356388"/>
              <a:ext cx="822325" cy="412750"/>
            </a:xfrm>
            <a:prstGeom prst="line">
              <a:avLst/>
            </a:prstGeom>
            <a:noFill/>
            <a:ln w="57150">
              <a:solidFill>
                <a:srgbClr val="CC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pic>
          <p:nvPicPr>
            <p:cNvPr id="16" name="Picture 16" descr="Computer_DesktopComputerSansKeyboard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77805" y="4235738"/>
              <a:ext cx="963613" cy="1173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Line 17"/>
            <p:cNvSpPr>
              <a:spLocks noChangeShapeType="1"/>
            </p:cNvSpPr>
            <p:nvPr/>
          </p:nvSpPr>
          <p:spPr bwMode="auto">
            <a:xfrm flipH="1" flipV="1">
              <a:off x="4393768" y="2914938"/>
              <a:ext cx="1079500" cy="425450"/>
            </a:xfrm>
            <a:prstGeom prst="line">
              <a:avLst/>
            </a:prstGeom>
            <a:noFill/>
            <a:ln w="57150">
              <a:solidFill>
                <a:srgbClr val="CC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pic>
          <p:nvPicPr>
            <p:cNvPr id="18" name="Picture 18" descr="Server01"/>
            <p:cNvPicPr>
              <a:picLocks noChangeAspect="1" noChangeArrowheads="1"/>
            </p:cNvPicPr>
            <p:nvPr/>
          </p:nvPicPr>
          <p:blipFill>
            <a:blip r:embed="rId4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52593" y="3243551"/>
              <a:ext cx="1165225" cy="13700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AutoShape 19"/>
            <p:cNvSpPr>
              <a:spLocks noChangeArrowheads="1"/>
            </p:cNvSpPr>
            <p:nvPr/>
          </p:nvSpPr>
          <p:spPr bwMode="auto">
            <a:xfrm>
              <a:off x="5909830" y="4205576"/>
              <a:ext cx="1606550" cy="336550"/>
            </a:xfrm>
            <a:prstGeom prst="roundRect">
              <a:avLst>
                <a:gd name="adj" fmla="val 4167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 dirty="0" smtClean="0">
                  <a:latin typeface="Arial Narrow" panose="020B0606020202030204" pitchFamily="34" charset="0"/>
                </a:rPr>
                <a:t>Local DNS </a:t>
              </a:r>
              <a:r>
                <a:rPr lang="en-US" altLang="en-US" dirty="0">
                  <a:latin typeface="Arial Narrow" panose="020B0606020202030204" pitchFamily="34" charset="0"/>
                </a:rPr>
                <a:t>Server</a:t>
              </a:r>
            </a:p>
          </p:txBody>
        </p:sp>
        <p:pic>
          <p:nvPicPr>
            <p:cNvPr id="20" name="Picture 20" descr="Internet01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41868" y="1822738"/>
              <a:ext cx="1647825" cy="1647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21" name="Group 21"/>
            <p:cNvGrpSpPr>
              <a:grpSpLocks/>
            </p:cNvGrpSpPr>
            <p:nvPr/>
          </p:nvGrpSpPr>
          <p:grpSpPr bwMode="auto">
            <a:xfrm>
              <a:off x="7251268" y="2392651"/>
              <a:ext cx="1385887" cy="1403350"/>
              <a:chOff x="2938" y="2114"/>
              <a:chExt cx="1189" cy="1204"/>
            </a:xfrm>
          </p:grpSpPr>
          <p:pic>
            <p:nvPicPr>
              <p:cNvPr id="22" name="Picture 22" descr="Server01"/>
              <p:cNvPicPr>
                <a:picLocks noChangeAspect="1" noChangeArrowheads="1"/>
              </p:cNvPicPr>
              <p:nvPr/>
            </p:nvPicPr>
            <p:blipFill>
              <a:blip r:embed="rId2">
                <a:grayscl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361" y="2114"/>
                <a:ext cx="734" cy="8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3" name="Picture 23" descr="Server01"/>
              <p:cNvPicPr>
                <a:picLocks noChangeAspect="1" noChangeArrowheads="1"/>
              </p:cNvPicPr>
              <p:nvPr/>
            </p:nvPicPr>
            <p:blipFill>
              <a:blip r:embed="rId2">
                <a:grayscl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938" y="2342"/>
                <a:ext cx="734" cy="8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" name="Picture 24" descr="Server01"/>
              <p:cNvPicPr>
                <a:picLocks noChangeAspect="1" noChangeArrowheads="1"/>
              </p:cNvPicPr>
              <p:nvPr/>
            </p:nvPicPr>
            <p:blipFill>
              <a:blip r:embed="rId2">
                <a:grayscl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393" y="2455"/>
                <a:ext cx="734" cy="8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25" name="AutoShape 25"/>
            <p:cNvSpPr>
              <a:spLocks noChangeArrowheads="1"/>
            </p:cNvSpPr>
            <p:nvPr/>
          </p:nvSpPr>
          <p:spPr bwMode="auto">
            <a:xfrm>
              <a:off x="6627380" y="1922751"/>
              <a:ext cx="1558925" cy="603250"/>
            </a:xfrm>
            <a:prstGeom prst="roundRect">
              <a:avLst>
                <a:gd name="adj" fmla="val 4167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Cluster of </a:t>
              </a:r>
            </a:p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Root (.) Servers</a:t>
              </a:r>
            </a:p>
          </p:txBody>
        </p:sp>
        <p:sp>
          <p:nvSpPr>
            <p:cNvPr id="26" name="AutoShape 26"/>
            <p:cNvSpPr>
              <a:spLocks noChangeArrowheads="1"/>
            </p:cNvSpPr>
            <p:nvPr/>
          </p:nvSpPr>
          <p:spPr bwMode="auto">
            <a:xfrm>
              <a:off x="8621280" y="3916651"/>
              <a:ext cx="889000" cy="438150"/>
            </a:xfrm>
            <a:prstGeom prst="roundRect">
              <a:avLst>
                <a:gd name="adj" fmla="val 4167"/>
              </a:avLst>
            </a:prstGeom>
            <a:gradFill rotWithShape="1">
              <a:gsLst>
                <a:gs pos="0">
                  <a:srgbClr val="8DACD0"/>
                </a:gs>
                <a:gs pos="100000">
                  <a:srgbClr val="DEE7F1"/>
                </a:gs>
              </a:gsLst>
              <a:lin ang="2700000" scaled="1"/>
            </a:gra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sz="2200">
                  <a:latin typeface="Arial Narrow" panose="020B0606020202030204" pitchFamily="34" charset="0"/>
                </a:rPr>
                <a:t>com</a:t>
              </a:r>
            </a:p>
          </p:txBody>
        </p:sp>
        <p:sp>
          <p:nvSpPr>
            <p:cNvPr id="27" name="Line 27"/>
            <p:cNvSpPr>
              <a:spLocks noChangeShapeType="1"/>
            </p:cNvSpPr>
            <p:nvPr/>
          </p:nvSpPr>
          <p:spPr bwMode="auto">
            <a:xfrm>
              <a:off x="9065780" y="3456276"/>
              <a:ext cx="0" cy="476250"/>
            </a:xfrm>
            <a:prstGeom prst="line">
              <a:avLst/>
            </a:prstGeom>
            <a:noFill/>
            <a:ln w="57150">
              <a:solidFill>
                <a:srgbClr val="CC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AutoShape 28"/>
            <p:cNvSpPr>
              <a:spLocks noChangeArrowheads="1"/>
            </p:cNvSpPr>
            <p:nvPr/>
          </p:nvSpPr>
          <p:spPr bwMode="auto">
            <a:xfrm>
              <a:off x="4711268" y="4978688"/>
              <a:ext cx="1276350" cy="333375"/>
            </a:xfrm>
            <a:prstGeom prst="roundRect">
              <a:avLst>
                <a:gd name="adj" fmla="val 4167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Computer1</a:t>
              </a:r>
            </a:p>
          </p:txBody>
        </p:sp>
      </p:grpSp>
      <p:sp>
        <p:nvSpPr>
          <p:cNvPr id="33" name="Rectangle 20"/>
          <p:cNvSpPr>
            <a:spLocks noChangeArrowheads="1"/>
          </p:cNvSpPr>
          <p:nvPr/>
        </p:nvSpPr>
        <p:spPr bwMode="auto">
          <a:xfrm rot="19850192">
            <a:off x="5230486" y="3454225"/>
            <a:ext cx="2109788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lnSpc>
                <a:spcPct val="85000"/>
              </a:lnSpc>
            </a:pPr>
            <a:r>
              <a:rPr lang="en-US" altLang="en-US" b="0" dirty="0">
                <a:latin typeface="Arial Narrow" panose="020B0606020202030204" pitchFamily="34" charset="0"/>
              </a:rPr>
              <a:t>Recursive query for </a:t>
            </a:r>
          </a:p>
          <a:p>
            <a:pPr>
              <a:lnSpc>
                <a:spcPct val="85000"/>
              </a:lnSpc>
            </a:pPr>
            <a:r>
              <a:rPr lang="en-US" altLang="en-US" b="0" dirty="0" smtClean="0">
                <a:latin typeface="Arial Narrow" panose="020B0606020202030204" pitchFamily="34" charset="0"/>
              </a:rPr>
              <a:t>lec1.nos.com</a:t>
            </a:r>
            <a:endParaRPr lang="en-US" altLang="en-US" b="0" dirty="0">
              <a:latin typeface="Arial Narrow" panose="020B0606020202030204" pitchFamily="34" charset="0"/>
            </a:endParaRPr>
          </a:p>
        </p:txBody>
      </p:sp>
      <p:sp>
        <p:nvSpPr>
          <p:cNvPr id="34" name="Rectangle 25"/>
          <p:cNvSpPr>
            <a:spLocks noChangeArrowheads="1"/>
          </p:cNvSpPr>
          <p:nvPr/>
        </p:nvSpPr>
        <p:spPr bwMode="auto">
          <a:xfrm>
            <a:off x="7602122" y="2417431"/>
            <a:ext cx="1611313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dirty="0">
                <a:latin typeface="Arial Narrow" panose="020B0606020202030204" pitchFamily="34" charset="0"/>
              </a:rPr>
              <a:t>Iterative </a:t>
            </a:r>
            <a:r>
              <a:rPr lang="en-US" altLang="en-US" b="0" dirty="0" smtClean="0">
                <a:latin typeface="Arial Narrow" panose="020B0606020202030204" pitchFamily="34" charset="0"/>
              </a:rPr>
              <a:t>Queries</a:t>
            </a:r>
            <a:endParaRPr lang="en-US" altLang="en-US" b="0" dirty="0">
              <a:latin typeface="Arial Narrow" panose="020B0606020202030204" pitchFamily="34" charset="0"/>
            </a:endParaRPr>
          </a:p>
        </p:txBody>
      </p:sp>
      <p:sp>
        <p:nvSpPr>
          <p:cNvPr id="35" name="Text Box 28"/>
          <p:cNvSpPr txBox="1">
            <a:spLocks noChangeArrowheads="1"/>
          </p:cNvSpPr>
          <p:nvPr/>
        </p:nvSpPr>
        <p:spPr bwMode="auto">
          <a:xfrm>
            <a:off x="8291296" y="3335510"/>
            <a:ext cx="95567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dirty="0">
                <a:latin typeface="Arial Narrow" panose="020B0606020202030204" pitchFamily="34" charset="0"/>
              </a:rPr>
              <a:t>Ask .com</a:t>
            </a:r>
          </a:p>
        </p:txBody>
      </p:sp>
      <p:sp>
        <p:nvSpPr>
          <p:cNvPr id="36" name="Line 30"/>
          <p:cNvSpPr>
            <a:spLocks noChangeShapeType="1"/>
          </p:cNvSpPr>
          <p:nvPr/>
        </p:nvSpPr>
        <p:spPr bwMode="auto">
          <a:xfrm rot="21306729" flipH="1" flipV="1">
            <a:off x="8904225" y="4709830"/>
            <a:ext cx="1074714" cy="456039"/>
          </a:xfrm>
          <a:prstGeom prst="line">
            <a:avLst/>
          </a:prstGeom>
          <a:noFill/>
          <a:ln w="50800" cap="rnd">
            <a:solidFill>
              <a:srgbClr val="CC0000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" name="Text Box 33"/>
          <p:cNvSpPr txBox="1">
            <a:spLocks noChangeArrowheads="1"/>
          </p:cNvSpPr>
          <p:nvPr/>
        </p:nvSpPr>
        <p:spPr bwMode="auto">
          <a:xfrm rot="1211601">
            <a:off x="8041454" y="4947660"/>
            <a:ext cx="21272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dirty="0">
                <a:latin typeface="Arial Narrow" panose="020B0606020202030204" pitchFamily="34" charset="0"/>
              </a:rPr>
              <a:t>Authoritative Response</a:t>
            </a:r>
          </a:p>
        </p:txBody>
      </p:sp>
      <p:sp>
        <p:nvSpPr>
          <p:cNvPr id="38" name="Line 30"/>
          <p:cNvSpPr>
            <a:spLocks noChangeShapeType="1"/>
          </p:cNvSpPr>
          <p:nvPr/>
        </p:nvSpPr>
        <p:spPr bwMode="auto">
          <a:xfrm rot="21306729" flipH="1" flipV="1">
            <a:off x="8298810" y="3651661"/>
            <a:ext cx="1111287" cy="53144"/>
          </a:xfrm>
          <a:prstGeom prst="line">
            <a:avLst/>
          </a:prstGeom>
          <a:noFill/>
          <a:ln w="50800" cap="rnd">
            <a:solidFill>
              <a:srgbClr val="CC0000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" name="Text Box 28"/>
          <p:cNvSpPr txBox="1">
            <a:spLocks noChangeArrowheads="1"/>
          </p:cNvSpPr>
          <p:nvPr/>
        </p:nvSpPr>
        <p:spPr bwMode="auto">
          <a:xfrm>
            <a:off x="8915398" y="3786194"/>
            <a:ext cx="136467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dirty="0">
                <a:latin typeface="Arial Narrow" panose="020B0606020202030204" pitchFamily="34" charset="0"/>
              </a:rPr>
              <a:t>Ask </a:t>
            </a:r>
            <a:r>
              <a:rPr lang="en-US" altLang="en-US" b="0" dirty="0" smtClean="0">
                <a:latin typeface="Arial Narrow" panose="020B0606020202030204" pitchFamily="34" charset="0"/>
              </a:rPr>
              <a:t>nos.com</a:t>
            </a:r>
            <a:endParaRPr lang="en-US" altLang="en-US" b="0" dirty="0">
              <a:latin typeface="Arial Narrow" panose="020B0606020202030204" pitchFamily="34" charset="0"/>
            </a:endParaRPr>
          </a:p>
        </p:txBody>
      </p:sp>
      <p:sp>
        <p:nvSpPr>
          <p:cNvPr id="40" name="Line 30"/>
          <p:cNvSpPr>
            <a:spLocks noChangeShapeType="1"/>
          </p:cNvSpPr>
          <p:nvPr/>
        </p:nvSpPr>
        <p:spPr bwMode="auto">
          <a:xfrm rot="21306729" flipH="1" flipV="1">
            <a:off x="8922912" y="4102345"/>
            <a:ext cx="1111287" cy="53144"/>
          </a:xfrm>
          <a:prstGeom prst="line">
            <a:avLst/>
          </a:prstGeom>
          <a:noFill/>
          <a:ln w="50800" cap="rnd">
            <a:solidFill>
              <a:srgbClr val="CC0000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" name="Rectangle 40"/>
          <p:cNvSpPr/>
          <p:nvPr/>
        </p:nvSpPr>
        <p:spPr>
          <a:xfrm>
            <a:off x="61692" y="2674259"/>
            <a:ext cx="4574090" cy="2682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§"/>
            </a:pPr>
            <a:r>
              <a:rPr lang="en-US" altLang="en-US" dirty="0">
                <a:latin typeface="+mj-lt"/>
              </a:rPr>
              <a:t>An </a:t>
            </a:r>
            <a:r>
              <a:rPr lang="en-US" altLang="en-US" i="1" dirty="0">
                <a:latin typeface="+mj-lt"/>
              </a:rPr>
              <a:t>iterative</a:t>
            </a:r>
            <a:r>
              <a:rPr lang="en-US" altLang="en-US" dirty="0">
                <a:latin typeface="+mj-lt"/>
              </a:rPr>
              <a:t> query is a query made to a DNS server in which the DNS client requests the best answer that the DNS server can provide without seeking further help from other DNS servers. </a:t>
            </a:r>
            <a:endParaRPr lang="en-US" altLang="en-US" dirty="0" smtClean="0">
              <a:latin typeface="+mj-lt"/>
            </a:endParaRP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The </a:t>
            </a:r>
            <a:r>
              <a:rPr lang="en-US" altLang="en-US" dirty="0">
                <a:latin typeface="+mj-lt"/>
              </a:rPr>
              <a:t>result of an iterative query is often a referral to another DNS server lower in the DNS tree.</a:t>
            </a: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§"/>
            </a:pPr>
            <a:r>
              <a:rPr lang="en-US" altLang="en-US" b="1" dirty="0">
                <a:solidFill>
                  <a:srgbClr val="FF3300"/>
                </a:solidFill>
                <a:latin typeface="+mj-lt"/>
              </a:rPr>
              <a:t>Typically, an </a:t>
            </a:r>
            <a:r>
              <a:rPr lang="en-US" altLang="en-US" b="1" u="sng" dirty="0">
                <a:solidFill>
                  <a:srgbClr val="FF3300"/>
                </a:solidFill>
                <a:latin typeface="+mj-lt"/>
              </a:rPr>
              <a:t>iterative</a:t>
            </a:r>
            <a:r>
              <a:rPr lang="en-US" altLang="en-US" b="1" dirty="0">
                <a:solidFill>
                  <a:srgbClr val="FF3300"/>
                </a:solidFill>
                <a:latin typeface="+mj-lt"/>
              </a:rPr>
              <a:t> query is made by a DNS server to another DNS server when a DNS client makes a </a:t>
            </a:r>
            <a:r>
              <a:rPr lang="en-US" altLang="en-US" b="1" u="sng" dirty="0">
                <a:solidFill>
                  <a:srgbClr val="FF3300"/>
                </a:solidFill>
                <a:latin typeface="+mj-lt"/>
              </a:rPr>
              <a:t>recursive</a:t>
            </a:r>
            <a:r>
              <a:rPr lang="en-US" altLang="en-US" b="1" dirty="0">
                <a:solidFill>
                  <a:srgbClr val="FF3300"/>
                </a:solidFill>
                <a:latin typeface="+mj-lt"/>
              </a:rPr>
              <a:t> query.</a:t>
            </a:r>
            <a:r>
              <a:rPr lang="en-US" altLang="en-US" b="1" dirty="0">
                <a:latin typeface="+mj-lt"/>
              </a:rPr>
              <a:t> </a:t>
            </a:r>
            <a:endParaRPr lang="en-US" altLang="en-US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869911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" y="64584"/>
            <a:ext cx="9108569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DOMAIN NAME SYSTEM: cache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447" y="1172639"/>
            <a:ext cx="4363242" cy="2613217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altLang="en-US" sz="1600" i="1" dirty="0">
                <a:latin typeface="+mj-lt"/>
              </a:rPr>
              <a:t>Caching</a:t>
            </a:r>
            <a:r>
              <a:rPr lang="en-US" altLang="en-US" sz="1600" dirty="0">
                <a:latin typeface="+mj-lt"/>
              </a:rPr>
              <a:t> is the process of temporarily storing recently accessed information in a special memory subsystem for quicker access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altLang="en-US" sz="1600" dirty="0">
                <a:latin typeface="+mj-lt"/>
              </a:rPr>
              <a:t>Server caches answers to all queries (including top-level, second-level, </a:t>
            </a:r>
            <a:r>
              <a:rPr lang="en-US" altLang="en-US" sz="1600" dirty="0" err="1">
                <a:latin typeface="+mj-lt"/>
              </a:rPr>
              <a:t>etc</a:t>
            </a:r>
            <a:r>
              <a:rPr lang="en-US" altLang="en-US" sz="1600" dirty="0">
                <a:latin typeface="+mj-lt"/>
              </a:rPr>
              <a:t>) for a given time (TTL</a:t>
            </a:r>
            <a:r>
              <a:rPr lang="en-US" altLang="en-US" sz="1600" dirty="0" smtClean="0">
                <a:latin typeface="+mj-lt"/>
              </a:rPr>
              <a:t>)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altLang="en-US" sz="1600" b="1" i="1" dirty="0">
                <a:latin typeface="+mj-lt"/>
              </a:rPr>
              <a:t>Can set a DNS domain when configuring </a:t>
            </a:r>
            <a:r>
              <a:rPr lang="en-US" altLang="en-US" sz="1600" b="1" i="1" dirty="0" smtClean="0">
                <a:latin typeface="+mj-lt"/>
              </a:rPr>
              <a:t>forwarding</a:t>
            </a:r>
            <a:endParaRPr lang="en-US" altLang="en-US" sz="1600" b="1" i="1" dirty="0">
              <a:latin typeface="+mj-lt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altLang="en-US" sz="1600" dirty="0" smtClean="0">
                <a:latin typeface="+mj-lt"/>
              </a:rPr>
              <a:t>Like, If </a:t>
            </a:r>
            <a:r>
              <a:rPr lang="en-US" altLang="en-US" sz="1600" dirty="0">
                <a:latin typeface="+mj-lt"/>
              </a:rPr>
              <a:t>you ever need to need to resolve a name for </a:t>
            </a:r>
            <a:r>
              <a:rPr lang="en-US" altLang="en-US" sz="1600" dirty="0" err="1" smtClean="0">
                <a:latin typeface="+mj-lt"/>
              </a:rPr>
              <a:t>nos</a:t>
            </a:r>
            <a:r>
              <a:rPr lang="en-US" altLang="en-US" sz="1600" dirty="0" smtClean="0">
                <a:latin typeface="+mj-lt"/>
              </a:rPr>
              <a:t> </a:t>
            </a:r>
            <a:r>
              <a:rPr lang="en-US" altLang="en-US" sz="1600" dirty="0">
                <a:latin typeface="+mj-lt"/>
              </a:rPr>
              <a:t>domain, then don’t go to the Internet – ask this server (forwarder</a:t>
            </a:r>
            <a:r>
              <a:rPr lang="en-US" altLang="en-US" sz="1600" dirty="0" smtClean="0">
                <a:latin typeface="+mj-lt"/>
              </a:rPr>
              <a:t>)</a:t>
            </a:r>
            <a:endParaRPr lang="en-US" altLang="en-US" sz="1600" dirty="0">
              <a:latin typeface="+mj-lt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altLang="en-US" sz="1600" dirty="0" smtClean="0">
                <a:latin typeface="+mj-lt"/>
                <a:sym typeface="Wingdings" panose="05000000000000000000" pitchFamily="2" charset="2"/>
              </a:rPr>
              <a:t>you </a:t>
            </a:r>
            <a:r>
              <a:rPr lang="en-US" altLang="en-US" sz="1600" dirty="0">
                <a:latin typeface="+mj-lt"/>
                <a:sym typeface="Wingdings" panose="05000000000000000000" pitchFamily="2" charset="2"/>
              </a:rPr>
              <a:t>can define your own domain for your local network using this process </a:t>
            </a:r>
            <a:endParaRPr lang="en-US" altLang="en-US" sz="1600" dirty="0" smtClean="0">
              <a:latin typeface="+mj-lt"/>
              <a:sym typeface="Wingdings" panose="05000000000000000000" pitchFamily="2" charset="2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altLang="en-US" sz="1600" dirty="0" smtClean="0">
                <a:latin typeface="+mj-lt"/>
                <a:sym typeface="Wingdings" panose="05000000000000000000" pitchFamily="2" charset="2"/>
              </a:rPr>
              <a:t>may </a:t>
            </a:r>
            <a:r>
              <a:rPr lang="en-US" altLang="en-US" sz="1600" dirty="0">
                <a:latin typeface="+mj-lt"/>
                <a:sym typeface="Wingdings" panose="05000000000000000000" pitchFamily="2" charset="2"/>
              </a:rPr>
              <a:t>even override an existing domain </a:t>
            </a:r>
            <a:endParaRPr lang="en-US" altLang="en-US" sz="1600" dirty="0" smtClean="0">
              <a:latin typeface="+mj-lt"/>
              <a:sym typeface="Wingdings" panose="05000000000000000000" pitchFamily="2" charset="2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altLang="en-US" sz="1600" dirty="0" smtClean="0">
                <a:latin typeface="+mj-lt"/>
                <a:sym typeface="Wingdings" panose="05000000000000000000" pitchFamily="2" charset="2"/>
              </a:rPr>
              <a:t>e.g</a:t>
            </a:r>
            <a:r>
              <a:rPr lang="en-US" altLang="en-US" sz="1600" dirty="0">
                <a:latin typeface="+mj-lt"/>
                <a:sym typeface="Wingdings" panose="05000000000000000000" pitchFamily="2" charset="2"/>
              </a:rPr>
              <a:t>. </a:t>
            </a:r>
            <a:r>
              <a:rPr lang="en-US" altLang="en-US" sz="1600" dirty="0" smtClean="0">
                <a:latin typeface="+mj-lt"/>
                <a:sym typeface="Wingdings" panose="05000000000000000000" pitchFamily="2" charset="2"/>
              </a:rPr>
              <a:t>google.com</a:t>
            </a:r>
            <a:r>
              <a:rPr lang="en-US" altLang="en-US" sz="1600" dirty="0">
                <a:latin typeface="+mj-lt"/>
                <a:sym typeface="Wingdings" panose="05000000000000000000" pitchFamily="2" charset="2"/>
              </a:rPr>
              <a:t>, for your local </a:t>
            </a:r>
            <a:r>
              <a:rPr lang="en-US" altLang="en-US" sz="1600" dirty="0" smtClean="0">
                <a:latin typeface="+mj-lt"/>
                <a:sym typeface="Wingdings" panose="05000000000000000000" pitchFamily="2" charset="2"/>
              </a:rPr>
              <a:t>network</a:t>
            </a:r>
            <a:endParaRPr lang="en-US" altLang="en-US" sz="1600" dirty="0">
              <a:latin typeface="+mj-lt"/>
              <a:sym typeface="Wingdings" panose="05000000000000000000" pitchFamily="2" charset="2"/>
            </a:endParaRPr>
          </a:p>
        </p:txBody>
      </p:sp>
      <p:sp>
        <p:nvSpPr>
          <p:cNvPr id="4" name="Line 40"/>
          <p:cNvSpPr>
            <a:spLocks noChangeShapeType="1"/>
          </p:cNvSpPr>
          <p:nvPr/>
        </p:nvSpPr>
        <p:spPr bwMode="auto">
          <a:xfrm flipH="1">
            <a:off x="8907389" y="1383002"/>
            <a:ext cx="74612" cy="3003550"/>
          </a:xfrm>
          <a:prstGeom prst="line">
            <a:avLst/>
          </a:prstGeom>
          <a:noFill/>
          <a:ln w="76200">
            <a:solidFill>
              <a:schemeClr val="accent2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" name="Oval 5"/>
          <p:cNvSpPr>
            <a:spLocks noChangeArrowheads="1"/>
          </p:cNvSpPr>
          <p:nvPr/>
        </p:nvSpPr>
        <p:spPr bwMode="auto">
          <a:xfrm>
            <a:off x="4729089" y="2132302"/>
            <a:ext cx="3233737" cy="3149600"/>
          </a:xfrm>
          <a:prstGeom prst="ellipse">
            <a:avLst/>
          </a:prstGeom>
          <a:gradFill rotWithShape="1">
            <a:gsLst>
              <a:gs pos="0">
                <a:srgbClr val="F0F1FF"/>
              </a:gs>
              <a:gs pos="100000">
                <a:srgbClr val="B3C8DF"/>
              </a:gs>
            </a:gsLst>
            <a:path path="shape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AutoShape 6"/>
          <p:cNvSpPr>
            <a:spLocks noChangeArrowheads="1"/>
          </p:cNvSpPr>
          <p:nvPr/>
        </p:nvSpPr>
        <p:spPr bwMode="auto">
          <a:xfrm>
            <a:off x="8204126" y="4886614"/>
            <a:ext cx="1276350" cy="333375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lnSpc>
                <a:spcPct val="85000"/>
              </a:lnSpc>
            </a:pPr>
            <a:r>
              <a:rPr lang="en-US" altLang="en-US">
                <a:latin typeface="Arial Narrow" panose="020B0606020202030204" pitchFamily="34" charset="0"/>
              </a:rPr>
              <a:t>Computer1</a:t>
            </a:r>
          </a:p>
        </p:txBody>
      </p:sp>
      <p:sp>
        <p:nvSpPr>
          <p:cNvPr id="7" name="AutoShape 7"/>
          <p:cNvSpPr>
            <a:spLocks noChangeArrowheads="1"/>
          </p:cNvSpPr>
          <p:nvPr/>
        </p:nvSpPr>
        <p:spPr bwMode="auto">
          <a:xfrm>
            <a:off x="10266289" y="4529427"/>
            <a:ext cx="1428750" cy="333375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dirty="0" smtClean="0">
                <a:latin typeface="Arial Narrow" panose="020B0606020202030204" pitchFamily="34" charset="0"/>
              </a:rPr>
              <a:t>nos.com</a:t>
            </a:r>
            <a:endParaRPr lang="en-US" altLang="en-US" dirty="0">
              <a:latin typeface="Arial Narrow" panose="020B0606020202030204" pitchFamily="34" charset="0"/>
            </a:endParaRPr>
          </a:p>
        </p:txBody>
      </p:sp>
      <p:pic>
        <p:nvPicPr>
          <p:cNvPr id="8" name="Picture 8" descr="Internet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0039" y="1864014"/>
            <a:ext cx="1909762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9" descr="Server01"/>
          <p:cNvPicPr>
            <a:picLocks noChangeAspect="1" noChangeArrowheads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5239" y="1440152"/>
            <a:ext cx="884237" cy="103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10" descr="Server01"/>
          <p:cNvPicPr>
            <a:picLocks noChangeAspect="1" noChangeArrowheads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9226" y="2600614"/>
            <a:ext cx="884238" cy="1039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1" descr="Server01"/>
          <p:cNvPicPr>
            <a:picLocks noChangeAspect="1" noChangeArrowheads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8401" y="3518189"/>
            <a:ext cx="884238" cy="1039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AutoShape 12"/>
          <p:cNvSpPr>
            <a:spLocks noChangeArrowheads="1"/>
          </p:cNvSpPr>
          <p:nvPr/>
        </p:nvSpPr>
        <p:spPr bwMode="auto">
          <a:xfrm>
            <a:off x="10213901" y="1724314"/>
            <a:ext cx="1276350" cy="333375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Root Hint (.)</a:t>
            </a:r>
          </a:p>
        </p:txBody>
      </p:sp>
      <p:sp>
        <p:nvSpPr>
          <p:cNvPr id="13" name="AutoShape 13"/>
          <p:cNvSpPr>
            <a:spLocks noChangeArrowheads="1"/>
          </p:cNvSpPr>
          <p:nvPr/>
        </p:nvSpPr>
        <p:spPr bwMode="auto">
          <a:xfrm>
            <a:off x="10355189" y="2614902"/>
            <a:ext cx="552450" cy="333375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.com</a:t>
            </a:r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>
            <a:off x="7038901" y="1711614"/>
            <a:ext cx="2206625" cy="1588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" name="Line 15"/>
          <p:cNvSpPr>
            <a:spLocks noChangeShapeType="1"/>
          </p:cNvSpPr>
          <p:nvPr/>
        </p:nvSpPr>
        <p:spPr bwMode="auto">
          <a:xfrm>
            <a:off x="7073826" y="2329152"/>
            <a:ext cx="2379663" cy="50165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" name="Line 16"/>
          <p:cNvSpPr>
            <a:spLocks noChangeShapeType="1"/>
          </p:cNvSpPr>
          <p:nvPr/>
        </p:nvSpPr>
        <p:spPr bwMode="auto">
          <a:xfrm>
            <a:off x="6662664" y="2849852"/>
            <a:ext cx="3956050" cy="140970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" name="Rectangle 17"/>
          <p:cNvSpPr>
            <a:spLocks noChangeArrowheads="1"/>
          </p:cNvSpPr>
          <p:nvPr/>
        </p:nvSpPr>
        <p:spPr bwMode="auto">
          <a:xfrm>
            <a:off x="7313539" y="1359189"/>
            <a:ext cx="1611312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Iterative Query</a:t>
            </a:r>
          </a:p>
        </p:txBody>
      </p:sp>
      <p:sp>
        <p:nvSpPr>
          <p:cNvPr id="18" name="Rectangle 18"/>
          <p:cNvSpPr>
            <a:spLocks noChangeArrowheads="1"/>
          </p:cNvSpPr>
          <p:nvPr/>
        </p:nvSpPr>
        <p:spPr bwMode="auto">
          <a:xfrm rot="1192288">
            <a:off x="8297789" y="3316577"/>
            <a:ext cx="1611312" cy="44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Iterative Query</a:t>
            </a:r>
          </a:p>
        </p:txBody>
      </p:sp>
      <p:sp>
        <p:nvSpPr>
          <p:cNvPr id="19" name="Rectangle 19"/>
          <p:cNvSpPr>
            <a:spLocks noChangeArrowheads="1"/>
          </p:cNvSpPr>
          <p:nvPr/>
        </p:nvSpPr>
        <p:spPr bwMode="auto">
          <a:xfrm rot="690929">
            <a:off x="7570714" y="2218027"/>
            <a:ext cx="1443037" cy="417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Iterative Query</a:t>
            </a:r>
          </a:p>
        </p:txBody>
      </p:sp>
      <p:sp>
        <p:nvSpPr>
          <p:cNvPr id="20" name="Text Box 20"/>
          <p:cNvSpPr txBox="1">
            <a:spLocks noChangeArrowheads="1"/>
          </p:cNvSpPr>
          <p:nvPr/>
        </p:nvSpPr>
        <p:spPr bwMode="auto">
          <a:xfrm>
            <a:off x="7583414" y="1811627"/>
            <a:ext cx="95567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Ask .com</a:t>
            </a:r>
          </a:p>
        </p:txBody>
      </p:sp>
      <p:sp>
        <p:nvSpPr>
          <p:cNvPr id="21" name="Line 21"/>
          <p:cNvSpPr>
            <a:spLocks noChangeShapeType="1"/>
          </p:cNvSpPr>
          <p:nvPr/>
        </p:nvSpPr>
        <p:spPr bwMode="auto">
          <a:xfrm flipH="1" flipV="1">
            <a:off x="7026201" y="1856077"/>
            <a:ext cx="2197100" cy="1587"/>
          </a:xfrm>
          <a:prstGeom prst="line">
            <a:avLst/>
          </a:prstGeom>
          <a:noFill/>
          <a:ln w="50800" cap="rnd">
            <a:solidFill>
              <a:srgbClr val="CC0000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 flipH="1" flipV="1">
            <a:off x="6594401" y="2937164"/>
            <a:ext cx="3933825" cy="1416050"/>
          </a:xfrm>
          <a:prstGeom prst="line">
            <a:avLst/>
          </a:prstGeom>
          <a:noFill/>
          <a:ln w="50800" cap="rnd">
            <a:solidFill>
              <a:srgbClr val="CC0000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" name="Line 23"/>
          <p:cNvSpPr>
            <a:spLocks noChangeShapeType="1"/>
          </p:cNvSpPr>
          <p:nvPr/>
        </p:nvSpPr>
        <p:spPr bwMode="auto">
          <a:xfrm flipH="1" flipV="1">
            <a:off x="7002389" y="2441864"/>
            <a:ext cx="2406650" cy="528638"/>
          </a:xfrm>
          <a:prstGeom prst="line">
            <a:avLst/>
          </a:prstGeom>
          <a:noFill/>
          <a:ln w="50800" cap="rnd">
            <a:solidFill>
              <a:srgbClr val="CC0000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" name="Text Box 24"/>
          <p:cNvSpPr txBox="1">
            <a:spLocks noChangeArrowheads="1"/>
          </p:cNvSpPr>
          <p:nvPr/>
        </p:nvSpPr>
        <p:spPr bwMode="auto">
          <a:xfrm rot="775546">
            <a:off x="7636643" y="2672330"/>
            <a:ext cx="126989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dirty="0">
                <a:latin typeface="Arial Narrow" panose="020B0606020202030204" pitchFamily="34" charset="0"/>
              </a:rPr>
              <a:t>Ask </a:t>
            </a:r>
            <a:r>
              <a:rPr lang="en-US" altLang="en-US" b="0" dirty="0" smtClean="0">
                <a:latin typeface="Arial Narrow" panose="020B0606020202030204" pitchFamily="34" charset="0"/>
              </a:rPr>
              <a:t>nos.com</a:t>
            </a:r>
            <a:endParaRPr lang="en-US" altLang="en-US" b="0" dirty="0">
              <a:latin typeface="Arial Narrow" panose="020B0606020202030204" pitchFamily="34" charset="0"/>
            </a:endParaRPr>
          </a:p>
        </p:txBody>
      </p:sp>
      <p:sp>
        <p:nvSpPr>
          <p:cNvPr id="25" name="Text Box 25"/>
          <p:cNvSpPr txBox="1">
            <a:spLocks noChangeArrowheads="1"/>
          </p:cNvSpPr>
          <p:nvPr/>
        </p:nvSpPr>
        <p:spPr bwMode="auto">
          <a:xfrm rot="1132119">
            <a:off x="7864401" y="3756314"/>
            <a:ext cx="21272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Authoritative Response</a:t>
            </a:r>
          </a:p>
        </p:txBody>
      </p:sp>
      <p:sp>
        <p:nvSpPr>
          <p:cNvPr id="26" name="AutoShape 26"/>
          <p:cNvSpPr>
            <a:spLocks noChangeArrowheads="1"/>
          </p:cNvSpPr>
          <p:nvPr/>
        </p:nvSpPr>
        <p:spPr bwMode="auto">
          <a:xfrm>
            <a:off x="4370314" y="4780252"/>
            <a:ext cx="1196975" cy="565150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Local </a:t>
            </a:r>
          </a:p>
          <a:p>
            <a:r>
              <a:rPr lang="en-US" altLang="en-US">
                <a:latin typeface="Arial Narrow" panose="020B0606020202030204" pitchFamily="34" charset="0"/>
              </a:rPr>
              <a:t>DNS Server</a:t>
            </a:r>
          </a:p>
        </p:txBody>
      </p:sp>
      <p:pic>
        <p:nvPicPr>
          <p:cNvPr id="27" name="Picture 27" descr="Computer_DesktopComputerSansKeyboard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9739" y="4343689"/>
            <a:ext cx="782637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28" descr="Server01"/>
          <p:cNvPicPr>
            <a:picLocks noChangeAspect="1" noChangeArrowheads="1"/>
          </p:cNvPicPr>
          <p:nvPr/>
        </p:nvPicPr>
        <p:blipFill>
          <a:blip r:embed="rId5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3676" y="1554452"/>
            <a:ext cx="912813" cy="107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" name="AutoShape 29"/>
          <p:cNvSpPr>
            <a:spLocks noChangeArrowheads="1"/>
          </p:cNvSpPr>
          <p:nvPr/>
        </p:nvSpPr>
        <p:spPr bwMode="auto">
          <a:xfrm>
            <a:off x="4702101" y="1630652"/>
            <a:ext cx="1095375" cy="384175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Forwarder</a:t>
            </a:r>
          </a:p>
        </p:txBody>
      </p:sp>
      <p:pic>
        <p:nvPicPr>
          <p:cNvPr id="30" name="Picture 30" descr="Server01"/>
          <p:cNvPicPr>
            <a:picLocks noChangeAspect="1" noChangeArrowheads="1"/>
          </p:cNvPicPr>
          <p:nvPr/>
        </p:nvPicPr>
        <p:blipFill>
          <a:blip r:embed="rId6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4464" y="3726152"/>
            <a:ext cx="958850" cy="1127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Line 31"/>
          <p:cNvSpPr>
            <a:spLocks noChangeShapeType="1"/>
          </p:cNvSpPr>
          <p:nvPr/>
        </p:nvSpPr>
        <p:spPr bwMode="auto">
          <a:xfrm flipH="1" flipV="1">
            <a:off x="5616501" y="4057939"/>
            <a:ext cx="1681163" cy="569913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" name="Line 32"/>
          <p:cNvSpPr>
            <a:spLocks noChangeShapeType="1"/>
          </p:cNvSpPr>
          <p:nvPr/>
        </p:nvSpPr>
        <p:spPr bwMode="auto">
          <a:xfrm>
            <a:off x="5802239" y="3964277"/>
            <a:ext cx="1522412" cy="533400"/>
          </a:xfrm>
          <a:prstGeom prst="line">
            <a:avLst/>
          </a:prstGeom>
          <a:noFill/>
          <a:ln w="50800" cap="rnd">
            <a:solidFill>
              <a:srgbClr val="CC0000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" name="Rectangle 33"/>
          <p:cNvSpPr>
            <a:spLocks noChangeArrowheads="1"/>
          </p:cNvSpPr>
          <p:nvPr/>
        </p:nvSpPr>
        <p:spPr bwMode="auto">
          <a:xfrm>
            <a:off x="5011664" y="3581689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4" name="Rectangle 34"/>
          <p:cNvSpPr>
            <a:spLocks noChangeArrowheads="1"/>
          </p:cNvSpPr>
          <p:nvPr/>
        </p:nvSpPr>
        <p:spPr bwMode="auto">
          <a:xfrm rot="1024122">
            <a:off x="5406951" y="4311939"/>
            <a:ext cx="2109788" cy="7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dirty="0">
                <a:latin typeface="Arial Narrow" panose="020B0606020202030204" pitchFamily="34" charset="0"/>
              </a:rPr>
              <a:t>Recursive query for </a:t>
            </a:r>
          </a:p>
          <a:p>
            <a:r>
              <a:rPr lang="en-US" altLang="en-US" b="0" dirty="0" smtClean="0">
                <a:latin typeface="Arial Narrow" panose="020B0606020202030204" pitchFamily="34" charset="0"/>
              </a:rPr>
              <a:t>mail1.nos.com</a:t>
            </a:r>
            <a:endParaRPr lang="en-US" altLang="en-US" b="0" dirty="0">
              <a:latin typeface="Arial Narrow" panose="020B0606020202030204" pitchFamily="34" charset="0"/>
            </a:endParaRPr>
          </a:p>
        </p:txBody>
      </p:sp>
      <p:sp>
        <p:nvSpPr>
          <p:cNvPr id="35" name="Rectangle 35"/>
          <p:cNvSpPr>
            <a:spLocks noChangeArrowheads="1"/>
          </p:cNvSpPr>
          <p:nvPr/>
        </p:nvSpPr>
        <p:spPr bwMode="auto">
          <a:xfrm rot="1033310">
            <a:off x="5865739" y="3811877"/>
            <a:ext cx="1654175" cy="50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172.16.64.11</a:t>
            </a:r>
          </a:p>
        </p:txBody>
      </p:sp>
      <p:sp>
        <p:nvSpPr>
          <p:cNvPr id="36" name="Line 36"/>
          <p:cNvSpPr>
            <a:spLocks noChangeShapeType="1"/>
          </p:cNvSpPr>
          <p:nvPr/>
        </p:nvSpPr>
        <p:spPr bwMode="auto">
          <a:xfrm flipV="1">
            <a:off x="5068814" y="2456152"/>
            <a:ext cx="776287" cy="116840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" name="Line 37"/>
          <p:cNvSpPr>
            <a:spLocks noChangeShapeType="1"/>
          </p:cNvSpPr>
          <p:nvPr/>
        </p:nvSpPr>
        <p:spPr bwMode="auto">
          <a:xfrm flipH="1">
            <a:off x="5259314" y="2591089"/>
            <a:ext cx="709612" cy="1063625"/>
          </a:xfrm>
          <a:prstGeom prst="line">
            <a:avLst/>
          </a:prstGeom>
          <a:noFill/>
          <a:ln w="50800" cap="rnd">
            <a:solidFill>
              <a:srgbClr val="CC0000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" name="Text Box 38"/>
          <p:cNvSpPr txBox="1">
            <a:spLocks noChangeArrowheads="1"/>
          </p:cNvSpPr>
          <p:nvPr/>
        </p:nvSpPr>
        <p:spPr bwMode="auto">
          <a:xfrm rot="18034437">
            <a:off x="5189464" y="3046701"/>
            <a:ext cx="12842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172.16.64.11</a:t>
            </a:r>
          </a:p>
        </p:txBody>
      </p:sp>
      <p:sp>
        <p:nvSpPr>
          <p:cNvPr id="39" name="Text Box 39"/>
          <p:cNvSpPr txBox="1">
            <a:spLocks noChangeArrowheads="1"/>
          </p:cNvSpPr>
          <p:nvPr/>
        </p:nvSpPr>
        <p:spPr bwMode="auto">
          <a:xfrm rot="18276063">
            <a:off x="4445720" y="2766508"/>
            <a:ext cx="1581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Recursive Query</a:t>
            </a:r>
          </a:p>
        </p:txBody>
      </p:sp>
      <p:sp>
        <p:nvSpPr>
          <p:cNvPr id="40" name="Text Box 41"/>
          <p:cNvSpPr txBox="1">
            <a:spLocks noChangeArrowheads="1"/>
          </p:cNvSpPr>
          <p:nvPr/>
        </p:nvSpPr>
        <p:spPr bwMode="auto">
          <a:xfrm>
            <a:off x="8588301" y="4367502"/>
            <a:ext cx="7239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</a:rPr>
              <a:t>WAN</a:t>
            </a:r>
          </a:p>
        </p:txBody>
      </p:sp>
      <p:graphicFrame>
        <p:nvGraphicFramePr>
          <p:cNvPr id="41" name="Group 5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3444363"/>
              </p:ext>
            </p:extLst>
          </p:nvPr>
        </p:nvGraphicFramePr>
        <p:xfrm>
          <a:off x="8473498" y="128583"/>
          <a:ext cx="3480806" cy="1060555"/>
        </p:xfrm>
        <a:graphic>
          <a:graphicData uri="http://schemas.openxmlformats.org/drawingml/2006/table">
            <a:tbl>
              <a:tblPr>
                <a:tableStyleId>{3B4B98B0-60AC-42C2-AFA5-B58CD77FA1E5}</a:tableStyleId>
              </a:tblPr>
              <a:tblGrid>
                <a:gridCol w="11785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629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393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49516">
                <a:tc gridSpan="3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sz="1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Caching Table</a:t>
                      </a:r>
                      <a:endParaRPr kumimoji="1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itchFamily="34" charset="0"/>
                      </a:endParaRPr>
                    </a:p>
                  </a:txBody>
                  <a:tcPr marT="45704" marB="45704" anchor="ctr" horzOverflow="overflow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8322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sz="1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Host Name</a:t>
                      </a:r>
                      <a:endParaRPr kumimoji="1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itchFamily="34" charset="0"/>
                      </a:endParaRPr>
                    </a:p>
                  </a:txBody>
                  <a:tcPr marT="45704" marB="45704" anchor="ctr" horzOverflow="overflow"/>
                </a:tc>
                <a:tc>
                  <a:txBody>
                    <a:bodyPr/>
                    <a:lstStyle/>
                    <a:p>
                      <a:pPr marL="177800" marR="0" lvl="0" indent="-1778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1" lang="en-US" sz="1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IP Address</a:t>
                      </a:r>
                      <a:endParaRPr kumimoji="1" lang="en-US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itchFamily="34" charset="0"/>
                      </a:endParaRPr>
                    </a:p>
                  </a:txBody>
                  <a:tcPr marT="45704" marB="45704" anchor="ctr" horzOverflow="overflow"/>
                </a:tc>
                <a:tc>
                  <a:txBody>
                    <a:bodyPr/>
                    <a:lstStyle/>
                    <a:p>
                      <a:pPr marL="177800" marR="0" lvl="0" indent="-1778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1" lang="en-US" sz="1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TTL</a:t>
                      </a:r>
                      <a:endParaRPr kumimoji="1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itchFamily="34" charset="0"/>
                      </a:endParaRPr>
                    </a:p>
                  </a:txBody>
                  <a:tcPr marT="45704" marB="45704" anchor="ctr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1019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Lect.nos.com</a:t>
                      </a:r>
                      <a:endParaRPr kumimoji="1" 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itchFamily="34" charset="0"/>
                      </a:endParaRPr>
                    </a:p>
                  </a:txBody>
                  <a:tcPr marT="45704" marB="45704" anchor="ctr" horzOverflow="overflow"/>
                </a:tc>
                <a:tc>
                  <a:txBody>
                    <a:bodyPr/>
                    <a:lstStyle/>
                    <a:p>
                      <a:pPr marL="177800" marR="0" lvl="0" indent="-1778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1" lang="en-US" sz="1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10.1.1.10</a:t>
                      </a:r>
                      <a:endParaRPr kumimoji="1" 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itchFamily="34" charset="0"/>
                      </a:endParaRPr>
                    </a:p>
                  </a:txBody>
                  <a:tcPr marT="45704" marB="45704" anchor="ctr" horzOverflow="overflow"/>
                </a:tc>
                <a:tc>
                  <a:txBody>
                    <a:bodyPr/>
                    <a:lstStyle/>
                    <a:p>
                      <a:pPr marL="177800" marR="0" lvl="0" indent="-1778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1" lang="en-US" sz="1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28 </a:t>
                      </a:r>
                      <a:r>
                        <a:rPr kumimoji="1" lang="en-US" sz="1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second</a:t>
                      </a:r>
                      <a:endParaRPr kumimoji="1" 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itchFamily="34" charset="0"/>
                      </a:endParaRPr>
                    </a:p>
                  </a:txBody>
                  <a:tcPr marT="45704" marB="45704" anchor="ctr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4957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0009" y="1559470"/>
            <a:ext cx="9064124" cy="409294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34" y="2337469"/>
            <a:ext cx="3794654" cy="1143000"/>
          </a:xfrm>
        </p:spPr>
        <p:txBody>
          <a:bodyPr>
            <a:noAutofit/>
          </a:bodyPr>
          <a:lstStyle/>
          <a:p>
            <a:pPr algn="l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DOMAIN NAME SYSTEM: zones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36147" y="294422"/>
            <a:ext cx="111604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GB" altLang="en-US" dirty="0"/>
              <a:t>Zone file is the </a:t>
            </a:r>
            <a:r>
              <a:rPr lang="en-GB" altLang="en-US" b="1" dirty="0"/>
              <a:t>file on the DNS servers hard drive </a:t>
            </a:r>
            <a:r>
              <a:rPr lang="en-GB" altLang="en-US" dirty="0"/>
              <a:t>that contains all the information for a zone and the resource records contained </a:t>
            </a:r>
            <a:r>
              <a:rPr lang="en-GB" altLang="en-US" dirty="0" smtClean="0"/>
              <a:t>therein. It is an </a:t>
            </a:r>
            <a:r>
              <a:rPr lang="en-GB" altLang="en-US" dirty="0"/>
              <a:t>ASCII file if not using Active </a:t>
            </a:r>
            <a:r>
              <a:rPr lang="en-GB" altLang="en-US" dirty="0" smtClean="0"/>
              <a:t>Directory. </a:t>
            </a:r>
            <a:endParaRPr lang="en-GB" altLang="en-US" dirty="0"/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GB" altLang="en-US" dirty="0"/>
              <a:t>Each zone has its own zone file (when not using Active Directory</a:t>
            </a:r>
            <a:r>
              <a:rPr lang="en-GB" altLang="en-US" dirty="0" smtClean="0"/>
              <a:t>)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81069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34" y="2337469"/>
            <a:ext cx="3794654" cy="1143000"/>
          </a:xfrm>
        </p:spPr>
        <p:txBody>
          <a:bodyPr>
            <a:noAutofit/>
          </a:bodyPr>
          <a:lstStyle/>
          <a:p>
            <a:pPr algn="l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DOMAIN NAME SYSTEM: zones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9" name="Text Box 36"/>
          <p:cNvSpPr txBox="1">
            <a:spLocks noChangeArrowheads="1"/>
          </p:cNvSpPr>
          <p:nvPr/>
        </p:nvSpPr>
        <p:spPr bwMode="auto">
          <a:xfrm>
            <a:off x="4556618" y="944303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endParaRPr lang="en-GB" altLang="en-US"/>
          </a:p>
        </p:txBody>
      </p:sp>
      <p:grpSp>
        <p:nvGrpSpPr>
          <p:cNvPr id="29" name="Group 4"/>
          <p:cNvGrpSpPr>
            <a:grpSpLocks/>
          </p:cNvGrpSpPr>
          <p:nvPr/>
        </p:nvGrpSpPr>
        <p:grpSpPr bwMode="auto">
          <a:xfrm>
            <a:off x="3835388" y="294422"/>
            <a:ext cx="8051800" cy="4660900"/>
            <a:chOff x="367" y="872"/>
            <a:chExt cx="5072" cy="2936"/>
          </a:xfrm>
        </p:grpSpPr>
        <p:sp>
          <p:nvSpPr>
            <p:cNvPr id="30" name="Oval 5"/>
            <p:cNvSpPr>
              <a:spLocks noChangeArrowheads="1"/>
            </p:cNvSpPr>
            <p:nvPr/>
          </p:nvSpPr>
          <p:spPr bwMode="auto">
            <a:xfrm rot="-3105645">
              <a:off x="3455" y="1384"/>
              <a:ext cx="1198" cy="2770"/>
            </a:xfrm>
            <a:prstGeom prst="ellipse">
              <a:avLst/>
            </a:prstGeom>
            <a:solidFill>
              <a:schemeClr val="accent2">
                <a:alpha val="70195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31" name="Line 6"/>
            <p:cNvSpPr>
              <a:spLocks noChangeShapeType="1"/>
            </p:cNvSpPr>
            <p:nvPr/>
          </p:nvSpPr>
          <p:spPr bwMode="auto">
            <a:xfrm>
              <a:off x="2008" y="1506"/>
              <a:ext cx="973" cy="580"/>
            </a:xfrm>
            <a:prstGeom prst="line">
              <a:avLst/>
            </a:prstGeom>
            <a:noFill/>
            <a:ln w="28575">
              <a:solidFill>
                <a:srgbClr val="808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32" name="Oval 7"/>
            <p:cNvSpPr>
              <a:spLocks noChangeArrowheads="1"/>
            </p:cNvSpPr>
            <p:nvPr/>
          </p:nvSpPr>
          <p:spPr bwMode="auto">
            <a:xfrm>
              <a:off x="1392" y="2805"/>
              <a:ext cx="1003" cy="1003"/>
            </a:xfrm>
            <a:prstGeom prst="ellipse">
              <a:avLst/>
            </a:prstGeom>
            <a:solidFill>
              <a:schemeClr val="accent2">
                <a:alpha val="70195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33" name="Oval 8"/>
            <p:cNvSpPr>
              <a:spLocks noChangeArrowheads="1"/>
            </p:cNvSpPr>
            <p:nvPr/>
          </p:nvSpPr>
          <p:spPr bwMode="auto">
            <a:xfrm>
              <a:off x="2431" y="2805"/>
              <a:ext cx="1003" cy="1003"/>
            </a:xfrm>
            <a:prstGeom prst="ellipse">
              <a:avLst/>
            </a:prstGeom>
            <a:solidFill>
              <a:schemeClr val="accent2">
                <a:alpha val="70195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34" name="Line 9"/>
            <p:cNvSpPr>
              <a:spLocks noChangeShapeType="1"/>
            </p:cNvSpPr>
            <p:nvPr/>
          </p:nvSpPr>
          <p:spPr bwMode="auto">
            <a:xfrm flipH="1">
              <a:off x="1111" y="1506"/>
              <a:ext cx="743" cy="441"/>
            </a:xfrm>
            <a:prstGeom prst="line">
              <a:avLst/>
            </a:prstGeom>
            <a:noFill/>
            <a:ln w="28575">
              <a:solidFill>
                <a:srgbClr val="808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35" name="Line 10"/>
            <p:cNvSpPr>
              <a:spLocks noChangeShapeType="1"/>
            </p:cNvSpPr>
            <p:nvPr/>
          </p:nvSpPr>
          <p:spPr bwMode="auto">
            <a:xfrm>
              <a:off x="1915" y="1540"/>
              <a:ext cx="0" cy="350"/>
            </a:xfrm>
            <a:prstGeom prst="line">
              <a:avLst/>
            </a:prstGeom>
            <a:noFill/>
            <a:ln w="28575">
              <a:solidFill>
                <a:srgbClr val="808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36" name="Oval 11"/>
            <p:cNvSpPr>
              <a:spLocks noChangeArrowheads="1"/>
            </p:cNvSpPr>
            <p:nvPr/>
          </p:nvSpPr>
          <p:spPr bwMode="auto">
            <a:xfrm>
              <a:off x="1456" y="872"/>
              <a:ext cx="917" cy="670"/>
            </a:xfrm>
            <a:prstGeom prst="ellipse">
              <a:avLst/>
            </a:prstGeom>
            <a:gradFill rotWithShape="1">
              <a:gsLst>
                <a:gs pos="0">
                  <a:srgbClr val="EEEFD7"/>
                </a:gs>
                <a:gs pos="100000">
                  <a:srgbClr val="D5D69C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808080"/>
              </a:solidFill>
              <a:round/>
              <a:headEnd/>
              <a:tailEnd/>
            </a:ln>
            <a:effectLst>
              <a:outerShdw dist="35921" dir="2700000" algn="ctr" rotWithShape="0">
                <a:srgbClr val="808080"/>
              </a:outerShdw>
            </a:effectLst>
          </p:spPr>
          <p:txBody>
            <a:bodyPr wrap="none" lIns="45720" rIns="45720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sz="2000" dirty="0" err="1" smtClean="0">
                  <a:latin typeface="Arial Narrow" panose="020B0606020202030204" pitchFamily="34" charset="0"/>
                </a:rPr>
                <a:t>nos</a:t>
              </a:r>
              <a:endParaRPr lang="en-US" altLang="en-US" sz="2000" dirty="0">
                <a:latin typeface="Arial Narrow" panose="020B0606020202030204" pitchFamily="34" charset="0"/>
              </a:endParaRPr>
            </a:p>
          </p:txBody>
        </p:sp>
        <p:sp>
          <p:nvSpPr>
            <p:cNvPr id="37" name="Oval 12"/>
            <p:cNvSpPr>
              <a:spLocks noChangeArrowheads="1"/>
            </p:cNvSpPr>
            <p:nvPr/>
          </p:nvSpPr>
          <p:spPr bwMode="auto">
            <a:xfrm>
              <a:off x="1434" y="1896"/>
              <a:ext cx="917" cy="670"/>
            </a:xfrm>
            <a:prstGeom prst="ellipse">
              <a:avLst/>
            </a:prstGeom>
            <a:gradFill rotWithShape="1">
              <a:gsLst>
                <a:gs pos="0">
                  <a:srgbClr val="EEEFD7"/>
                </a:gs>
                <a:gs pos="100000">
                  <a:srgbClr val="D5D69C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808080"/>
              </a:solidFill>
              <a:round/>
              <a:headEnd/>
              <a:tailEnd/>
            </a:ln>
            <a:effectLst>
              <a:outerShdw dist="35921" dir="2700000" algn="ctr" rotWithShape="0">
                <a:srgbClr val="808080"/>
              </a:outerShdw>
            </a:effectLst>
          </p:spPr>
          <p:txBody>
            <a:bodyPr wrap="none" lIns="45720" rIns="45720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sz="2000" dirty="0">
                  <a:latin typeface="Arial Narrow" panose="020B0606020202030204" pitchFamily="34" charset="0"/>
                </a:rPr>
                <a:t>b</a:t>
              </a:r>
              <a:r>
                <a:rPr lang="en-US" altLang="en-US" sz="2000" dirty="0" smtClean="0">
                  <a:latin typeface="Arial Narrow" panose="020B0606020202030204" pitchFamily="34" charset="0"/>
                </a:rPr>
                <a:t>atch2</a:t>
              </a:r>
              <a:endParaRPr lang="en-US" altLang="en-US" sz="2000" dirty="0">
                <a:latin typeface="Arial Narrow" panose="020B0606020202030204" pitchFamily="34" charset="0"/>
              </a:endParaRPr>
            </a:p>
          </p:txBody>
        </p:sp>
        <p:sp>
          <p:nvSpPr>
            <p:cNvPr id="38" name="Oval 13"/>
            <p:cNvSpPr>
              <a:spLocks noChangeArrowheads="1"/>
            </p:cNvSpPr>
            <p:nvPr/>
          </p:nvSpPr>
          <p:spPr bwMode="auto">
            <a:xfrm>
              <a:off x="367" y="1887"/>
              <a:ext cx="917" cy="670"/>
            </a:xfrm>
            <a:prstGeom prst="ellipse">
              <a:avLst/>
            </a:prstGeom>
            <a:gradFill rotWithShape="1">
              <a:gsLst>
                <a:gs pos="0">
                  <a:srgbClr val="EEEFD7"/>
                </a:gs>
                <a:gs pos="100000">
                  <a:srgbClr val="D5D69C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808080"/>
              </a:solidFill>
              <a:round/>
              <a:headEnd/>
              <a:tailEnd/>
            </a:ln>
            <a:effectLst>
              <a:outerShdw dist="35921" dir="2700000" algn="ctr" rotWithShape="0">
                <a:srgbClr val="808080"/>
              </a:outerShdw>
            </a:effectLst>
          </p:spPr>
          <p:txBody>
            <a:bodyPr wrap="none" lIns="45720" rIns="45720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sz="2000" dirty="0" smtClean="0">
                  <a:latin typeface="Arial Narrow" panose="020B0606020202030204" pitchFamily="34" charset="0"/>
                </a:rPr>
                <a:t>batch1</a:t>
              </a:r>
              <a:endParaRPr lang="en-US" altLang="en-US" sz="2000" dirty="0">
                <a:latin typeface="Arial Narrow" panose="020B0606020202030204" pitchFamily="34" charset="0"/>
              </a:endParaRPr>
            </a:p>
          </p:txBody>
        </p:sp>
        <p:sp>
          <p:nvSpPr>
            <p:cNvPr id="39" name="Line 14"/>
            <p:cNvSpPr>
              <a:spLocks noChangeShapeType="1"/>
            </p:cNvSpPr>
            <p:nvPr/>
          </p:nvSpPr>
          <p:spPr bwMode="auto">
            <a:xfrm flipH="1">
              <a:off x="2089" y="2469"/>
              <a:ext cx="1180" cy="639"/>
            </a:xfrm>
            <a:prstGeom prst="line">
              <a:avLst/>
            </a:prstGeom>
            <a:noFill/>
            <a:ln w="28575">
              <a:solidFill>
                <a:srgbClr val="808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40" name="Line 15"/>
            <p:cNvSpPr>
              <a:spLocks noChangeShapeType="1"/>
            </p:cNvSpPr>
            <p:nvPr/>
          </p:nvSpPr>
          <p:spPr bwMode="auto">
            <a:xfrm flipH="1">
              <a:off x="3116" y="2520"/>
              <a:ext cx="230" cy="540"/>
            </a:xfrm>
            <a:prstGeom prst="line">
              <a:avLst/>
            </a:prstGeom>
            <a:noFill/>
            <a:ln w="28575">
              <a:solidFill>
                <a:srgbClr val="808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41" name="Oval 16"/>
            <p:cNvSpPr>
              <a:spLocks noChangeArrowheads="1"/>
            </p:cNvSpPr>
            <p:nvPr/>
          </p:nvSpPr>
          <p:spPr bwMode="auto">
            <a:xfrm>
              <a:off x="2474" y="2955"/>
              <a:ext cx="917" cy="670"/>
            </a:xfrm>
            <a:prstGeom prst="ellipse">
              <a:avLst/>
            </a:prstGeom>
            <a:gradFill rotWithShape="1">
              <a:gsLst>
                <a:gs pos="0">
                  <a:srgbClr val="EEEFD7"/>
                </a:gs>
                <a:gs pos="100000">
                  <a:srgbClr val="D5D69C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808080"/>
              </a:solidFill>
              <a:round/>
              <a:headEnd/>
              <a:tailEnd/>
            </a:ln>
            <a:effectLst>
              <a:outerShdw dist="35921" dir="2700000" algn="ctr" rotWithShape="0">
                <a:srgbClr val="808080"/>
              </a:outerShdw>
            </a:effectLst>
          </p:spPr>
          <p:txBody>
            <a:bodyPr wrap="none" lIns="45720" rIns="45720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sz="2000" dirty="0" smtClean="0">
                  <a:latin typeface="Arial Narrow" panose="020B0606020202030204" pitchFamily="34" charset="0"/>
                </a:rPr>
                <a:t>ppt</a:t>
              </a:r>
              <a:endParaRPr lang="en-US" altLang="en-US" sz="2000" dirty="0">
                <a:latin typeface="Arial Narrow" panose="020B0606020202030204" pitchFamily="34" charset="0"/>
              </a:endParaRPr>
            </a:p>
          </p:txBody>
        </p:sp>
        <p:sp>
          <p:nvSpPr>
            <p:cNvPr id="42" name="Oval 17"/>
            <p:cNvSpPr>
              <a:spLocks noChangeArrowheads="1"/>
            </p:cNvSpPr>
            <p:nvPr/>
          </p:nvSpPr>
          <p:spPr bwMode="auto">
            <a:xfrm>
              <a:off x="1427" y="2955"/>
              <a:ext cx="917" cy="670"/>
            </a:xfrm>
            <a:prstGeom prst="ellipse">
              <a:avLst/>
            </a:prstGeom>
            <a:gradFill rotWithShape="1">
              <a:gsLst>
                <a:gs pos="0">
                  <a:srgbClr val="EEEFD7"/>
                </a:gs>
                <a:gs pos="100000">
                  <a:srgbClr val="D5D69C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808080"/>
              </a:solidFill>
              <a:round/>
              <a:headEnd/>
              <a:tailEnd/>
            </a:ln>
            <a:effectLst>
              <a:outerShdw dist="35921" dir="2700000" algn="ctr" rotWithShape="0">
                <a:srgbClr val="808080"/>
              </a:outerShdw>
            </a:effectLst>
          </p:spPr>
          <p:txBody>
            <a:bodyPr wrap="none" lIns="45720" rIns="45720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sz="2000" dirty="0" err="1" smtClean="0">
                  <a:latin typeface="Arial Narrow" panose="020B0606020202030204" pitchFamily="34" charset="0"/>
                </a:rPr>
                <a:t>resourcefile</a:t>
              </a:r>
              <a:endParaRPr lang="en-US" altLang="en-US" sz="2000" dirty="0">
                <a:latin typeface="Arial Narrow" panose="020B0606020202030204" pitchFamily="34" charset="0"/>
              </a:endParaRPr>
            </a:p>
          </p:txBody>
        </p:sp>
        <p:sp>
          <p:nvSpPr>
            <p:cNvPr id="43" name="Line 18"/>
            <p:cNvSpPr>
              <a:spLocks noChangeShapeType="1"/>
            </p:cNvSpPr>
            <p:nvPr/>
          </p:nvSpPr>
          <p:spPr bwMode="auto">
            <a:xfrm>
              <a:off x="3489" y="2494"/>
              <a:ext cx="973" cy="580"/>
            </a:xfrm>
            <a:prstGeom prst="line">
              <a:avLst/>
            </a:prstGeom>
            <a:noFill/>
            <a:ln w="28575">
              <a:solidFill>
                <a:srgbClr val="808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44" name="Oval 19"/>
            <p:cNvSpPr>
              <a:spLocks noChangeArrowheads="1"/>
            </p:cNvSpPr>
            <p:nvPr/>
          </p:nvSpPr>
          <p:spPr bwMode="auto">
            <a:xfrm>
              <a:off x="4181" y="2955"/>
              <a:ext cx="917" cy="670"/>
            </a:xfrm>
            <a:prstGeom prst="ellipse">
              <a:avLst/>
            </a:prstGeom>
            <a:gradFill rotWithShape="1">
              <a:gsLst>
                <a:gs pos="0">
                  <a:srgbClr val="EEEFD7"/>
                </a:gs>
                <a:gs pos="100000">
                  <a:srgbClr val="D5D69C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808080"/>
              </a:solidFill>
              <a:round/>
              <a:headEnd/>
              <a:tailEnd/>
            </a:ln>
            <a:effectLst>
              <a:outerShdw dist="35921" dir="2700000" algn="ctr" rotWithShape="0">
                <a:srgbClr val="808080"/>
              </a:outerShdw>
            </a:effectLst>
          </p:spPr>
          <p:txBody>
            <a:bodyPr wrap="none" lIns="45720" rIns="45720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sz="2000" dirty="0" smtClean="0">
                  <a:latin typeface="Arial Narrow" panose="020B0606020202030204" pitchFamily="34" charset="0"/>
                </a:rPr>
                <a:t>assessment</a:t>
              </a:r>
              <a:endParaRPr lang="en-US" altLang="en-US" sz="2000" dirty="0">
                <a:latin typeface="Arial Narrow" panose="020B0606020202030204" pitchFamily="34" charset="0"/>
              </a:endParaRPr>
            </a:p>
          </p:txBody>
        </p:sp>
        <p:sp>
          <p:nvSpPr>
            <p:cNvPr id="45" name="Oval 20"/>
            <p:cNvSpPr>
              <a:spLocks noChangeArrowheads="1"/>
            </p:cNvSpPr>
            <p:nvPr/>
          </p:nvSpPr>
          <p:spPr bwMode="auto">
            <a:xfrm>
              <a:off x="2950" y="1873"/>
              <a:ext cx="917" cy="670"/>
            </a:xfrm>
            <a:prstGeom prst="ellipse">
              <a:avLst/>
            </a:prstGeom>
            <a:gradFill rotWithShape="1">
              <a:gsLst>
                <a:gs pos="0">
                  <a:srgbClr val="EEEFD7"/>
                </a:gs>
                <a:gs pos="100000">
                  <a:srgbClr val="D5D69C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808080"/>
              </a:solidFill>
              <a:round/>
              <a:headEnd/>
              <a:tailEnd/>
            </a:ln>
            <a:effectLst>
              <a:outerShdw dist="35921" dir="2700000" algn="ctr" rotWithShape="0">
                <a:srgbClr val="808080"/>
              </a:outerShdw>
            </a:effectLst>
          </p:spPr>
          <p:txBody>
            <a:bodyPr wrap="none" lIns="45720" rIns="45720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sz="2000" dirty="0" smtClean="0">
                  <a:latin typeface="Arial Narrow" panose="020B0606020202030204" pitchFamily="34" charset="0"/>
                </a:rPr>
                <a:t>lecture</a:t>
              </a:r>
              <a:endParaRPr lang="en-US" altLang="en-US" sz="2000" dirty="0">
                <a:latin typeface="Arial Narrow" panose="020B0606020202030204" pitchFamily="34" charset="0"/>
              </a:endParaRPr>
            </a:p>
          </p:txBody>
        </p:sp>
      </p:grpSp>
      <p:sp>
        <p:nvSpPr>
          <p:cNvPr id="46" name="Text Box 21"/>
          <p:cNvSpPr txBox="1">
            <a:spLocks noChangeArrowheads="1"/>
          </p:cNvSpPr>
          <p:nvPr/>
        </p:nvSpPr>
        <p:spPr bwMode="auto">
          <a:xfrm>
            <a:off x="8291500" y="4961672"/>
            <a:ext cx="8572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Zones</a:t>
            </a:r>
          </a:p>
        </p:txBody>
      </p:sp>
      <p:sp>
        <p:nvSpPr>
          <p:cNvPr id="47" name="Line 22"/>
          <p:cNvSpPr>
            <a:spLocks noChangeShapeType="1"/>
          </p:cNvSpPr>
          <p:nvPr/>
        </p:nvSpPr>
        <p:spPr bwMode="auto">
          <a:xfrm flipH="1" flipV="1">
            <a:off x="6884975" y="4814035"/>
            <a:ext cx="1119188" cy="3206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" name="Line 23"/>
          <p:cNvSpPr>
            <a:spLocks noChangeShapeType="1"/>
          </p:cNvSpPr>
          <p:nvPr/>
        </p:nvSpPr>
        <p:spPr bwMode="auto">
          <a:xfrm flipH="1" flipV="1">
            <a:off x="8405800" y="4755297"/>
            <a:ext cx="204788" cy="1682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" name="Line 24"/>
          <p:cNvSpPr>
            <a:spLocks noChangeShapeType="1"/>
          </p:cNvSpPr>
          <p:nvPr/>
        </p:nvSpPr>
        <p:spPr bwMode="auto">
          <a:xfrm flipV="1">
            <a:off x="8874113" y="4264760"/>
            <a:ext cx="555625" cy="76041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" name="Text Box 25"/>
          <p:cNvSpPr txBox="1">
            <a:spLocks noChangeArrowheads="1"/>
          </p:cNvSpPr>
          <p:nvPr/>
        </p:nvSpPr>
        <p:spPr bwMode="auto">
          <a:xfrm>
            <a:off x="9718663" y="1554897"/>
            <a:ext cx="2435225" cy="1465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GB" altLang="en-US" dirty="0"/>
              <a:t>One zone multiple domains</a:t>
            </a:r>
          </a:p>
          <a:p>
            <a:pPr algn="l"/>
            <a:r>
              <a:rPr lang="en-GB" altLang="en-US" dirty="0">
                <a:sym typeface="Wingdings" panose="05000000000000000000" pitchFamily="2" charset="2"/>
              </a:rPr>
              <a:t>DNS Server can also manage multiple zones</a:t>
            </a:r>
            <a:endParaRPr lang="en-GB" altLang="en-US" dirty="0"/>
          </a:p>
        </p:txBody>
      </p:sp>
      <p:sp>
        <p:nvSpPr>
          <p:cNvPr id="51" name="Line 26"/>
          <p:cNvSpPr>
            <a:spLocks noChangeShapeType="1"/>
          </p:cNvSpPr>
          <p:nvPr/>
        </p:nvSpPr>
        <p:spPr bwMode="auto">
          <a:xfrm flipH="1">
            <a:off x="9182088" y="1937485"/>
            <a:ext cx="569912" cy="5349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" name="Line 27"/>
          <p:cNvSpPr>
            <a:spLocks noChangeShapeType="1"/>
          </p:cNvSpPr>
          <p:nvPr/>
        </p:nvSpPr>
        <p:spPr bwMode="auto">
          <a:xfrm flipH="1">
            <a:off x="10694975" y="2837597"/>
            <a:ext cx="206375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" name="Text Box 29"/>
          <p:cNvSpPr txBox="1">
            <a:spLocks noChangeArrowheads="1"/>
          </p:cNvSpPr>
          <p:nvPr/>
        </p:nvSpPr>
        <p:spPr bwMode="auto">
          <a:xfrm>
            <a:off x="3536938" y="616685"/>
            <a:ext cx="11493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Domains</a:t>
            </a:r>
          </a:p>
        </p:txBody>
      </p:sp>
      <p:sp>
        <p:nvSpPr>
          <p:cNvPr id="54" name="Line 30"/>
          <p:cNvSpPr>
            <a:spLocks noChangeShapeType="1"/>
          </p:cNvSpPr>
          <p:nvPr/>
        </p:nvSpPr>
        <p:spPr bwMode="auto">
          <a:xfrm>
            <a:off x="4192575" y="1111985"/>
            <a:ext cx="190500" cy="8413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" name="Line 31"/>
          <p:cNvSpPr>
            <a:spLocks noChangeShapeType="1"/>
          </p:cNvSpPr>
          <p:nvPr/>
        </p:nvSpPr>
        <p:spPr bwMode="auto">
          <a:xfrm flipV="1">
            <a:off x="4806938" y="724635"/>
            <a:ext cx="730250" cy="650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" name="Text Box 32"/>
          <p:cNvSpPr txBox="1">
            <a:spLocks noChangeArrowheads="1"/>
          </p:cNvSpPr>
          <p:nvPr/>
        </p:nvSpPr>
        <p:spPr bwMode="auto">
          <a:xfrm>
            <a:off x="3327388" y="3618647"/>
            <a:ext cx="2103437" cy="173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Each Active Directory domain needs its own zone (use the same name for DNS domain)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61831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DOMAIN NAME SYSTEM: zones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5447" y="3117615"/>
            <a:ext cx="7547449" cy="2432877"/>
          </a:xfrm>
          <a:prstGeom prst="rect">
            <a:avLst/>
          </a:prstGeom>
        </p:spPr>
      </p:pic>
      <p:grpSp>
        <p:nvGrpSpPr>
          <p:cNvPr id="7" name="Group 21"/>
          <p:cNvGrpSpPr>
            <a:grpSpLocks/>
          </p:cNvGrpSpPr>
          <p:nvPr/>
        </p:nvGrpSpPr>
        <p:grpSpPr bwMode="auto">
          <a:xfrm>
            <a:off x="267634" y="1095076"/>
            <a:ext cx="1176338" cy="992188"/>
            <a:chOff x="786" y="1172"/>
            <a:chExt cx="945" cy="797"/>
          </a:xfrm>
        </p:grpSpPr>
        <p:pic>
          <p:nvPicPr>
            <p:cNvPr id="8" name="Picture 22" descr="Server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6" y="1172"/>
              <a:ext cx="678" cy="7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Picture 23" descr="Database01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02" y="1612"/>
              <a:ext cx="429" cy="3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0" name="Text Box 24"/>
          <p:cNvSpPr txBox="1">
            <a:spLocks noChangeArrowheads="1"/>
          </p:cNvSpPr>
          <p:nvPr/>
        </p:nvSpPr>
        <p:spPr bwMode="auto">
          <a:xfrm>
            <a:off x="3467456" y="3117615"/>
            <a:ext cx="101441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600" b="0" dirty="0">
                <a:latin typeface="Arial Narrow" panose="020B0606020202030204" pitchFamily="34" charset="0"/>
              </a:rPr>
              <a:t>Read/Write</a:t>
            </a:r>
          </a:p>
        </p:txBody>
      </p:sp>
      <p:sp>
        <p:nvSpPr>
          <p:cNvPr id="11" name="Text Box 28"/>
          <p:cNvSpPr txBox="1">
            <a:spLocks noChangeArrowheads="1"/>
          </p:cNvSpPr>
          <p:nvPr/>
        </p:nvSpPr>
        <p:spPr bwMode="auto">
          <a:xfrm>
            <a:off x="3502382" y="3770862"/>
            <a:ext cx="979487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600" b="0" dirty="0">
                <a:latin typeface="Arial Narrow" panose="020B0606020202030204" pitchFamily="34" charset="0"/>
              </a:rPr>
              <a:t>Read-Only</a:t>
            </a:r>
          </a:p>
        </p:txBody>
      </p:sp>
      <p:sp>
        <p:nvSpPr>
          <p:cNvPr id="12" name="Text Box 32"/>
          <p:cNvSpPr txBox="1">
            <a:spLocks noChangeArrowheads="1"/>
          </p:cNvSpPr>
          <p:nvPr/>
        </p:nvSpPr>
        <p:spPr bwMode="auto">
          <a:xfrm>
            <a:off x="2499244" y="4424109"/>
            <a:ext cx="1982625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600" b="0" dirty="0">
                <a:latin typeface="Arial Narrow" panose="020B0606020202030204" pitchFamily="34" charset="0"/>
              </a:rPr>
              <a:t>Copy </a:t>
            </a:r>
            <a:r>
              <a:rPr lang="en-US" altLang="en-US" sz="1600" b="0" dirty="0" smtClean="0">
                <a:latin typeface="Arial Narrow" panose="020B0606020202030204" pitchFamily="34" charset="0"/>
              </a:rPr>
              <a:t>of Limited records</a:t>
            </a:r>
            <a:endParaRPr lang="en-US" altLang="en-US" sz="1600" b="0" dirty="0">
              <a:latin typeface="Arial Narrow" panose="020B0606020202030204" pitchFamily="34" charset="0"/>
            </a:endParaRPr>
          </a:p>
        </p:txBody>
      </p:sp>
      <p:sp>
        <p:nvSpPr>
          <p:cNvPr id="15" name="Text Box 6"/>
          <p:cNvSpPr txBox="1">
            <a:spLocks noChangeArrowheads="1"/>
          </p:cNvSpPr>
          <p:nvPr/>
        </p:nvSpPr>
        <p:spPr bwMode="auto">
          <a:xfrm>
            <a:off x="1513822" y="1655850"/>
            <a:ext cx="1436611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400" dirty="0">
                <a:latin typeface="Arial Narrow" panose="020B0606020202030204" pitchFamily="34" charset="0"/>
              </a:rPr>
              <a:t>Secondary Server</a:t>
            </a:r>
          </a:p>
        </p:txBody>
      </p:sp>
      <p:sp>
        <p:nvSpPr>
          <p:cNvPr id="16" name="Text Box 7"/>
          <p:cNvSpPr txBox="1">
            <a:spLocks noChangeArrowheads="1"/>
          </p:cNvSpPr>
          <p:nvPr/>
        </p:nvSpPr>
        <p:spPr bwMode="auto">
          <a:xfrm>
            <a:off x="1443972" y="5322051"/>
            <a:ext cx="165165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200" dirty="0">
                <a:latin typeface="Arial Narrow" panose="020B0606020202030204" pitchFamily="34" charset="0"/>
              </a:rPr>
              <a:t>Primary </a:t>
            </a:r>
            <a:r>
              <a:rPr lang="en-US" altLang="en-US" sz="1200" dirty="0" smtClean="0">
                <a:latin typeface="Arial Narrow" panose="020B0606020202030204" pitchFamily="34" charset="0"/>
              </a:rPr>
              <a:t>&amp; Master Server</a:t>
            </a:r>
            <a:endParaRPr lang="en-US" altLang="en-US" sz="1200" dirty="0">
              <a:latin typeface="Arial Narrow" panose="020B0606020202030204" pitchFamily="34" charset="0"/>
            </a:endParaRPr>
          </a:p>
        </p:txBody>
      </p:sp>
      <p:sp>
        <p:nvSpPr>
          <p:cNvPr id="17" name="Text Box 8"/>
          <p:cNvSpPr txBox="1">
            <a:spLocks noChangeArrowheads="1"/>
          </p:cNvSpPr>
          <p:nvPr/>
        </p:nvSpPr>
        <p:spPr bwMode="auto">
          <a:xfrm>
            <a:off x="5317531" y="1196913"/>
            <a:ext cx="20923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>
                <a:latin typeface="Arial Narrow" panose="020B0606020202030204" pitchFamily="34" charset="0"/>
              </a:rPr>
              <a:t>SOA query for a zone</a:t>
            </a:r>
          </a:p>
        </p:txBody>
      </p:sp>
      <p:sp>
        <p:nvSpPr>
          <p:cNvPr id="18" name="Text Box 9"/>
          <p:cNvSpPr txBox="1">
            <a:spLocks noChangeArrowheads="1"/>
          </p:cNvSpPr>
          <p:nvPr/>
        </p:nvSpPr>
        <p:spPr bwMode="auto">
          <a:xfrm>
            <a:off x="8067805" y="1517315"/>
            <a:ext cx="207327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>
                <a:latin typeface="Arial Narrow" panose="020B0606020202030204" pitchFamily="34" charset="0"/>
              </a:rPr>
              <a:t>SOA query answered</a:t>
            </a:r>
          </a:p>
        </p:txBody>
      </p:sp>
      <p:sp>
        <p:nvSpPr>
          <p:cNvPr id="19" name="Text Box 10"/>
          <p:cNvSpPr txBox="1">
            <a:spLocks noChangeArrowheads="1"/>
          </p:cNvSpPr>
          <p:nvPr/>
        </p:nvSpPr>
        <p:spPr bwMode="auto">
          <a:xfrm>
            <a:off x="5317531" y="2007599"/>
            <a:ext cx="670972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>
                <a:latin typeface="Arial Narrow" panose="020B0606020202030204" pitchFamily="34" charset="0"/>
              </a:rPr>
              <a:t>Entire Zone </a:t>
            </a:r>
            <a:r>
              <a:rPr lang="en-US" altLang="en-US" dirty="0">
                <a:latin typeface="Arial Narrow" panose="020B0606020202030204" pitchFamily="34" charset="0"/>
              </a:rPr>
              <a:t>(AXFR) </a:t>
            </a:r>
            <a:r>
              <a:rPr lang="en-US" altLang="en-US" dirty="0" smtClean="0">
                <a:latin typeface="Arial Narrow" panose="020B0606020202030204" pitchFamily="34" charset="0"/>
              </a:rPr>
              <a:t>or Incremental Zone Transfer (IXFR</a:t>
            </a:r>
            <a:r>
              <a:rPr lang="en-US" altLang="en-US" dirty="0">
                <a:latin typeface="Arial Narrow" panose="020B0606020202030204" pitchFamily="34" charset="0"/>
              </a:rPr>
              <a:t>) </a:t>
            </a:r>
            <a:r>
              <a:rPr lang="en-US" altLang="en-US" dirty="0" smtClean="0">
                <a:latin typeface="Arial Narrow" panose="020B0606020202030204" pitchFamily="34" charset="0"/>
              </a:rPr>
              <a:t>query </a:t>
            </a:r>
            <a:r>
              <a:rPr lang="en-US" altLang="en-US" dirty="0">
                <a:latin typeface="Arial Narrow" panose="020B0606020202030204" pitchFamily="34" charset="0"/>
              </a:rPr>
              <a:t>for a zone</a:t>
            </a:r>
          </a:p>
        </p:txBody>
      </p:sp>
      <p:sp>
        <p:nvSpPr>
          <p:cNvPr id="20" name="Text Box 11"/>
          <p:cNvSpPr txBox="1">
            <a:spLocks noChangeArrowheads="1"/>
          </p:cNvSpPr>
          <p:nvPr/>
        </p:nvSpPr>
        <p:spPr bwMode="auto">
          <a:xfrm>
            <a:off x="3825131" y="2408503"/>
            <a:ext cx="6690486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lnSpc>
                <a:spcPct val="125000"/>
              </a:lnSpc>
            </a:pPr>
            <a:r>
              <a:rPr lang="en-US" altLang="en-US" dirty="0">
                <a:latin typeface="Arial Narrow" panose="020B0606020202030204" pitchFamily="34" charset="0"/>
              </a:rPr>
              <a:t>Entire Zone (AXFR) or Incremental Zone Transfer (IXFR) </a:t>
            </a:r>
            <a:r>
              <a:rPr lang="en-US" altLang="en-US" dirty="0" smtClean="0">
                <a:latin typeface="Arial Narrow" panose="020B0606020202030204" pitchFamily="34" charset="0"/>
              </a:rPr>
              <a:t>query </a:t>
            </a:r>
            <a:r>
              <a:rPr lang="en-US" altLang="en-US" dirty="0">
                <a:latin typeface="Arial Narrow" panose="020B0606020202030204" pitchFamily="34" charset="0"/>
              </a:rPr>
              <a:t>answered</a:t>
            </a:r>
          </a:p>
          <a:p>
            <a:pPr>
              <a:lnSpc>
                <a:spcPct val="125000"/>
              </a:lnSpc>
            </a:pPr>
            <a:r>
              <a:rPr lang="en-US" altLang="en-US" dirty="0">
                <a:latin typeface="Arial Narrow" panose="020B0606020202030204" pitchFamily="34" charset="0"/>
              </a:rPr>
              <a:t>(zone transfer)</a:t>
            </a:r>
          </a:p>
        </p:txBody>
      </p:sp>
      <p:sp>
        <p:nvSpPr>
          <p:cNvPr id="24" name="Line 15"/>
          <p:cNvSpPr>
            <a:spLocks noChangeShapeType="1"/>
          </p:cNvSpPr>
          <p:nvPr/>
        </p:nvSpPr>
        <p:spPr bwMode="auto">
          <a:xfrm flipH="1">
            <a:off x="352328" y="2433881"/>
            <a:ext cx="14302" cy="1769691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anchor="ctr"/>
          <a:lstStyle/>
          <a:p>
            <a:endParaRPr lang="en-GB"/>
          </a:p>
        </p:txBody>
      </p:sp>
      <p:sp>
        <p:nvSpPr>
          <p:cNvPr id="28" name="AutoShape 19"/>
          <p:cNvSpPr>
            <a:spLocks noChangeArrowheads="1"/>
          </p:cNvSpPr>
          <p:nvPr/>
        </p:nvSpPr>
        <p:spPr bwMode="auto">
          <a:xfrm>
            <a:off x="227523" y="2148232"/>
            <a:ext cx="278214" cy="318162"/>
          </a:xfrm>
          <a:prstGeom prst="roundRect">
            <a:avLst>
              <a:gd name="adj" fmla="val 0"/>
            </a:avLst>
          </a:prstGeom>
          <a:gradFill rotWithShape="1">
            <a:gsLst>
              <a:gs pos="0">
                <a:schemeClr val="folHlink"/>
              </a:gs>
              <a:gs pos="50000">
                <a:srgbClr val="F0F0F0"/>
              </a:gs>
              <a:gs pos="100000">
                <a:schemeClr val="folHlink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>
            <a:outerShdw dist="35921" dir="2700000" algn="ctr" rotWithShape="0">
              <a:schemeClr val="tx1">
                <a:alpha val="50000"/>
              </a:schemeClr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en-US" sz="1600" dirty="0">
                <a:solidFill>
                  <a:srgbClr val="990033"/>
                </a:solidFill>
                <a:latin typeface="Arial Narrow" pitchFamily="34" charset="0"/>
              </a:rPr>
              <a:t>1</a:t>
            </a:r>
          </a:p>
        </p:txBody>
      </p:sp>
      <p:grpSp>
        <p:nvGrpSpPr>
          <p:cNvPr id="33" name="Group 21"/>
          <p:cNvGrpSpPr>
            <a:grpSpLocks/>
          </p:cNvGrpSpPr>
          <p:nvPr/>
        </p:nvGrpSpPr>
        <p:grpSpPr bwMode="auto">
          <a:xfrm>
            <a:off x="298205" y="4558304"/>
            <a:ext cx="1176338" cy="992188"/>
            <a:chOff x="786" y="1172"/>
            <a:chExt cx="945" cy="797"/>
          </a:xfrm>
        </p:grpSpPr>
        <p:pic>
          <p:nvPicPr>
            <p:cNvPr id="34" name="Picture 22" descr="Server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6" y="1172"/>
              <a:ext cx="678" cy="7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5" name="Picture 23" descr="Database01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02" y="1612"/>
              <a:ext cx="429" cy="3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7" name="Line 15"/>
          <p:cNvSpPr>
            <a:spLocks noChangeShapeType="1"/>
          </p:cNvSpPr>
          <p:nvPr/>
        </p:nvSpPr>
        <p:spPr bwMode="auto">
          <a:xfrm flipH="1">
            <a:off x="1241697" y="2466394"/>
            <a:ext cx="14302" cy="1769691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anchor="ctr"/>
          <a:lstStyle/>
          <a:p>
            <a:endParaRPr lang="en-GB"/>
          </a:p>
        </p:txBody>
      </p:sp>
      <p:sp>
        <p:nvSpPr>
          <p:cNvPr id="38" name="AutoShape 19"/>
          <p:cNvSpPr>
            <a:spLocks noChangeArrowheads="1"/>
          </p:cNvSpPr>
          <p:nvPr/>
        </p:nvSpPr>
        <p:spPr bwMode="auto">
          <a:xfrm>
            <a:off x="1116892" y="2180745"/>
            <a:ext cx="278214" cy="318162"/>
          </a:xfrm>
          <a:prstGeom prst="roundRect">
            <a:avLst>
              <a:gd name="adj" fmla="val 0"/>
            </a:avLst>
          </a:prstGeom>
          <a:gradFill rotWithShape="1">
            <a:gsLst>
              <a:gs pos="0">
                <a:schemeClr val="folHlink"/>
              </a:gs>
              <a:gs pos="50000">
                <a:srgbClr val="F0F0F0"/>
              </a:gs>
              <a:gs pos="100000">
                <a:schemeClr val="folHlink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>
            <a:outerShdw dist="35921" dir="2700000" algn="ctr" rotWithShape="0">
              <a:schemeClr val="tx1">
                <a:alpha val="50000"/>
              </a:schemeClr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en-US" sz="1600" dirty="0" smtClean="0">
                <a:solidFill>
                  <a:srgbClr val="990033"/>
                </a:solidFill>
                <a:latin typeface="Arial Narrow" pitchFamily="34" charset="0"/>
              </a:rPr>
              <a:t>3</a:t>
            </a:r>
            <a:endParaRPr lang="en-US" sz="1600" dirty="0">
              <a:solidFill>
                <a:srgbClr val="990033"/>
              </a:solidFill>
              <a:latin typeface="Arial Narrow" pitchFamily="34" charset="0"/>
            </a:endParaRPr>
          </a:p>
        </p:txBody>
      </p:sp>
      <p:sp>
        <p:nvSpPr>
          <p:cNvPr id="39" name="Line 15"/>
          <p:cNvSpPr>
            <a:spLocks noChangeShapeType="1"/>
          </p:cNvSpPr>
          <p:nvPr/>
        </p:nvSpPr>
        <p:spPr bwMode="auto">
          <a:xfrm flipV="1">
            <a:off x="753032" y="2157641"/>
            <a:ext cx="4192" cy="2311643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anchor="ctr"/>
          <a:lstStyle/>
          <a:p>
            <a:endParaRPr lang="en-GB"/>
          </a:p>
        </p:txBody>
      </p:sp>
      <p:sp>
        <p:nvSpPr>
          <p:cNvPr id="40" name="AutoShape 19"/>
          <p:cNvSpPr>
            <a:spLocks noChangeArrowheads="1"/>
          </p:cNvSpPr>
          <p:nvPr/>
        </p:nvSpPr>
        <p:spPr bwMode="auto">
          <a:xfrm>
            <a:off x="613925" y="4183635"/>
            <a:ext cx="278214" cy="318162"/>
          </a:xfrm>
          <a:prstGeom prst="roundRect">
            <a:avLst>
              <a:gd name="adj" fmla="val 0"/>
            </a:avLst>
          </a:prstGeom>
          <a:gradFill rotWithShape="1">
            <a:gsLst>
              <a:gs pos="0">
                <a:schemeClr val="folHlink"/>
              </a:gs>
              <a:gs pos="50000">
                <a:srgbClr val="F0F0F0"/>
              </a:gs>
              <a:gs pos="100000">
                <a:schemeClr val="folHlink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>
            <a:outerShdw dist="35921" dir="2700000" algn="ctr" rotWithShape="0">
              <a:schemeClr val="tx1">
                <a:alpha val="50000"/>
              </a:schemeClr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en-US" sz="1600" dirty="0" smtClean="0">
                <a:solidFill>
                  <a:srgbClr val="990033"/>
                </a:solidFill>
                <a:latin typeface="Arial Narrow" pitchFamily="34" charset="0"/>
              </a:rPr>
              <a:t>2</a:t>
            </a:r>
            <a:endParaRPr lang="en-US" sz="1600" dirty="0">
              <a:solidFill>
                <a:srgbClr val="990033"/>
              </a:solidFill>
              <a:latin typeface="Arial Narrow" pitchFamily="34" charset="0"/>
            </a:endParaRPr>
          </a:p>
        </p:txBody>
      </p:sp>
      <p:sp>
        <p:nvSpPr>
          <p:cNvPr id="41" name="Line 15"/>
          <p:cNvSpPr>
            <a:spLocks noChangeShapeType="1"/>
          </p:cNvSpPr>
          <p:nvPr/>
        </p:nvSpPr>
        <p:spPr bwMode="auto">
          <a:xfrm flipV="1">
            <a:off x="1831444" y="2157641"/>
            <a:ext cx="4192" cy="2311643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anchor="ctr"/>
          <a:lstStyle/>
          <a:p>
            <a:endParaRPr lang="en-GB"/>
          </a:p>
        </p:txBody>
      </p:sp>
      <p:sp>
        <p:nvSpPr>
          <p:cNvPr id="42" name="AutoShape 19"/>
          <p:cNvSpPr>
            <a:spLocks noChangeArrowheads="1"/>
          </p:cNvSpPr>
          <p:nvPr/>
        </p:nvSpPr>
        <p:spPr bwMode="auto">
          <a:xfrm>
            <a:off x="1692337" y="4183635"/>
            <a:ext cx="278214" cy="318162"/>
          </a:xfrm>
          <a:prstGeom prst="roundRect">
            <a:avLst>
              <a:gd name="adj" fmla="val 0"/>
            </a:avLst>
          </a:prstGeom>
          <a:gradFill rotWithShape="1">
            <a:gsLst>
              <a:gs pos="0">
                <a:schemeClr val="folHlink"/>
              </a:gs>
              <a:gs pos="50000">
                <a:srgbClr val="F0F0F0"/>
              </a:gs>
              <a:gs pos="100000">
                <a:schemeClr val="folHlink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>
            <a:outerShdw dist="35921" dir="2700000" algn="ctr" rotWithShape="0">
              <a:schemeClr val="tx1">
                <a:alpha val="50000"/>
              </a:schemeClr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en-US" sz="1600" dirty="0" smtClean="0">
                <a:solidFill>
                  <a:srgbClr val="990033"/>
                </a:solidFill>
                <a:latin typeface="Arial Narrow" pitchFamily="34" charset="0"/>
              </a:rPr>
              <a:t>4</a:t>
            </a:r>
            <a:endParaRPr lang="en-US" sz="1600" dirty="0">
              <a:solidFill>
                <a:srgbClr val="990033"/>
              </a:solidFill>
              <a:latin typeface="Arial Narrow" pitchFamily="34" charset="0"/>
            </a:endParaRPr>
          </a:p>
        </p:txBody>
      </p:sp>
      <p:sp>
        <p:nvSpPr>
          <p:cNvPr id="44" name="Rectangle 43"/>
          <p:cNvSpPr/>
          <p:nvPr/>
        </p:nvSpPr>
        <p:spPr>
          <a:xfrm>
            <a:off x="2667555" y="1194293"/>
            <a:ext cx="25269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dirty="0"/>
              <a:t>Start Of Authority (SOA) </a:t>
            </a:r>
            <a:endParaRPr lang="en-GB" dirty="0"/>
          </a:p>
        </p:txBody>
      </p:sp>
      <p:sp>
        <p:nvSpPr>
          <p:cNvPr id="45" name="AutoShape 19"/>
          <p:cNvSpPr>
            <a:spLocks noChangeArrowheads="1"/>
          </p:cNvSpPr>
          <p:nvPr/>
        </p:nvSpPr>
        <p:spPr bwMode="auto">
          <a:xfrm>
            <a:off x="5055358" y="1212074"/>
            <a:ext cx="278214" cy="318162"/>
          </a:xfrm>
          <a:prstGeom prst="roundRect">
            <a:avLst>
              <a:gd name="adj" fmla="val 0"/>
            </a:avLst>
          </a:prstGeom>
          <a:gradFill rotWithShape="1">
            <a:gsLst>
              <a:gs pos="0">
                <a:schemeClr val="folHlink"/>
              </a:gs>
              <a:gs pos="50000">
                <a:srgbClr val="F0F0F0"/>
              </a:gs>
              <a:gs pos="100000">
                <a:schemeClr val="folHlink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>
            <a:outerShdw dist="35921" dir="2700000" algn="ctr" rotWithShape="0">
              <a:schemeClr val="tx1">
                <a:alpha val="50000"/>
              </a:schemeClr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en-US" sz="1600" dirty="0">
                <a:solidFill>
                  <a:srgbClr val="990033"/>
                </a:solidFill>
                <a:latin typeface="Arial Narrow" pitchFamily="34" charset="0"/>
              </a:rPr>
              <a:t>1</a:t>
            </a:r>
          </a:p>
        </p:txBody>
      </p:sp>
      <p:sp>
        <p:nvSpPr>
          <p:cNvPr id="46" name="AutoShape 19"/>
          <p:cNvSpPr>
            <a:spLocks noChangeArrowheads="1"/>
          </p:cNvSpPr>
          <p:nvPr/>
        </p:nvSpPr>
        <p:spPr bwMode="auto">
          <a:xfrm>
            <a:off x="10473442" y="1491576"/>
            <a:ext cx="278214" cy="318162"/>
          </a:xfrm>
          <a:prstGeom prst="roundRect">
            <a:avLst>
              <a:gd name="adj" fmla="val 0"/>
            </a:avLst>
          </a:prstGeom>
          <a:gradFill rotWithShape="1">
            <a:gsLst>
              <a:gs pos="0">
                <a:schemeClr val="folHlink"/>
              </a:gs>
              <a:gs pos="50000">
                <a:srgbClr val="F0F0F0"/>
              </a:gs>
              <a:gs pos="100000">
                <a:schemeClr val="folHlink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>
            <a:outerShdw dist="35921" dir="2700000" algn="ctr" rotWithShape="0">
              <a:schemeClr val="tx1">
                <a:alpha val="50000"/>
              </a:schemeClr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en-US" sz="1600" dirty="0" smtClean="0">
                <a:solidFill>
                  <a:srgbClr val="990033"/>
                </a:solidFill>
                <a:latin typeface="Arial Narrow" pitchFamily="34" charset="0"/>
              </a:rPr>
              <a:t>2</a:t>
            </a:r>
            <a:endParaRPr lang="en-US" sz="1600" dirty="0">
              <a:solidFill>
                <a:srgbClr val="990033"/>
              </a:solidFill>
              <a:latin typeface="Arial Narrow" pitchFamily="34" charset="0"/>
            </a:endParaRPr>
          </a:p>
        </p:txBody>
      </p:sp>
      <p:sp>
        <p:nvSpPr>
          <p:cNvPr id="47" name="AutoShape 19"/>
          <p:cNvSpPr>
            <a:spLocks noChangeArrowheads="1"/>
          </p:cNvSpPr>
          <p:nvPr/>
        </p:nvSpPr>
        <p:spPr bwMode="auto">
          <a:xfrm>
            <a:off x="5039317" y="2008227"/>
            <a:ext cx="278214" cy="318162"/>
          </a:xfrm>
          <a:prstGeom prst="roundRect">
            <a:avLst>
              <a:gd name="adj" fmla="val 0"/>
            </a:avLst>
          </a:prstGeom>
          <a:gradFill rotWithShape="1">
            <a:gsLst>
              <a:gs pos="0">
                <a:schemeClr val="folHlink"/>
              </a:gs>
              <a:gs pos="50000">
                <a:srgbClr val="F0F0F0"/>
              </a:gs>
              <a:gs pos="100000">
                <a:schemeClr val="folHlink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>
            <a:outerShdw dist="35921" dir="2700000" algn="ctr" rotWithShape="0">
              <a:schemeClr val="tx1">
                <a:alpha val="50000"/>
              </a:schemeClr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en-US" sz="1600" dirty="0" smtClean="0">
                <a:solidFill>
                  <a:srgbClr val="990033"/>
                </a:solidFill>
                <a:latin typeface="Arial Narrow" pitchFamily="34" charset="0"/>
              </a:rPr>
              <a:t>3</a:t>
            </a:r>
            <a:endParaRPr lang="en-US" sz="1600" dirty="0">
              <a:solidFill>
                <a:srgbClr val="990033"/>
              </a:solidFill>
              <a:latin typeface="Arial Narrow" pitchFamily="34" charset="0"/>
            </a:endParaRPr>
          </a:p>
        </p:txBody>
      </p:sp>
      <p:sp>
        <p:nvSpPr>
          <p:cNvPr id="48" name="AutoShape 19"/>
          <p:cNvSpPr>
            <a:spLocks noChangeArrowheads="1"/>
          </p:cNvSpPr>
          <p:nvPr/>
        </p:nvSpPr>
        <p:spPr bwMode="auto">
          <a:xfrm>
            <a:off x="10515617" y="2484641"/>
            <a:ext cx="278214" cy="318162"/>
          </a:xfrm>
          <a:prstGeom prst="roundRect">
            <a:avLst>
              <a:gd name="adj" fmla="val 0"/>
            </a:avLst>
          </a:prstGeom>
          <a:gradFill rotWithShape="1">
            <a:gsLst>
              <a:gs pos="0">
                <a:schemeClr val="folHlink"/>
              </a:gs>
              <a:gs pos="50000">
                <a:srgbClr val="F0F0F0"/>
              </a:gs>
              <a:gs pos="100000">
                <a:schemeClr val="folHlink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>
            <a:outerShdw dist="35921" dir="2700000" algn="ctr" rotWithShape="0">
              <a:schemeClr val="tx1">
                <a:alpha val="50000"/>
              </a:schemeClr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en-US" sz="1600" dirty="0" smtClean="0">
                <a:solidFill>
                  <a:srgbClr val="990033"/>
                </a:solidFill>
                <a:latin typeface="Arial Narrow" pitchFamily="34" charset="0"/>
              </a:rPr>
              <a:t>4</a:t>
            </a:r>
            <a:endParaRPr lang="en-US" sz="1600" dirty="0">
              <a:solidFill>
                <a:srgbClr val="990033"/>
              </a:solidFill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8405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3507" y="-28538"/>
            <a:ext cx="9108569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DOMAIN NAME SYSTEM: DELEGATION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58" y="1969564"/>
            <a:ext cx="7837554" cy="2613217"/>
          </a:xfrm>
        </p:spPr>
        <p:txBody>
          <a:bodyPr>
            <a:noAutofit/>
          </a:bodyPr>
          <a:lstStyle/>
          <a:p>
            <a:pPr algn="just">
              <a:lnSpc>
                <a:spcPct val="85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>
                <a:latin typeface="+mj-lt"/>
                <a:cs typeface="Arial" panose="020B0604020202020204" pitchFamily="34" charset="0"/>
              </a:rPr>
              <a:t>The administrator, at the </a:t>
            </a:r>
            <a:r>
              <a:rPr lang="en-US" altLang="en-US" sz="2000" dirty="0" smtClean="0">
                <a:latin typeface="+mj-lt"/>
                <a:cs typeface="Arial" panose="020B0604020202020204" pitchFamily="34" charset="0"/>
              </a:rPr>
              <a:t>nos.com </a:t>
            </a:r>
            <a:r>
              <a:rPr lang="en-US" altLang="en-US" sz="2000" dirty="0">
                <a:latin typeface="+mj-lt"/>
                <a:cs typeface="Arial" panose="020B0604020202020204" pitchFamily="34" charset="0"/>
              </a:rPr>
              <a:t>level of the namespace, delegates authority for </a:t>
            </a:r>
            <a:r>
              <a:rPr lang="en-US" altLang="en-US" sz="2000" dirty="0" smtClean="0">
                <a:latin typeface="+mj-lt"/>
                <a:cs typeface="Arial" panose="020B0604020202020204" pitchFamily="34" charset="0"/>
              </a:rPr>
              <a:t>lect.nos.com </a:t>
            </a:r>
            <a:r>
              <a:rPr lang="en-US" altLang="en-US" sz="2000" dirty="0">
                <a:latin typeface="+mj-lt"/>
                <a:cs typeface="Arial" panose="020B0604020202020204" pitchFamily="34" charset="0"/>
              </a:rPr>
              <a:t>and offloads administration of DNS for that part of the </a:t>
            </a:r>
            <a:r>
              <a:rPr lang="en-US" altLang="en-US" sz="2000" dirty="0" smtClean="0">
                <a:latin typeface="+mj-lt"/>
                <a:cs typeface="Arial" panose="020B0604020202020204" pitchFamily="34" charset="0"/>
              </a:rPr>
              <a:t>namespace.</a:t>
            </a:r>
          </a:p>
          <a:p>
            <a:pPr algn="just">
              <a:lnSpc>
                <a:spcPct val="85000"/>
              </a:lnSpc>
              <a:buFont typeface="Wingdings" panose="05000000000000000000" pitchFamily="2" charset="2"/>
              <a:buChar char="§"/>
            </a:pPr>
            <a:endParaRPr lang="en-US" altLang="en-US" sz="2000" dirty="0">
              <a:latin typeface="+mj-lt"/>
              <a:cs typeface="Arial" panose="020B0604020202020204" pitchFamily="34" charset="0"/>
            </a:endParaRPr>
          </a:p>
          <a:p>
            <a:pPr algn="just">
              <a:lnSpc>
                <a:spcPct val="85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>
                <a:cs typeface="Arial" panose="020B0604020202020204" pitchFamily="34" charset="0"/>
              </a:rPr>
              <a:t>lect.nos.com </a:t>
            </a:r>
            <a:r>
              <a:rPr lang="en-US" altLang="en-US" sz="2000" dirty="0" smtClean="0">
                <a:latin typeface="+mj-lt"/>
                <a:cs typeface="Arial" panose="020B0604020202020204" pitchFamily="34" charset="0"/>
              </a:rPr>
              <a:t>now </a:t>
            </a:r>
            <a:r>
              <a:rPr lang="en-US" altLang="en-US" sz="2000" dirty="0">
                <a:latin typeface="+mj-lt"/>
                <a:cs typeface="Arial" panose="020B0604020202020204" pitchFamily="34" charset="0"/>
              </a:rPr>
              <a:t>has its own administrator and DNS server to resolve queries in that part of the </a:t>
            </a:r>
            <a:r>
              <a:rPr lang="en-US" altLang="en-US" sz="2000" dirty="0" smtClean="0">
                <a:latin typeface="+mj-lt"/>
                <a:cs typeface="Arial" panose="020B0604020202020204" pitchFamily="34" charset="0"/>
              </a:rPr>
              <a:t>namespace/organization</a:t>
            </a:r>
          </a:p>
          <a:p>
            <a:pPr algn="just">
              <a:lnSpc>
                <a:spcPct val="85000"/>
              </a:lnSpc>
              <a:buFont typeface="Wingdings" panose="05000000000000000000" pitchFamily="2" charset="2"/>
              <a:buChar char="§"/>
            </a:pPr>
            <a:endParaRPr lang="en-US" altLang="en-US" sz="2000" dirty="0">
              <a:latin typeface="+mj-lt"/>
              <a:cs typeface="Arial" panose="020B0604020202020204" pitchFamily="34" charset="0"/>
            </a:endParaRPr>
          </a:p>
          <a:p>
            <a:pPr algn="just">
              <a:lnSpc>
                <a:spcPct val="85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>
                <a:latin typeface="+mj-lt"/>
                <a:cs typeface="Arial" panose="020B0604020202020204" pitchFamily="34" charset="0"/>
              </a:rPr>
              <a:t>Delegation is the process of assigning authority over child domains in your DNS namespace to another entity by adding records in the DNS database </a:t>
            </a:r>
          </a:p>
          <a:p>
            <a:pPr algn="just">
              <a:lnSpc>
                <a:spcPct val="85000"/>
              </a:lnSpc>
              <a:buFont typeface="Wingdings" panose="05000000000000000000" pitchFamily="2" charset="2"/>
              <a:buChar char="§"/>
            </a:pPr>
            <a:endParaRPr lang="en-US" altLang="en-US" sz="2000" dirty="0">
              <a:latin typeface="+mj-lt"/>
              <a:cs typeface="Arial" panose="020B0604020202020204" pitchFamily="34" charset="0"/>
            </a:endParaRPr>
          </a:p>
          <a:p>
            <a:pPr algn="just">
              <a:lnSpc>
                <a:spcPct val="85000"/>
              </a:lnSpc>
              <a:buFont typeface="Wingdings" panose="05000000000000000000" pitchFamily="2" charset="2"/>
              <a:buChar char="§"/>
            </a:pPr>
            <a:endParaRPr lang="en-US" altLang="en-US" sz="2000" dirty="0">
              <a:latin typeface="+mj-lt"/>
            </a:endParaRPr>
          </a:p>
        </p:txBody>
      </p:sp>
      <p:pic>
        <p:nvPicPr>
          <p:cNvPr id="43" name="Picture 5" descr="Server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3662" y="1172639"/>
            <a:ext cx="1000125" cy="117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" name="AutoShape 6"/>
          <p:cNvSpPr>
            <a:spLocks noChangeArrowheads="1"/>
          </p:cNvSpPr>
          <p:nvPr/>
        </p:nvSpPr>
        <p:spPr bwMode="auto">
          <a:xfrm>
            <a:off x="9727399" y="1221852"/>
            <a:ext cx="1173163" cy="339725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lnSpc>
                <a:spcPct val="85000"/>
              </a:lnSpc>
            </a:pPr>
            <a:r>
              <a:rPr lang="en-US" altLang="en-US">
                <a:latin typeface="Arial Narrow" panose="020B0606020202030204" pitchFamily="34" charset="0"/>
              </a:rPr>
              <a:t>DNS server</a:t>
            </a:r>
          </a:p>
        </p:txBody>
      </p:sp>
      <p:pic>
        <p:nvPicPr>
          <p:cNvPr id="45" name="Picture 7" descr="Server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4362" y="3234802"/>
            <a:ext cx="1000125" cy="117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6" name="AutoShape 8"/>
          <p:cNvSpPr>
            <a:spLocks noChangeArrowheads="1"/>
          </p:cNvSpPr>
          <p:nvPr/>
        </p:nvSpPr>
        <p:spPr bwMode="auto">
          <a:xfrm>
            <a:off x="10221112" y="3198289"/>
            <a:ext cx="1173162" cy="339725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lnSpc>
                <a:spcPct val="85000"/>
              </a:lnSpc>
            </a:pPr>
            <a:r>
              <a:rPr lang="en-US" altLang="en-US">
                <a:latin typeface="Arial Narrow" panose="020B0606020202030204" pitchFamily="34" charset="0"/>
              </a:rPr>
              <a:t>DNS server</a:t>
            </a:r>
          </a:p>
        </p:txBody>
      </p:sp>
      <p:pic>
        <p:nvPicPr>
          <p:cNvPr id="47" name="Picture 9" descr="Database0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3337" y="3806302"/>
            <a:ext cx="681037" cy="550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" name="Picture 10" descr="Database0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01999" y="1969564"/>
            <a:ext cx="681038" cy="550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9" name="Line 11"/>
          <p:cNvSpPr>
            <a:spLocks noChangeShapeType="1"/>
          </p:cNvSpPr>
          <p:nvPr/>
        </p:nvSpPr>
        <p:spPr bwMode="auto">
          <a:xfrm flipH="1">
            <a:off x="9228924" y="2842689"/>
            <a:ext cx="7938" cy="1417638"/>
          </a:xfrm>
          <a:prstGeom prst="line">
            <a:avLst/>
          </a:prstGeom>
          <a:noFill/>
          <a:ln w="38100">
            <a:solidFill>
              <a:schemeClr val="bg2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anchor="ctr"/>
          <a:lstStyle/>
          <a:p>
            <a:endParaRPr lang="en-GB"/>
          </a:p>
        </p:txBody>
      </p:sp>
      <p:sp>
        <p:nvSpPr>
          <p:cNvPr id="50" name="AutoShape 12"/>
          <p:cNvSpPr>
            <a:spLocks noChangeArrowheads="1"/>
          </p:cNvSpPr>
          <p:nvPr/>
        </p:nvSpPr>
        <p:spPr bwMode="auto">
          <a:xfrm>
            <a:off x="8893962" y="4330177"/>
            <a:ext cx="2320925" cy="368300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lnSpc>
                <a:spcPct val="85000"/>
              </a:lnSpc>
            </a:pPr>
            <a:r>
              <a:rPr lang="en-US" altLang="en-US" dirty="0" smtClean="0">
                <a:latin typeface="Arial Narrow" panose="020B0606020202030204" pitchFamily="34" charset="0"/>
              </a:rPr>
              <a:t>lect.nos.com</a:t>
            </a:r>
            <a:endParaRPr lang="en-US" altLang="en-US" dirty="0">
              <a:latin typeface="Arial Narrow" panose="020B0606020202030204" pitchFamily="34" charset="0"/>
            </a:endParaRPr>
          </a:p>
        </p:txBody>
      </p:sp>
      <p:sp>
        <p:nvSpPr>
          <p:cNvPr id="51" name="AutoShape 14"/>
          <p:cNvSpPr>
            <a:spLocks noChangeArrowheads="1"/>
          </p:cNvSpPr>
          <p:nvPr/>
        </p:nvSpPr>
        <p:spPr bwMode="auto">
          <a:xfrm>
            <a:off x="8763787" y="2475977"/>
            <a:ext cx="2320925" cy="368300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lnSpc>
                <a:spcPct val="85000"/>
              </a:lnSpc>
            </a:pPr>
            <a:r>
              <a:rPr lang="en-US" altLang="en-US" dirty="0" smtClean="0">
                <a:solidFill>
                  <a:srgbClr val="C0C0C0"/>
                </a:solidFill>
                <a:latin typeface="Arial Narrow" panose="020B0606020202030204" pitchFamily="34" charset="0"/>
              </a:rPr>
              <a:t>lect</a:t>
            </a:r>
            <a:r>
              <a:rPr lang="en-US" altLang="en-US" dirty="0" smtClean="0">
                <a:latin typeface="Arial Narrow" panose="020B0606020202030204" pitchFamily="34" charset="0"/>
              </a:rPr>
              <a:t>.nos.com</a:t>
            </a:r>
            <a:endParaRPr lang="en-US" altLang="en-US" dirty="0">
              <a:latin typeface="Arial Narrow" panose="020B0606020202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4939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Summary: So far</a:t>
            </a:r>
            <a:r>
              <a:rPr lang="en-US" dirty="0">
                <a:solidFill>
                  <a:srgbClr val="002060"/>
                </a:solidFill>
              </a:rPr>
              <a:t>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741" y="1272289"/>
            <a:ext cx="11262070" cy="3432168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 smtClean="0"/>
              <a:t>Active Directory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 smtClean="0"/>
              <a:t>Active Directory Structure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 smtClean="0"/>
              <a:t>Domain Controller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 smtClean="0"/>
              <a:t>Functional Levels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 smtClean="0"/>
              <a:t>DNS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000" dirty="0" smtClean="0"/>
              <a:t>Functions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000" dirty="0" smtClean="0"/>
              <a:t>Query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000" dirty="0" smtClean="0"/>
              <a:t>Cache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000" dirty="0" smtClean="0"/>
              <a:t>Zones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000" dirty="0" smtClean="0"/>
              <a:t>Delegations</a:t>
            </a:r>
          </a:p>
          <a:p>
            <a:pPr lvl="1" algn="just">
              <a:buFont typeface="Wingdings" panose="05000000000000000000" pitchFamily="2" charset="2"/>
              <a:buChar char="Ø"/>
            </a:pPr>
            <a:endParaRPr lang="en-GB" sz="1600" dirty="0" smtClean="0"/>
          </a:p>
        </p:txBody>
      </p:sp>
    </p:spTree>
    <p:extLst>
      <p:ext uri="{BB962C8B-B14F-4D97-AF65-F5344CB8AC3E}">
        <p14:creationId xmlns:p14="http://schemas.microsoft.com/office/powerpoint/2010/main" val="4065374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Task to Complete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041" y="1323836"/>
            <a:ext cx="11262070" cy="343216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400" dirty="0" smtClean="0"/>
              <a:t>Complete Coursework 1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Document (as per academic standards) your observations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Links: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Virtual Box: </a:t>
            </a:r>
            <a:r>
              <a:rPr lang="en-GB" sz="1600" dirty="0">
                <a:hlinkClick r:id="rId2"/>
              </a:rPr>
              <a:t>https://www.virtualbox.org/wiki/Downloads</a:t>
            </a: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Windows </a:t>
            </a:r>
            <a:r>
              <a:rPr lang="en-GB" sz="2400" dirty="0"/>
              <a:t>Server 2019 (64-bit) : </a:t>
            </a:r>
            <a:r>
              <a:rPr lang="en-GB" sz="1600" dirty="0" smtClean="0">
                <a:hlinkClick r:id="rId3"/>
              </a:rPr>
              <a:t>https</a:t>
            </a:r>
            <a:r>
              <a:rPr lang="en-GB" sz="1600" dirty="0">
                <a:hlinkClick r:id="rId3"/>
              </a:rPr>
              <a:t>://www.microsoft.com/en-us/evalcenter</a:t>
            </a:r>
            <a:r>
              <a:rPr lang="en-GB" sz="1600" dirty="0" smtClean="0">
                <a:hlinkClick r:id="rId3"/>
              </a:rPr>
              <a:t>/</a:t>
            </a:r>
            <a:endParaRPr lang="en-GB" sz="1600" dirty="0" smtClean="0"/>
          </a:p>
          <a:p>
            <a:pPr marL="0" indent="0">
              <a:buNone/>
            </a:pPr>
            <a:r>
              <a:rPr lang="en-GB" sz="1800" b="1" i="1" dirty="0" smtClean="0"/>
              <a:t>Use Uni. Login for below links</a:t>
            </a:r>
            <a:endParaRPr lang="en-GB" sz="2400" b="1" i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Microsoft Azure : </a:t>
            </a:r>
            <a:r>
              <a:rPr lang="en-GB" sz="1600" dirty="0" smtClean="0">
                <a:hlinkClick r:id="rId4" tooltip="https://portal.azure.com/#blade/microsoft_azure_education/educationmenublade/software"/>
              </a:rPr>
              <a:t>https</a:t>
            </a:r>
            <a:r>
              <a:rPr lang="en-GB" sz="1600" dirty="0">
                <a:hlinkClick r:id="rId4" tooltip="https://portal.azure.com/#blade/microsoft_azure_education/educationmenublade/software"/>
              </a:rPr>
              <a:t>://portal.azure.com/#blade/Microsoft_Azure_Education/EducationMenuBlade/software</a:t>
            </a:r>
            <a:endParaRPr lang="en-GB" sz="16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Access </a:t>
            </a:r>
            <a:r>
              <a:rPr lang="en-GB" sz="2400" dirty="0" err="1" smtClean="0"/>
              <a:t>Labstat</a:t>
            </a:r>
            <a:r>
              <a:rPr lang="en-GB" sz="2400" dirty="0" smtClean="0"/>
              <a:t>: </a:t>
            </a:r>
            <a:r>
              <a:rPr lang="en-GB" sz="1600" dirty="0" smtClean="0"/>
              <a:t>Document available in Moodle</a:t>
            </a: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23915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960" b="28203"/>
          <a:stretch/>
        </p:blipFill>
        <p:spPr>
          <a:xfrm>
            <a:off x="1669484" y="596900"/>
            <a:ext cx="9087982" cy="19431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9100" y="3191906"/>
            <a:ext cx="1158875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Books Referred: </a:t>
            </a:r>
            <a:r>
              <a:rPr lang="en-GB" sz="1400" i="1" dirty="0" err="1"/>
              <a:t>Dauti</a:t>
            </a:r>
            <a:r>
              <a:rPr lang="en-GB" sz="1400" i="1" dirty="0"/>
              <a:t>, </a:t>
            </a:r>
            <a:r>
              <a:rPr lang="en-GB" sz="1400" i="1" dirty="0" err="1"/>
              <a:t>Bekim</a:t>
            </a:r>
            <a:r>
              <a:rPr lang="en-GB" sz="1400" i="1" dirty="0"/>
              <a:t>. Windows Server 2019 Administration Fundamentals: </a:t>
            </a:r>
            <a:r>
              <a:rPr lang="en-GB" sz="1400" i="1" dirty="0" smtClean="0"/>
              <a:t>A </a:t>
            </a:r>
            <a:r>
              <a:rPr lang="en-GB" sz="1400" i="1" dirty="0"/>
              <a:t>beginner's guide to managing and administering Windows Server environments, </a:t>
            </a:r>
            <a:r>
              <a:rPr lang="en-GB" sz="1400" i="1" dirty="0" smtClean="0"/>
              <a:t>2nd </a:t>
            </a:r>
            <a:r>
              <a:rPr lang="en-GB" sz="1400" i="1" dirty="0"/>
              <a:t>Edition . </a:t>
            </a:r>
            <a:r>
              <a:rPr lang="en-GB" sz="1400" i="1" dirty="0" err="1"/>
              <a:t>Packt</a:t>
            </a:r>
            <a:r>
              <a:rPr lang="en-GB" sz="1400" i="1" dirty="0"/>
              <a:t> Publishing</a:t>
            </a:r>
            <a:r>
              <a:rPr lang="en-GB" sz="1400" i="1" dirty="0" smtClean="0"/>
              <a:t>. </a:t>
            </a:r>
          </a:p>
          <a:p>
            <a:endParaRPr lang="en-GB" sz="1400" i="1" dirty="0"/>
          </a:p>
          <a:p>
            <a:r>
              <a:rPr lang="en-GB" sz="1400" b="1" dirty="0" smtClean="0"/>
              <a:t>Links referred </a:t>
            </a:r>
            <a:r>
              <a:rPr lang="en-GB" sz="1400" dirty="0" smtClean="0"/>
              <a:t>in this presentation: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Microsoft Virtual Academy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72233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A40FAC8-B8BA-482A-9A60-D5DDC882F965}">
  <ds:schemaRefs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0506BB8-97B4-4019-A3DC-26A9000DDA9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D784A0D-8321-4F8B-95FC-C0E8611C2B9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2948</TotalTime>
  <Words>1912</Words>
  <Application>Microsoft Office PowerPoint</Application>
  <PresentationFormat>Widescreen</PresentationFormat>
  <Paragraphs>357</Paragraphs>
  <Slides>31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31</vt:i4>
      </vt:variant>
    </vt:vector>
  </HeadingPairs>
  <TitlesOfParts>
    <vt:vector size="42" baseType="lpstr">
      <vt:lpstr>Arial</vt:lpstr>
      <vt:lpstr>Arial Narrow</vt:lpstr>
      <vt:lpstr>Calibri</vt:lpstr>
      <vt:lpstr>Calibri Light</vt:lpstr>
      <vt:lpstr>Constantia</vt:lpstr>
      <vt:lpstr>Helvetica</vt:lpstr>
      <vt:lpstr>Myriad Pro</vt:lpstr>
      <vt:lpstr>Wingdings</vt:lpstr>
      <vt:lpstr>Wingdings 2</vt:lpstr>
      <vt:lpstr>Office Theme</vt:lpstr>
      <vt:lpstr>20140311PresentationUWTSDTemplate</vt:lpstr>
      <vt:lpstr>DNS Network Operating Systems and Services (ACCA5023)</vt:lpstr>
      <vt:lpstr>So far…</vt:lpstr>
      <vt:lpstr>So far…</vt:lpstr>
      <vt:lpstr>So far…</vt:lpstr>
      <vt:lpstr>Did you complete the task?</vt:lpstr>
      <vt:lpstr>Checklist</vt:lpstr>
      <vt:lpstr>What’s your response? Type in Chat…</vt:lpstr>
      <vt:lpstr>Today’s objective….</vt:lpstr>
      <vt:lpstr>Today’s objective….</vt:lpstr>
      <vt:lpstr>DOMAIN NAME SYSTEM</vt:lpstr>
      <vt:lpstr>DOMAIN NAME SYSTEM</vt:lpstr>
      <vt:lpstr>PowerPoint Presentation</vt:lpstr>
      <vt:lpstr>PowerPoint Presentation</vt:lpstr>
      <vt:lpstr>PowerPoint Presentation</vt:lpstr>
      <vt:lpstr>DOMAIN NAME SYSTEM</vt:lpstr>
      <vt:lpstr>DOMAIN NAME SYSTEM</vt:lpstr>
      <vt:lpstr>DOMAIN NAME SYSTEM</vt:lpstr>
      <vt:lpstr>DOMAIN NAME SYSTEM</vt:lpstr>
      <vt:lpstr>DOMAIN NAME SYSTEM: namespace</vt:lpstr>
      <vt:lpstr>DOMAIN NAME SYSTEM</vt:lpstr>
      <vt:lpstr>DOMAIN NAME SYSTEM</vt:lpstr>
      <vt:lpstr>DOMAIN NAME SYSTEM: query</vt:lpstr>
      <vt:lpstr>DOMAIN NAME SYSTEM: query</vt:lpstr>
      <vt:lpstr>DOMAIN NAME SYSTEM: cache</vt:lpstr>
      <vt:lpstr>DOMAIN NAME SYSTEM: zones</vt:lpstr>
      <vt:lpstr>DOMAIN NAME SYSTEM: zones</vt:lpstr>
      <vt:lpstr>DOMAIN NAME SYSTEM: zones</vt:lpstr>
      <vt:lpstr>DOMAIN NAME SYSTEM: DELEGATION</vt:lpstr>
      <vt:lpstr>Summary: So far </vt:lpstr>
      <vt:lpstr>Task to Complete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OSPF concepts and configurations Enterprise Networking, Security, and Automation  (ACCA6023)</dc:title>
  <dc:creator>Nitheesh Kaliyamurthy</dc:creator>
  <cp:lastModifiedBy>Nitheesh Kaliyamurthy</cp:lastModifiedBy>
  <cp:revision>153</cp:revision>
  <dcterms:created xsi:type="dcterms:W3CDTF">2021-01-24T11:35:55Z</dcterms:created>
  <dcterms:modified xsi:type="dcterms:W3CDTF">2021-02-25T07:34:20Z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