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69" r:id="rId3"/>
    <p:sldId id="257" r:id="rId4"/>
    <p:sldId id="258" r:id="rId5"/>
    <p:sldId id="259" r:id="rId6"/>
    <p:sldId id="260" r:id="rId7"/>
    <p:sldId id="261" r:id="rId8"/>
    <p:sldId id="262" r:id="rId9"/>
    <p:sldId id="268" r:id="rId10"/>
    <p:sldId id="265" r:id="rId11"/>
  </p:sldIdLst>
  <p:sldSz cx="18288000" cy="10287000"/>
  <p:notesSz cx="6858000" cy="9144000"/>
  <p:embeddedFontLst>
    <p:embeddedFont>
      <p:font typeface="Calibri" panose="020F0502020204030204" pitchFamily="34" charset="0"/>
      <p:regular r:id="rId13"/>
      <p:bold r:id="rId14"/>
      <p:italic r:id="rId15"/>
      <p:boldItalic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4211" autoAdjust="0"/>
  </p:normalViewPr>
  <p:slideViewPr>
    <p:cSldViewPr>
      <p:cViewPr varScale="1">
        <p:scale>
          <a:sx n="50" d="100"/>
          <a:sy n="50" d="100"/>
        </p:scale>
        <p:origin x="75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68E715-9C9D-4574-B83D-29D716BC390C}" type="datetimeFigureOut">
              <a:rPr lang="en-IN" smtClean="0"/>
              <a:t>09-07-2026</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B8A138A-CBC4-4BF8-95CC-698E1D27A2BD}" type="slidenum">
              <a:rPr lang="en-IN" smtClean="0"/>
              <a:t>‹#›</a:t>
            </a:fld>
            <a:endParaRPr lang="en-IN"/>
          </a:p>
        </p:txBody>
      </p:sp>
    </p:spTree>
    <p:extLst>
      <p:ext uri="{BB962C8B-B14F-4D97-AF65-F5344CB8AC3E}">
        <p14:creationId xmlns:p14="http://schemas.microsoft.com/office/powerpoint/2010/main" val="913739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This presentation will offer a business plan for Redemption Roasters that is a revolutionary London-oriented coffee company, founded in (2016) by Max </a:t>
            </a:r>
            <a:r>
              <a:rPr lang="en-GB" sz="1200" kern="1200" dirty="0" err="1" smtClean="0">
                <a:solidFill>
                  <a:schemeClr val="tx1"/>
                </a:solidFill>
                <a:effectLst/>
                <a:latin typeface="+mn-lt"/>
                <a:ea typeface="+mn-ea"/>
                <a:cs typeface="+mn-cs"/>
              </a:rPr>
              <a:t>Dubiel</a:t>
            </a:r>
            <a:r>
              <a:rPr lang="en-GB" sz="1200" kern="1200" dirty="0" smtClean="0">
                <a:solidFill>
                  <a:schemeClr val="tx1"/>
                </a:solidFill>
                <a:effectLst/>
                <a:latin typeface="+mn-lt"/>
                <a:ea typeface="+mn-ea"/>
                <a:cs typeface="+mn-cs"/>
              </a:rPr>
              <a:t> and Ted </a:t>
            </a:r>
            <a:r>
              <a:rPr lang="en-GB" sz="1200" kern="1200" dirty="0" err="1" smtClean="0">
                <a:solidFill>
                  <a:schemeClr val="tx1"/>
                </a:solidFill>
                <a:effectLst/>
                <a:latin typeface="+mn-lt"/>
                <a:ea typeface="+mn-ea"/>
                <a:cs typeface="+mn-cs"/>
              </a:rPr>
              <a:t>Rosner</a:t>
            </a:r>
            <a:r>
              <a:rPr lang="en-GB" sz="1200" kern="1200" dirty="0" smtClean="0">
                <a:solidFill>
                  <a:schemeClr val="tx1"/>
                </a:solidFill>
                <a:effectLst/>
                <a:latin typeface="+mn-lt"/>
                <a:ea typeface="+mn-ea"/>
                <a:cs typeface="+mn-cs"/>
              </a:rPr>
              <a:t>. Despite the organisation operates within a highly competitive coffee market, its empowering social purpose towards reducing reoffending rates within the UK through upskilling prisoners and offering them meaningful paths for employment eventually drives the organisation’s success (Redemption Roaster, 2025.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B8A138A-CBC4-4BF8-95CC-698E1D27A2BD}" type="slidenum">
              <a:rPr lang="en-IN" smtClean="0"/>
              <a:t>3</a:t>
            </a:fld>
            <a:endParaRPr lang="en-IN"/>
          </a:p>
        </p:txBody>
      </p:sp>
    </p:spTree>
    <p:extLst>
      <p:ext uri="{BB962C8B-B14F-4D97-AF65-F5344CB8AC3E}">
        <p14:creationId xmlns:p14="http://schemas.microsoft.com/office/powerpoint/2010/main" val="4007305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Redemption Roasters works while partnering with the UK ministry of justice in order to position itself as world’s first prison-oriented barista training academy (</a:t>
            </a:r>
            <a:r>
              <a:rPr lang="en-US" sz="1200" kern="1200" dirty="0" smtClean="0">
                <a:solidFill>
                  <a:schemeClr val="tx1"/>
                </a:solidFill>
                <a:effectLst/>
                <a:latin typeface="+mn-lt"/>
                <a:ea typeface="+mn-ea"/>
                <a:cs typeface="+mn-cs"/>
              </a:rPr>
              <a:t>Redemption Roasters, 2026)</a:t>
            </a:r>
            <a:r>
              <a:rPr lang="en-GB" sz="1200" kern="1200" dirty="0" smtClean="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10"/>
          </p:nvPr>
        </p:nvSpPr>
        <p:spPr/>
        <p:txBody>
          <a:bodyPr/>
          <a:lstStyle/>
          <a:p>
            <a:fld id="{8B8A138A-CBC4-4BF8-95CC-698E1D27A2BD}" type="slidenum">
              <a:rPr lang="en-IN" smtClean="0"/>
              <a:t>4</a:t>
            </a:fld>
            <a:endParaRPr lang="en-IN"/>
          </a:p>
        </p:txBody>
      </p:sp>
    </p:spTree>
    <p:extLst>
      <p:ext uri="{BB962C8B-B14F-4D97-AF65-F5344CB8AC3E}">
        <p14:creationId xmlns:p14="http://schemas.microsoft.com/office/powerpoint/2010/main" val="3912054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organisation’s main goal emphasises on balancing commercial viability alongside social influences. Generally, for the long term the organisation will need to focus on expanding its retail footprint and driving barista training sessions within improvisation facilities.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B8A138A-CBC4-4BF8-95CC-698E1D27A2BD}" type="slidenum">
              <a:rPr lang="en-IN" smtClean="0"/>
              <a:t>5</a:t>
            </a:fld>
            <a:endParaRPr lang="en-IN"/>
          </a:p>
        </p:txBody>
      </p:sp>
    </p:spTree>
    <p:extLst>
      <p:ext uri="{BB962C8B-B14F-4D97-AF65-F5344CB8AC3E}">
        <p14:creationId xmlns:p14="http://schemas.microsoft.com/office/powerpoint/2010/main" val="3732394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strategic embedment of social impact into product quality sets the organisation apart across global coffee market.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B8A138A-CBC4-4BF8-95CC-698E1D27A2BD}" type="slidenum">
              <a:rPr lang="en-IN" smtClean="0"/>
              <a:t>6</a:t>
            </a:fld>
            <a:endParaRPr lang="en-IN"/>
          </a:p>
        </p:txBody>
      </p:sp>
    </p:spTree>
    <p:extLst>
      <p:ext uri="{BB962C8B-B14F-4D97-AF65-F5344CB8AC3E}">
        <p14:creationId xmlns:p14="http://schemas.microsoft.com/office/powerpoint/2010/main" val="3289460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Redemption operates on a quantifiable restoration narrative, which makes its stand out among the competitive marketplace. Despite strong competitive edge, the company somewhere faces competitive challenges and for overcoming them, it will need to expand the brand recognition  rate. </a:t>
            </a:r>
            <a:endParaRPr lang="en-IN" dirty="0"/>
          </a:p>
        </p:txBody>
      </p:sp>
      <p:sp>
        <p:nvSpPr>
          <p:cNvPr id="4" name="Slide Number Placeholder 3"/>
          <p:cNvSpPr>
            <a:spLocks noGrp="1"/>
          </p:cNvSpPr>
          <p:nvPr>
            <p:ph type="sldNum" sz="quarter" idx="10"/>
          </p:nvPr>
        </p:nvSpPr>
        <p:spPr/>
        <p:txBody>
          <a:bodyPr/>
          <a:lstStyle/>
          <a:p>
            <a:fld id="{8B8A138A-CBC4-4BF8-95CC-698E1D27A2BD}" type="slidenum">
              <a:rPr lang="en-IN" smtClean="0"/>
              <a:t>7</a:t>
            </a:fld>
            <a:endParaRPr lang="en-IN"/>
          </a:p>
        </p:txBody>
      </p:sp>
    </p:spTree>
    <p:extLst>
      <p:ext uri="{BB962C8B-B14F-4D97-AF65-F5344CB8AC3E}">
        <p14:creationId xmlns:p14="http://schemas.microsoft.com/office/powerpoint/2010/main" val="2690667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Lastly, the presentation evaluated that Redemption operates on a quantifiable restoration narrative, which makes its stand out among the competitive marketplace.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B8A138A-CBC4-4BF8-95CC-698E1D27A2BD}" type="slidenum">
              <a:rPr lang="en-IN" smtClean="0"/>
              <a:t>8</a:t>
            </a:fld>
            <a:endParaRPr lang="en-IN"/>
          </a:p>
        </p:txBody>
      </p:sp>
    </p:spTree>
    <p:extLst>
      <p:ext uri="{BB962C8B-B14F-4D97-AF65-F5344CB8AC3E}">
        <p14:creationId xmlns:p14="http://schemas.microsoft.com/office/powerpoint/2010/main" val="3066996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7/9/2026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7/9/2026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7/9/2026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2.png"/><Relationship Id="rId4" Type="http://schemas.openxmlformats.org/officeDocument/2006/relationships/image" Target="../media/image2.svg"/><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2.png"/><Relationship Id="rId4" Type="http://schemas.openxmlformats.org/officeDocument/2006/relationships/image" Target="../media/image2.svg"/><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2.png"/><Relationship Id="rId4" Type="http://schemas.openxmlformats.org/officeDocument/2006/relationships/image" Target="../media/image2.svg"/><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2.png"/><Relationship Id="rId4" Type="http://schemas.openxmlformats.org/officeDocument/2006/relationships/image" Target="../media/image2.svg"/><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2.png"/><Relationship Id="rId4" Type="http://schemas.openxmlformats.org/officeDocument/2006/relationships/image" Target="../media/image2.svg"/><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2.png"/><Relationship Id="rId4" Type="http://schemas.openxmlformats.org/officeDocument/2006/relationships/image" Target="../media/image2.svg"/><Relationship Id="rId9"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redemptionroasters.com/blogs/blog/social-impact-report-2025?srsltid=AfmBOopQaW-dbBVXOFdc3V7GMh6_qXOjhEY-oPpO3kJ3wXOPq8kBoupj" TargetMode="External"/><Relationship Id="rId5" Type="http://schemas.openxmlformats.org/officeDocument/2006/relationships/image" Target="../media/image5.svg"/></Relationships>
</file>

<file path=ppt/slides/_rels/slide1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96743" y="0"/>
            <a:ext cx="5049377" cy="10287000"/>
            <a:chOff x="0" y="0"/>
            <a:chExt cx="1329877" cy="2709333"/>
          </a:xfrm>
        </p:grpSpPr>
        <p:sp>
          <p:nvSpPr>
            <p:cNvPr id="3" name="Freeform 3"/>
            <p:cNvSpPr/>
            <p:nvPr/>
          </p:nvSpPr>
          <p:spPr>
            <a:xfrm>
              <a:off x="0" y="0"/>
              <a:ext cx="1329877" cy="2709333"/>
            </a:xfrm>
            <a:custGeom>
              <a:avLst/>
              <a:gdLst/>
              <a:ahLst/>
              <a:cxnLst/>
              <a:rect l="l" t="t" r="r" b="b"/>
              <a:pathLst>
                <a:path w="1329877" h="2709333">
                  <a:moveTo>
                    <a:pt x="0" y="0"/>
                  </a:moveTo>
                  <a:lnTo>
                    <a:pt x="1329877" y="0"/>
                  </a:lnTo>
                  <a:lnTo>
                    <a:pt x="1329877" y="2709333"/>
                  </a:lnTo>
                  <a:lnTo>
                    <a:pt x="0" y="2709333"/>
                  </a:lnTo>
                  <a:close/>
                </a:path>
              </a:pathLst>
            </a:custGeom>
            <a:solidFill>
              <a:srgbClr val="E0D2C7"/>
            </a:solidFill>
          </p:spPr>
        </p:sp>
        <p:sp>
          <p:nvSpPr>
            <p:cNvPr id="4" name="TextBox 4"/>
            <p:cNvSpPr txBox="1"/>
            <p:nvPr/>
          </p:nvSpPr>
          <p:spPr>
            <a:xfrm>
              <a:off x="0" y="-38100"/>
              <a:ext cx="1329877" cy="274743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6070904" y="-1341238"/>
            <a:ext cx="3724131" cy="4421085"/>
          </a:xfrm>
          <a:custGeom>
            <a:avLst/>
            <a:gdLst/>
            <a:ahLst/>
            <a:cxnLst/>
            <a:rect l="l" t="t" r="r" b="b"/>
            <a:pathLst>
              <a:path w="3724131" h="4421085">
                <a:moveTo>
                  <a:pt x="0" y="0"/>
                </a:moveTo>
                <a:lnTo>
                  <a:pt x="3724131" y="0"/>
                </a:lnTo>
                <a:lnTo>
                  <a:pt x="3724131" y="4421085"/>
                </a:lnTo>
                <a:lnTo>
                  <a:pt x="0" y="4421085"/>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6" name="Freeform 6"/>
          <p:cNvSpPr/>
          <p:nvPr/>
        </p:nvSpPr>
        <p:spPr>
          <a:xfrm rot="-744945">
            <a:off x="-1045365" y="7946753"/>
            <a:ext cx="3724131" cy="4421085"/>
          </a:xfrm>
          <a:custGeom>
            <a:avLst/>
            <a:gdLst/>
            <a:ahLst/>
            <a:cxnLst/>
            <a:rect l="l" t="t" r="r" b="b"/>
            <a:pathLst>
              <a:path w="3724131" h="4421085">
                <a:moveTo>
                  <a:pt x="0" y="0"/>
                </a:moveTo>
                <a:lnTo>
                  <a:pt x="3724131" y="0"/>
                </a:lnTo>
                <a:lnTo>
                  <a:pt x="3724131" y="4421085"/>
                </a:lnTo>
                <a:lnTo>
                  <a:pt x="0" y="4421085"/>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10" name="TextBox 10"/>
          <p:cNvSpPr txBox="1"/>
          <p:nvPr/>
        </p:nvSpPr>
        <p:spPr>
          <a:xfrm>
            <a:off x="7585148" y="2684469"/>
            <a:ext cx="8629139" cy="2492990"/>
          </a:xfrm>
          <a:prstGeom prst="rect">
            <a:avLst/>
          </a:prstGeom>
        </p:spPr>
        <p:txBody>
          <a:bodyPr lIns="0" tIns="0" rIns="0" bIns="0" rtlCol="0" anchor="t">
            <a:spAutoFit/>
          </a:bodyPr>
          <a:lstStyle/>
          <a:p>
            <a:pPr algn="ctr"/>
            <a:r>
              <a:rPr lang="en-IN" sz="5400" b="1" dirty="0">
                <a:latin typeface="Times New Roman" panose="02020603050405020304" pitchFamily="18" charset="0"/>
                <a:cs typeface="Times New Roman" panose="02020603050405020304" pitchFamily="18" charset="0"/>
              </a:rPr>
              <a:t>Entrepreneurship</a:t>
            </a:r>
            <a:r>
              <a:rPr lang="en-IN" sz="5400" b="1" dirty="0">
                <a:latin typeface="Times New Roman" panose="02020603050405020304" pitchFamily="18" charset="0"/>
                <a:cs typeface="Times New Roman" panose="02020603050405020304" pitchFamily="18" charset="0"/>
              </a:rPr>
              <a:t/>
            </a:r>
            <a:br>
              <a:rPr lang="en-IN" sz="5400" b="1" dirty="0">
                <a:latin typeface="Times New Roman" panose="02020603050405020304" pitchFamily="18" charset="0"/>
                <a:cs typeface="Times New Roman" panose="02020603050405020304" pitchFamily="18" charset="0"/>
              </a:rPr>
            </a:br>
            <a:r>
              <a:rPr lang="en-IN" sz="5400" b="1" dirty="0" smtClean="0">
                <a:latin typeface="Times New Roman" panose="02020603050405020304" pitchFamily="18" charset="0"/>
                <a:cs typeface="Times New Roman" panose="02020603050405020304" pitchFamily="18" charset="0"/>
              </a:rPr>
              <a:t>(Business plan for Redemption Roasters)</a:t>
            </a:r>
            <a:endParaRPr lang="en-US" sz="5400" b="1" dirty="0">
              <a:solidFill>
                <a:srgbClr val="54372A"/>
              </a:solidFill>
              <a:latin typeface="Times New Roman" panose="02020603050405020304" pitchFamily="18" charset="0"/>
              <a:ea typeface="Stars &amp; Love Bottom Heavy"/>
              <a:cs typeface="Times New Roman" panose="02020603050405020304" pitchFamily="18" charset="0"/>
              <a:sym typeface="Stars &amp; Love Bottom Heavy"/>
            </a:endParaRPr>
          </a:p>
        </p:txBody>
      </p:sp>
      <p:grpSp>
        <p:nvGrpSpPr>
          <p:cNvPr id="12" name="Group 12"/>
          <p:cNvGrpSpPr/>
          <p:nvPr/>
        </p:nvGrpSpPr>
        <p:grpSpPr>
          <a:xfrm>
            <a:off x="8242925" y="6566238"/>
            <a:ext cx="11692675" cy="1160852"/>
            <a:chOff x="0" y="0"/>
            <a:chExt cx="3079552" cy="305739"/>
          </a:xfrm>
        </p:grpSpPr>
        <p:sp>
          <p:nvSpPr>
            <p:cNvPr id="13" name="Freeform 13"/>
            <p:cNvSpPr/>
            <p:nvPr/>
          </p:nvSpPr>
          <p:spPr>
            <a:xfrm>
              <a:off x="0" y="0"/>
              <a:ext cx="3079552" cy="305739"/>
            </a:xfrm>
            <a:custGeom>
              <a:avLst/>
              <a:gdLst/>
              <a:ahLst/>
              <a:cxnLst/>
              <a:rect l="l" t="t" r="r" b="b"/>
              <a:pathLst>
                <a:path w="3079552" h="305739">
                  <a:moveTo>
                    <a:pt x="0" y="0"/>
                  </a:moveTo>
                  <a:lnTo>
                    <a:pt x="3079552" y="0"/>
                  </a:lnTo>
                  <a:lnTo>
                    <a:pt x="3079552" y="305739"/>
                  </a:lnTo>
                  <a:lnTo>
                    <a:pt x="0" y="305739"/>
                  </a:lnTo>
                  <a:close/>
                </a:path>
              </a:pathLst>
            </a:custGeom>
            <a:solidFill>
              <a:srgbClr val="E0D2C7"/>
            </a:solidFill>
          </p:spPr>
        </p:sp>
        <p:sp>
          <p:nvSpPr>
            <p:cNvPr id="14" name="TextBox 14"/>
            <p:cNvSpPr txBox="1"/>
            <p:nvPr/>
          </p:nvSpPr>
          <p:spPr>
            <a:xfrm>
              <a:off x="0" y="-38100"/>
              <a:ext cx="3079552" cy="343839"/>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rot="-1020867">
            <a:off x="14884963" y="8555322"/>
            <a:ext cx="4630899" cy="3561583"/>
          </a:xfrm>
          <a:custGeom>
            <a:avLst/>
            <a:gdLst/>
            <a:ahLst/>
            <a:cxnLst/>
            <a:rect l="l" t="t" r="r" b="b"/>
            <a:pathLst>
              <a:path w="4630899" h="3561583">
                <a:moveTo>
                  <a:pt x="0" y="0"/>
                </a:moveTo>
                <a:lnTo>
                  <a:pt x="4630900" y="0"/>
                </a:lnTo>
                <a:lnTo>
                  <a:pt x="4630900" y="3561582"/>
                </a:lnTo>
                <a:lnTo>
                  <a:pt x="0" y="3561582"/>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17" name="Freeform 17"/>
          <p:cNvSpPr/>
          <p:nvPr/>
        </p:nvSpPr>
        <p:spPr>
          <a:xfrm rot="8839705">
            <a:off x="-1747589" y="-1561122"/>
            <a:ext cx="4630899" cy="3561583"/>
          </a:xfrm>
          <a:custGeom>
            <a:avLst/>
            <a:gdLst/>
            <a:ahLst/>
            <a:cxnLst/>
            <a:rect l="l" t="t" r="r" b="b"/>
            <a:pathLst>
              <a:path w="4630899" h="3561583">
                <a:moveTo>
                  <a:pt x="0" y="0"/>
                </a:moveTo>
                <a:lnTo>
                  <a:pt x="4630899" y="0"/>
                </a:lnTo>
                <a:lnTo>
                  <a:pt x="4630899" y="3561583"/>
                </a:lnTo>
                <a:lnTo>
                  <a:pt x="0" y="3561583"/>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18" name="Freeform 18"/>
          <p:cNvSpPr/>
          <p:nvPr/>
        </p:nvSpPr>
        <p:spPr>
          <a:xfrm>
            <a:off x="14993487" y="1409700"/>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9" name="Freeform 19"/>
          <p:cNvSpPr/>
          <p:nvPr/>
        </p:nvSpPr>
        <p:spPr>
          <a:xfrm>
            <a:off x="7592075" y="8607451"/>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6743" y="0"/>
            <a:ext cx="5049377" cy="10287000"/>
            <a:chOff x="0" y="0"/>
            <a:chExt cx="1329877" cy="2709333"/>
          </a:xfrm>
        </p:grpSpPr>
        <p:sp>
          <p:nvSpPr>
            <p:cNvPr id="3" name="Freeform 3"/>
            <p:cNvSpPr/>
            <p:nvPr/>
          </p:nvSpPr>
          <p:spPr>
            <a:xfrm>
              <a:off x="0" y="0"/>
              <a:ext cx="1329877" cy="2709333"/>
            </a:xfrm>
            <a:custGeom>
              <a:avLst/>
              <a:gdLst/>
              <a:ahLst/>
              <a:cxnLst/>
              <a:rect l="l" t="t" r="r" b="b"/>
              <a:pathLst>
                <a:path w="1329877" h="2709333">
                  <a:moveTo>
                    <a:pt x="0" y="0"/>
                  </a:moveTo>
                  <a:lnTo>
                    <a:pt x="1329877" y="0"/>
                  </a:lnTo>
                  <a:lnTo>
                    <a:pt x="1329877" y="2709333"/>
                  </a:lnTo>
                  <a:lnTo>
                    <a:pt x="0" y="2709333"/>
                  </a:lnTo>
                  <a:close/>
                </a:path>
              </a:pathLst>
            </a:custGeom>
            <a:solidFill>
              <a:srgbClr val="E0D2C7"/>
            </a:solidFill>
          </p:spPr>
        </p:sp>
        <p:sp>
          <p:nvSpPr>
            <p:cNvPr id="4" name="TextBox 4"/>
            <p:cNvSpPr txBox="1"/>
            <p:nvPr/>
          </p:nvSpPr>
          <p:spPr>
            <a:xfrm>
              <a:off x="0" y="-38100"/>
              <a:ext cx="1329877" cy="274743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6070904" y="-1341238"/>
            <a:ext cx="3724131" cy="4421085"/>
          </a:xfrm>
          <a:custGeom>
            <a:avLst/>
            <a:gdLst/>
            <a:ahLst/>
            <a:cxnLst/>
            <a:rect l="l" t="t" r="r" b="b"/>
            <a:pathLst>
              <a:path w="3724131" h="4421085">
                <a:moveTo>
                  <a:pt x="0" y="0"/>
                </a:moveTo>
                <a:lnTo>
                  <a:pt x="3724131" y="0"/>
                </a:lnTo>
                <a:lnTo>
                  <a:pt x="3724131" y="4421085"/>
                </a:lnTo>
                <a:lnTo>
                  <a:pt x="0" y="4421085"/>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6" name="Freeform 6"/>
          <p:cNvSpPr/>
          <p:nvPr/>
        </p:nvSpPr>
        <p:spPr>
          <a:xfrm rot="-744945">
            <a:off x="-1045365" y="7946753"/>
            <a:ext cx="3724131" cy="4421085"/>
          </a:xfrm>
          <a:custGeom>
            <a:avLst/>
            <a:gdLst/>
            <a:ahLst/>
            <a:cxnLst/>
            <a:rect l="l" t="t" r="r" b="b"/>
            <a:pathLst>
              <a:path w="3724131" h="4421085">
                <a:moveTo>
                  <a:pt x="0" y="0"/>
                </a:moveTo>
                <a:lnTo>
                  <a:pt x="3724131" y="0"/>
                </a:lnTo>
                <a:lnTo>
                  <a:pt x="3724131" y="4421085"/>
                </a:lnTo>
                <a:lnTo>
                  <a:pt x="0" y="4421085"/>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16" name="Freeform 16"/>
          <p:cNvSpPr/>
          <p:nvPr/>
        </p:nvSpPr>
        <p:spPr>
          <a:xfrm rot="-1020867">
            <a:off x="14884963" y="8555322"/>
            <a:ext cx="4630899" cy="3561583"/>
          </a:xfrm>
          <a:custGeom>
            <a:avLst/>
            <a:gdLst/>
            <a:ahLst/>
            <a:cxnLst/>
            <a:rect l="l" t="t" r="r" b="b"/>
            <a:pathLst>
              <a:path w="4630899" h="3561583">
                <a:moveTo>
                  <a:pt x="0" y="0"/>
                </a:moveTo>
                <a:lnTo>
                  <a:pt x="4630900" y="0"/>
                </a:lnTo>
                <a:lnTo>
                  <a:pt x="4630900" y="3561582"/>
                </a:lnTo>
                <a:lnTo>
                  <a:pt x="0" y="3561582"/>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17" name="Freeform 17"/>
          <p:cNvSpPr/>
          <p:nvPr/>
        </p:nvSpPr>
        <p:spPr>
          <a:xfrm rot="8839705">
            <a:off x="-1747589" y="-1561122"/>
            <a:ext cx="4630899" cy="3561583"/>
          </a:xfrm>
          <a:custGeom>
            <a:avLst/>
            <a:gdLst/>
            <a:ahLst/>
            <a:cxnLst/>
            <a:rect l="l" t="t" r="r" b="b"/>
            <a:pathLst>
              <a:path w="4630899" h="3561583">
                <a:moveTo>
                  <a:pt x="0" y="0"/>
                </a:moveTo>
                <a:lnTo>
                  <a:pt x="4630899" y="0"/>
                </a:lnTo>
                <a:lnTo>
                  <a:pt x="4630899" y="3561583"/>
                </a:lnTo>
                <a:lnTo>
                  <a:pt x="0" y="3561583"/>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18" name="Freeform 18"/>
          <p:cNvSpPr/>
          <p:nvPr/>
        </p:nvSpPr>
        <p:spPr>
          <a:xfrm>
            <a:off x="14993487" y="1409700"/>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9" name="Freeform 19"/>
          <p:cNvSpPr/>
          <p:nvPr/>
        </p:nvSpPr>
        <p:spPr>
          <a:xfrm>
            <a:off x="7592075" y="8607451"/>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TextBox 6"/>
          <p:cNvSpPr txBox="1"/>
          <p:nvPr/>
        </p:nvSpPr>
        <p:spPr>
          <a:xfrm>
            <a:off x="5334000" y="1028700"/>
            <a:ext cx="8915400" cy="646331"/>
          </a:xfrm>
          <a:prstGeom prst="rect">
            <a:avLst/>
          </a:prstGeom>
          <a:noFill/>
        </p:spPr>
        <p:txBody>
          <a:bodyPr wrap="square" rtlCol="0">
            <a:spAutoFit/>
          </a:bodyPr>
          <a:lstStyle/>
          <a:p>
            <a:r>
              <a:rPr lang="en-GB" sz="3600" b="1" dirty="0" smtClean="0">
                <a:latin typeface="Times New Roman" panose="02020603050405020304" pitchFamily="18" charset="0"/>
                <a:cs typeface="Times New Roman" panose="02020603050405020304" pitchFamily="18" charset="0"/>
              </a:rPr>
              <a:t>Table of contents</a:t>
            </a:r>
            <a:endParaRPr lang="en-GB" sz="36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5334000" y="2400300"/>
            <a:ext cx="8001000" cy="5078313"/>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Introduction</a:t>
            </a:r>
          </a:p>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Core concepts and products </a:t>
            </a:r>
          </a:p>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Organisational objectives </a:t>
            </a:r>
          </a:p>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Unique selling point </a:t>
            </a:r>
          </a:p>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Market competitors </a:t>
            </a:r>
          </a:p>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Conclusion </a:t>
            </a:r>
          </a:p>
          <a:p>
            <a:pPr marL="342900" indent="-342900">
              <a:lnSpc>
                <a:spcPct val="150000"/>
              </a:lnSpc>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References </a:t>
            </a:r>
          </a:p>
          <a:p>
            <a:pPr>
              <a:lnSpc>
                <a:spcPct val="150000"/>
              </a:lnSpc>
            </a:pPr>
            <a:endParaRPr lang="en-GB" sz="2400" dirty="0" smtClean="0">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9079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14271739" y="-277334"/>
            <a:ext cx="4839766" cy="5030617"/>
            <a:chOff x="0" y="0"/>
            <a:chExt cx="1274671" cy="1324936"/>
          </a:xfrm>
        </p:grpSpPr>
        <p:sp>
          <p:nvSpPr>
            <p:cNvPr id="3" name="Freeform 3"/>
            <p:cNvSpPr/>
            <p:nvPr/>
          </p:nvSpPr>
          <p:spPr>
            <a:xfrm>
              <a:off x="0" y="0"/>
              <a:ext cx="1274671" cy="1324936"/>
            </a:xfrm>
            <a:custGeom>
              <a:avLst/>
              <a:gdLst/>
              <a:ahLst/>
              <a:cxnLst/>
              <a:rect l="l" t="t" r="r" b="b"/>
              <a:pathLst>
                <a:path w="1274671" h="1324936">
                  <a:moveTo>
                    <a:pt x="0" y="0"/>
                  </a:moveTo>
                  <a:lnTo>
                    <a:pt x="1274671" y="0"/>
                  </a:lnTo>
                  <a:lnTo>
                    <a:pt x="1274671" y="1324936"/>
                  </a:lnTo>
                  <a:lnTo>
                    <a:pt x="0" y="1324936"/>
                  </a:lnTo>
                  <a:close/>
                </a:path>
              </a:pathLst>
            </a:custGeom>
            <a:solidFill>
              <a:srgbClr val="E0D2C7"/>
            </a:solidFill>
          </p:spPr>
        </p:sp>
        <p:sp>
          <p:nvSpPr>
            <p:cNvPr id="4" name="TextBox 4"/>
            <p:cNvSpPr txBox="1"/>
            <p:nvPr/>
          </p:nvSpPr>
          <p:spPr>
            <a:xfrm>
              <a:off x="0" y="-38100"/>
              <a:ext cx="1274671" cy="136303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031935" y="8070214"/>
            <a:ext cx="3627734" cy="4306649"/>
          </a:xfrm>
          <a:custGeom>
            <a:avLst/>
            <a:gdLst/>
            <a:ahLst/>
            <a:cxnLst/>
            <a:rect l="l" t="t" r="r" b="b"/>
            <a:pathLst>
              <a:path w="3627734" h="4306649">
                <a:moveTo>
                  <a:pt x="0" y="0"/>
                </a:moveTo>
                <a:lnTo>
                  <a:pt x="3627734" y="0"/>
                </a:lnTo>
                <a:lnTo>
                  <a:pt x="3627734" y="4306649"/>
                </a:lnTo>
                <a:lnTo>
                  <a:pt x="0" y="430664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rot="4297474">
            <a:off x="14444096" y="7028341"/>
            <a:ext cx="5257755" cy="6241721"/>
          </a:xfrm>
          <a:custGeom>
            <a:avLst/>
            <a:gdLst/>
            <a:ahLst/>
            <a:cxnLst/>
            <a:rect l="l" t="t" r="r" b="b"/>
            <a:pathLst>
              <a:path w="5257755" h="6241721">
                <a:moveTo>
                  <a:pt x="0" y="0"/>
                </a:moveTo>
                <a:lnTo>
                  <a:pt x="5257755" y="0"/>
                </a:lnTo>
                <a:lnTo>
                  <a:pt x="5257755" y="6241721"/>
                </a:lnTo>
                <a:lnTo>
                  <a:pt x="0" y="624172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10" name="Freeform 10"/>
          <p:cNvSpPr/>
          <p:nvPr/>
        </p:nvSpPr>
        <p:spPr>
          <a:xfrm rot="8839705">
            <a:off x="-1685157" y="-1885088"/>
            <a:ext cx="5427713" cy="4174405"/>
          </a:xfrm>
          <a:custGeom>
            <a:avLst/>
            <a:gdLst/>
            <a:ahLst/>
            <a:cxnLst/>
            <a:rect l="l" t="t" r="r" b="b"/>
            <a:pathLst>
              <a:path w="5427713" h="4174405">
                <a:moveTo>
                  <a:pt x="0" y="0"/>
                </a:moveTo>
                <a:lnTo>
                  <a:pt x="5427714" y="0"/>
                </a:lnTo>
                <a:lnTo>
                  <a:pt x="5427714" y="4174405"/>
                </a:lnTo>
                <a:lnTo>
                  <a:pt x="0" y="4174405"/>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1" name="Freeform 11"/>
          <p:cNvSpPr/>
          <p:nvPr/>
        </p:nvSpPr>
        <p:spPr>
          <a:xfrm>
            <a:off x="9240941" y="1912550"/>
            <a:ext cx="650849" cy="650849"/>
          </a:xfrm>
          <a:custGeom>
            <a:avLst/>
            <a:gdLst/>
            <a:ahLst/>
            <a:cxnLst/>
            <a:rect l="l" t="t" r="r" b="b"/>
            <a:pathLst>
              <a:path w="650849" h="650849">
                <a:moveTo>
                  <a:pt x="0" y="0"/>
                </a:moveTo>
                <a:lnTo>
                  <a:pt x="650850" y="0"/>
                </a:lnTo>
                <a:lnTo>
                  <a:pt x="650850" y="650850"/>
                </a:lnTo>
                <a:lnTo>
                  <a:pt x="0" y="65085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2" name="Freeform 12"/>
          <p:cNvSpPr/>
          <p:nvPr/>
        </p:nvSpPr>
        <p:spPr>
          <a:xfrm>
            <a:off x="6329805" y="8607451"/>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Rectangle 6"/>
          <p:cNvSpPr/>
          <p:nvPr/>
        </p:nvSpPr>
        <p:spPr>
          <a:xfrm>
            <a:off x="2710884" y="2165644"/>
            <a:ext cx="2805255" cy="823752"/>
          </a:xfrm>
          <a:prstGeom prst="rect">
            <a:avLst/>
          </a:prstGeom>
        </p:spPr>
        <p:txBody>
          <a:bodyPr wrap="none">
            <a:spAutoFit/>
          </a:bodyPr>
          <a:lstStyle/>
          <a:p>
            <a:pPr algn="just">
              <a:lnSpc>
                <a:spcPct val="150000"/>
              </a:lnSpc>
              <a:spcAft>
                <a:spcPts val="1000"/>
              </a:spcAft>
            </a:pPr>
            <a:r>
              <a:rPr lang="en-GB" sz="3600" b="1" dirty="0">
                <a:latin typeface="Times New Roman" panose="02020603050405020304" pitchFamily="18" charset="0"/>
                <a:ea typeface="Calibri" panose="020F0502020204030204" pitchFamily="34" charset="0"/>
                <a:cs typeface="Mangal"/>
              </a:rPr>
              <a:t>Introduction </a:t>
            </a:r>
            <a:endParaRPr lang="en-IN" sz="3600" dirty="0">
              <a:effectLst/>
              <a:latin typeface="Times New Roman" panose="02020603050405020304" pitchFamily="18" charset="0"/>
              <a:ea typeface="Calibri" panose="020F0502020204030204" pitchFamily="34" charset="0"/>
              <a:cs typeface="Mangal"/>
            </a:endParaRPr>
          </a:p>
        </p:txBody>
      </p:sp>
      <p:sp>
        <p:nvSpPr>
          <p:cNvPr id="8" name="TextBox 7"/>
          <p:cNvSpPr txBox="1"/>
          <p:nvPr/>
        </p:nvSpPr>
        <p:spPr>
          <a:xfrm>
            <a:off x="2710884" y="3424079"/>
            <a:ext cx="7042716" cy="3970318"/>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Redemption Roasters: A coffee company, operating with a mission to reduce reoffending through coffee </a:t>
            </a:r>
            <a:endParaRPr lang="en-IN"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Founders: Max </a:t>
            </a:r>
            <a:r>
              <a:rPr lang="en-GB" sz="2400" dirty="0" err="1">
                <a:latin typeface="Times New Roman" panose="02020603050405020304" pitchFamily="18" charset="0"/>
                <a:cs typeface="Times New Roman" panose="02020603050405020304" pitchFamily="18" charset="0"/>
              </a:rPr>
              <a:t>Dubiel</a:t>
            </a:r>
            <a:r>
              <a:rPr lang="en-GB" sz="2400" dirty="0">
                <a:latin typeface="Times New Roman" panose="02020603050405020304" pitchFamily="18" charset="0"/>
                <a:cs typeface="Times New Roman" panose="02020603050405020304" pitchFamily="18" charset="0"/>
              </a:rPr>
              <a:t> and Ted </a:t>
            </a:r>
            <a:r>
              <a:rPr lang="en-GB" sz="2400" dirty="0" err="1">
                <a:latin typeface="Times New Roman" panose="02020603050405020304" pitchFamily="18" charset="0"/>
                <a:cs typeface="Times New Roman" panose="02020603050405020304" pitchFamily="18" charset="0"/>
              </a:rPr>
              <a:t>Rosner</a:t>
            </a:r>
            <a:r>
              <a:rPr lang="en-GB" sz="2400" dirty="0">
                <a:latin typeface="Times New Roman" panose="02020603050405020304" pitchFamily="18" charset="0"/>
                <a:cs typeface="Times New Roman" panose="02020603050405020304" pitchFamily="18" charset="0"/>
              </a:rPr>
              <a:t> (founded in 2016)</a:t>
            </a:r>
            <a:endParaRPr lang="en-IN"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mission: To upskill prisoners for eliminating re-offense (Redemption Roaster, 2025)</a:t>
            </a:r>
            <a:endParaRPr lang="en-IN"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9"/>
          <a:stretch>
            <a:fillRect/>
          </a:stretch>
        </p:blipFill>
        <p:spPr>
          <a:xfrm>
            <a:off x="11430000" y="3424079"/>
            <a:ext cx="4330021" cy="432591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14271739" y="-277334"/>
            <a:ext cx="4839766" cy="5030617"/>
            <a:chOff x="0" y="0"/>
            <a:chExt cx="1274671" cy="1324936"/>
          </a:xfrm>
        </p:grpSpPr>
        <p:sp>
          <p:nvSpPr>
            <p:cNvPr id="3" name="Freeform 3"/>
            <p:cNvSpPr/>
            <p:nvPr/>
          </p:nvSpPr>
          <p:spPr>
            <a:xfrm>
              <a:off x="0" y="0"/>
              <a:ext cx="1274671" cy="1324936"/>
            </a:xfrm>
            <a:custGeom>
              <a:avLst/>
              <a:gdLst/>
              <a:ahLst/>
              <a:cxnLst/>
              <a:rect l="l" t="t" r="r" b="b"/>
              <a:pathLst>
                <a:path w="1274671" h="1324936">
                  <a:moveTo>
                    <a:pt x="0" y="0"/>
                  </a:moveTo>
                  <a:lnTo>
                    <a:pt x="1274671" y="0"/>
                  </a:lnTo>
                  <a:lnTo>
                    <a:pt x="1274671" y="1324936"/>
                  </a:lnTo>
                  <a:lnTo>
                    <a:pt x="0" y="1324936"/>
                  </a:lnTo>
                  <a:close/>
                </a:path>
              </a:pathLst>
            </a:custGeom>
            <a:solidFill>
              <a:srgbClr val="E0D2C7"/>
            </a:solidFill>
          </p:spPr>
        </p:sp>
        <p:sp>
          <p:nvSpPr>
            <p:cNvPr id="4" name="TextBox 4"/>
            <p:cNvSpPr txBox="1"/>
            <p:nvPr/>
          </p:nvSpPr>
          <p:spPr>
            <a:xfrm>
              <a:off x="0" y="-38100"/>
              <a:ext cx="1274671" cy="136303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031935" y="8070214"/>
            <a:ext cx="3627734" cy="4306649"/>
          </a:xfrm>
          <a:custGeom>
            <a:avLst/>
            <a:gdLst/>
            <a:ahLst/>
            <a:cxnLst/>
            <a:rect l="l" t="t" r="r" b="b"/>
            <a:pathLst>
              <a:path w="3627734" h="4306649">
                <a:moveTo>
                  <a:pt x="0" y="0"/>
                </a:moveTo>
                <a:lnTo>
                  <a:pt x="3627734" y="0"/>
                </a:lnTo>
                <a:lnTo>
                  <a:pt x="3627734" y="4306649"/>
                </a:lnTo>
                <a:lnTo>
                  <a:pt x="0" y="430664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rot="4297474">
            <a:off x="14444096" y="7028341"/>
            <a:ext cx="5257755" cy="6241721"/>
          </a:xfrm>
          <a:custGeom>
            <a:avLst/>
            <a:gdLst/>
            <a:ahLst/>
            <a:cxnLst/>
            <a:rect l="l" t="t" r="r" b="b"/>
            <a:pathLst>
              <a:path w="5257755" h="6241721">
                <a:moveTo>
                  <a:pt x="0" y="0"/>
                </a:moveTo>
                <a:lnTo>
                  <a:pt x="5257755" y="0"/>
                </a:lnTo>
                <a:lnTo>
                  <a:pt x="5257755" y="6241721"/>
                </a:lnTo>
                <a:lnTo>
                  <a:pt x="0" y="624172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9" name="Freeform 9"/>
          <p:cNvSpPr/>
          <p:nvPr/>
        </p:nvSpPr>
        <p:spPr>
          <a:xfrm>
            <a:off x="9891787" y="1258312"/>
            <a:ext cx="6711140" cy="8227564"/>
          </a:xfrm>
          <a:custGeom>
            <a:avLst/>
            <a:gdLst/>
            <a:ahLst/>
            <a:cxnLst/>
            <a:rect l="l" t="t" r="r" b="b"/>
            <a:pathLst>
              <a:path w="7165673" h="8784802">
                <a:moveTo>
                  <a:pt x="824297" y="381000"/>
                </a:moveTo>
                <a:lnTo>
                  <a:pt x="639366" y="565329"/>
                </a:lnTo>
                <a:lnTo>
                  <a:pt x="639366" y="8219490"/>
                </a:lnTo>
                <a:lnTo>
                  <a:pt x="824297" y="8403801"/>
                </a:lnTo>
                <a:lnTo>
                  <a:pt x="6343725" y="8403801"/>
                </a:lnTo>
                <a:lnTo>
                  <a:pt x="6526300" y="8221016"/>
                </a:lnTo>
                <a:lnTo>
                  <a:pt x="6526300" y="564623"/>
                </a:lnTo>
                <a:lnTo>
                  <a:pt x="6343415" y="381000"/>
                </a:lnTo>
                <a:lnTo>
                  <a:pt x="824297" y="381000"/>
                </a:lnTo>
                <a:close/>
                <a:moveTo>
                  <a:pt x="6507250" y="8213129"/>
                </a:moveTo>
                <a:lnTo>
                  <a:pt x="6335837" y="8384753"/>
                </a:lnTo>
                <a:lnTo>
                  <a:pt x="832161" y="8384753"/>
                </a:lnTo>
                <a:lnTo>
                  <a:pt x="658416" y="8211580"/>
                </a:lnTo>
                <a:lnTo>
                  <a:pt x="658416" y="573242"/>
                </a:lnTo>
                <a:lnTo>
                  <a:pt x="832161" y="400050"/>
                </a:lnTo>
                <a:lnTo>
                  <a:pt x="6335503" y="400050"/>
                </a:lnTo>
                <a:lnTo>
                  <a:pt x="6507252" y="572485"/>
                </a:lnTo>
                <a:lnTo>
                  <a:pt x="6507252" y="8213129"/>
                </a:lnTo>
                <a:close/>
                <a:moveTo>
                  <a:pt x="7165673" y="4409192"/>
                </a:moveTo>
                <a:cubicBezTo>
                  <a:pt x="7023623" y="4388765"/>
                  <a:pt x="6947807" y="4301789"/>
                  <a:pt x="6907300" y="4211781"/>
                </a:cubicBezTo>
                <a:lnTo>
                  <a:pt x="6907300" y="424798"/>
                </a:lnTo>
                <a:cubicBezTo>
                  <a:pt x="6907300" y="413462"/>
                  <a:pt x="6902897" y="402809"/>
                  <a:pt x="6894910" y="394810"/>
                </a:cubicBezTo>
                <a:lnTo>
                  <a:pt x="6515412" y="13797"/>
                </a:lnTo>
                <a:lnTo>
                  <a:pt x="6514457" y="12818"/>
                </a:lnTo>
                <a:cubicBezTo>
                  <a:pt x="6506519" y="4670"/>
                  <a:pt x="6495444" y="0"/>
                  <a:pt x="6484058" y="0"/>
                </a:cubicBezTo>
                <a:lnTo>
                  <a:pt x="684412" y="0"/>
                </a:lnTo>
                <a:cubicBezTo>
                  <a:pt x="673076" y="0"/>
                  <a:pt x="662423" y="4403"/>
                  <a:pt x="654398" y="12403"/>
                </a:cubicBezTo>
                <a:lnTo>
                  <a:pt x="270868" y="394698"/>
                </a:lnTo>
                <a:cubicBezTo>
                  <a:pt x="262918" y="402616"/>
                  <a:pt x="258366" y="413587"/>
                  <a:pt x="258366" y="424798"/>
                </a:cubicBezTo>
                <a:lnTo>
                  <a:pt x="258366" y="4211796"/>
                </a:lnTo>
                <a:cubicBezTo>
                  <a:pt x="217859" y="4301800"/>
                  <a:pt x="142042" y="4388768"/>
                  <a:pt x="0" y="4409192"/>
                </a:cubicBezTo>
                <a:cubicBezTo>
                  <a:pt x="142042" y="4429616"/>
                  <a:pt x="217859" y="4516584"/>
                  <a:pt x="258366" y="4606588"/>
                </a:cubicBezTo>
                <a:lnTo>
                  <a:pt x="258366" y="8360010"/>
                </a:lnTo>
                <a:cubicBezTo>
                  <a:pt x="258366" y="8371258"/>
                  <a:pt x="262720" y="8381876"/>
                  <a:pt x="270645" y="8389887"/>
                </a:cubicBezTo>
                <a:lnTo>
                  <a:pt x="654385" y="8772399"/>
                </a:lnTo>
                <a:cubicBezTo>
                  <a:pt x="662409" y="8780398"/>
                  <a:pt x="673076" y="8784802"/>
                  <a:pt x="684412" y="8784802"/>
                </a:cubicBezTo>
                <a:lnTo>
                  <a:pt x="6484058" y="8784802"/>
                </a:lnTo>
                <a:cubicBezTo>
                  <a:pt x="6495418" y="8784802"/>
                  <a:pt x="6506098" y="8780375"/>
                  <a:pt x="6514121" y="8772339"/>
                </a:cubicBezTo>
                <a:lnTo>
                  <a:pt x="6894885" y="8391128"/>
                </a:lnTo>
                <a:cubicBezTo>
                  <a:pt x="6902884" y="8383104"/>
                  <a:pt x="6907299" y="8372450"/>
                  <a:pt x="6907299" y="8361101"/>
                </a:cubicBezTo>
                <a:lnTo>
                  <a:pt x="6907299" y="4606604"/>
                </a:lnTo>
                <a:cubicBezTo>
                  <a:pt x="6947807" y="4516595"/>
                  <a:pt x="7023623" y="4429619"/>
                  <a:pt x="7165673" y="4409192"/>
                </a:cubicBezTo>
                <a:close/>
                <a:moveTo>
                  <a:pt x="6881404" y="8377672"/>
                </a:moveTo>
                <a:lnTo>
                  <a:pt x="6500639" y="8758883"/>
                </a:lnTo>
                <a:cubicBezTo>
                  <a:pt x="6496223" y="8763310"/>
                  <a:pt x="6490333" y="8765754"/>
                  <a:pt x="6484057" y="8765754"/>
                </a:cubicBezTo>
                <a:lnTo>
                  <a:pt x="684412" y="8765754"/>
                </a:lnTo>
                <a:cubicBezTo>
                  <a:pt x="678148" y="8765754"/>
                  <a:pt x="672270" y="8763323"/>
                  <a:pt x="667842" y="8758907"/>
                </a:cubicBezTo>
                <a:lnTo>
                  <a:pt x="285442" y="8377758"/>
                </a:lnTo>
                <a:lnTo>
                  <a:pt x="284189" y="8376493"/>
                </a:lnTo>
                <a:cubicBezTo>
                  <a:pt x="279823" y="8372077"/>
                  <a:pt x="277418" y="8366224"/>
                  <a:pt x="277418" y="8360009"/>
                </a:cubicBezTo>
                <a:lnTo>
                  <a:pt x="277418" y="4606597"/>
                </a:lnTo>
                <a:cubicBezTo>
                  <a:pt x="317926" y="4516591"/>
                  <a:pt x="393741" y="4429618"/>
                  <a:pt x="535788" y="4409192"/>
                </a:cubicBezTo>
                <a:cubicBezTo>
                  <a:pt x="393741" y="4388767"/>
                  <a:pt x="317926" y="4301792"/>
                  <a:pt x="277418" y="4211786"/>
                </a:cubicBezTo>
                <a:lnTo>
                  <a:pt x="277418" y="424798"/>
                </a:lnTo>
                <a:cubicBezTo>
                  <a:pt x="277418" y="418616"/>
                  <a:pt x="279935" y="412563"/>
                  <a:pt x="284314" y="408192"/>
                </a:cubicBezTo>
                <a:lnTo>
                  <a:pt x="667842" y="25895"/>
                </a:lnTo>
                <a:cubicBezTo>
                  <a:pt x="672270" y="21479"/>
                  <a:pt x="678161" y="19049"/>
                  <a:pt x="684412" y="19049"/>
                </a:cubicBezTo>
                <a:lnTo>
                  <a:pt x="6484058" y="19049"/>
                </a:lnTo>
                <a:cubicBezTo>
                  <a:pt x="6490333" y="19049"/>
                  <a:pt x="6496435" y="21622"/>
                  <a:pt x="6500813" y="26112"/>
                </a:cubicBezTo>
                <a:lnTo>
                  <a:pt x="6881417" y="408259"/>
                </a:lnTo>
                <a:cubicBezTo>
                  <a:pt x="6885819" y="412675"/>
                  <a:pt x="6888250" y="418547"/>
                  <a:pt x="6888250" y="424797"/>
                </a:cubicBezTo>
                <a:lnTo>
                  <a:pt x="6888250" y="4211801"/>
                </a:lnTo>
                <a:cubicBezTo>
                  <a:pt x="6847741" y="4301802"/>
                  <a:pt x="6771926" y="4388767"/>
                  <a:pt x="6629886" y="4409192"/>
                </a:cubicBezTo>
                <a:cubicBezTo>
                  <a:pt x="6771926" y="4429616"/>
                  <a:pt x="6847741" y="4516582"/>
                  <a:pt x="6888250" y="4606582"/>
                </a:cubicBezTo>
                <a:lnTo>
                  <a:pt x="6888250" y="8361101"/>
                </a:lnTo>
                <a:cubicBezTo>
                  <a:pt x="6888250" y="8367364"/>
                  <a:pt x="6885819" y="8373243"/>
                  <a:pt x="6881404" y="8377672"/>
                </a:cubicBezTo>
                <a:close/>
              </a:path>
            </a:pathLst>
          </a:custGeom>
          <a:solidFill>
            <a:srgbClr val="54372A"/>
          </a:solidFill>
        </p:spPr>
      </p:sp>
      <p:sp>
        <p:nvSpPr>
          <p:cNvPr id="10" name="Freeform 10"/>
          <p:cNvSpPr/>
          <p:nvPr/>
        </p:nvSpPr>
        <p:spPr>
          <a:xfrm rot="8839705">
            <a:off x="-1677334" y="-1741991"/>
            <a:ext cx="5177737" cy="3982150"/>
          </a:xfrm>
          <a:custGeom>
            <a:avLst/>
            <a:gdLst/>
            <a:ahLst/>
            <a:cxnLst/>
            <a:rect l="l" t="t" r="r" b="b"/>
            <a:pathLst>
              <a:path w="5177737" h="3982150">
                <a:moveTo>
                  <a:pt x="0" y="0"/>
                </a:moveTo>
                <a:lnTo>
                  <a:pt x="5177737" y="0"/>
                </a:lnTo>
                <a:lnTo>
                  <a:pt x="5177737" y="3982151"/>
                </a:lnTo>
                <a:lnTo>
                  <a:pt x="0" y="3982151"/>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3" name="Freeform 13"/>
          <p:cNvSpPr/>
          <p:nvPr/>
        </p:nvSpPr>
        <p:spPr>
          <a:xfrm>
            <a:off x="9144000" y="1815609"/>
            <a:ext cx="747791" cy="747791"/>
          </a:xfrm>
          <a:custGeom>
            <a:avLst/>
            <a:gdLst/>
            <a:ahLst/>
            <a:cxnLst/>
            <a:rect l="l" t="t" r="r" b="b"/>
            <a:pathLst>
              <a:path w="747791" h="747791">
                <a:moveTo>
                  <a:pt x="0" y="0"/>
                </a:moveTo>
                <a:lnTo>
                  <a:pt x="747791" y="0"/>
                </a:lnTo>
                <a:lnTo>
                  <a:pt x="747791" y="747791"/>
                </a:lnTo>
                <a:lnTo>
                  <a:pt x="0" y="747791"/>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4" name="Freeform 14"/>
          <p:cNvSpPr/>
          <p:nvPr/>
        </p:nvSpPr>
        <p:spPr>
          <a:xfrm>
            <a:off x="6329805" y="8607451"/>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8" name="Rectangle 7"/>
          <p:cNvSpPr/>
          <p:nvPr/>
        </p:nvSpPr>
        <p:spPr>
          <a:xfrm>
            <a:off x="1531020" y="4587132"/>
            <a:ext cx="8200509" cy="3606436"/>
          </a:xfrm>
          <a:prstGeom prst="rect">
            <a:avLst/>
          </a:prstGeom>
        </p:spPr>
        <p:txBody>
          <a:bodyPr wrap="square">
            <a:spAutoFit/>
          </a:bodyPr>
          <a:lstStyle/>
          <a:p>
            <a:pPr marL="285750" indent="-285750" algn="just">
              <a:lnSpc>
                <a:spcPct val="150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Mangal"/>
              </a:rPr>
              <a:t>Redemption Roasters is the world’s first Prison-based coffee training academy </a:t>
            </a:r>
            <a:r>
              <a:rPr lang="en-US" sz="2400" dirty="0">
                <a:latin typeface="Times New Roman" panose="02020603050405020304" pitchFamily="18" charset="0"/>
                <a:ea typeface="Calibri" panose="020F0502020204030204" pitchFamily="34" charset="0"/>
                <a:cs typeface="Mangal"/>
              </a:rPr>
              <a:t>Redemption Roasters, (2026).</a:t>
            </a:r>
            <a:endParaRPr lang="en-IN" sz="2400" dirty="0">
              <a:latin typeface="Times New Roman" panose="02020603050405020304" pitchFamily="18" charset="0"/>
              <a:ea typeface="Calibri" panose="020F0502020204030204" pitchFamily="34" charset="0"/>
              <a:cs typeface="Mangal"/>
            </a:endParaRPr>
          </a:p>
          <a:p>
            <a:pPr marL="285750" indent="-285750" algn="just">
              <a:lnSpc>
                <a:spcPct val="150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Mangal"/>
              </a:rPr>
              <a:t>Commodity: Online D2C subscription, special Arabic beans, and retail cafes</a:t>
            </a:r>
            <a:endParaRPr lang="en-IN" sz="2400" dirty="0">
              <a:latin typeface="Times New Roman" panose="02020603050405020304" pitchFamily="18" charset="0"/>
              <a:ea typeface="Calibri" panose="020F0502020204030204" pitchFamily="34" charset="0"/>
              <a:cs typeface="Mangal"/>
            </a:endParaRPr>
          </a:p>
          <a:p>
            <a:pPr marL="285750" indent="-285750" algn="just">
              <a:lnSpc>
                <a:spcPct val="150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Mangal"/>
              </a:rPr>
              <a:t>Value proposition: Transforming imprisonment into employability </a:t>
            </a:r>
            <a:endParaRPr lang="en-IN" sz="2400" dirty="0">
              <a:effectLst/>
              <a:latin typeface="Times New Roman" panose="02020603050405020304" pitchFamily="18" charset="0"/>
              <a:ea typeface="Calibri" panose="020F0502020204030204" pitchFamily="34" charset="0"/>
              <a:cs typeface="Mangal"/>
            </a:endParaRPr>
          </a:p>
        </p:txBody>
      </p:sp>
      <p:sp>
        <p:nvSpPr>
          <p:cNvPr id="15" name="Rectangle 14"/>
          <p:cNvSpPr/>
          <p:nvPr/>
        </p:nvSpPr>
        <p:spPr>
          <a:xfrm>
            <a:off x="1531020" y="3041052"/>
            <a:ext cx="5605381" cy="823752"/>
          </a:xfrm>
          <a:prstGeom prst="rect">
            <a:avLst/>
          </a:prstGeom>
        </p:spPr>
        <p:txBody>
          <a:bodyPr wrap="none">
            <a:spAutoFit/>
          </a:bodyPr>
          <a:lstStyle/>
          <a:p>
            <a:pPr algn="just">
              <a:lnSpc>
                <a:spcPct val="150000"/>
              </a:lnSpc>
              <a:spcAft>
                <a:spcPts val="1000"/>
              </a:spcAft>
            </a:pPr>
            <a:r>
              <a:rPr lang="en-GB" sz="3600" b="1" dirty="0">
                <a:latin typeface="Times New Roman" panose="02020603050405020304" pitchFamily="18" charset="0"/>
                <a:ea typeface="Calibri" panose="020F0502020204030204" pitchFamily="34" charset="0"/>
                <a:cs typeface="Mangal"/>
              </a:rPr>
              <a:t>Core concept and products </a:t>
            </a:r>
            <a:endParaRPr lang="en-IN" sz="3600" dirty="0">
              <a:effectLst/>
              <a:latin typeface="Times New Roman" panose="02020603050405020304" pitchFamily="18" charset="0"/>
              <a:ea typeface="Calibri" panose="020F0502020204030204" pitchFamily="34" charset="0"/>
              <a:cs typeface="Mangal"/>
            </a:endParaRPr>
          </a:p>
        </p:txBody>
      </p:sp>
      <p:pic>
        <p:nvPicPr>
          <p:cNvPr id="16" name="Picture 15"/>
          <p:cNvPicPr>
            <a:picLocks noChangeAspect="1"/>
          </p:cNvPicPr>
          <p:nvPr/>
        </p:nvPicPr>
        <p:blipFill>
          <a:blip r:embed="rId9"/>
          <a:stretch>
            <a:fillRect/>
          </a:stretch>
        </p:blipFill>
        <p:spPr>
          <a:xfrm>
            <a:off x="10527122" y="1755640"/>
            <a:ext cx="5398678" cy="72740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14271739" y="-277334"/>
            <a:ext cx="4839766" cy="5030617"/>
            <a:chOff x="0" y="0"/>
            <a:chExt cx="1274671" cy="1324936"/>
          </a:xfrm>
        </p:grpSpPr>
        <p:sp>
          <p:nvSpPr>
            <p:cNvPr id="3" name="Freeform 3"/>
            <p:cNvSpPr/>
            <p:nvPr/>
          </p:nvSpPr>
          <p:spPr>
            <a:xfrm>
              <a:off x="0" y="0"/>
              <a:ext cx="1274671" cy="1324936"/>
            </a:xfrm>
            <a:custGeom>
              <a:avLst/>
              <a:gdLst/>
              <a:ahLst/>
              <a:cxnLst/>
              <a:rect l="l" t="t" r="r" b="b"/>
              <a:pathLst>
                <a:path w="1274671" h="1324936">
                  <a:moveTo>
                    <a:pt x="0" y="0"/>
                  </a:moveTo>
                  <a:lnTo>
                    <a:pt x="1274671" y="0"/>
                  </a:lnTo>
                  <a:lnTo>
                    <a:pt x="1274671" y="1324936"/>
                  </a:lnTo>
                  <a:lnTo>
                    <a:pt x="0" y="1324936"/>
                  </a:lnTo>
                  <a:close/>
                </a:path>
              </a:pathLst>
            </a:custGeom>
            <a:solidFill>
              <a:srgbClr val="E0D2C7"/>
            </a:solidFill>
          </p:spPr>
        </p:sp>
        <p:sp>
          <p:nvSpPr>
            <p:cNvPr id="4" name="TextBox 4"/>
            <p:cNvSpPr txBox="1"/>
            <p:nvPr/>
          </p:nvSpPr>
          <p:spPr>
            <a:xfrm>
              <a:off x="0" y="-38100"/>
              <a:ext cx="1274671" cy="136303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031935" y="8070214"/>
            <a:ext cx="3627734" cy="4306649"/>
          </a:xfrm>
          <a:custGeom>
            <a:avLst/>
            <a:gdLst/>
            <a:ahLst/>
            <a:cxnLst/>
            <a:rect l="l" t="t" r="r" b="b"/>
            <a:pathLst>
              <a:path w="3627734" h="4306649">
                <a:moveTo>
                  <a:pt x="0" y="0"/>
                </a:moveTo>
                <a:lnTo>
                  <a:pt x="3627734" y="0"/>
                </a:lnTo>
                <a:lnTo>
                  <a:pt x="3627734" y="4306649"/>
                </a:lnTo>
                <a:lnTo>
                  <a:pt x="0" y="430664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rot="4297474">
            <a:off x="14444096" y="7028341"/>
            <a:ext cx="5257755" cy="6241721"/>
          </a:xfrm>
          <a:custGeom>
            <a:avLst/>
            <a:gdLst/>
            <a:ahLst/>
            <a:cxnLst/>
            <a:rect l="l" t="t" r="r" b="b"/>
            <a:pathLst>
              <a:path w="5257755" h="6241721">
                <a:moveTo>
                  <a:pt x="0" y="0"/>
                </a:moveTo>
                <a:lnTo>
                  <a:pt x="5257755" y="0"/>
                </a:lnTo>
                <a:lnTo>
                  <a:pt x="5257755" y="6241721"/>
                </a:lnTo>
                <a:lnTo>
                  <a:pt x="0" y="624172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10" name="Freeform 10"/>
          <p:cNvSpPr/>
          <p:nvPr/>
        </p:nvSpPr>
        <p:spPr>
          <a:xfrm rot="8839705">
            <a:off x="-1677334" y="-1741991"/>
            <a:ext cx="5177737" cy="3982150"/>
          </a:xfrm>
          <a:custGeom>
            <a:avLst/>
            <a:gdLst/>
            <a:ahLst/>
            <a:cxnLst/>
            <a:rect l="l" t="t" r="r" b="b"/>
            <a:pathLst>
              <a:path w="5177737" h="3982150">
                <a:moveTo>
                  <a:pt x="0" y="0"/>
                </a:moveTo>
                <a:lnTo>
                  <a:pt x="5177737" y="0"/>
                </a:lnTo>
                <a:lnTo>
                  <a:pt x="5177737" y="3982151"/>
                </a:lnTo>
                <a:lnTo>
                  <a:pt x="0" y="3982151"/>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3" name="Freeform 13"/>
          <p:cNvSpPr/>
          <p:nvPr/>
        </p:nvSpPr>
        <p:spPr>
          <a:xfrm>
            <a:off x="9144000" y="1815609"/>
            <a:ext cx="747791" cy="747791"/>
          </a:xfrm>
          <a:custGeom>
            <a:avLst/>
            <a:gdLst/>
            <a:ahLst/>
            <a:cxnLst/>
            <a:rect l="l" t="t" r="r" b="b"/>
            <a:pathLst>
              <a:path w="747791" h="747791">
                <a:moveTo>
                  <a:pt x="0" y="0"/>
                </a:moveTo>
                <a:lnTo>
                  <a:pt x="747791" y="0"/>
                </a:lnTo>
                <a:lnTo>
                  <a:pt x="747791" y="747791"/>
                </a:lnTo>
                <a:lnTo>
                  <a:pt x="0" y="747791"/>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4" name="Freeform 14"/>
          <p:cNvSpPr/>
          <p:nvPr/>
        </p:nvSpPr>
        <p:spPr>
          <a:xfrm>
            <a:off x="6329805" y="8607451"/>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Rectangle 6"/>
          <p:cNvSpPr/>
          <p:nvPr/>
        </p:nvSpPr>
        <p:spPr>
          <a:xfrm>
            <a:off x="1981200" y="2910783"/>
            <a:ext cx="5314275" cy="823752"/>
          </a:xfrm>
          <a:prstGeom prst="rect">
            <a:avLst/>
          </a:prstGeom>
        </p:spPr>
        <p:txBody>
          <a:bodyPr wrap="none">
            <a:spAutoFit/>
          </a:bodyPr>
          <a:lstStyle/>
          <a:p>
            <a:pPr algn="just">
              <a:lnSpc>
                <a:spcPct val="150000"/>
              </a:lnSpc>
              <a:spcAft>
                <a:spcPts val="1000"/>
              </a:spcAft>
            </a:pPr>
            <a:r>
              <a:rPr lang="en-GB" sz="3600" b="1" dirty="0">
                <a:latin typeface="Times New Roman" panose="02020603050405020304" pitchFamily="18" charset="0"/>
                <a:ea typeface="Calibri" panose="020F0502020204030204" pitchFamily="34" charset="0"/>
                <a:cs typeface="Mangal"/>
              </a:rPr>
              <a:t>Organisational objectives </a:t>
            </a:r>
            <a:endParaRPr lang="en-IN" sz="3600" dirty="0">
              <a:effectLst/>
              <a:latin typeface="Times New Roman" panose="02020603050405020304" pitchFamily="18" charset="0"/>
              <a:ea typeface="Calibri" panose="020F0502020204030204" pitchFamily="34" charset="0"/>
              <a:cs typeface="Mangal"/>
            </a:endParaRPr>
          </a:p>
        </p:txBody>
      </p:sp>
      <p:sp>
        <p:nvSpPr>
          <p:cNvPr id="8" name="Rectangle 7"/>
          <p:cNvSpPr/>
          <p:nvPr/>
        </p:nvSpPr>
        <p:spPr>
          <a:xfrm>
            <a:off x="1840774" y="4452429"/>
            <a:ext cx="6998426" cy="2436564"/>
          </a:xfrm>
          <a:prstGeom prst="rect">
            <a:avLst/>
          </a:prstGeom>
        </p:spPr>
        <p:txBody>
          <a:bodyPr wrap="square">
            <a:spAutoFit/>
          </a:bodyPr>
          <a:lstStyle/>
          <a:p>
            <a:pPr algn="just">
              <a:lnSpc>
                <a:spcPct val="150000"/>
              </a:lnSpc>
              <a:spcAft>
                <a:spcPts val="1000"/>
              </a:spcAft>
            </a:pPr>
            <a:r>
              <a:rPr lang="en-GB" sz="2400" b="1" dirty="0">
                <a:latin typeface="Times New Roman" panose="02020603050405020304" pitchFamily="18" charset="0"/>
                <a:ea typeface="Calibri" panose="020F0502020204030204" pitchFamily="34" charset="0"/>
                <a:cs typeface="Mangal"/>
              </a:rPr>
              <a:t>Short term goals: </a:t>
            </a:r>
            <a:r>
              <a:rPr lang="en-GB" sz="2400" dirty="0">
                <a:latin typeface="Times New Roman" panose="02020603050405020304" pitchFamily="18" charset="0"/>
                <a:ea typeface="Calibri" panose="020F0502020204030204" pitchFamily="34" charset="0"/>
                <a:cs typeface="Mangal"/>
              </a:rPr>
              <a:t>Expanding the local retail footprint and maintaining commercial viability </a:t>
            </a:r>
            <a:endParaRPr lang="en-IN" sz="2400" dirty="0">
              <a:latin typeface="Times New Roman" panose="02020603050405020304" pitchFamily="18" charset="0"/>
              <a:ea typeface="Calibri" panose="020F0502020204030204" pitchFamily="34" charset="0"/>
              <a:cs typeface="Mangal"/>
            </a:endParaRPr>
          </a:p>
          <a:p>
            <a:pPr algn="just">
              <a:lnSpc>
                <a:spcPct val="150000"/>
              </a:lnSpc>
              <a:spcAft>
                <a:spcPts val="1000"/>
              </a:spcAft>
            </a:pPr>
            <a:r>
              <a:rPr lang="en-GB" sz="2400" b="1" dirty="0">
                <a:latin typeface="Times New Roman" panose="02020603050405020304" pitchFamily="18" charset="0"/>
                <a:ea typeface="Calibri" panose="020F0502020204030204" pitchFamily="34" charset="0"/>
                <a:cs typeface="Mangal"/>
              </a:rPr>
              <a:t>Long-term goals:</a:t>
            </a:r>
            <a:r>
              <a:rPr lang="en-GB" sz="2400" dirty="0">
                <a:latin typeface="Times New Roman" panose="02020603050405020304" pitchFamily="18" charset="0"/>
                <a:ea typeface="Calibri" panose="020F0502020204030204" pitchFamily="34" charset="0"/>
                <a:cs typeface="Mangal"/>
              </a:rPr>
              <a:t> To reduce reliance on national justice system and expanding 27 sites</a:t>
            </a:r>
            <a:endParaRPr lang="en-IN" sz="2400" dirty="0">
              <a:effectLst/>
              <a:latin typeface="Times New Roman" panose="02020603050405020304" pitchFamily="18" charset="0"/>
              <a:ea typeface="Calibri" panose="020F0502020204030204" pitchFamily="34" charset="0"/>
              <a:cs typeface="Mangal"/>
            </a:endParaRPr>
          </a:p>
        </p:txBody>
      </p:sp>
      <p:pic>
        <p:nvPicPr>
          <p:cNvPr id="9" name="Picture 8"/>
          <p:cNvPicPr>
            <a:picLocks noChangeAspect="1"/>
          </p:cNvPicPr>
          <p:nvPr/>
        </p:nvPicPr>
        <p:blipFill>
          <a:blip r:embed="rId9"/>
          <a:stretch>
            <a:fillRect/>
          </a:stretch>
        </p:blipFill>
        <p:spPr>
          <a:xfrm>
            <a:off x="11167627" y="3942968"/>
            <a:ext cx="4229761" cy="467487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14271739" y="-277334"/>
            <a:ext cx="4839766" cy="5030617"/>
            <a:chOff x="0" y="0"/>
            <a:chExt cx="1274671" cy="1324936"/>
          </a:xfrm>
        </p:grpSpPr>
        <p:sp>
          <p:nvSpPr>
            <p:cNvPr id="3" name="Freeform 3"/>
            <p:cNvSpPr/>
            <p:nvPr/>
          </p:nvSpPr>
          <p:spPr>
            <a:xfrm>
              <a:off x="0" y="0"/>
              <a:ext cx="1274671" cy="1324936"/>
            </a:xfrm>
            <a:custGeom>
              <a:avLst/>
              <a:gdLst/>
              <a:ahLst/>
              <a:cxnLst/>
              <a:rect l="l" t="t" r="r" b="b"/>
              <a:pathLst>
                <a:path w="1274671" h="1324936">
                  <a:moveTo>
                    <a:pt x="0" y="0"/>
                  </a:moveTo>
                  <a:lnTo>
                    <a:pt x="1274671" y="0"/>
                  </a:lnTo>
                  <a:lnTo>
                    <a:pt x="1274671" y="1324936"/>
                  </a:lnTo>
                  <a:lnTo>
                    <a:pt x="0" y="1324936"/>
                  </a:lnTo>
                  <a:close/>
                </a:path>
              </a:pathLst>
            </a:custGeom>
            <a:solidFill>
              <a:srgbClr val="E0D2C7"/>
            </a:solidFill>
          </p:spPr>
        </p:sp>
        <p:sp>
          <p:nvSpPr>
            <p:cNvPr id="4" name="TextBox 4"/>
            <p:cNvSpPr txBox="1"/>
            <p:nvPr/>
          </p:nvSpPr>
          <p:spPr>
            <a:xfrm>
              <a:off x="0" y="-38100"/>
              <a:ext cx="1274671" cy="136303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031935" y="8070214"/>
            <a:ext cx="3627734" cy="4306649"/>
          </a:xfrm>
          <a:custGeom>
            <a:avLst/>
            <a:gdLst/>
            <a:ahLst/>
            <a:cxnLst/>
            <a:rect l="l" t="t" r="r" b="b"/>
            <a:pathLst>
              <a:path w="3627734" h="4306649">
                <a:moveTo>
                  <a:pt x="0" y="0"/>
                </a:moveTo>
                <a:lnTo>
                  <a:pt x="3627734" y="0"/>
                </a:lnTo>
                <a:lnTo>
                  <a:pt x="3627734" y="4306649"/>
                </a:lnTo>
                <a:lnTo>
                  <a:pt x="0" y="430664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rot="4297474">
            <a:off x="14444096" y="7028341"/>
            <a:ext cx="5257755" cy="6241721"/>
          </a:xfrm>
          <a:custGeom>
            <a:avLst/>
            <a:gdLst/>
            <a:ahLst/>
            <a:cxnLst/>
            <a:rect l="l" t="t" r="r" b="b"/>
            <a:pathLst>
              <a:path w="5257755" h="6241721">
                <a:moveTo>
                  <a:pt x="0" y="0"/>
                </a:moveTo>
                <a:lnTo>
                  <a:pt x="5257755" y="0"/>
                </a:lnTo>
                <a:lnTo>
                  <a:pt x="5257755" y="6241721"/>
                </a:lnTo>
                <a:lnTo>
                  <a:pt x="0" y="624172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10" name="Freeform 10"/>
          <p:cNvSpPr/>
          <p:nvPr/>
        </p:nvSpPr>
        <p:spPr>
          <a:xfrm rot="8839705">
            <a:off x="-1635295" y="-1754312"/>
            <a:ext cx="5118801" cy="3936824"/>
          </a:xfrm>
          <a:custGeom>
            <a:avLst/>
            <a:gdLst/>
            <a:ahLst/>
            <a:cxnLst/>
            <a:rect l="l" t="t" r="r" b="b"/>
            <a:pathLst>
              <a:path w="5118801" h="3936824">
                <a:moveTo>
                  <a:pt x="0" y="0"/>
                </a:moveTo>
                <a:lnTo>
                  <a:pt x="5118801" y="0"/>
                </a:lnTo>
                <a:lnTo>
                  <a:pt x="5118801" y="3936824"/>
                </a:lnTo>
                <a:lnTo>
                  <a:pt x="0" y="3936824"/>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3" name="Freeform 13"/>
          <p:cNvSpPr/>
          <p:nvPr/>
        </p:nvSpPr>
        <p:spPr>
          <a:xfrm>
            <a:off x="9144000" y="1815609"/>
            <a:ext cx="747791" cy="747791"/>
          </a:xfrm>
          <a:custGeom>
            <a:avLst/>
            <a:gdLst/>
            <a:ahLst/>
            <a:cxnLst/>
            <a:rect l="l" t="t" r="r" b="b"/>
            <a:pathLst>
              <a:path w="747791" h="747791">
                <a:moveTo>
                  <a:pt x="0" y="0"/>
                </a:moveTo>
                <a:lnTo>
                  <a:pt x="747791" y="0"/>
                </a:lnTo>
                <a:lnTo>
                  <a:pt x="747791" y="747791"/>
                </a:lnTo>
                <a:lnTo>
                  <a:pt x="0" y="747791"/>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4" name="Freeform 14"/>
          <p:cNvSpPr/>
          <p:nvPr/>
        </p:nvSpPr>
        <p:spPr>
          <a:xfrm>
            <a:off x="5115650" y="9258300"/>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Rectangle 6"/>
          <p:cNvSpPr/>
          <p:nvPr/>
        </p:nvSpPr>
        <p:spPr>
          <a:xfrm>
            <a:off x="1981200" y="2840815"/>
            <a:ext cx="5429692" cy="823752"/>
          </a:xfrm>
          <a:prstGeom prst="rect">
            <a:avLst/>
          </a:prstGeom>
        </p:spPr>
        <p:txBody>
          <a:bodyPr wrap="none">
            <a:spAutoFit/>
          </a:bodyPr>
          <a:lstStyle/>
          <a:p>
            <a:pPr algn="just">
              <a:lnSpc>
                <a:spcPct val="150000"/>
              </a:lnSpc>
              <a:spcAft>
                <a:spcPts val="1000"/>
              </a:spcAft>
            </a:pPr>
            <a:r>
              <a:rPr lang="en-GB" sz="3600" b="1" dirty="0">
                <a:latin typeface="Times New Roman" panose="02020603050405020304" pitchFamily="18" charset="0"/>
                <a:ea typeface="Calibri" panose="020F0502020204030204" pitchFamily="34" charset="0"/>
                <a:cs typeface="Mangal"/>
              </a:rPr>
              <a:t>Unique selling point (USP)</a:t>
            </a:r>
            <a:endParaRPr lang="en-IN" sz="3600" dirty="0">
              <a:effectLst/>
              <a:latin typeface="Times New Roman" panose="02020603050405020304" pitchFamily="18" charset="0"/>
              <a:ea typeface="Calibri" panose="020F0502020204030204" pitchFamily="34" charset="0"/>
              <a:cs typeface="Mangal"/>
            </a:endParaRPr>
          </a:p>
        </p:txBody>
      </p:sp>
      <p:sp>
        <p:nvSpPr>
          <p:cNvPr id="8" name="Rectangle 7"/>
          <p:cNvSpPr/>
          <p:nvPr/>
        </p:nvSpPr>
        <p:spPr>
          <a:xfrm>
            <a:off x="1981200" y="4582489"/>
            <a:ext cx="6400800" cy="1882567"/>
          </a:xfrm>
          <a:prstGeom prst="rect">
            <a:avLst/>
          </a:prstGeom>
        </p:spPr>
        <p:txBody>
          <a:bodyPr wrap="square">
            <a:spAutoFit/>
          </a:bodyPr>
          <a:lstStyle/>
          <a:p>
            <a:pPr marL="285750" indent="-285750" algn="just">
              <a:lnSpc>
                <a:spcPct val="150000"/>
              </a:lnSpc>
              <a:spcAft>
                <a:spcPts val="1000"/>
              </a:spcAft>
              <a:buFont typeface="Arial" panose="020B0604020202020204" pitchFamily="34" charset="0"/>
              <a:buChar char="•"/>
            </a:pPr>
            <a:r>
              <a:rPr lang="en-GB" b="1" i="1" dirty="0">
                <a:latin typeface="Times New Roman" panose="02020603050405020304" pitchFamily="18" charset="0"/>
                <a:ea typeface="Calibri" panose="020F0502020204030204" pitchFamily="34" charset="0"/>
                <a:cs typeface="Mangal"/>
              </a:rPr>
              <a:t>Tangible quality: </a:t>
            </a:r>
            <a:r>
              <a:rPr lang="en-GB" dirty="0">
                <a:latin typeface="Times New Roman" panose="02020603050405020304" pitchFamily="18" charset="0"/>
                <a:ea typeface="Calibri" panose="020F0502020204030204" pitchFamily="34" charset="0"/>
                <a:cs typeface="Mangal"/>
              </a:rPr>
              <a:t>Competitively exception flavours that directly stand out among Artisan brands. </a:t>
            </a:r>
            <a:endParaRPr lang="en-IN" dirty="0">
              <a:latin typeface="Times New Roman" panose="02020603050405020304" pitchFamily="18" charset="0"/>
              <a:ea typeface="Calibri" panose="020F0502020204030204" pitchFamily="34" charset="0"/>
              <a:cs typeface="Mangal"/>
            </a:endParaRPr>
          </a:p>
          <a:p>
            <a:pPr marL="285750" indent="-285750" algn="just">
              <a:lnSpc>
                <a:spcPct val="150000"/>
              </a:lnSpc>
              <a:spcAft>
                <a:spcPts val="1000"/>
              </a:spcAft>
              <a:buFont typeface="Arial" panose="020B0604020202020204" pitchFamily="34" charset="0"/>
              <a:buChar char="•"/>
            </a:pPr>
            <a:r>
              <a:rPr lang="en-GB" b="1" i="1" dirty="0">
                <a:latin typeface="Times New Roman" panose="02020603050405020304" pitchFamily="18" charset="0"/>
                <a:ea typeface="Calibri" panose="020F0502020204030204" pitchFamily="34" charset="0"/>
                <a:cs typeface="Mangal"/>
              </a:rPr>
              <a:t>Proven social influence: </a:t>
            </a:r>
            <a:r>
              <a:rPr lang="en-GB" dirty="0">
                <a:latin typeface="Times New Roman" panose="02020603050405020304" pitchFamily="18" charset="0"/>
                <a:ea typeface="Calibri" panose="020F0502020204030204" pitchFamily="34" charset="0"/>
                <a:cs typeface="Mangal"/>
              </a:rPr>
              <a:t>The graduate re-offense rate dropped to 4% across the UK (</a:t>
            </a:r>
            <a:r>
              <a:rPr lang="en-US" dirty="0">
                <a:latin typeface="Times New Roman" panose="02020603050405020304" pitchFamily="18" charset="0"/>
                <a:ea typeface="Calibri" panose="020F0502020204030204" pitchFamily="34" charset="0"/>
                <a:cs typeface="Mangal"/>
              </a:rPr>
              <a:t>Redemption Roasters, 2026)</a:t>
            </a:r>
            <a:r>
              <a:rPr lang="en-GB" dirty="0">
                <a:latin typeface="Times New Roman" panose="02020603050405020304" pitchFamily="18" charset="0"/>
                <a:ea typeface="Calibri" panose="020F0502020204030204" pitchFamily="34" charset="0"/>
                <a:cs typeface="Mangal"/>
              </a:rPr>
              <a:t>. </a:t>
            </a:r>
            <a:endParaRPr lang="en-IN" dirty="0">
              <a:effectLst/>
              <a:latin typeface="Times New Roman" panose="02020603050405020304" pitchFamily="18" charset="0"/>
              <a:ea typeface="Calibri" panose="020F0502020204030204" pitchFamily="34" charset="0"/>
              <a:cs typeface="Mangal"/>
            </a:endParaRPr>
          </a:p>
        </p:txBody>
      </p:sp>
      <p:pic>
        <p:nvPicPr>
          <p:cNvPr id="9" name="Picture 8"/>
          <p:cNvPicPr>
            <a:picLocks noChangeAspect="1"/>
          </p:cNvPicPr>
          <p:nvPr/>
        </p:nvPicPr>
        <p:blipFill>
          <a:blip r:embed="rId9"/>
          <a:stretch>
            <a:fillRect/>
          </a:stretch>
        </p:blipFill>
        <p:spPr>
          <a:xfrm>
            <a:off x="10137701" y="3962972"/>
            <a:ext cx="5248494" cy="349788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14271739" y="-277334"/>
            <a:ext cx="4839766" cy="5030617"/>
            <a:chOff x="0" y="0"/>
            <a:chExt cx="1274671" cy="1324936"/>
          </a:xfrm>
        </p:grpSpPr>
        <p:sp>
          <p:nvSpPr>
            <p:cNvPr id="3" name="Freeform 3"/>
            <p:cNvSpPr/>
            <p:nvPr/>
          </p:nvSpPr>
          <p:spPr>
            <a:xfrm>
              <a:off x="0" y="0"/>
              <a:ext cx="1274671" cy="1324936"/>
            </a:xfrm>
            <a:custGeom>
              <a:avLst/>
              <a:gdLst/>
              <a:ahLst/>
              <a:cxnLst/>
              <a:rect l="l" t="t" r="r" b="b"/>
              <a:pathLst>
                <a:path w="1274671" h="1324936">
                  <a:moveTo>
                    <a:pt x="0" y="0"/>
                  </a:moveTo>
                  <a:lnTo>
                    <a:pt x="1274671" y="0"/>
                  </a:lnTo>
                  <a:lnTo>
                    <a:pt x="1274671" y="1324936"/>
                  </a:lnTo>
                  <a:lnTo>
                    <a:pt x="0" y="1324936"/>
                  </a:lnTo>
                  <a:close/>
                </a:path>
              </a:pathLst>
            </a:custGeom>
            <a:solidFill>
              <a:srgbClr val="E0D2C7"/>
            </a:solidFill>
          </p:spPr>
        </p:sp>
        <p:sp>
          <p:nvSpPr>
            <p:cNvPr id="4" name="TextBox 4"/>
            <p:cNvSpPr txBox="1"/>
            <p:nvPr/>
          </p:nvSpPr>
          <p:spPr>
            <a:xfrm>
              <a:off x="0" y="-38100"/>
              <a:ext cx="1274671" cy="136303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031935" y="8070214"/>
            <a:ext cx="3627734" cy="4306649"/>
          </a:xfrm>
          <a:custGeom>
            <a:avLst/>
            <a:gdLst/>
            <a:ahLst/>
            <a:cxnLst/>
            <a:rect l="l" t="t" r="r" b="b"/>
            <a:pathLst>
              <a:path w="3627734" h="4306649">
                <a:moveTo>
                  <a:pt x="0" y="0"/>
                </a:moveTo>
                <a:lnTo>
                  <a:pt x="3627734" y="0"/>
                </a:lnTo>
                <a:lnTo>
                  <a:pt x="3627734" y="4306649"/>
                </a:lnTo>
                <a:lnTo>
                  <a:pt x="0" y="430664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rot="4297474">
            <a:off x="14444096" y="7028341"/>
            <a:ext cx="5257755" cy="6241721"/>
          </a:xfrm>
          <a:custGeom>
            <a:avLst/>
            <a:gdLst/>
            <a:ahLst/>
            <a:cxnLst/>
            <a:rect l="l" t="t" r="r" b="b"/>
            <a:pathLst>
              <a:path w="5257755" h="6241721">
                <a:moveTo>
                  <a:pt x="0" y="0"/>
                </a:moveTo>
                <a:lnTo>
                  <a:pt x="5257755" y="0"/>
                </a:lnTo>
                <a:lnTo>
                  <a:pt x="5257755" y="6241721"/>
                </a:lnTo>
                <a:lnTo>
                  <a:pt x="0" y="624172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9" name="Freeform 9"/>
          <p:cNvSpPr/>
          <p:nvPr/>
        </p:nvSpPr>
        <p:spPr>
          <a:xfrm>
            <a:off x="10548160" y="1029712"/>
            <a:ext cx="6711140" cy="8227564"/>
          </a:xfrm>
          <a:custGeom>
            <a:avLst/>
            <a:gdLst/>
            <a:ahLst/>
            <a:cxnLst/>
            <a:rect l="l" t="t" r="r" b="b"/>
            <a:pathLst>
              <a:path w="7165673" h="8784802">
                <a:moveTo>
                  <a:pt x="824297" y="381000"/>
                </a:moveTo>
                <a:lnTo>
                  <a:pt x="639366" y="565329"/>
                </a:lnTo>
                <a:lnTo>
                  <a:pt x="639366" y="8219490"/>
                </a:lnTo>
                <a:lnTo>
                  <a:pt x="824297" y="8403801"/>
                </a:lnTo>
                <a:lnTo>
                  <a:pt x="6343725" y="8403801"/>
                </a:lnTo>
                <a:lnTo>
                  <a:pt x="6526300" y="8221016"/>
                </a:lnTo>
                <a:lnTo>
                  <a:pt x="6526300" y="564623"/>
                </a:lnTo>
                <a:lnTo>
                  <a:pt x="6343415" y="381000"/>
                </a:lnTo>
                <a:lnTo>
                  <a:pt x="824297" y="381000"/>
                </a:lnTo>
                <a:close/>
                <a:moveTo>
                  <a:pt x="6507250" y="8213129"/>
                </a:moveTo>
                <a:lnTo>
                  <a:pt x="6335837" y="8384753"/>
                </a:lnTo>
                <a:lnTo>
                  <a:pt x="832161" y="8384753"/>
                </a:lnTo>
                <a:lnTo>
                  <a:pt x="658416" y="8211580"/>
                </a:lnTo>
                <a:lnTo>
                  <a:pt x="658416" y="573242"/>
                </a:lnTo>
                <a:lnTo>
                  <a:pt x="832161" y="400050"/>
                </a:lnTo>
                <a:lnTo>
                  <a:pt x="6335503" y="400050"/>
                </a:lnTo>
                <a:lnTo>
                  <a:pt x="6507252" y="572485"/>
                </a:lnTo>
                <a:lnTo>
                  <a:pt x="6507252" y="8213129"/>
                </a:lnTo>
                <a:close/>
                <a:moveTo>
                  <a:pt x="7165673" y="4409192"/>
                </a:moveTo>
                <a:cubicBezTo>
                  <a:pt x="7023623" y="4388765"/>
                  <a:pt x="6947807" y="4301789"/>
                  <a:pt x="6907300" y="4211781"/>
                </a:cubicBezTo>
                <a:lnTo>
                  <a:pt x="6907300" y="424798"/>
                </a:lnTo>
                <a:cubicBezTo>
                  <a:pt x="6907300" y="413462"/>
                  <a:pt x="6902897" y="402809"/>
                  <a:pt x="6894910" y="394810"/>
                </a:cubicBezTo>
                <a:lnTo>
                  <a:pt x="6515412" y="13797"/>
                </a:lnTo>
                <a:lnTo>
                  <a:pt x="6514457" y="12818"/>
                </a:lnTo>
                <a:cubicBezTo>
                  <a:pt x="6506519" y="4670"/>
                  <a:pt x="6495444" y="0"/>
                  <a:pt x="6484058" y="0"/>
                </a:cubicBezTo>
                <a:lnTo>
                  <a:pt x="684412" y="0"/>
                </a:lnTo>
                <a:cubicBezTo>
                  <a:pt x="673076" y="0"/>
                  <a:pt x="662423" y="4403"/>
                  <a:pt x="654398" y="12403"/>
                </a:cubicBezTo>
                <a:lnTo>
                  <a:pt x="270868" y="394698"/>
                </a:lnTo>
                <a:cubicBezTo>
                  <a:pt x="262918" y="402616"/>
                  <a:pt x="258366" y="413587"/>
                  <a:pt x="258366" y="424798"/>
                </a:cubicBezTo>
                <a:lnTo>
                  <a:pt x="258366" y="4211796"/>
                </a:lnTo>
                <a:cubicBezTo>
                  <a:pt x="217859" y="4301800"/>
                  <a:pt x="142042" y="4388768"/>
                  <a:pt x="0" y="4409192"/>
                </a:cubicBezTo>
                <a:cubicBezTo>
                  <a:pt x="142042" y="4429616"/>
                  <a:pt x="217859" y="4516584"/>
                  <a:pt x="258366" y="4606588"/>
                </a:cubicBezTo>
                <a:lnTo>
                  <a:pt x="258366" y="8360010"/>
                </a:lnTo>
                <a:cubicBezTo>
                  <a:pt x="258366" y="8371258"/>
                  <a:pt x="262720" y="8381876"/>
                  <a:pt x="270645" y="8389887"/>
                </a:cubicBezTo>
                <a:lnTo>
                  <a:pt x="654385" y="8772399"/>
                </a:lnTo>
                <a:cubicBezTo>
                  <a:pt x="662409" y="8780398"/>
                  <a:pt x="673076" y="8784802"/>
                  <a:pt x="684412" y="8784802"/>
                </a:cubicBezTo>
                <a:lnTo>
                  <a:pt x="6484058" y="8784802"/>
                </a:lnTo>
                <a:cubicBezTo>
                  <a:pt x="6495418" y="8784802"/>
                  <a:pt x="6506098" y="8780375"/>
                  <a:pt x="6514121" y="8772339"/>
                </a:cubicBezTo>
                <a:lnTo>
                  <a:pt x="6894885" y="8391128"/>
                </a:lnTo>
                <a:cubicBezTo>
                  <a:pt x="6902884" y="8383104"/>
                  <a:pt x="6907299" y="8372450"/>
                  <a:pt x="6907299" y="8361101"/>
                </a:cubicBezTo>
                <a:lnTo>
                  <a:pt x="6907299" y="4606604"/>
                </a:lnTo>
                <a:cubicBezTo>
                  <a:pt x="6947807" y="4516595"/>
                  <a:pt x="7023623" y="4429619"/>
                  <a:pt x="7165673" y="4409192"/>
                </a:cubicBezTo>
                <a:close/>
                <a:moveTo>
                  <a:pt x="6881404" y="8377672"/>
                </a:moveTo>
                <a:lnTo>
                  <a:pt x="6500639" y="8758883"/>
                </a:lnTo>
                <a:cubicBezTo>
                  <a:pt x="6496223" y="8763310"/>
                  <a:pt x="6490333" y="8765754"/>
                  <a:pt x="6484057" y="8765754"/>
                </a:cubicBezTo>
                <a:lnTo>
                  <a:pt x="684412" y="8765754"/>
                </a:lnTo>
                <a:cubicBezTo>
                  <a:pt x="678148" y="8765754"/>
                  <a:pt x="672270" y="8763323"/>
                  <a:pt x="667842" y="8758907"/>
                </a:cubicBezTo>
                <a:lnTo>
                  <a:pt x="285442" y="8377758"/>
                </a:lnTo>
                <a:lnTo>
                  <a:pt x="284189" y="8376493"/>
                </a:lnTo>
                <a:cubicBezTo>
                  <a:pt x="279823" y="8372077"/>
                  <a:pt x="277418" y="8366224"/>
                  <a:pt x="277418" y="8360009"/>
                </a:cubicBezTo>
                <a:lnTo>
                  <a:pt x="277418" y="4606597"/>
                </a:lnTo>
                <a:cubicBezTo>
                  <a:pt x="317926" y="4516591"/>
                  <a:pt x="393741" y="4429618"/>
                  <a:pt x="535788" y="4409192"/>
                </a:cubicBezTo>
                <a:cubicBezTo>
                  <a:pt x="393741" y="4388767"/>
                  <a:pt x="317926" y="4301792"/>
                  <a:pt x="277418" y="4211786"/>
                </a:cubicBezTo>
                <a:lnTo>
                  <a:pt x="277418" y="424798"/>
                </a:lnTo>
                <a:cubicBezTo>
                  <a:pt x="277418" y="418616"/>
                  <a:pt x="279935" y="412563"/>
                  <a:pt x="284314" y="408192"/>
                </a:cubicBezTo>
                <a:lnTo>
                  <a:pt x="667842" y="25895"/>
                </a:lnTo>
                <a:cubicBezTo>
                  <a:pt x="672270" y="21479"/>
                  <a:pt x="678161" y="19049"/>
                  <a:pt x="684412" y="19049"/>
                </a:cubicBezTo>
                <a:lnTo>
                  <a:pt x="6484058" y="19049"/>
                </a:lnTo>
                <a:cubicBezTo>
                  <a:pt x="6490333" y="19049"/>
                  <a:pt x="6496435" y="21622"/>
                  <a:pt x="6500813" y="26112"/>
                </a:cubicBezTo>
                <a:lnTo>
                  <a:pt x="6881417" y="408259"/>
                </a:lnTo>
                <a:cubicBezTo>
                  <a:pt x="6885819" y="412675"/>
                  <a:pt x="6888250" y="418547"/>
                  <a:pt x="6888250" y="424797"/>
                </a:cubicBezTo>
                <a:lnTo>
                  <a:pt x="6888250" y="4211801"/>
                </a:lnTo>
                <a:cubicBezTo>
                  <a:pt x="6847741" y="4301802"/>
                  <a:pt x="6771926" y="4388767"/>
                  <a:pt x="6629886" y="4409192"/>
                </a:cubicBezTo>
                <a:cubicBezTo>
                  <a:pt x="6771926" y="4429616"/>
                  <a:pt x="6847741" y="4516582"/>
                  <a:pt x="6888250" y="4606582"/>
                </a:cubicBezTo>
                <a:lnTo>
                  <a:pt x="6888250" y="8361101"/>
                </a:lnTo>
                <a:cubicBezTo>
                  <a:pt x="6888250" y="8367364"/>
                  <a:pt x="6885819" y="8373243"/>
                  <a:pt x="6881404" y="8377672"/>
                </a:cubicBezTo>
                <a:close/>
              </a:path>
            </a:pathLst>
          </a:custGeom>
          <a:solidFill>
            <a:srgbClr val="54372A"/>
          </a:solidFill>
        </p:spPr>
      </p:sp>
      <p:sp>
        <p:nvSpPr>
          <p:cNvPr id="10" name="Freeform 10"/>
          <p:cNvSpPr/>
          <p:nvPr/>
        </p:nvSpPr>
        <p:spPr>
          <a:xfrm rot="8839705">
            <a:off x="-1677334" y="-1741991"/>
            <a:ext cx="5177737" cy="3982150"/>
          </a:xfrm>
          <a:custGeom>
            <a:avLst/>
            <a:gdLst/>
            <a:ahLst/>
            <a:cxnLst/>
            <a:rect l="l" t="t" r="r" b="b"/>
            <a:pathLst>
              <a:path w="5177737" h="3982150">
                <a:moveTo>
                  <a:pt x="0" y="0"/>
                </a:moveTo>
                <a:lnTo>
                  <a:pt x="5177737" y="0"/>
                </a:lnTo>
                <a:lnTo>
                  <a:pt x="5177737" y="3982151"/>
                </a:lnTo>
                <a:lnTo>
                  <a:pt x="0" y="3982151"/>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3" name="Freeform 13"/>
          <p:cNvSpPr/>
          <p:nvPr/>
        </p:nvSpPr>
        <p:spPr>
          <a:xfrm>
            <a:off x="9144000" y="1815609"/>
            <a:ext cx="747791" cy="747791"/>
          </a:xfrm>
          <a:custGeom>
            <a:avLst/>
            <a:gdLst/>
            <a:ahLst/>
            <a:cxnLst/>
            <a:rect l="l" t="t" r="r" b="b"/>
            <a:pathLst>
              <a:path w="747791" h="747791">
                <a:moveTo>
                  <a:pt x="0" y="0"/>
                </a:moveTo>
                <a:lnTo>
                  <a:pt x="747791" y="0"/>
                </a:lnTo>
                <a:lnTo>
                  <a:pt x="747791" y="747791"/>
                </a:lnTo>
                <a:lnTo>
                  <a:pt x="0" y="747791"/>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4" name="Freeform 14"/>
          <p:cNvSpPr/>
          <p:nvPr/>
        </p:nvSpPr>
        <p:spPr>
          <a:xfrm>
            <a:off x="5115650" y="9258300"/>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Rectangle 6"/>
          <p:cNvSpPr/>
          <p:nvPr/>
        </p:nvSpPr>
        <p:spPr>
          <a:xfrm>
            <a:off x="1801744" y="2910783"/>
            <a:ext cx="4237057" cy="823752"/>
          </a:xfrm>
          <a:prstGeom prst="rect">
            <a:avLst/>
          </a:prstGeom>
        </p:spPr>
        <p:txBody>
          <a:bodyPr wrap="none">
            <a:spAutoFit/>
          </a:bodyPr>
          <a:lstStyle/>
          <a:p>
            <a:pPr algn="just">
              <a:lnSpc>
                <a:spcPct val="150000"/>
              </a:lnSpc>
              <a:spcAft>
                <a:spcPts val="1000"/>
              </a:spcAft>
            </a:pPr>
            <a:r>
              <a:rPr lang="en-GB" sz="3600" b="1" dirty="0" smtClean="0">
                <a:latin typeface="Times New Roman" panose="02020603050405020304" pitchFamily="18" charset="0"/>
                <a:ea typeface="Calibri" panose="020F0502020204030204" pitchFamily="34" charset="0"/>
                <a:cs typeface="Mangal"/>
              </a:rPr>
              <a:t>Market competitors </a:t>
            </a:r>
            <a:endParaRPr lang="en-IN" sz="3600" dirty="0">
              <a:effectLst/>
              <a:latin typeface="Times New Roman" panose="02020603050405020304" pitchFamily="18" charset="0"/>
              <a:ea typeface="Calibri" panose="020F0502020204030204" pitchFamily="34" charset="0"/>
              <a:cs typeface="Mangal"/>
            </a:endParaRPr>
          </a:p>
        </p:txBody>
      </p:sp>
      <p:sp>
        <p:nvSpPr>
          <p:cNvPr id="8" name="Rectangle 7"/>
          <p:cNvSpPr/>
          <p:nvPr/>
        </p:nvSpPr>
        <p:spPr>
          <a:xfrm>
            <a:off x="1774035" y="4237440"/>
            <a:ext cx="7229154" cy="2436564"/>
          </a:xfrm>
          <a:prstGeom prst="rect">
            <a:avLst/>
          </a:prstGeom>
        </p:spPr>
        <p:txBody>
          <a:bodyPr wrap="square">
            <a:spAutoFit/>
          </a:bodyPr>
          <a:lstStyle/>
          <a:p>
            <a:pPr marL="342900" indent="-342900" algn="just">
              <a:lnSpc>
                <a:spcPct val="150000"/>
              </a:lnSpc>
              <a:spcAft>
                <a:spcPts val="1000"/>
              </a:spcAft>
              <a:buFont typeface="Arial" panose="020B0604020202020204" pitchFamily="34" charset="0"/>
              <a:buChar char="•"/>
            </a:pPr>
            <a:r>
              <a:rPr lang="en-GB" sz="2400" b="1" i="1" dirty="0">
                <a:latin typeface="Times New Roman" panose="02020603050405020304" pitchFamily="18" charset="0"/>
                <a:ea typeface="Calibri" panose="020F0502020204030204" pitchFamily="34" charset="0"/>
                <a:cs typeface="Mangal"/>
              </a:rPr>
              <a:t>Direct rivals: </a:t>
            </a:r>
            <a:r>
              <a:rPr lang="en-GB" sz="2400" dirty="0">
                <a:latin typeface="Times New Roman" panose="02020603050405020304" pitchFamily="18" charset="0"/>
                <a:ea typeface="Calibri" panose="020F0502020204030204" pitchFamily="34" charset="0"/>
                <a:cs typeface="Mangal"/>
              </a:rPr>
              <a:t>Origin coffee (ethical outsourcing), and Grind (E-commerce sale London) </a:t>
            </a:r>
            <a:endParaRPr lang="en-IN" sz="2400" dirty="0">
              <a:latin typeface="Times New Roman" panose="02020603050405020304" pitchFamily="18" charset="0"/>
              <a:ea typeface="Calibri" panose="020F0502020204030204" pitchFamily="34" charset="0"/>
              <a:cs typeface="Mangal"/>
            </a:endParaRPr>
          </a:p>
          <a:p>
            <a:pPr marL="342900" indent="-342900" algn="just">
              <a:lnSpc>
                <a:spcPct val="150000"/>
              </a:lnSpc>
              <a:spcAft>
                <a:spcPts val="1000"/>
              </a:spcAft>
              <a:buFont typeface="Arial" panose="020B0604020202020204" pitchFamily="34" charset="0"/>
              <a:buChar char="•"/>
            </a:pPr>
            <a:r>
              <a:rPr lang="en-GB" sz="2400" b="1" i="1" dirty="0">
                <a:latin typeface="Times New Roman" panose="02020603050405020304" pitchFamily="18" charset="0"/>
                <a:ea typeface="Calibri" panose="020F0502020204030204" pitchFamily="34" charset="0"/>
                <a:cs typeface="Mangal"/>
              </a:rPr>
              <a:t>Indirect rivals: </a:t>
            </a:r>
            <a:r>
              <a:rPr lang="en-GB" sz="2400" dirty="0">
                <a:latin typeface="Times New Roman" panose="02020603050405020304" pitchFamily="18" charset="0"/>
                <a:ea typeface="Calibri" panose="020F0502020204030204" pitchFamily="34" charset="0"/>
                <a:cs typeface="Mangal"/>
              </a:rPr>
              <a:t>Change please (A homelessness-based social enterprise) </a:t>
            </a:r>
            <a:endParaRPr lang="en-IN" sz="2400" dirty="0">
              <a:effectLst/>
              <a:latin typeface="Times New Roman" panose="02020603050405020304" pitchFamily="18" charset="0"/>
              <a:ea typeface="Calibri" panose="020F0502020204030204" pitchFamily="34" charset="0"/>
              <a:cs typeface="Mangal"/>
            </a:endParaRPr>
          </a:p>
        </p:txBody>
      </p:sp>
      <p:pic>
        <p:nvPicPr>
          <p:cNvPr id="16" name="Picture 15"/>
          <p:cNvPicPr>
            <a:picLocks noChangeAspect="1"/>
          </p:cNvPicPr>
          <p:nvPr/>
        </p:nvPicPr>
        <p:blipFill>
          <a:blip r:embed="rId9"/>
          <a:stretch>
            <a:fillRect/>
          </a:stretch>
        </p:blipFill>
        <p:spPr>
          <a:xfrm>
            <a:off x="11218961" y="1484221"/>
            <a:ext cx="5345707" cy="724067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14271739" y="-277334"/>
            <a:ext cx="4839766" cy="5030617"/>
            <a:chOff x="0" y="0"/>
            <a:chExt cx="1274671" cy="1324936"/>
          </a:xfrm>
        </p:grpSpPr>
        <p:sp>
          <p:nvSpPr>
            <p:cNvPr id="3" name="Freeform 3"/>
            <p:cNvSpPr/>
            <p:nvPr/>
          </p:nvSpPr>
          <p:spPr>
            <a:xfrm>
              <a:off x="0" y="0"/>
              <a:ext cx="1274671" cy="1324936"/>
            </a:xfrm>
            <a:custGeom>
              <a:avLst/>
              <a:gdLst/>
              <a:ahLst/>
              <a:cxnLst/>
              <a:rect l="l" t="t" r="r" b="b"/>
              <a:pathLst>
                <a:path w="1274671" h="1324936">
                  <a:moveTo>
                    <a:pt x="0" y="0"/>
                  </a:moveTo>
                  <a:lnTo>
                    <a:pt x="1274671" y="0"/>
                  </a:lnTo>
                  <a:lnTo>
                    <a:pt x="1274671" y="1324936"/>
                  </a:lnTo>
                  <a:lnTo>
                    <a:pt x="0" y="1324936"/>
                  </a:lnTo>
                  <a:close/>
                </a:path>
              </a:pathLst>
            </a:custGeom>
            <a:solidFill>
              <a:srgbClr val="E0D2C7"/>
            </a:solidFill>
          </p:spPr>
        </p:sp>
        <p:sp>
          <p:nvSpPr>
            <p:cNvPr id="4" name="TextBox 4"/>
            <p:cNvSpPr txBox="1"/>
            <p:nvPr/>
          </p:nvSpPr>
          <p:spPr>
            <a:xfrm>
              <a:off x="0" y="-38100"/>
              <a:ext cx="1274671" cy="1363036"/>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031935" y="8070214"/>
            <a:ext cx="3627734" cy="4306649"/>
          </a:xfrm>
          <a:custGeom>
            <a:avLst/>
            <a:gdLst/>
            <a:ahLst/>
            <a:cxnLst/>
            <a:rect l="l" t="t" r="r" b="b"/>
            <a:pathLst>
              <a:path w="3627734" h="4306649">
                <a:moveTo>
                  <a:pt x="0" y="0"/>
                </a:moveTo>
                <a:lnTo>
                  <a:pt x="3627734" y="0"/>
                </a:lnTo>
                <a:lnTo>
                  <a:pt x="3627734" y="4306649"/>
                </a:lnTo>
                <a:lnTo>
                  <a:pt x="0" y="4306649"/>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6" name="Freeform 6"/>
          <p:cNvSpPr/>
          <p:nvPr/>
        </p:nvSpPr>
        <p:spPr>
          <a:xfrm rot="4297474">
            <a:off x="14444096" y="7028341"/>
            <a:ext cx="5257755" cy="6241721"/>
          </a:xfrm>
          <a:custGeom>
            <a:avLst/>
            <a:gdLst/>
            <a:ahLst/>
            <a:cxnLst/>
            <a:rect l="l" t="t" r="r" b="b"/>
            <a:pathLst>
              <a:path w="5257755" h="6241721">
                <a:moveTo>
                  <a:pt x="0" y="0"/>
                </a:moveTo>
                <a:lnTo>
                  <a:pt x="5257755" y="0"/>
                </a:lnTo>
                <a:lnTo>
                  <a:pt x="5257755" y="6241721"/>
                </a:lnTo>
                <a:lnTo>
                  <a:pt x="0" y="6241721"/>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10" name="Freeform 10"/>
          <p:cNvSpPr/>
          <p:nvPr/>
        </p:nvSpPr>
        <p:spPr>
          <a:xfrm rot="8839705">
            <a:off x="-1677334" y="-1741991"/>
            <a:ext cx="5177737" cy="3982150"/>
          </a:xfrm>
          <a:custGeom>
            <a:avLst/>
            <a:gdLst/>
            <a:ahLst/>
            <a:cxnLst/>
            <a:rect l="l" t="t" r="r" b="b"/>
            <a:pathLst>
              <a:path w="5177737" h="3982150">
                <a:moveTo>
                  <a:pt x="0" y="0"/>
                </a:moveTo>
                <a:lnTo>
                  <a:pt x="5177737" y="0"/>
                </a:lnTo>
                <a:lnTo>
                  <a:pt x="5177737" y="3982151"/>
                </a:lnTo>
                <a:lnTo>
                  <a:pt x="0" y="3982151"/>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3" name="Freeform 13"/>
          <p:cNvSpPr/>
          <p:nvPr/>
        </p:nvSpPr>
        <p:spPr>
          <a:xfrm>
            <a:off x="9144000" y="1815609"/>
            <a:ext cx="747791" cy="747791"/>
          </a:xfrm>
          <a:custGeom>
            <a:avLst/>
            <a:gdLst/>
            <a:ahLst/>
            <a:cxnLst/>
            <a:rect l="l" t="t" r="r" b="b"/>
            <a:pathLst>
              <a:path w="747791" h="747791">
                <a:moveTo>
                  <a:pt x="0" y="0"/>
                </a:moveTo>
                <a:lnTo>
                  <a:pt x="747791" y="0"/>
                </a:lnTo>
                <a:lnTo>
                  <a:pt x="747791" y="747791"/>
                </a:lnTo>
                <a:lnTo>
                  <a:pt x="0" y="747791"/>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4" name="Freeform 14"/>
          <p:cNvSpPr/>
          <p:nvPr/>
        </p:nvSpPr>
        <p:spPr>
          <a:xfrm>
            <a:off x="5115650" y="9258300"/>
            <a:ext cx="650849" cy="650849"/>
          </a:xfrm>
          <a:custGeom>
            <a:avLst/>
            <a:gdLst/>
            <a:ahLst/>
            <a:cxnLst/>
            <a:rect l="l" t="t" r="r" b="b"/>
            <a:pathLst>
              <a:path w="650849" h="650849">
                <a:moveTo>
                  <a:pt x="0" y="0"/>
                </a:moveTo>
                <a:lnTo>
                  <a:pt x="650850" y="0"/>
                </a:lnTo>
                <a:lnTo>
                  <a:pt x="650850" y="650849"/>
                </a:lnTo>
                <a:lnTo>
                  <a:pt x="0" y="650849"/>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7" name="Rectangle 6"/>
          <p:cNvSpPr/>
          <p:nvPr/>
        </p:nvSpPr>
        <p:spPr>
          <a:xfrm>
            <a:off x="2258238" y="2189504"/>
            <a:ext cx="2505814" cy="823752"/>
          </a:xfrm>
          <a:prstGeom prst="rect">
            <a:avLst/>
          </a:prstGeom>
        </p:spPr>
        <p:txBody>
          <a:bodyPr wrap="none">
            <a:spAutoFit/>
          </a:bodyPr>
          <a:lstStyle/>
          <a:p>
            <a:pPr algn="just">
              <a:lnSpc>
                <a:spcPct val="150000"/>
              </a:lnSpc>
              <a:spcAft>
                <a:spcPts val="1000"/>
              </a:spcAft>
            </a:pPr>
            <a:r>
              <a:rPr lang="en-GB" sz="3600" b="1" dirty="0">
                <a:latin typeface="Times New Roman" panose="02020603050405020304" pitchFamily="18" charset="0"/>
                <a:ea typeface="Calibri" panose="020F0502020204030204" pitchFamily="34" charset="0"/>
                <a:cs typeface="Mangal"/>
              </a:rPr>
              <a:t>Conclusion </a:t>
            </a:r>
            <a:endParaRPr lang="en-IN" sz="3600" dirty="0">
              <a:effectLst/>
              <a:latin typeface="Times New Roman" panose="02020603050405020304" pitchFamily="18" charset="0"/>
              <a:ea typeface="Calibri" panose="020F0502020204030204" pitchFamily="34" charset="0"/>
              <a:cs typeface="Mangal"/>
            </a:endParaRPr>
          </a:p>
        </p:txBody>
      </p:sp>
      <p:sp>
        <p:nvSpPr>
          <p:cNvPr id="8" name="Rectangle 7"/>
          <p:cNvSpPr/>
          <p:nvPr/>
        </p:nvSpPr>
        <p:spPr>
          <a:xfrm>
            <a:off x="2244383" y="3771900"/>
            <a:ext cx="5604217" cy="4652556"/>
          </a:xfrm>
          <a:prstGeom prst="rect">
            <a:avLst/>
          </a:prstGeom>
        </p:spPr>
        <p:txBody>
          <a:bodyPr wrap="square">
            <a:spAutoFit/>
          </a:bodyPr>
          <a:lstStyle/>
          <a:p>
            <a:pPr marL="285750" indent="-285750" algn="just">
              <a:lnSpc>
                <a:spcPct val="150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Mangal"/>
              </a:rPr>
              <a:t>The presentation concludes a comprehensive business plan for Redemption, which is a barista training academy for prisoners. </a:t>
            </a:r>
            <a:endParaRPr lang="en-IN" sz="2400" dirty="0">
              <a:latin typeface="Times New Roman" panose="02020603050405020304" pitchFamily="18" charset="0"/>
              <a:ea typeface="Calibri" panose="020F0502020204030204" pitchFamily="34" charset="0"/>
              <a:cs typeface="Mangal"/>
            </a:endParaRPr>
          </a:p>
          <a:p>
            <a:pPr marL="285750" indent="-285750" algn="just">
              <a:lnSpc>
                <a:spcPct val="150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Mangal"/>
              </a:rPr>
              <a:t>The presentation concludes that, for future growth the firm will need to emphasise on expanding its retail footprint. </a:t>
            </a:r>
            <a:endParaRPr lang="en-IN" sz="2400" dirty="0">
              <a:effectLst/>
              <a:latin typeface="Times New Roman" panose="02020603050405020304" pitchFamily="18" charset="0"/>
              <a:ea typeface="Calibri" panose="020F0502020204030204" pitchFamily="34" charset="0"/>
              <a:cs typeface="Mangal"/>
            </a:endParaRPr>
          </a:p>
        </p:txBody>
      </p:sp>
      <p:pic>
        <p:nvPicPr>
          <p:cNvPr id="9" name="Picture 8"/>
          <p:cNvPicPr>
            <a:picLocks noChangeAspect="1"/>
          </p:cNvPicPr>
          <p:nvPr/>
        </p:nvPicPr>
        <p:blipFill>
          <a:blip r:embed="rId9"/>
          <a:stretch>
            <a:fillRect/>
          </a:stretch>
        </p:blipFill>
        <p:spPr>
          <a:xfrm>
            <a:off x="9891791" y="4229100"/>
            <a:ext cx="5791200" cy="445369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238623" y="-150104"/>
            <a:ext cx="5049377" cy="10287000"/>
            <a:chOff x="0" y="0"/>
            <a:chExt cx="1329877" cy="2709333"/>
          </a:xfrm>
        </p:grpSpPr>
        <p:sp>
          <p:nvSpPr>
            <p:cNvPr id="3" name="Freeform 3"/>
            <p:cNvSpPr/>
            <p:nvPr/>
          </p:nvSpPr>
          <p:spPr>
            <a:xfrm>
              <a:off x="0" y="0"/>
              <a:ext cx="1329877" cy="2709333"/>
            </a:xfrm>
            <a:custGeom>
              <a:avLst/>
              <a:gdLst/>
              <a:ahLst/>
              <a:cxnLst/>
              <a:rect l="l" t="t" r="r" b="b"/>
              <a:pathLst>
                <a:path w="1329877" h="2709333">
                  <a:moveTo>
                    <a:pt x="0" y="0"/>
                  </a:moveTo>
                  <a:lnTo>
                    <a:pt x="1329877" y="0"/>
                  </a:lnTo>
                  <a:lnTo>
                    <a:pt x="1329877" y="2709333"/>
                  </a:lnTo>
                  <a:lnTo>
                    <a:pt x="0" y="2709333"/>
                  </a:lnTo>
                  <a:close/>
                </a:path>
              </a:pathLst>
            </a:custGeom>
            <a:solidFill>
              <a:srgbClr val="E0D2C7"/>
            </a:solidFill>
          </p:spPr>
        </p:sp>
        <p:sp>
          <p:nvSpPr>
            <p:cNvPr id="4" name="TextBox 4"/>
            <p:cNvSpPr txBox="1"/>
            <p:nvPr/>
          </p:nvSpPr>
          <p:spPr>
            <a:xfrm>
              <a:off x="0" y="-38100"/>
              <a:ext cx="1329877" cy="274743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7"/>
          <p:cNvSpPr/>
          <p:nvPr/>
        </p:nvSpPr>
        <p:spPr>
          <a:xfrm rot="8839705">
            <a:off x="-1524934" y="-1589591"/>
            <a:ext cx="5177737" cy="3982150"/>
          </a:xfrm>
          <a:custGeom>
            <a:avLst/>
            <a:gdLst/>
            <a:ahLst/>
            <a:cxnLst/>
            <a:rect l="l" t="t" r="r" b="b"/>
            <a:pathLst>
              <a:path w="5177737" h="3982150">
                <a:moveTo>
                  <a:pt x="0" y="0"/>
                </a:moveTo>
                <a:lnTo>
                  <a:pt x="5177737" y="0"/>
                </a:lnTo>
                <a:lnTo>
                  <a:pt x="5177737" y="3982151"/>
                </a:lnTo>
                <a:lnTo>
                  <a:pt x="0" y="3982151"/>
                </a:lnTo>
                <a:lnTo>
                  <a:pt x="0" y="0"/>
                </a:lnTo>
                <a:close/>
              </a:path>
            </a:pathLst>
          </a:custGeom>
          <a:blipFill>
            <a:blip r:embed="rId2">
              <a:extLst>
                <a:ext uri="{96DAC541-7B7A-43D3-8B79-37D633B846F1}">
                  <asvg:svgBlip xmlns="" xmlns:asvg="http://schemas.microsoft.com/office/drawing/2016/SVG/main" r:embed="rId5"/>
                </a:ext>
              </a:extLst>
            </a:blip>
            <a:stretch>
              <a:fillRect/>
            </a:stretch>
          </a:blipFill>
        </p:spPr>
      </p:sp>
      <p:sp>
        <p:nvSpPr>
          <p:cNvPr id="6" name="Rectangle 5"/>
          <p:cNvSpPr/>
          <p:nvPr/>
        </p:nvSpPr>
        <p:spPr>
          <a:xfrm>
            <a:off x="2895600" y="1337220"/>
            <a:ext cx="3581400" cy="769441"/>
          </a:xfrm>
          <a:prstGeom prst="rect">
            <a:avLst/>
          </a:prstGeom>
        </p:spPr>
        <p:txBody>
          <a:bodyPr wrap="square">
            <a:spAutoFit/>
          </a:bodyPr>
          <a:lstStyle/>
          <a:p>
            <a:r>
              <a:rPr lang="en-IN" sz="4400" b="1" dirty="0">
                <a:latin typeface="Times New Roman" pitchFamily="18" charset="0"/>
                <a:cs typeface="Times New Roman" pitchFamily="18" charset="0"/>
              </a:rPr>
              <a:t>References </a:t>
            </a:r>
          </a:p>
        </p:txBody>
      </p:sp>
      <p:sp>
        <p:nvSpPr>
          <p:cNvPr id="7" name="Rectangle 6"/>
          <p:cNvSpPr/>
          <p:nvPr/>
        </p:nvSpPr>
        <p:spPr>
          <a:xfrm>
            <a:off x="1981200" y="2400300"/>
            <a:ext cx="10896600" cy="5632311"/>
          </a:xfrm>
          <a:prstGeom prst="rect">
            <a:avLst/>
          </a:prstGeom>
        </p:spPr>
        <p:txBody>
          <a:bodyPr wrap="square">
            <a:spAutoFit/>
          </a:bodyPr>
          <a:lstStyle/>
          <a:p>
            <a:pPr algn="just">
              <a:lnSpc>
                <a:spcPct val="150000"/>
              </a:lnSpc>
            </a:pPr>
            <a:r>
              <a:rPr lang="en-US" sz="2400" u="sng" dirty="0" smtClean="0">
                <a:latin typeface="Times New Roman" panose="02020603050405020304" pitchFamily="18" charset="0"/>
                <a:cs typeface="Times New Roman" panose="02020603050405020304" pitchFamily="18" charset="0"/>
              </a:rPr>
              <a:t>Online</a:t>
            </a:r>
          </a:p>
          <a:p>
            <a:pPr marL="34290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Redemption Roaster, (2025). Social Impact Report 2025. (Online). Accessed Through: &lt; </a:t>
            </a:r>
            <a:r>
              <a:rPr lang="en-GB" sz="2400" u="sng" dirty="0">
                <a:latin typeface="Times New Roman" panose="02020603050405020304" pitchFamily="18" charset="0"/>
                <a:cs typeface="Times New Roman" panose="02020603050405020304" pitchFamily="18" charset="0"/>
                <a:hlinkClick r:id="rId6"/>
              </a:rPr>
              <a:t>https://redemptionroasters.com/blogs/blog/social-impact-report-2025?srsltid=AfmBOopQaW-dbBVXOFdc3V7GMh6_qXOjhEY-oPpO3kJ3wXOPq8kBoupj</a:t>
            </a:r>
            <a:r>
              <a:rPr lang="en-GB" sz="2400" dirty="0">
                <a:latin typeface="Times New Roman" panose="02020603050405020304" pitchFamily="18" charset="0"/>
                <a:cs typeface="Times New Roman" panose="02020603050405020304" pitchFamily="18" charset="0"/>
              </a:rPr>
              <a:t>&gt;. Accessed on: 29</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June, 2026. </a:t>
            </a:r>
            <a:endParaRPr lang="en-IN"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Redemption Roasters, (2026). </a:t>
            </a:r>
            <a:r>
              <a:rPr lang="en-US" sz="2400" i="1" dirty="0">
                <a:latin typeface="Times New Roman" panose="02020603050405020304" pitchFamily="18" charset="0"/>
                <a:cs typeface="Times New Roman" panose="02020603050405020304" pitchFamily="18" charset="0"/>
              </a:rPr>
              <a:t>Reducing reoffending through coffee. </a:t>
            </a:r>
            <a:r>
              <a:rPr lang="en-US" sz="2400" dirty="0">
                <a:latin typeface="Times New Roman" panose="02020603050405020304" pitchFamily="18" charset="0"/>
                <a:cs typeface="Times New Roman" panose="02020603050405020304" pitchFamily="18" charset="0"/>
              </a:rPr>
              <a:t>(Online). Retrieved from: &lt;https://redemptionroasters.com/?srsltid=AfmBOorXZTSsdHFG5kLcGInp7R_SiScXKWDUbvPnhF-MVXaR58RUukt&gt;. Accessed on:29</a:t>
            </a:r>
            <a:r>
              <a:rPr lang="en-US" sz="2400" baseline="30000" dirty="0">
                <a:latin typeface="Times New Roman" panose="02020603050405020304" pitchFamily="18" charset="0"/>
                <a:cs typeface="Times New Roman" panose="02020603050405020304" pitchFamily="18" charset="0"/>
              </a:rPr>
              <a:t>th</a:t>
            </a:r>
            <a:r>
              <a:rPr lang="en-US" sz="2400" dirty="0">
                <a:latin typeface="Times New Roman" panose="02020603050405020304" pitchFamily="18" charset="0"/>
                <a:cs typeface="Times New Roman" panose="02020603050405020304" pitchFamily="18" charset="0"/>
              </a:rPr>
              <a:t> June, 2026.</a:t>
            </a:r>
            <a:endParaRPr lang="en-IN" sz="2400"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endParaRPr lang="en-IN" sz="2400" dirty="0">
              <a:latin typeface="Times New Roman" pitchFamily="18" charset="0"/>
              <a:cs typeface="Times New Roman" pitchFamily="18" charset="0"/>
            </a:endParaRPr>
          </a:p>
        </p:txBody>
      </p:sp>
    </p:spTree>
    <p:extLst>
      <p:ext uri="{BB962C8B-B14F-4D97-AF65-F5344CB8AC3E}">
        <p14:creationId xmlns:p14="http://schemas.microsoft.com/office/powerpoint/2010/main" val="1652174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F4"/>
        </a:solidFill>
        <a:effectLst/>
      </p:bgPr>
    </p:bg>
    <p:spTree>
      <p:nvGrpSpPr>
        <p:cNvPr id="1" name=""/>
        <p:cNvGrpSpPr/>
        <p:nvPr/>
      </p:nvGrpSpPr>
      <p:grpSpPr>
        <a:xfrm>
          <a:off x="0" y="0"/>
          <a:ext cx="0" cy="0"/>
          <a:chOff x="0" y="0"/>
          <a:chExt cx="0" cy="0"/>
        </a:xfrm>
      </p:grpSpPr>
      <p:grpSp>
        <p:nvGrpSpPr>
          <p:cNvPr id="2" name="Group 2"/>
          <p:cNvGrpSpPr/>
          <p:nvPr/>
        </p:nvGrpSpPr>
        <p:grpSpPr>
          <a:xfrm>
            <a:off x="-96743" y="0"/>
            <a:ext cx="5049377" cy="10287000"/>
            <a:chOff x="0" y="0"/>
            <a:chExt cx="1329877" cy="2709333"/>
          </a:xfrm>
        </p:grpSpPr>
        <p:sp>
          <p:nvSpPr>
            <p:cNvPr id="3" name="Freeform 3"/>
            <p:cNvSpPr/>
            <p:nvPr/>
          </p:nvSpPr>
          <p:spPr>
            <a:xfrm>
              <a:off x="0" y="0"/>
              <a:ext cx="1329877" cy="2709333"/>
            </a:xfrm>
            <a:custGeom>
              <a:avLst/>
              <a:gdLst/>
              <a:ahLst/>
              <a:cxnLst/>
              <a:rect l="l" t="t" r="r" b="b"/>
              <a:pathLst>
                <a:path w="1329877" h="2709333">
                  <a:moveTo>
                    <a:pt x="0" y="0"/>
                  </a:moveTo>
                  <a:lnTo>
                    <a:pt x="1329877" y="0"/>
                  </a:lnTo>
                  <a:lnTo>
                    <a:pt x="1329877" y="2709333"/>
                  </a:lnTo>
                  <a:lnTo>
                    <a:pt x="0" y="2709333"/>
                  </a:lnTo>
                  <a:close/>
                </a:path>
              </a:pathLst>
            </a:custGeom>
            <a:solidFill>
              <a:srgbClr val="E0D2C7"/>
            </a:solidFill>
          </p:spPr>
        </p:sp>
        <p:sp>
          <p:nvSpPr>
            <p:cNvPr id="4" name="TextBox 4"/>
            <p:cNvSpPr txBox="1"/>
            <p:nvPr/>
          </p:nvSpPr>
          <p:spPr>
            <a:xfrm>
              <a:off x="0" y="-38100"/>
              <a:ext cx="1329877" cy="2747433"/>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744945">
            <a:off x="16070904" y="-1341238"/>
            <a:ext cx="3724131" cy="4421085"/>
          </a:xfrm>
          <a:custGeom>
            <a:avLst/>
            <a:gdLst/>
            <a:ahLst/>
            <a:cxnLst/>
            <a:rect l="l" t="t" r="r" b="b"/>
            <a:pathLst>
              <a:path w="3724131" h="4421085">
                <a:moveTo>
                  <a:pt x="0" y="0"/>
                </a:moveTo>
                <a:lnTo>
                  <a:pt x="3724131" y="0"/>
                </a:lnTo>
                <a:lnTo>
                  <a:pt x="3724131" y="4421085"/>
                </a:lnTo>
                <a:lnTo>
                  <a:pt x="0" y="4421085"/>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6" name="Freeform 6"/>
          <p:cNvSpPr/>
          <p:nvPr/>
        </p:nvSpPr>
        <p:spPr>
          <a:xfrm rot="-744945">
            <a:off x="-1045365" y="7946753"/>
            <a:ext cx="3724131" cy="4421085"/>
          </a:xfrm>
          <a:custGeom>
            <a:avLst/>
            <a:gdLst/>
            <a:ahLst/>
            <a:cxnLst/>
            <a:rect l="l" t="t" r="r" b="b"/>
            <a:pathLst>
              <a:path w="3724131" h="4421085">
                <a:moveTo>
                  <a:pt x="0" y="0"/>
                </a:moveTo>
                <a:lnTo>
                  <a:pt x="3724131" y="0"/>
                </a:lnTo>
                <a:lnTo>
                  <a:pt x="3724131" y="4421085"/>
                </a:lnTo>
                <a:lnTo>
                  <a:pt x="0" y="4421085"/>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10" name="TextBox 10"/>
          <p:cNvSpPr txBox="1"/>
          <p:nvPr/>
        </p:nvSpPr>
        <p:spPr>
          <a:xfrm>
            <a:off x="8242925" y="3594438"/>
            <a:ext cx="8629139" cy="2331086"/>
          </a:xfrm>
          <a:prstGeom prst="rect">
            <a:avLst/>
          </a:prstGeom>
        </p:spPr>
        <p:txBody>
          <a:bodyPr lIns="0" tIns="0" rIns="0" bIns="0" rtlCol="0" anchor="t">
            <a:spAutoFit/>
          </a:bodyPr>
          <a:lstStyle/>
          <a:p>
            <a:pPr algn="l">
              <a:lnSpc>
                <a:spcPts val="19039"/>
              </a:lnSpc>
            </a:pPr>
            <a:r>
              <a:rPr lang="en-US" sz="13599">
                <a:solidFill>
                  <a:srgbClr val="54372A"/>
                </a:solidFill>
                <a:latin typeface="Stars &amp; Love Bottom Heavy"/>
                <a:ea typeface="Stars &amp; Love Bottom Heavy"/>
                <a:cs typeface="Stars &amp; Love Bottom Heavy"/>
                <a:sym typeface="Stars &amp; Love Bottom Heavy"/>
              </a:rPr>
              <a:t>Thank You</a:t>
            </a:r>
          </a:p>
        </p:txBody>
      </p:sp>
      <p:grpSp>
        <p:nvGrpSpPr>
          <p:cNvPr id="11" name="Group 11"/>
          <p:cNvGrpSpPr/>
          <p:nvPr/>
        </p:nvGrpSpPr>
        <p:grpSpPr>
          <a:xfrm>
            <a:off x="8242925" y="5937407"/>
            <a:ext cx="11692675" cy="1160852"/>
            <a:chOff x="0" y="0"/>
            <a:chExt cx="3079552" cy="305739"/>
          </a:xfrm>
        </p:grpSpPr>
        <p:sp>
          <p:nvSpPr>
            <p:cNvPr id="12" name="Freeform 12"/>
            <p:cNvSpPr/>
            <p:nvPr/>
          </p:nvSpPr>
          <p:spPr>
            <a:xfrm>
              <a:off x="0" y="0"/>
              <a:ext cx="3079552" cy="305739"/>
            </a:xfrm>
            <a:custGeom>
              <a:avLst/>
              <a:gdLst/>
              <a:ahLst/>
              <a:cxnLst/>
              <a:rect l="l" t="t" r="r" b="b"/>
              <a:pathLst>
                <a:path w="3079552" h="305739">
                  <a:moveTo>
                    <a:pt x="0" y="0"/>
                  </a:moveTo>
                  <a:lnTo>
                    <a:pt x="3079552" y="0"/>
                  </a:lnTo>
                  <a:lnTo>
                    <a:pt x="3079552" y="305739"/>
                  </a:lnTo>
                  <a:lnTo>
                    <a:pt x="0" y="305739"/>
                  </a:lnTo>
                  <a:close/>
                </a:path>
              </a:pathLst>
            </a:custGeom>
            <a:solidFill>
              <a:srgbClr val="E0D2C7"/>
            </a:solidFill>
          </p:spPr>
        </p:sp>
        <p:sp>
          <p:nvSpPr>
            <p:cNvPr id="13" name="TextBox 13"/>
            <p:cNvSpPr txBox="1"/>
            <p:nvPr/>
          </p:nvSpPr>
          <p:spPr>
            <a:xfrm>
              <a:off x="0" y="-38100"/>
              <a:ext cx="3079552" cy="343839"/>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1020867">
            <a:off x="14884963" y="8555322"/>
            <a:ext cx="4630899" cy="3561583"/>
          </a:xfrm>
          <a:custGeom>
            <a:avLst/>
            <a:gdLst/>
            <a:ahLst/>
            <a:cxnLst/>
            <a:rect l="l" t="t" r="r" b="b"/>
            <a:pathLst>
              <a:path w="4630899" h="3561583">
                <a:moveTo>
                  <a:pt x="0" y="0"/>
                </a:moveTo>
                <a:lnTo>
                  <a:pt x="4630900" y="0"/>
                </a:lnTo>
                <a:lnTo>
                  <a:pt x="4630900" y="3561582"/>
                </a:lnTo>
                <a:lnTo>
                  <a:pt x="0" y="3561582"/>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16" name="Freeform 16"/>
          <p:cNvSpPr/>
          <p:nvPr/>
        </p:nvSpPr>
        <p:spPr>
          <a:xfrm rot="8839705">
            <a:off x="-1747589" y="-1561122"/>
            <a:ext cx="4630899" cy="3561583"/>
          </a:xfrm>
          <a:custGeom>
            <a:avLst/>
            <a:gdLst/>
            <a:ahLst/>
            <a:cxnLst/>
            <a:rect l="l" t="t" r="r" b="b"/>
            <a:pathLst>
              <a:path w="4630899" h="3561583">
                <a:moveTo>
                  <a:pt x="0" y="0"/>
                </a:moveTo>
                <a:lnTo>
                  <a:pt x="4630899" y="0"/>
                </a:lnTo>
                <a:lnTo>
                  <a:pt x="4630899" y="3561583"/>
                </a:lnTo>
                <a:lnTo>
                  <a:pt x="0" y="3561583"/>
                </a:lnTo>
                <a:lnTo>
                  <a:pt x="0" y="0"/>
                </a:lnTo>
                <a:close/>
              </a:path>
            </a:pathLst>
          </a:custGeom>
          <a:blipFill>
            <a:blip r:embed="rId4">
              <a:extLst>
                <a:ext uri="{96DAC541-7B7A-43D3-8B79-37D633B846F1}">
                  <asvg:svgBlip xmlns="" xmlns:asvg="http://schemas.microsoft.com/office/drawing/2016/SVG/main" r:embed="rId6"/>
                </a:ext>
              </a:extLst>
            </a:blip>
            <a:stretch>
              <a:fillRect/>
            </a:stretch>
          </a:blipFill>
        </p:spPr>
      </p:sp>
      <p:sp>
        <p:nvSpPr>
          <p:cNvPr id="17" name="Freeform 17"/>
          <p:cNvSpPr/>
          <p:nvPr/>
        </p:nvSpPr>
        <p:spPr>
          <a:xfrm>
            <a:off x="14988327" y="2516803"/>
            <a:ext cx="650849" cy="650849"/>
          </a:xfrm>
          <a:custGeom>
            <a:avLst/>
            <a:gdLst/>
            <a:ahLst/>
            <a:cxnLst/>
            <a:rect l="l" t="t" r="r" b="b"/>
            <a:pathLst>
              <a:path w="650849" h="650849">
                <a:moveTo>
                  <a:pt x="0" y="0"/>
                </a:moveTo>
                <a:lnTo>
                  <a:pt x="650850" y="0"/>
                </a:lnTo>
                <a:lnTo>
                  <a:pt x="650850" y="650850"/>
                </a:lnTo>
                <a:lnTo>
                  <a:pt x="0" y="65085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8" name="Freeform 18"/>
          <p:cNvSpPr/>
          <p:nvPr/>
        </p:nvSpPr>
        <p:spPr>
          <a:xfrm>
            <a:off x="7721066" y="8268849"/>
            <a:ext cx="650849" cy="650849"/>
          </a:xfrm>
          <a:custGeom>
            <a:avLst/>
            <a:gdLst/>
            <a:ahLst/>
            <a:cxnLst/>
            <a:rect l="l" t="t" r="r" b="b"/>
            <a:pathLst>
              <a:path w="650849" h="650849">
                <a:moveTo>
                  <a:pt x="0" y="0"/>
                </a:moveTo>
                <a:lnTo>
                  <a:pt x="650850" y="0"/>
                </a:lnTo>
                <a:lnTo>
                  <a:pt x="650850" y="650850"/>
                </a:lnTo>
                <a:lnTo>
                  <a:pt x="0" y="650850"/>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540</Words>
  <Application>Microsoft Office PowerPoint</Application>
  <PresentationFormat>Custom</PresentationFormat>
  <Paragraphs>46</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Times New Roman</vt:lpstr>
      <vt:lpstr>Stars &amp; Love Bottom Heavy</vt:lpstr>
      <vt:lpstr>Arial</vt:lpstr>
      <vt:lpstr>Mangal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Brown Minimalist Creative Portfolio Presentation</dc:title>
  <dc:creator>India</dc:creator>
  <cp:lastModifiedBy>BST-021</cp:lastModifiedBy>
  <cp:revision>9</cp:revision>
  <dcterms:created xsi:type="dcterms:W3CDTF">2006-08-16T00:00:00Z</dcterms:created>
  <dcterms:modified xsi:type="dcterms:W3CDTF">2026-07-09T06:26:35Z</dcterms:modified>
  <dc:identifier>DAHN9xEtrkA</dc:identifier>
</cp:coreProperties>
</file>