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12" r:id="rId4"/>
  </p:sldMasterIdLst>
  <p:notesMasterIdLst>
    <p:notesMasterId r:id="rId19"/>
  </p:notesMasterIdLst>
  <p:sldIdLst>
    <p:sldId id="257" r:id="rId5"/>
    <p:sldId id="652" r:id="rId6"/>
    <p:sldId id="728" r:id="rId7"/>
    <p:sldId id="265" r:id="rId8"/>
    <p:sldId id="266" r:id="rId9"/>
    <p:sldId id="267" r:id="rId10"/>
    <p:sldId id="729" r:id="rId11"/>
    <p:sldId id="269" r:id="rId12"/>
    <p:sldId id="270" r:id="rId13"/>
    <p:sldId id="806" r:id="rId14"/>
    <p:sldId id="795" r:id="rId15"/>
    <p:sldId id="271" r:id="rId16"/>
    <p:sldId id="803" r:id="rId17"/>
    <p:sldId id="77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4" autoAdjust="0"/>
    <p:restoredTop sz="94619" autoAdjust="0"/>
  </p:normalViewPr>
  <p:slideViewPr>
    <p:cSldViewPr snapToGrid="0">
      <p:cViewPr varScale="1">
        <p:scale>
          <a:sx n="83" d="100"/>
          <a:sy n="83" d="100"/>
        </p:scale>
        <p:origin x="54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303B2-6492-41C6-B72B-ADC2B32DB1E2}" type="datetimeFigureOut">
              <a:rPr lang="en-GB" smtClean="0"/>
              <a:t>25/05/2026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B8B7B6-E3BA-4A0D-9A2A-6CFC733A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217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99F75-8A2E-C63E-6AA1-4271132CC0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>
            <a:extLst>
              <a:ext uri="{FF2B5EF4-FFF2-40B4-BE49-F238E27FC236}">
                <a16:creationId xmlns:a16="http://schemas.microsoft.com/office/drawing/2014/main" id="{FE85B99B-ABC0-C928-4E2E-999BAEDE35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Notes Placeholder 2">
            <a:extLst>
              <a:ext uri="{FF2B5EF4-FFF2-40B4-BE49-F238E27FC236}">
                <a16:creationId xmlns:a16="http://schemas.microsoft.com/office/drawing/2014/main" id="{3AC5F0B4-F2CA-3733-AC5E-E9E7EC5BB9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IN" altLang="en-US" b="1">
                <a:latin typeface="Arial" panose="020B0604020202020204" pitchFamily="34" charset="0"/>
              </a:rPr>
              <a:t>Figure 3.4  </a:t>
            </a:r>
            <a:r>
              <a:rPr lang="en-GB" altLang="en-US" b="1">
                <a:latin typeface="Arial" panose="020B0604020202020204" pitchFamily="34" charset="0"/>
              </a:rPr>
              <a:t>The industry life cycle</a:t>
            </a:r>
            <a:endParaRPr lang="en-IN" altLang="en-US" b="1">
              <a:latin typeface="Arial" panose="020B0604020202020204" pitchFamily="34" charset="0"/>
            </a:endParaRPr>
          </a:p>
        </p:txBody>
      </p:sp>
      <p:sp>
        <p:nvSpPr>
          <p:cNvPr id="86020" name="Slide Number Placeholder 3">
            <a:extLst>
              <a:ext uri="{FF2B5EF4-FFF2-40B4-BE49-F238E27FC236}">
                <a16:creationId xmlns:a16="http://schemas.microsoft.com/office/drawing/2014/main" id="{686D0828-3726-429B-F604-BCB5706E55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4EBFB9-9637-457A-BD38-A30208DDB8CF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507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0DE-5A52-4E8B-9E59-8391DB272E65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3F76D-149D-469F-A83C-0BFE296457DD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96DB5-DD13-45D7-8DB7-2B3524211970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4FA5-224A-4681-8940-4E5D3B8B918A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E2B-3BF8-413B-94DD-2921A17D2527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D3037-50B7-40EB-9CC6-A9AE6C5A284B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BE852-0E8F-40C0-8B39-B122FDD16E46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605A881E-E600-45A1-B7F7-57381DC16BB4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04E75-3EEB-44A1-8BFD-5EF793EFC1AB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CAEC3-DE29-4474-90D4-EC670E3DF8DD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A63FD-744A-403F-9C14-0782DAED1037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AE4632D-170A-48CC-BD23-5D20B56EBA51}" type="datetime1">
              <a:rPr lang="en-US" smtClean="0"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hd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1524001"/>
            <a:ext cx="3412067" cy="347838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Strategic and Agile Business Management</a:t>
            </a:r>
            <a:r>
              <a:rPr lang="en-GB" b="0" i="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BMMB7027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4200" y="5145513"/>
            <a:ext cx="3412067" cy="7388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Daniela Hellyer</a:t>
            </a:r>
          </a:p>
          <a:p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May 2026</a:t>
            </a:r>
          </a:p>
        </p:txBody>
      </p:sp>
      <p:pic>
        <p:nvPicPr>
          <p:cNvPr id="5" name="Picture 4" descr="White bulbs with a yellow one standing out">
            <a:extLst>
              <a:ext uri="{FF2B5EF4-FFF2-40B4-BE49-F238E27FC236}">
                <a16:creationId xmlns:a16="http://schemas.microsoft.com/office/drawing/2014/main" id="{4667020F-7E64-66F2-1E53-1C5EAA4A0B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053" y="1159372"/>
            <a:ext cx="6764864" cy="45155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0E539C-4C1E-9B9A-5EAD-978A92102920}"/>
              </a:ext>
            </a:extLst>
          </p:cNvPr>
          <p:cNvSpPr txBox="1"/>
          <p:nvPr/>
        </p:nvSpPr>
        <p:spPr>
          <a:xfrm>
            <a:off x="4908884" y="4261282"/>
            <a:ext cx="64970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C000"/>
                </a:solidFill>
              </a:rPr>
              <a:t>Competitive Strategy</a:t>
            </a:r>
          </a:p>
        </p:txBody>
      </p:sp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This week we will focus on…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59" y="1490308"/>
            <a:ext cx="106620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Topics: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solidFill>
                <a:srgbClr val="0070C0"/>
              </a:solidFill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Welcome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Introduction to strategy and strategic management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Strategic analysis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Competitive strategy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832EC1D-417E-F2D2-258A-AE9A0724B7E0}"/>
              </a:ext>
            </a:extLst>
          </p:cNvPr>
          <p:cNvSpPr/>
          <p:nvPr/>
        </p:nvSpPr>
        <p:spPr>
          <a:xfrm>
            <a:off x="1002632" y="2927927"/>
            <a:ext cx="6352673" cy="280494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45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88C97474-5879-4DB5-B4F3-F0357104B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7D2AF00E-D433-4047-863F-BCB69CEC3C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588" y="601200"/>
            <a:ext cx="7498616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559" y="938022"/>
            <a:ext cx="6647905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competitive advantage</a:t>
            </a:r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0997DBEA-6DFC-457A-9850-E53505354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79446CF5-953A-4916-BFF4-F5558E5C2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477B945C-B433-4DFF-9A67-A5C9257E4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807559" y="2340864"/>
            <a:ext cx="6690843" cy="37932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Competitive Advantage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dirty="0">
                <a:solidFill>
                  <a:srgbClr val="FFFFFF"/>
                </a:solidFill>
              </a:rPr>
              <a:t>Competitive advantage grows fundamentally out of value an </a:t>
            </a:r>
            <a:r>
              <a:rPr lang="en-US" dirty="0" err="1">
                <a:solidFill>
                  <a:srgbClr val="FFFFFF"/>
                </a:solidFill>
              </a:rPr>
              <a:t>organisation</a:t>
            </a:r>
            <a:r>
              <a:rPr lang="en-US" dirty="0">
                <a:solidFill>
                  <a:srgbClr val="FFFFFF"/>
                </a:solidFill>
              </a:rPr>
              <a:t> is able to create for its buyers that exceeds the </a:t>
            </a:r>
            <a:r>
              <a:rPr lang="en-US" dirty="0" err="1">
                <a:solidFill>
                  <a:srgbClr val="FFFFFF"/>
                </a:solidFill>
              </a:rPr>
              <a:t>organisation's</a:t>
            </a:r>
            <a:r>
              <a:rPr lang="en-US" dirty="0">
                <a:solidFill>
                  <a:srgbClr val="FFFFFF"/>
                </a:solidFill>
              </a:rPr>
              <a:t> cost of creating it. 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dirty="0">
                <a:solidFill>
                  <a:srgbClr val="FFFFFF"/>
                </a:solidFill>
              </a:rPr>
              <a:t>Value is what buyers are willing to pay, and superior value stems from offering lower prices than competitors for equivalent benefits or providing unique benefits that more than offset a higher price.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dirty="0">
                <a:solidFill>
                  <a:srgbClr val="FFFFFF"/>
                </a:solidFill>
              </a:rPr>
              <a:t>There are </a:t>
            </a:r>
            <a:r>
              <a:rPr lang="en-US" b="1" i="1" dirty="0">
                <a:solidFill>
                  <a:srgbClr val="00B0F0"/>
                </a:solidFill>
              </a:rPr>
              <a:t>two basic types of competitive advantage: cost leadership and differentiation</a:t>
            </a:r>
            <a:r>
              <a:rPr lang="en-US" dirty="0">
                <a:solidFill>
                  <a:srgbClr val="FFFFFF"/>
                </a:solidFill>
              </a:rPr>
              <a:t>. </a:t>
            </a:r>
          </a:p>
        </p:txBody>
      </p:sp>
      <p:pic>
        <p:nvPicPr>
          <p:cNvPr id="1026" name="Picture 2" descr="Competitive Advantage">
            <a:extLst>
              <a:ext uri="{FF2B5EF4-FFF2-40B4-BE49-F238E27FC236}">
                <a16:creationId xmlns:a16="http://schemas.microsoft.com/office/drawing/2014/main" id="{A0069B38-2825-99D8-3D67-B81DD41C9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6761" y="1302241"/>
            <a:ext cx="3053422" cy="454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all" spc="0" normalizeH="0" baseline="0" noProof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(3)	Competitive Advantage: Creating and Sustaining Superior Performance By Michael E. Porter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278329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200" dirty="0">
                <a:solidFill>
                  <a:srgbClr val="FFFFFF"/>
                </a:solidFill>
              </a:rPr>
              <a:t>Porter's Generic Competitive Strategies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601255" y="2177142"/>
            <a:ext cx="3409782" cy="3823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Key question: How is the </a:t>
            </a:r>
            <a:r>
              <a:rPr kumimoji="0" lang="en-US" sz="1500" b="0" i="0" u="none" strike="noStrike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organisation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positioned in competitive environment?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These choices of ‘generic strategy’ are at the broadest level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500" b="0" i="0" u="none" strike="noStrike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Organisation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chooses the type and scope of its operations and market appeal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500" b="1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The relative position in the industry is 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determined by: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Choice of 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competitive advantage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: 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cost leadership vs. differentiation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Choice of 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competitive scope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: </a:t>
            </a:r>
            <a:r>
              <a:rPr kumimoji="0" lang="en-US" sz="1500" b="0" i="0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broad vs. narrow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1C11C15-1177-4FBF-93F7-E6D6719E7F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4133" y="1545208"/>
            <a:ext cx="5161875" cy="4968305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r>
              <a:rPr lang="en-US" b="0" i="0" kern="1200" cap="all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Porter, Michael E., "Competitive Advantage". 1985, Ch. 1, pp 11-15. The Free Press. New York.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>
                <a:ln>
                  <a:noFill/>
                </a:ln>
                <a:solidFill>
                  <a:srgbClr val="31C2EB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31C2EB"/>
              </a:solidFill>
              <a:effectLst/>
              <a:uLnTx/>
              <a:uFillTx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099A9C-F951-8075-4A48-0F3AD0035597}"/>
              </a:ext>
            </a:extLst>
          </p:cNvPr>
          <p:cNvSpPr txBox="1"/>
          <p:nvPr/>
        </p:nvSpPr>
        <p:spPr>
          <a:xfrm>
            <a:off x="5227784" y="92447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i="1" dirty="0">
                <a:solidFill>
                  <a:srgbClr val="00B0F0"/>
                </a:solidFill>
              </a:rPr>
              <a:t>There are two basic types of competitive advantage: </a:t>
            </a:r>
          </a:p>
          <a:p>
            <a:pPr algn="ctr"/>
            <a:r>
              <a:rPr lang="en-US" b="1" i="1" dirty="0">
                <a:solidFill>
                  <a:srgbClr val="00B0F0"/>
                </a:solidFill>
              </a:rPr>
              <a:t>cost leadership and differentiation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37539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cost leadership strategies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60" y="1499186"/>
            <a:ext cx="646146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Cost Leadership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 price-driven strategy based on basic products/services offered to a broad market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Leader in cost in industry or market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Achieved by: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Increasing profits by reducing costs while charging industry-average prices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Increasing market share through charging lower prices, while still making reasonable profit due to cost reduction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Risk: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Cost reduction sources are not unique to your company and competitors can copy cost reduction strategies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5976CF-0E03-46AE-A24B-7434B785F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594" y="1159431"/>
            <a:ext cx="4710596" cy="4539137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823C352-A9CB-4028-9165-1108EB9054D6}"/>
              </a:ext>
            </a:extLst>
          </p:cNvPr>
          <p:cNvSpPr/>
          <p:nvPr/>
        </p:nvSpPr>
        <p:spPr>
          <a:xfrm>
            <a:off x="7374836" y="894522"/>
            <a:ext cx="3001616" cy="25344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560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cost leadership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60" y="1499186"/>
            <a:ext cx="98882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Cost Drivers: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Four critical ways of cost reduction for product/service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4D9CF2-1ECE-4AC8-8EB8-B9245B2E6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918" y="2257015"/>
            <a:ext cx="11126164" cy="379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017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Differentiation strategies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60" y="1499186"/>
            <a:ext cx="64614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Differentiation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Products/services are different and more attractive than competitors’, e.g. through features, functionality, durability etc.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Requires: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Great Research &amp; Development and innovation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Ability to deliver high quality products/services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Effective sales and marketing functions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Agile approach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Understanding core value drivers of a given product/service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5976CF-0E03-46AE-A24B-7434B785F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594" y="1159431"/>
            <a:ext cx="4710596" cy="4539137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823C352-A9CB-4028-9165-1108EB9054D6}"/>
              </a:ext>
            </a:extLst>
          </p:cNvPr>
          <p:cNvSpPr/>
          <p:nvPr/>
        </p:nvSpPr>
        <p:spPr>
          <a:xfrm>
            <a:off x="9623395" y="1589103"/>
            <a:ext cx="2164612" cy="12184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2021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differentiation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60" y="1499186"/>
            <a:ext cx="98882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Value Drivers: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Four critical ways for an organisation to increase the perceived value of their product/service and achieve differentiation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D9523E-2BE3-4227-8FAE-222A3D9B6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349" y="2476141"/>
            <a:ext cx="11103302" cy="40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94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Focus strategies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60" y="1499186"/>
            <a:ext cx="64614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Focus Strategies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Focus on niche markets and their unique needs of customers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Develop unique low-cost or well-specified products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Result in strong brand loyalty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Less attractive to competitors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Note: </a:t>
            </a:r>
            <a:r>
              <a:rPr kumimoji="0" lang="en-GB" sz="1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Focus Strategies are not successful on their own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Company needs to decide on Cost Leadership vs. Differentiation first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Must add something ‘extra’ to serve only that niche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This ‘extra’ can: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Reduce costs (e.g. through your knowledge of specialist suppliers) or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Increase differentiation (e.g. through your deep understanding of customers’ needs or design edge)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5976CF-0E03-46AE-A24B-7434B785F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594" y="1159431"/>
            <a:ext cx="4710596" cy="4539137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823C352-A9CB-4028-9165-1108EB9054D6}"/>
              </a:ext>
            </a:extLst>
          </p:cNvPr>
          <p:cNvSpPr/>
          <p:nvPr/>
        </p:nvSpPr>
        <p:spPr>
          <a:xfrm>
            <a:off x="7998778" y="3338004"/>
            <a:ext cx="1714717" cy="12184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ADF3536-92B0-E61D-CCF3-49E0D0878B8B}"/>
              </a:ext>
            </a:extLst>
          </p:cNvPr>
          <p:cNvSpPr/>
          <p:nvPr/>
        </p:nvSpPr>
        <p:spPr>
          <a:xfrm>
            <a:off x="9837353" y="3338004"/>
            <a:ext cx="1714717" cy="12184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3612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EA4A3-87CE-4317-71B3-293865A03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Bowman’s strategic clock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2FAEC4-D1A4-FFA4-5483-AF67C4009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340864"/>
            <a:ext cx="3974766" cy="3634486"/>
          </a:xfrm>
        </p:spPr>
        <p:txBody>
          <a:bodyPr/>
          <a:lstStyle/>
          <a:p>
            <a:r>
              <a:rPr lang="en-GB" altLang="en-US" sz="1800" dirty="0"/>
              <a:t>A strategic framework developed by Bowman and  Faulkner</a:t>
            </a:r>
          </a:p>
          <a:p>
            <a:r>
              <a:rPr lang="en-GB" altLang="en-US" sz="1800" dirty="0"/>
              <a:t>Focuses on market strategy: prices/sacrifice vs. perceived service/product benefits</a:t>
            </a:r>
          </a:p>
          <a:p>
            <a:r>
              <a:rPr lang="en-GB" altLang="en-US" sz="1800" dirty="0"/>
              <a:t>Customers’ perceived value of a product/service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0F05F1-EA9C-0C4C-0C6C-64EA85CB2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900" b="0" i="1" u="none" strike="noStrike" kern="1200" cap="all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Source</a:t>
            </a:r>
            <a:r>
              <a:rPr kumimoji="0" lang="en-US" altLang="en-US" sz="900" b="0" i="0" u="none" strike="noStrike" kern="1200" cap="all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: Adapted from D. Faulkner and C. Bowman, </a:t>
            </a:r>
            <a:r>
              <a:rPr kumimoji="0" lang="en-US" altLang="en-US" sz="900" b="0" i="1" u="none" strike="noStrike" kern="1200" cap="all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The Essence of Competitive Strategy</a:t>
            </a:r>
            <a:r>
              <a:rPr kumimoji="0" lang="en-US" altLang="en-US" sz="900" b="0" i="0" u="none" strike="noStrike" kern="1200" cap="all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, Prentice Hall, 1995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D6AD96-9B56-2EA8-CEC6-8FD62529E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6" name="Picture 9" descr="M06NF006">
            <a:extLst>
              <a:ext uri="{FF2B5EF4-FFF2-40B4-BE49-F238E27FC236}">
                <a16:creationId xmlns:a16="http://schemas.microsoft.com/office/drawing/2014/main" id="{DEB32131-55D2-87E8-0160-572179938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1095" y="2052112"/>
            <a:ext cx="5149014" cy="4210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D88632-3A8B-9580-2E67-EE2E21F63BA5}"/>
              </a:ext>
            </a:extLst>
          </p:cNvPr>
          <p:cNvSpPr txBox="1"/>
          <p:nvPr/>
        </p:nvSpPr>
        <p:spPr>
          <a:xfrm>
            <a:off x="6096000" y="1436053"/>
            <a:ext cx="52647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solidFill>
                  <a:srgbClr val="0070C0"/>
                </a:solidFill>
              </a:rPr>
              <a:t>Builds on Porter’s Generic Competitive Strategies: </a:t>
            </a:r>
          </a:p>
          <a:p>
            <a:pPr algn="ctr"/>
            <a:r>
              <a:rPr lang="en-GB" sz="1800" b="1" dirty="0">
                <a:solidFill>
                  <a:srgbClr val="0070C0"/>
                </a:solidFill>
              </a:rPr>
              <a:t>Cost Leadership vs. 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3562538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71EB30-CF76-7449-31BD-1B9A939391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3078">
            <a:extLst>
              <a:ext uri="{FF2B5EF4-FFF2-40B4-BE49-F238E27FC236}">
                <a16:creationId xmlns:a16="http://schemas.microsoft.com/office/drawing/2014/main" id="{3CEF36B1-EB57-0212-9720-B58F59319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3090" name="Rectangle 3080">
            <a:extLst>
              <a:ext uri="{FF2B5EF4-FFF2-40B4-BE49-F238E27FC236}">
                <a16:creationId xmlns:a16="http://schemas.microsoft.com/office/drawing/2014/main" id="{6B3FCD75-1A23-E33B-8692-9EFC462E96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3091" name="Rectangle 3082">
            <a:extLst>
              <a:ext uri="{FF2B5EF4-FFF2-40B4-BE49-F238E27FC236}">
                <a16:creationId xmlns:a16="http://schemas.microsoft.com/office/drawing/2014/main" id="{EDE3958B-D25E-DB54-D44C-7A04847E56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3092" name="Rectangle 3084">
            <a:extLst>
              <a:ext uri="{FF2B5EF4-FFF2-40B4-BE49-F238E27FC236}">
                <a16:creationId xmlns:a16="http://schemas.microsoft.com/office/drawing/2014/main" id="{CD8A4C76-A433-6D4B-1DFA-C2677ADC89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3093" name="Rectangle 3086">
            <a:extLst>
              <a:ext uri="{FF2B5EF4-FFF2-40B4-BE49-F238E27FC236}">
                <a16:creationId xmlns:a16="http://schemas.microsoft.com/office/drawing/2014/main" id="{498A5457-7230-4476-3A7E-5A763EB9C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A5A5A5-175B-C8D9-8945-A37F31EA2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5"/>
            <a:ext cx="3409783" cy="13003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Bowman’s strategic clock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DED10-D865-3079-DBA3-40A6EB803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2177142"/>
            <a:ext cx="3409782" cy="382360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Consists of eight positions across the clock – indicating a different market strategy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4774E-3C64-5A6F-1CE8-653C64942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all" spc="0" normalizeH="0" baseline="0" noProof="0" dirty="0">
                <a:ln>
                  <a:noFill/>
                </a:ln>
                <a:solidFill>
                  <a:srgbClr val="244069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Adapted from Researchgate.net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DA1E79-F5EF-8797-4858-7976A37A2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44069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44069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6" name="AutoShape 4" descr="Bowman's Strategy Clock | Creately">
            <a:extLst>
              <a:ext uri="{FF2B5EF4-FFF2-40B4-BE49-F238E27FC236}">
                <a16:creationId xmlns:a16="http://schemas.microsoft.com/office/drawing/2014/main" id="{9D4F0E5D-8DA4-60D7-6B9D-25682BAE14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3F7AE0-DC12-62F1-14D1-A7C00C012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9037" y="1212574"/>
            <a:ext cx="7794964" cy="4961265"/>
          </a:xfrm>
          <a:prstGeom prst="rect">
            <a:avLst/>
          </a:prstGeom>
        </p:spPr>
      </p:pic>
      <p:pic>
        <p:nvPicPr>
          <p:cNvPr id="3082" name="Picture 10" descr="Poundland - Clayton Street - Eldon Square">
            <a:extLst>
              <a:ext uri="{FF2B5EF4-FFF2-40B4-BE49-F238E27FC236}">
                <a16:creationId xmlns:a16="http://schemas.microsoft.com/office/drawing/2014/main" id="{734BA729-413C-9D82-974E-D37A6C1DF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9154" y="4793974"/>
            <a:ext cx="1658491" cy="72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Ryanair – The Logo Ref">
            <a:extLst>
              <a:ext uri="{FF2B5EF4-FFF2-40B4-BE49-F238E27FC236}">
                <a16:creationId xmlns:a16="http://schemas.microsoft.com/office/drawing/2014/main" id="{DB567CA0-0E42-5BC5-7F95-2245D6EAB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7570" y="3877125"/>
            <a:ext cx="671839" cy="50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IKEA logo made &quot;future proof&quot; in subtle redesign by Seventy Agency">
            <a:extLst>
              <a:ext uri="{FF2B5EF4-FFF2-40B4-BE49-F238E27FC236}">
                <a16:creationId xmlns:a16="http://schemas.microsoft.com/office/drawing/2014/main" id="{AA6564F5-E325-6934-C69F-5CBA7BC4D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1050" y="2666912"/>
            <a:ext cx="824688" cy="46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Adidas Logo History And Meaning: Exploring The Adidas Symbol">
            <a:extLst>
              <a:ext uri="{FF2B5EF4-FFF2-40B4-BE49-F238E27FC236}">
                <a16:creationId xmlns:a16="http://schemas.microsoft.com/office/drawing/2014/main" id="{5CF5D33D-79C4-9227-E473-BE0E5F6A7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3311" y="1865499"/>
            <a:ext cx="671839" cy="37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>
            <a:extLst>
              <a:ext uri="{FF2B5EF4-FFF2-40B4-BE49-F238E27FC236}">
                <a16:creationId xmlns:a16="http://schemas.microsoft.com/office/drawing/2014/main" id="{BE0472FA-865E-B257-807E-72C1EC2E4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84554" y="2002520"/>
            <a:ext cx="824688" cy="52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522ACD2-020A-FD69-3EEF-44A6339E3D83}"/>
              </a:ext>
            </a:extLst>
          </p:cNvPr>
          <p:cNvSpPr txBox="1"/>
          <p:nvPr/>
        </p:nvSpPr>
        <p:spPr>
          <a:xfrm>
            <a:off x="10475572" y="3848153"/>
            <a:ext cx="16474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Fitness Centres</a:t>
            </a:r>
          </a:p>
        </p:txBody>
      </p:sp>
      <p:pic>
        <p:nvPicPr>
          <p:cNvPr id="13" name="Picture 20" descr="Microsoft Unveils a New Look - The Official Microsoft Blog">
            <a:extLst>
              <a:ext uri="{FF2B5EF4-FFF2-40B4-BE49-F238E27FC236}">
                <a16:creationId xmlns:a16="http://schemas.microsoft.com/office/drawing/2014/main" id="{53286CCD-D076-8CDD-7D4B-31A68E1C2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93807" y="4874353"/>
            <a:ext cx="1085324" cy="39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The IIAR&gt; Institute of Influencer &amp; Analyst Relations / [JOB POSTING]  Director of Analyst Relations / Blackberry, San Ramon, California, USA">
            <a:extLst>
              <a:ext uri="{FF2B5EF4-FFF2-40B4-BE49-F238E27FC236}">
                <a16:creationId xmlns:a16="http://schemas.microsoft.com/office/drawing/2014/main" id="{60191C8E-DD14-F11A-CE25-C07AC49CA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6814" y="5194315"/>
            <a:ext cx="688315" cy="51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BFEFCF-5E69-AFC6-9844-673ADE936A0A}"/>
              </a:ext>
            </a:extLst>
          </p:cNvPr>
          <p:cNvSpPr txBox="1"/>
          <p:nvPr/>
        </p:nvSpPr>
        <p:spPr>
          <a:xfrm>
            <a:off x="6576569" y="6232722"/>
            <a:ext cx="3564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Note: Perceived sacrifice = price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8DD628-F58B-A9B8-C1B6-0C6514BB9A4D}"/>
              </a:ext>
            </a:extLst>
          </p:cNvPr>
          <p:cNvSpPr txBox="1"/>
          <p:nvPr/>
        </p:nvSpPr>
        <p:spPr>
          <a:xfrm>
            <a:off x="10366389" y="3276600"/>
            <a:ext cx="1756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Risky High Margins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C7E53A-3549-8622-BBB3-A1CB85F56A0F}"/>
              </a:ext>
            </a:extLst>
          </p:cNvPr>
          <p:cNvSpPr txBox="1"/>
          <p:nvPr/>
        </p:nvSpPr>
        <p:spPr>
          <a:xfrm>
            <a:off x="9442814" y="4213976"/>
            <a:ext cx="2302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Monopoly Pricing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265F2D-E0B2-83A9-272E-0E2AA247BCE1}"/>
              </a:ext>
            </a:extLst>
          </p:cNvPr>
          <p:cNvSpPr txBox="1"/>
          <p:nvPr/>
        </p:nvSpPr>
        <p:spPr>
          <a:xfrm>
            <a:off x="7018518" y="5060651"/>
            <a:ext cx="1853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Loss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Market Share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70351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competitive role strategies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59" y="1499186"/>
            <a:ext cx="106620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Competitive Role Strategies: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solidFill>
                  <a:prstClr val="black"/>
                </a:solidFill>
                <a:latin typeface="Franklin Gothic Book" panose="020B0502020104020203"/>
              </a:rPr>
              <a:t>An organisation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must decide how to best position itself in </a:t>
            </a:r>
            <a:r>
              <a:rPr lang="en-GB" dirty="0">
                <a:solidFill>
                  <a:prstClr val="black"/>
                </a:solidFill>
                <a:latin typeface="Franklin Gothic Book" panose="020B0502020104020203"/>
              </a:rPr>
              <a:t>a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strategic context: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  <a:latin typeface="Franklin Gothic Book" panose="020B0502020104020203"/>
              </a:rPr>
              <a:t>Will they be a </a:t>
            </a:r>
            <a:r>
              <a:rPr lang="en-GB" b="1" dirty="0">
                <a:solidFill>
                  <a:srgbClr val="C00000"/>
                </a:solidFill>
                <a:latin typeface="Franklin Gothic Book" panose="020B0502020104020203"/>
              </a:rPr>
              <a:t>Leader, Follower, Challenger or a Specialist / Niche Player</a:t>
            </a:r>
            <a:r>
              <a:rPr lang="en-GB" dirty="0">
                <a:solidFill>
                  <a:prstClr val="black"/>
                </a:solidFill>
                <a:latin typeface="Franklin Gothic Book" panose="020B0502020104020203"/>
              </a:rPr>
              <a:t>?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They must consider their position relative to all competitors and their market share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9B40198-DDA5-43F1-AA3E-F8813E57641E}"/>
              </a:ext>
            </a:extLst>
          </p:cNvPr>
          <p:cNvGraphicFramePr>
            <a:graphicFrameLocks noGrp="1"/>
          </p:cNvGraphicFramePr>
          <p:nvPr/>
        </p:nvGraphicFramePr>
        <p:xfrm>
          <a:off x="575894" y="3443450"/>
          <a:ext cx="11029616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9854">
                  <a:extLst>
                    <a:ext uri="{9D8B030D-6E8A-4147-A177-3AD203B41FA5}">
                      <a16:colId xmlns:a16="http://schemas.microsoft.com/office/drawing/2014/main" val="2408847184"/>
                    </a:ext>
                  </a:extLst>
                </a:gridCol>
                <a:gridCol w="9119762">
                  <a:extLst>
                    <a:ext uri="{9D8B030D-6E8A-4147-A177-3AD203B41FA5}">
                      <a16:colId xmlns:a16="http://schemas.microsoft.com/office/drawing/2014/main" val="17023562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Leader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Challenge: constantly defending business, protecting market share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Benefits: securing share, first choice of customers, high market credibility, seen as dominant player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4874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Follower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Capitalises on competitor's errors, sometimes not willing/able to innovate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Watch problems arise and then tackle them with own offering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Enjoys lower costs, and R&amp;D expense, lower cost to serve customers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Seen as unwilling to take major risks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0317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Challenger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Capitalises on mistakes of Market Leaders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Allows R&amp;D cost reduction and therefor often faster go-to-market lead times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68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Specialist / niche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Able to concentrate on select number of target segments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Suitable for high-end products or where premium price strategy can be exploited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Aiming to gain competitive advantage through effectiveness rather than efficiency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653597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AA6A3C9D-5E2B-4459-85EA-19B0E0E901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8309" y="3561954"/>
            <a:ext cx="402778" cy="4027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EE6E52-5BF8-42EA-B7AD-F48D45E767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727" y="4201996"/>
            <a:ext cx="566987" cy="57461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1294C32-A907-4D8B-980F-81CA3D0BECEC}"/>
              </a:ext>
            </a:extLst>
          </p:cNvPr>
          <p:cNvSpPr/>
          <p:nvPr/>
        </p:nvSpPr>
        <p:spPr>
          <a:xfrm>
            <a:off x="10513910" y="5610684"/>
            <a:ext cx="868740" cy="5049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Independent Premium Restaurants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716951-D756-4961-B6A5-82935A7B32D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0389" y="4996581"/>
            <a:ext cx="1098797" cy="50306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415A28E-698D-FD6B-DB7E-06C523F3740A}"/>
              </a:ext>
            </a:extLst>
          </p:cNvPr>
          <p:cNvSpPr txBox="1"/>
          <p:nvPr/>
        </p:nvSpPr>
        <p:spPr>
          <a:xfrm>
            <a:off x="479641" y="279078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There are four Competitive Role Strategies:</a:t>
            </a:r>
          </a:p>
        </p:txBody>
      </p:sp>
    </p:spTree>
    <p:extLst>
      <p:ext uri="{BB962C8B-B14F-4D97-AF65-F5344CB8AC3E}">
        <p14:creationId xmlns:p14="http://schemas.microsoft.com/office/powerpoint/2010/main" val="4138382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EECCDE-9144-7346-E120-9DC8A6D99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18" name="Rectangle 85017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020" name="Rectangle 85019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5022" name="Rectangle 85021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5024" name="Rectangle 85023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5026" name="Rectangle 85025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4994" name="Title 1">
            <a:extLst>
              <a:ext uri="{FF2B5EF4-FFF2-40B4-BE49-F238E27FC236}">
                <a16:creationId xmlns:a16="http://schemas.microsoft.com/office/drawing/2014/main" id="{626BF5A1-AAAE-541F-4E65-FBC758800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1255" y="702155"/>
            <a:ext cx="3409783" cy="272684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3600" dirty="0">
                <a:solidFill>
                  <a:srgbClr val="FFFFFF"/>
                </a:solidFill>
              </a:rPr>
              <a:t>The industry life cycle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68874B-13A4-4E80-D2AA-82B04EB9399F}"/>
              </a:ext>
            </a:extLst>
          </p:cNvPr>
          <p:cNvSpPr txBox="1"/>
          <p:nvPr/>
        </p:nvSpPr>
        <p:spPr>
          <a:xfrm>
            <a:off x="613958" y="3603621"/>
            <a:ext cx="3409782" cy="2397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Question: Can you think of examples of markets for each stage?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45B115-81FA-D9D1-1A59-4BE433164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732" y="1450443"/>
            <a:ext cx="7598276" cy="4141060"/>
          </a:xfrm>
          <a:prstGeom prst="rect">
            <a:avLst/>
          </a:prstGeom>
        </p:spPr>
      </p:pic>
      <p:sp>
        <p:nvSpPr>
          <p:cNvPr id="84996" name="Footer Placeholder 1">
            <a:extLst>
              <a:ext uri="{FF2B5EF4-FFF2-40B4-BE49-F238E27FC236}">
                <a16:creationId xmlns:a16="http://schemas.microsoft.com/office/drawing/2014/main" id="{FD5E3072-4EF1-33EB-FDCC-301A91583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3958" y="6400800"/>
            <a:ext cx="6917210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defTabSz="457200" fontAlgn="auto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900" b="0" i="0" u="none" strike="noStrike" kern="1200" cap="all" spc="0" normalizeH="0" baseline="0" noProof="0" dirty="0">
                <a:ln>
                  <a:noFill/>
                </a:ln>
                <a:solidFill>
                  <a:srgbClr val="4AB4C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)Source: corporate finance institute 2024</a:t>
            </a:r>
          </a:p>
        </p:txBody>
      </p:sp>
    </p:spTree>
    <p:extLst>
      <p:ext uri="{BB962C8B-B14F-4D97-AF65-F5344CB8AC3E}">
        <p14:creationId xmlns:p14="http://schemas.microsoft.com/office/powerpoint/2010/main" val="17156296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4F2DD-E328-4EBE-F7BC-9EBAEED93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This is the end of our</a:t>
            </a:r>
            <a:br>
              <a:rPr lang="en-GB"/>
            </a:br>
            <a:r>
              <a:rPr lang="en-GB"/>
              <a:t>session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7D6C9B-2909-4164-3E9F-C472CBCD53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30401E-C1DC-1403-D684-BC60FAA96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2C887F-532C-63FC-5544-F5A956DE4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5268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1E7CA09-9778-4414-AE97-8064B12DA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7BD4C1-B6B1-4715-ABF9-E660A51A4E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289AE2-D2AE-49D1-AFAC-3A79F679425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{C2AA1F26-50D4-4A29-A703-40C744C528EE}tf33552983_win32</Template>
  <TotalTime>3825</TotalTime>
  <Words>850</Words>
  <Application>Microsoft Office PowerPoint</Application>
  <PresentationFormat>Widescreen</PresentationFormat>
  <Paragraphs>122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Franklin Gothic Book</vt:lpstr>
      <vt:lpstr>Franklin Gothic Demi</vt:lpstr>
      <vt:lpstr>Wingdings</vt:lpstr>
      <vt:lpstr>Wingdings 2</vt:lpstr>
      <vt:lpstr>DividendVTI</vt:lpstr>
      <vt:lpstr>Strategic and Agile Business ManagementBMMB7027</vt:lpstr>
      <vt:lpstr>This week we will focus on…</vt:lpstr>
      <vt:lpstr>competitive advantage</vt:lpstr>
      <vt:lpstr>Porter's Generic Competitive Strategies</vt:lpstr>
      <vt:lpstr>cost leadership strategies</vt:lpstr>
      <vt:lpstr>cost leadership</vt:lpstr>
      <vt:lpstr>Differentiation strategies</vt:lpstr>
      <vt:lpstr>differentiation</vt:lpstr>
      <vt:lpstr>Focus strategies</vt:lpstr>
      <vt:lpstr>Bowman’s strategic clock</vt:lpstr>
      <vt:lpstr>Bowman’s strategic clock</vt:lpstr>
      <vt:lpstr>competitive role strategies</vt:lpstr>
      <vt:lpstr>The industry life cycle</vt:lpstr>
      <vt:lpstr>This is the end of our session 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D Hellyer</dc:creator>
  <cp:lastModifiedBy>Daniela Hellyer</cp:lastModifiedBy>
  <cp:revision>233</cp:revision>
  <dcterms:created xsi:type="dcterms:W3CDTF">2021-11-30T09:35:50Z</dcterms:created>
  <dcterms:modified xsi:type="dcterms:W3CDTF">2026-05-25T19:23:48Z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