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06" autoAdjust="0"/>
    <p:restoredTop sz="94660"/>
  </p:normalViewPr>
  <p:slideViewPr>
    <p:cSldViewPr snapToGrid="0">
      <p:cViewPr varScale="1">
        <p:scale>
          <a:sx n="75" d="100"/>
          <a:sy n="75" d="100"/>
        </p:scale>
        <p:origin x="11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9237DF-BFE4-4E5A-9C4C-C5915CADB27E}" type="datetimeFigureOut">
              <a:rPr lang="en-GB" smtClean="0"/>
              <a:t>18/06/2026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48400-8349-4612-BD6E-799DC5421B49}" type="slidenum">
              <a:rPr lang="en-GB" smtClean="0"/>
              <a:t>‹#›</a:t>
            </a:fld>
            <a:endParaRPr lang="en-GB"/>
          </a:p>
        </p:txBody>
      </p:sp>
    </p:spTree>
    <p:extLst>
      <p:ext uri="{BB962C8B-B14F-4D97-AF65-F5344CB8AC3E}">
        <p14:creationId xmlns:p14="http://schemas.microsoft.com/office/powerpoint/2010/main" val="3733010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48400-8349-4612-BD6E-799DC5421B49}" type="slidenum">
              <a:rPr lang="en-GB" smtClean="0"/>
              <a:t>5</a:t>
            </a:fld>
            <a:endParaRPr lang="en-GB"/>
          </a:p>
        </p:txBody>
      </p:sp>
    </p:spTree>
    <p:extLst>
      <p:ext uri="{BB962C8B-B14F-4D97-AF65-F5344CB8AC3E}">
        <p14:creationId xmlns:p14="http://schemas.microsoft.com/office/powerpoint/2010/main" val="3283530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9FB12B-56FE-4EB9-B191-061F7C0D9C52}"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3977272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9FB12B-56FE-4EB9-B191-061F7C0D9C52}"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915157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9FB12B-56FE-4EB9-B191-061F7C0D9C52}"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3045289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9FB12B-56FE-4EB9-B191-061F7C0D9C52}"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1617257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9FB12B-56FE-4EB9-B191-061F7C0D9C52}" type="datetimeFigureOut">
              <a:rPr lang="en-GB" smtClean="0"/>
              <a:t>18/06/2026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2836439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9FB12B-56FE-4EB9-B191-061F7C0D9C52}" type="datetimeFigureOut">
              <a:rPr lang="en-GB" smtClean="0"/>
              <a:t>18/06/2026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3462993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9FB12B-56FE-4EB9-B191-061F7C0D9C52}" type="datetimeFigureOut">
              <a:rPr lang="en-GB" smtClean="0"/>
              <a:t>18/06/2026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4146223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9FB12B-56FE-4EB9-B191-061F7C0D9C52}"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3883216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9FB12B-56FE-4EB9-B191-061F7C0D9C52}" type="datetimeFigureOut">
              <a:rPr lang="en-GB" smtClean="0"/>
              <a:t>18/06/2026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2800768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9FB12B-56FE-4EB9-B191-061F7C0D9C52}"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1411597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9FB12B-56FE-4EB9-B191-061F7C0D9C52}" type="datetimeFigureOut">
              <a:rPr lang="en-GB" smtClean="0"/>
              <a:t>18/06/2026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980B2-875E-4F29-AF02-4CE2DB2399B8}" type="slidenum">
              <a:rPr lang="en-GB" smtClean="0"/>
              <a:t>‹#›</a:t>
            </a:fld>
            <a:endParaRPr lang="en-GB"/>
          </a:p>
        </p:txBody>
      </p:sp>
    </p:spTree>
    <p:extLst>
      <p:ext uri="{BB962C8B-B14F-4D97-AF65-F5344CB8AC3E}">
        <p14:creationId xmlns:p14="http://schemas.microsoft.com/office/powerpoint/2010/main" val="865958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9FB12B-56FE-4EB9-B191-061F7C0D9C52}" type="datetimeFigureOut">
              <a:rPr lang="en-GB" smtClean="0"/>
              <a:t>18/06/2026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C980B2-875E-4F29-AF02-4CE2DB2399B8}" type="slidenum">
              <a:rPr lang="en-GB" smtClean="0"/>
              <a:t>‹#›</a:t>
            </a:fld>
            <a:endParaRPr lang="en-GB"/>
          </a:p>
        </p:txBody>
      </p:sp>
    </p:spTree>
    <p:extLst>
      <p:ext uri="{BB962C8B-B14F-4D97-AF65-F5344CB8AC3E}">
        <p14:creationId xmlns:p14="http://schemas.microsoft.com/office/powerpoint/2010/main" val="399363044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image.shutterstock.com/image-photo/four-generations-hands-260nw-590719043.jpg" TargetMode="External"/><Relationship Id="rId3" Type="http://schemas.openxmlformats.org/officeDocument/2006/relationships/hyperlink" Target="https://picjumbo.com/wp-content/uploads/beautiful-nature-scenery-free-photo-2210x1473.jpg" TargetMode="External"/><Relationship Id="rId7" Type="http://schemas.openxmlformats.org/officeDocument/2006/relationships/hyperlink" Target="https://c.stocksy.com/a/omD500/z9/1244638.jpg" TargetMode="External"/><Relationship Id="rId2" Type="http://schemas.openxmlformats.org/officeDocument/2006/relationships/hyperlink" Target="https://static.vecteezy.com/system/resources/previews/022/379/220/large_2x/colorful-human-dna-strand-surrounded-dna-structure-generative-ai-free-photo.JPG" TargetMode="External"/><Relationship Id="rId1" Type="http://schemas.openxmlformats.org/officeDocument/2006/relationships/slideLayout" Target="../slideLayouts/slideLayout2.xml"/><Relationship Id="rId6" Type="http://schemas.openxmlformats.org/officeDocument/2006/relationships/hyperlink" Target="https://th.bing.com/th/id/R.a3e41b0a04e737b9d6e62b3c901b0682?rik=A4dNR%2fqsEtEm0w&amp;pid=ImgRaw&amp;r=0" TargetMode="External"/><Relationship Id="rId5" Type="http://schemas.openxmlformats.org/officeDocument/2006/relationships/hyperlink" Target="https://th.bing.com/th/id/R.c673d35f34818b2ec3830291df08758d?rik=v8p%2b765gUfx1uw&amp;riu=http%3a%2f%2ftotallyhistory.com%2fwp-content%2fuploads%2f2013%2f10%2fErik-Erikson.jpg&amp;ehk=d%2bo%2fNP6Lz67lUCvt7Q2YQMAkiGQKXMLfFQA1AttjdBo%3d&amp;risl=&amp;pid=ImgRaw&amp;r=0" TargetMode="External"/><Relationship Id="rId4" Type="http://schemas.openxmlformats.org/officeDocument/2006/relationships/hyperlink" Target="https://i2-prod.mirror.co.uk/incoming/article5865551.ece/ALTERNATES/s1200d/liamwither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9ECEDB-7CE5-A865-4655-C09FAE62FA5A}"/>
              </a:ext>
            </a:extLst>
          </p:cNvPr>
          <p:cNvSpPr txBox="1"/>
          <p:nvPr/>
        </p:nvSpPr>
        <p:spPr>
          <a:xfrm>
            <a:off x="3708400" y="2551837"/>
            <a:ext cx="4775200" cy="1754326"/>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Student name: Musurat Bi</a:t>
            </a:r>
          </a:p>
          <a:p>
            <a:pPr algn="ctr"/>
            <a:r>
              <a:rPr lang="en-US" dirty="0">
                <a:latin typeface="Arial" panose="020B0604020202020204" pitchFamily="34" charset="0"/>
                <a:cs typeface="Arial" panose="020B0604020202020204" pitchFamily="34" charset="0"/>
              </a:rPr>
              <a:t>Student ID: 2511528</a:t>
            </a:r>
          </a:p>
          <a:p>
            <a:pPr algn="ctr"/>
            <a:r>
              <a:rPr lang="en-US" dirty="0">
                <a:latin typeface="Arial" panose="020B0604020202020204" pitchFamily="34" charset="0"/>
                <a:cs typeface="Arial" panose="020B0604020202020204" pitchFamily="34" charset="0"/>
              </a:rPr>
              <a:t>Module Name: Psychology in Health and Social Care</a:t>
            </a:r>
          </a:p>
          <a:p>
            <a:pPr algn="ctr"/>
            <a:r>
              <a:rPr lang="en-US" dirty="0">
                <a:latin typeface="Arial" panose="020B0604020202020204" pitchFamily="34" charset="0"/>
                <a:cs typeface="Arial" panose="020B0604020202020204" pitchFamily="34" charset="0"/>
              </a:rPr>
              <a:t>Module Code: LCHS4010</a:t>
            </a:r>
          </a:p>
          <a:p>
            <a:pPr algn="ctr"/>
            <a:r>
              <a:rPr lang="en-US" dirty="0">
                <a:latin typeface="Arial" panose="020B0604020202020204" pitchFamily="34" charset="0"/>
                <a:cs typeface="Arial" panose="020B0604020202020204" pitchFamily="34" charset="0"/>
              </a:rPr>
              <a:t>Lecturer Name: Neale Haddon </a:t>
            </a:r>
          </a:p>
        </p:txBody>
      </p:sp>
    </p:spTree>
    <p:extLst>
      <p:ext uri="{BB962C8B-B14F-4D97-AF65-F5344CB8AC3E}">
        <p14:creationId xmlns:p14="http://schemas.microsoft.com/office/powerpoint/2010/main" val="3814022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612D16-3EC3-9625-C5E3-5E7B03CE7971}"/>
              </a:ext>
            </a:extLst>
          </p:cNvPr>
          <p:cNvSpPr>
            <a:spLocks noGrp="1"/>
          </p:cNvSpPr>
          <p:nvPr>
            <p:ph type="title"/>
          </p:nvPr>
        </p:nvSpPr>
        <p:spPr>
          <a:xfrm>
            <a:off x="1137034" y="609597"/>
            <a:ext cx="9392421" cy="1330841"/>
          </a:xfrm>
        </p:spPr>
        <p:txBody>
          <a:bodyPr>
            <a:normAutofit/>
          </a:bodyPr>
          <a:lstStyle/>
          <a:p>
            <a:r>
              <a:rPr lang="en-US" dirty="0"/>
              <a:t>Erikson’s Psychosocial Stages - Isaac</a:t>
            </a:r>
            <a:endParaRPr lang="en-GB" dirty="0"/>
          </a:p>
        </p:txBody>
      </p:sp>
      <p:sp>
        <p:nvSpPr>
          <p:cNvPr id="3" name="Content Placeholder 2">
            <a:extLst>
              <a:ext uri="{FF2B5EF4-FFF2-40B4-BE49-F238E27FC236}">
                <a16:creationId xmlns:a16="http://schemas.microsoft.com/office/drawing/2014/main" id="{71CECCCD-8DD7-117F-6D76-DDE7B24BC8E6}"/>
              </a:ext>
            </a:extLst>
          </p:cNvPr>
          <p:cNvSpPr>
            <a:spLocks noGrp="1"/>
          </p:cNvSpPr>
          <p:nvPr>
            <p:ph idx="1"/>
          </p:nvPr>
        </p:nvSpPr>
        <p:spPr>
          <a:xfrm>
            <a:off x="1137034" y="2198362"/>
            <a:ext cx="4958966" cy="3917773"/>
          </a:xfrm>
        </p:spPr>
        <p:txBody>
          <a:bodyPr>
            <a:normAutofit/>
          </a:bodyPr>
          <a:lstStyle/>
          <a:p>
            <a:pPr marL="0" indent="0">
              <a:buNone/>
            </a:pPr>
            <a:r>
              <a:rPr lang="en-US" sz="1400" dirty="0"/>
              <a:t>This case study focuses on a four years old boy who lives with his mother, who is a single parent and suffers from post-natal depression. Issac’s mother has poor confidence and has limited social support. Isaac and his mother moved to London from another part of the UK. Isaac has had disrupted childcare arrangements over the last two years. Isaac attends a Childcare Centre after close observation from staff. They reported that he is often socially withdrawn during free time, distressed when separated from his mother and shows delays in language development. Furthermore, he struggles to take part in group activities. Additionally, Isaac’s mother claims that he is “clingy”, has difficulty sleeping and rarely plays independently. This study will draw in Erikson’s Psychosocial Stages theory (Erikson, 1950). It will focus on Isaac’s process through the Trust versus Mistrust stage. The aim is to examine the case study in detail and explain why Isaac has these issues and ensure early intervention takes place through a multi-agency support plan based on the needs of Isaac and his family. Through this support plan Isaac would be supported and he will be able to overcome these issues. </a:t>
            </a:r>
            <a:endParaRPr lang="en-GB" sz="1400" dirty="0"/>
          </a:p>
        </p:txBody>
      </p:sp>
      <p:pic>
        <p:nvPicPr>
          <p:cNvPr id="6" name="Picture 5">
            <a:extLst>
              <a:ext uri="{FF2B5EF4-FFF2-40B4-BE49-F238E27FC236}">
                <a16:creationId xmlns:a16="http://schemas.microsoft.com/office/drawing/2014/main" id="{7A13818A-B6B9-CD84-3930-CB6149E598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2343921"/>
            <a:ext cx="4788505" cy="3437900"/>
          </a:xfrm>
          <a:prstGeom prst="ellipse">
            <a:avLst/>
          </a:prstGeom>
          <a:ln>
            <a:noFill/>
          </a:ln>
          <a:effectLst>
            <a:softEdge rad="112500"/>
          </a:effectLst>
        </p:spPr>
      </p:pic>
      <p:sp>
        <p:nvSpPr>
          <p:cNvPr id="20" name="Freeform: Shape 1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85ED9931-0B64-9F88-40F5-189705316295}"/>
              </a:ext>
            </a:extLst>
          </p:cNvPr>
          <p:cNvSpPr txBox="1"/>
          <p:nvPr/>
        </p:nvSpPr>
        <p:spPr>
          <a:xfrm>
            <a:off x="1137034" y="1553744"/>
            <a:ext cx="3611880" cy="523220"/>
          </a:xfrm>
          <a:prstGeom prst="rect">
            <a:avLst/>
          </a:prstGeom>
          <a:noFill/>
        </p:spPr>
        <p:txBody>
          <a:bodyPr wrap="square" rtlCol="0">
            <a:spAutoFit/>
          </a:bodyPr>
          <a:lstStyle/>
          <a:p>
            <a:pPr>
              <a:spcAft>
                <a:spcPts val="600"/>
              </a:spcAft>
            </a:pPr>
            <a:r>
              <a:rPr lang="en-US" sz="2800" dirty="0"/>
              <a:t>Introduction: </a:t>
            </a:r>
            <a:endParaRPr lang="en-GB" sz="2800" dirty="0"/>
          </a:p>
        </p:txBody>
      </p:sp>
    </p:spTree>
    <p:extLst>
      <p:ext uri="{BB962C8B-B14F-4D97-AF65-F5344CB8AC3E}">
        <p14:creationId xmlns:p14="http://schemas.microsoft.com/office/powerpoint/2010/main" val="2895457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ircle(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4059BE-C2F3-0807-BD23-B18BACDAD4E6}"/>
              </a:ext>
            </a:extLst>
          </p:cNvPr>
          <p:cNvSpPr>
            <a:spLocks noGrp="1"/>
          </p:cNvSpPr>
          <p:nvPr>
            <p:ph type="title"/>
          </p:nvPr>
        </p:nvSpPr>
        <p:spPr>
          <a:xfrm>
            <a:off x="1137034" y="609597"/>
            <a:ext cx="9392421" cy="1330841"/>
          </a:xfrm>
        </p:spPr>
        <p:txBody>
          <a:bodyPr>
            <a:normAutofit/>
          </a:bodyPr>
          <a:lstStyle/>
          <a:p>
            <a:r>
              <a:rPr lang="en-US" dirty="0"/>
              <a:t>Trust vs Mistrust</a:t>
            </a:r>
            <a:endParaRPr lang="en-GB" dirty="0"/>
          </a:p>
        </p:txBody>
      </p:sp>
      <p:sp>
        <p:nvSpPr>
          <p:cNvPr id="3" name="Content Placeholder 2">
            <a:extLst>
              <a:ext uri="{FF2B5EF4-FFF2-40B4-BE49-F238E27FC236}">
                <a16:creationId xmlns:a16="http://schemas.microsoft.com/office/drawing/2014/main" id="{71E700E0-2FB0-3256-C795-1154F87B652C}"/>
              </a:ext>
            </a:extLst>
          </p:cNvPr>
          <p:cNvSpPr>
            <a:spLocks noGrp="1"/>
          </p:cNvSpPr>
          <p:nvPr>
            <p:ph idx="1"/>
          </p:nvPr>
        </p:nvSpPr>
        <p:spPr>
          <a:xfrm>
            <a:off x="1137034" y="2198362"/>
            <a:ext cx="4958966" cy="3917773"/>
          </a:xfrm>
        </p:spPr>
        <p:txBody>
          <a:bodyPr>
            <a:normAutofit/>
          </a:bodyPr>
          <a:lstStyle/>
          <a:p>
            <a:pPr marL="0" indent="0">
              <a:buNone/>
            </a:pPr>
            <a:r>
              <a:rPr lang="en-US" sz="1300" dirty="0"/>
              <a:t>This stage is when the caregiver’s and infant’s relationship is first established. The development of a stable bond is essential to develop the child’s trust. During this stage, the infant’s trust increases over time when the infant’s needs are met reliably and consistently by caregivers. This helps infants understand that the world is a good place and adults are there to support the infant and ensure comfort is provided when in a state of distress. The basic and essential psychological task of an infant is to develop a sense that their caregiver and their environment are reacting promptly to their needs rather than ignoring or acting without noticing them. Infant’s caregivers should be consistent and reliable and ensure they are caring for them in a certain way for a routine to be formed with no sudden or confusing changes. Children trust that their basic and essential needs will be met. Basic trust is supported, guided or made easier by a responsive caregiver. Infants learn that adults can be trusted, this trust occurs when adults meet their basic needs. Infants depend heavily on their caregivers. Caregivers who are responsive and sensitive to their infant’s needs help the child to develop a sense of trust which helps the infant see the world as a predictable and safe place. </a:t>
            </a:r>
          </a:p>
        </p:txBody>
      </p:sp>
      <p:pic>
        <p:nvPicPr>
          <p:cNvPr id="5" name="Picture 4">
            <a:extLst>
              <a:ext uri="{FF2B5EF4-FFF2-40B4-BE49-F238E27FC236}">
                <a16:creationId xmlns:a16="http://schemas.microsoft.com/office/drawing/2014/main" id="{6629405E-723E-9F91-C905-589E056464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6135" y="2184914"/>
            <a:ext cx="3154968"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85182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8430956-4BEE-2574-FE62-D09CD8C3C619}"/>
              </a:ext>
            </a:extLst>
          </p:cNvPr>
          <p:cNvPicPr>
            <a:picLocks noChangeAspect="1"/>
          </p:cNvPicPr>
          <p:nvPr/>
        </p:nvPicPr>
        <p:blipFill>
          <a:blip r:embed="rId2">
            <a:extLst>
              <a:ext uri="{28A0092B-C50C-407E-A947-70E740481C1C}">
                <a14:useLocalDpi xmlns:a14="http://schemas.microsoft.com/office/drawing/2010/main" val="0"/>
              </a:ext>
            </a:extLst>
          </a:blip>
          <a:srcRect l="32589" r="2233"/>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C0E3EE74-0F30-6081-EF78-3679405AC12F}"/>
              </a:ext>
            </a:extLst>
          </p:cNvPr>
          <p:cNvSpPr>
            <a:spLocks noGrp="1"/>
          </p:cNvSpPr>
          <p:nvPr>
            <p:ph idx="1"/>
          </p:nvPr>
        </p:nvSpPr>
        <p:spPr>
          <a:xfrm>
            <a:off x="4572001" y="2201958"/>
            <a:ext cx="6781800" cy="3900730"/>
          </a:xfrm>
        </p:spPr>
        <p:txBody>
          <a:bodyPr anchor="t">
            <a:normAutofit/>
          </a:bodyPr>
          <a:lstStyle/>
          <a:p>
            <a:pPr marL="0" indent="0">
              <a:buNone/>
            </a:pPr>
            <a:r>
              <a:rPr lang="en-US" sz="1700" dirty="0"/>
              <a:t>Caregivers who do not meet their baby’s needs can create feelings of anxiety, mistrust and fear causing the infant to view the world as unpredictable. If the child’s needs are not met accordingly and the infant is treated cruelly, they will most likely grow up with trust issues for individuals they encounter. Trust is a basic human need, and its development depends on interaction with the social environment. Erikson (1968), argues that if the development of trust is disturbed, mistrust appears. According to Erikson (1968), if the child’s interaction with the social and environmental elements are positive, the child develops a basic trust in their self and the environment. According to Erikson (1968), </a:t>
            </a:r>
            <a:r>
              <a:rPr lang="en-US" sz="1700" dirty="0">
                <a:solidFill>
                  <a:schemeClr val="accent4"/>
                </a:solidFill>
              </a:rPr>
              <a:t>“The first demonstration of social trust in the baby is the ease pf his/her feeding, the depth of his/her sleep and the relaxation of his/her bowel”</a:t>
            </a:r>
            <a:r>
              <a:rPr lang="en-US" sz="1700" dirty="0">
                <a:solidFill>
                  <a:srgbClr val="FFFF99"/>
                </a:solidFill>
              </a:rPr>
              <a:t> </a:t>
            </a:r>
            <a:r>
              <a:rPr lang="en-US" sz="1700" dirty="0"/>
              <a:t>(p.27). Erikson’s Theory suggests that basic trust is guided or made easier by infant’s caregivers. Isaac’s mother is the one person he must trust in as she meets all his essential needs. </a:t>
            </a:r>
            <a:endParaRPr lang="en-GB" sz="1700" dirty="0"/>
          </a:p>
        </p:txBody>
      </p:sp>
    </p:spTree>
    <p:extLst>
      <p:ext uri="{BB962C8B-B14F-4D97-AF65-F5344CB8AC3E}">
        <p14:creationId xmlns:p14="http://schemas.microsoft.com/office/powerpoint/2010/main" val="1753023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9CC16-B808-4A42-300A-3EA2917371A6}"/>
              </a:ext>
            </a:extLst>
          </p:cNvPr>
          <p:cNvSpPr>
            <a:spLocks noGrp="1"/>
          </p:cNvSpPr>
          <p:nvPr>
            <p:ph type="title"/>
          </p:nvPr>
        </p:nvSpPr>
        <p:spPr>
          <a:xfrm>
            <a:off x="1097209" y="235424"/>
            <a:ext cx="6463301" cy="1322888"/>
          </a:xfrm>
        </p:spPr>
        <p:txBody>
          <a:bodyPr>
            <a:normAutofit/>
          </a:bodyPr>
          <a:lstStyle/>
          <a:p>
            <a:pPr algn="ctr"/>
            <a:r>
              <a:rPr lang="en-US" dirty="0"/>
              <a:t>Erikson’s Theory explanation linked to Isaac: </a:t>
            </a:r>
            <a:endParaRPr lang="en-GB" dirty="0"/>
          </a:p>
        </p:txBody>
      </p:sp>
      <p:sp>
        <p:nvSpPr>
          <p:cNvPr id="38" name="Freeform: Shape 37">
            <a:extLst>
              <a:ext uri="{FF2B5EF4-FFF2-40B4-BE49-F238E27FC236}">
                <a16:creationId xmlns:a16="http://schemas.microsoft.com/office/drawing/2014/main" id="{2B573B51-C170-49C0-A3D9-8D99730C4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7C88648F-A2F1-C394-5D66-2F6848F1EFD4}"/>
              </a:ext>
            </a:extLst>
          </p:cNvPr>
          <p:cNvSpPr>
            <a:spLocks noGrp="1"/>
          </p:cNvSpPr>
          <p:nvPr>
            <p:ph idx="1"/>
          </p:nvPr>
        </p:nvSpPr>
        <p:spPr>
          <a:xfrm>
            <a:off x="422339" y="1483482"/>
            <a:ext cx="7813040" cy="5210324"/>
          </a:xfrm>
        </p:spPr>
        <p:txBody>
          <a:bodyPr>
            <a:noAutofit/>
          </a:bodyPr>
          <a:lstStyle/>
          <a:p>
            <a:pPr marL="0" indent="0" algn="ctr">
              <a:buNone/>
            </a:pPr>
            <a:r>
              <a:rPr lang="en-US" sz="1500" dirty="0"/>
              <a:t>When an infant is in distress due to hunger, unclean diaper, injury or exhaustion the infant expects their needs will be met. Isaac has had little to no contact with the social environment, majority of his time has been spent with his mother, and he has trust in her and experiences separation anxiety when away from his mother. When Isaac is in the Children’s Centre his mother is not there, so he feels socially withdrawn during free/play time.</a:t>
            </a:r>
          </a:p>
          <a:p>
            <a:pPr marL="0" indent="0" algn="ctr">
              <a:buNone/>
            </a:pPr>
            <a:r>
              <a:rPr lang="en-US" sz="1500" dirty="0"/>
              <a:t>According to Erikson, a child becomes more conscious when the child begins to stand on its own two feet. The child begins to develop language through using words such as ‘you’, ‘I’, ‘mine’. During this stage, the child begins to discover the outer world which helps the child develop further as they meet other children – this allows for social interaction which improves language development – and they may enter play areas which help improve gross and fine motor skills. </a:t>
            </a:r>
          </a:p>
          <a:p>
            <a:pPr marL="0" indent="0" algn="ctr">
              <a:buNone/>
            </a:pPr>
            <a:r>
              <a:rPr lang="en-US" sz="1500" dirty="0"/>
              <a:t>Isaac has not been in social environment, and his childcare has been disrupted in the past two years as he was unable to settle in one childcare environment where he could get used to the staff and children. This negatively impacted him as the Childcare Centre would have helped his understanding and he would have to struggle with group activities. This is the reason he has delays in language; he has not been in an environment where he communicated with others his age and adults have not really been a part of his life except his mother. Isaac has experienced sudden changes within his life such as changing from one Child Care Centre to another which can cause him to feel confused, and he would not know what to expect. In addition, Isaac has more trust in his mother, and he knows that she would comfort him when he is distressed. This means that when his mother is not around, he will not know who to turn to. All these issues within his life are because he has been in one environment more than others. Another sudden change within his life would be moving to London, this creates further confusion for Isaac. Furthermore, entering a new Childcare Centre could worry Isaac due to unfamiliar faces. All these changes put together can have a negative impact on Isaac and his sleep - he faces difficulty sleeping</a:t>
            </a:r>
            <a:r>
              <a:rPr lang="en-US" sz="1400" dirty="0"/>
              <a:t>. </a:t>
            </a:r>
            <a:endParaRPr lang="en-GB" sz="1400" dirty="0"/>
          </a:p>
        </p:txBody>
      </p:sp>
      <p:pic>
        <p:nvPicPr>
          <p:cNvPr id="5" name="Picture 4">
            <a:extLst>
              <a:ext uri="{FF2B5EF4-FFF2-40B4-BE49-F238E27FC236}">
                <a16:creationId xmlns:a16="http://schemas.microsoft.com/office/drawing/2014/main" id="{A66B241C-B7E2-9EE1-2CCE-644E70D5DC8E}"/>
              </a:ext>
            </a:extLst>
          </p:cNvPr>
          <p:cNvPicPr>
            <a:picLocks noChangeAspect="1"/>
          </p:cNvPicPr>
          <p:nvPr/>
        </p:nvPicPr>
        <p:blipFill>
          <a:blip r:embed="rId3">
            <a:extLst>
              <a:ext uri="{28A0092B-C50C-407E-A947-70E740481C1C}">
                <a14:useLocalDpi xmlns:a14="http://schemas.microsoft.com/office/drawing/2010/main" val="0"/>
              </a:ext>
            </a:extLst>
          </a:blip>
          <a:srcRect t="3355" r="-2" b="28103"/>
          <a:stretch>
            <a:fillRect/>
          </a:stretch>
        </p:blipFill>
        <p:spPr>
          <a:xfrm>
            <a:off x="8603425" y="1193520"/>
            <a:ext cx="2632187" cy="2055975"/>
          </a:xfrm>
          <a:prstGeom prst="rect">
            <a:avLst/>
          </a:prstGeom>
        </p:spPr>
      </p:pic>
      <p:pic>
        <p:nvPicPr>
          <p:cNvPr id="7" name="Picture 6">
            <a:extLst>
              <a:ext uri="{FF2B5EF4-FFF2-40B4-BE49-F238E27FC236}">
                <a16:creationId xmlns:a16="http://schemas.microsoft.com/office/drawing/2014/main" id="{694157C3-4F3B-555A-902F-2B4AAEF9D292}"/>
              </a:ext>
            </a:extLst>
          </p:cNvPr>
          <p:cNvPicPr>
            <a:picLocks noChangeAspect="1"/>
          </p:cNvPicPr>
          <p:nvPr/>
        </p:nvPicPr>
        <p:blipFill>
          <a:blip r:embed="rId4">
            <a:extLst>
              <a:ext uri="{28A0092B-C50C-407E-A947-70E740481C1C}">
                <a14:useLocalDpi xmlns:a14="http://schemas.microsoft.com/office/drawing/2010/main" val="0"/>
              </a:ext>
            </a:extLst>
          </a:blip>
          <a:srcRect l="34217" t="-96" r="1545" b="96"/>
          <a:stretch>
            <a:fillRect/>
          </a:stretch>
        </p:blipFill>
        <p:spPr>
          <a:xfrm>
            <a:off x="8616981" y="3577701"/>
            <a:ext cx="2605076" cy="2055975"/>
          </a:xfrm>
          <a:prstGeom prst="rect">
            <a:avLst/>
          </a:prstGeom>
        </p:spPr>
      </p:pic>
      <p:sp>
        <p:nvSpPr>
          <p:cNvPr id="39" name="Freeform: Shape 38">
            <a:extLst>
              <a:ext uri="{FF2B5EF4-FFF2-40B4-BE49-F238E27FC236}">
                <a16:creationId xmlns:a16="http://schemas.microsoft.com/office/drawing/2014/main" id="{CC7BCC73-A901-44EB-B0E7-879E19267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698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500"/>
                                        <p:tgtEl>
                                          <p:spTgt spid="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60F5B-37C7-0CAC-2CC9-97E4F55692FD}"/>
              </a:ext>
            </a:extLst>
          </p:cNvPr>
          <p:cNvSpPr>
            <a:spLocks noGrp="1"/>
          </p:cNvSpPr>
          <p:nvPr>
            <p:ph type="title"/>
          </p:nvPr>
        </p:nvSpPr>
        <p:spPr>
          <a:xfrm>
            <a:off x="1137034" y="609600"/>
            <a:ext cx="6112220" cy="1330839"/>
          </a:xfrm>
        </p:spPr>
        <p:txBody>
          <a:bodyPr>
            <a:normAutofit/>
          </a:bodyPr>
          <a:lstStyle/>
          <a:p>
            <a:r>
              <a:rPr lang="en-US" dirty="0">
                <a:solidFill>
                  <a:schemeClr val="tx1">
                    <a:lumMod val="85000"/>
                    <a:lumOff val="15000"/>
                  </a:schemeClr>
                </a:solidFill>
              </a:rPr>
              <a:t>Nature and Nurture:</a:t>
            </a:r>
            <a:endParaRPr lang="en-GB"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EBF6492-8A60-9762-971B-F8BF0F7E3956}"/>
              </a:ext>
            </a:extLst>
          </p:cNvPr>
          <p:cNvSpPr>
            <a:spLocks noGrp="1"/>
          </p:cNvSpPr>
          <p:nvPr>
            <p:ph idx="1"/>
          </p:nvPr>
        </p:nvSpPr>
        <p:spPr>
          <a:xfrm>
            <a:off x="1137033" y="2194101"/>
            <a:ext cx="5903847" cy="4054298"/>
          </a:xfrm>
        </p:spPr>
        <p:txBody>
          <a:bodyPr>
            <a:normAutofit/>
          </a:bodyPr>
          <a:lstStyle/>
          <a:p>
            <a:pPr marL="0" indent="0">
              <a:buNone/>
            </a:pPr>
            <a:r>
              <a:rPr lang="en-US" sz="1600" dirty="0">
                <a:solidFill>
                  <a:schemeClr val="tx1">
                    <a:lumMod val="85000"/>
                    <a:lumOff val="15000"/>
                  </a:schemeClr>
                </a:solidFill>
              </a:rPr>
              <a:t>Isaac is affected by both nature and nurture.</a:t>
            </a:r>
          </a:p>
          <a:p>
            <a:pPr marL="0" indent="0">
              <a:buNone/>
            </a:pPr>
            <a:r>
              <a:rPr lang="en-US" sz="1600" u="sng" dirty="0">
                <a:solidFill>
                  <a:schemeClr val="tx1">
                    <a:lumMod val="85000"/>
                    <a:lumOff val="15000"/>
                  </a:schemeClr>
                </a:solidFill>
              </a:rPr>
              <a:t>Nature:</a:t>
            </a:r>
            <a:endParaRPr lang="en-GB" sz="1600" u="sng" dirty="0">
              <a:solidFill>
                <a:schemeClr val="tx1">
                  <a:lumMod val="85000"/>
                  <a:lumOff val="15000"/>
                </a:schemeClr>
              </a:solidFill>
            </a:endParaRPr>
          </a:p>
          <a:p>
            <a:pPr marL="0" indent="0">
              <a:buNone/>
            </a:pPr>
            <a:r>
              <a:rPr lang="en-GB" sz="1600" dirty="0">
                <a:solidFill>
                  <a:schemeClr val="tx1">
                    <a:lumMod val="85000"/>
                    <a:lumOff val="15000"/>
                  </a:schemeClr>
                </a:solidFill>
              </a:rPr>
              <a:t>Isaac has spent four years of his life in the same environment with his mother who has post-natal depression which is nature. Isaac’s language development delay could be a result of nature or nurture depending on whether he receives further intervention. </a:t>
            </a:r>
          </a:p>
          <a:p>
            <a:pPr marL="0" indent="0">
              <a:buNone/>
            </a:pPr>
            <a:r>
              <a:rPr lang="en-GB" sz="1600" u="sng" dirty="0">
                <a:solidFill>
                  <a:schemeClr val="tx1">
                    <a:lumMod val="85000"/>
                    <a:lumOff val="15000"/>
                  </a:schemeClr>
                </a:solidFill>
              </a:rPr>
              <a:t>Nurture: </a:t>
            </a:r>
          </a:p>
          <a:p>
            <a:pPr marL="0" indent="0">
              <a:buNone/>
            </a:pPr>
            <a:r>
              <a:rPr lang="en-US" sz="1600" dirty="0">
                <a:solidFill>
                  <a:schemeClr val="tx1">
                    <a:lumMod val="85000"/>
                    <a:lumOff val="15000"/>
                  </a:schemeClr>
                </a:solidFill>
              </a:rPr>
              <a:t>Isaac has been in one environment for most of his life with the same person. His attachment is solely with his mother who has a mental health condition which means she may not have been able to take Isaac out to other environments which negatively impacts Isaac’s social and environmental development. This is because he will lack engagement with others which would be beneficial for his physical, intellectual, environmental and social development. </a:t>
            </a:r>
          </a:p>
        </p:txBody>
      </p:sp>
      <p:pic>
        <p:nvPicPr>
          <p:cNvPr id="5" name="Picture 4">
            <a:extLst>
              <a:ext uri="{FF2B5EF4-FFF2-40B4-BE49-F238E27FC236}">
                <a16:creationId xmlns:a16="http://schemas.microsoft.com/office/drawing/2014/main" id="{D7596A3B-5F54-5F47-3ECA-D81BC8A3AAB6}"/>
              </a:ext>
            </a:extLst>
          </p:cNvPr>
          <p:cNvPicPr>
            <a:picLocks noChangeAspect="1"/>
          </p:cNvPicPr>
          <p:nvPr/>
        </p:nvPicPr>
        <p:blipFill>
          <a:blip r:embed="rId2">
            <a:extLst>
              <a:ext uri="{28A0092B-C50C-407E-A947-70E740481C1C}">
                <a14:useLocalDpi xmlns:a14="http://schemas.microsoft.com/office/drawing/2010/main" val="0"/>
              </a:ext>
            </a:extLst>
          </a:blip>
          <a:srcRect l="6251" r="8294" b="2"/>
          <a:stretch>
            <a:fillRect/>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7" name="Picture 6">
            <a:extLst>
              <a:ext uri="{FF2B5EF4-FFF2-40B4-BE49-F238E27FC236}">
                <a16:creationId xmlns:a16="http://schemas.microsoft.com/office/drawing/2014/main" id="{B380BFE5-5600-B8A9-2C92-827E5AF4E7A5}"/>
              </a:ext>
            </a:extLst>
          </p:cNvPr>
          <p:cNvPicPr>
            <a:picLocks noChangeAspect="1"/>
          </p:cNvPicPr>
          <p:nvPr/>
        </p:nvPicPr>
        <p:blipFill>
          <a:blip r:embed="rId3">
            <a:extLst>
              <a:ext uri="{28A0092B-C50C-407E-A947-70E740481C1C}">
                <a14:useLocalDpi xmlns:a14="http://schemas.microsoft.com/office/drawing/2010/main" val="0"/>
              </a:ext>
            </a:extLst>
          </a:blip>
          <a:srcRect l="15890" r="10938" b="2"/>
          <a:stretch>
            <a:fillRect/>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185964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73CC6-6852-7404-AD9A-C6AE74B483F8}"/>
              </a:ext>
            </a:extLst>
          </p:cNvPr>
          <p:cNvSpPr>
            <a:spLocks noGrp="1"/>
          </p:cNvSpPr>
          <p:nvPr>
            <p:ph type="title"/>
          </p:nvPr>
        </p:nvSpPr>
        <p:spPr>
          <a:xfrm>
            <a:off x="1137036" y="609601"/>
            <a:ext cx="8548386" cy="711200"/>
          </a:xfrm>
        </p:spPr>
        <p:txBody>
          <a:bodyPr>
            <a:normAutofit/>
          </a:bodyPr>
          <a:lstStyle/>
          <a:p>
            <a:pPr algn="ctr"/>
            <a:r>
              <a:rPr lang="en-US" dirty="0"/>
              <a:t>Support Plan for Isaac:</a:t>
            </a:r>
            <a:endParaRPr lang="en-GB" dirty="0"/>
          </a:p>
        </p:txBody>
      </p:sp>
      <p:sp>
        <p:nvSpPr>
          <p:cNvPr id="3" name="Content Placeholder 2">
            <a:extLst>
              <a:ext uri="{FF2B5EF4-FFF2-40B4-BE49-F238E27FC236}">
                <a16:creationId xmlns:a16="http://schemas.microsoft.com/office/drawing/2014/main" id="{36D1816D-69E1-FF24-DC19-021CC644556A}"/>
              </a:ext>
            </a:extLst>
          </p:cNvPr>
          <p:cNvSpPr>
            <a:spLocks noGrp="1"/>
          </p:cNvSpPr>
          <p:nvPr>
            <p:ph idx="1"/>
          </p:nvPr>
        </p:nvSpPr>
        <p:spPr>
          <a:xfrm>
            <a:off x="1137035" y="1537759"/>
            <a:ext cx="8548386" cy="4710640"/>
          </a:xfrm>
        </p:spPr>
        <p:txBody>
          <a:bodyPr>
            <a:noAutofit/>
          </a:bodyPr>
          <a:lstStyle/>
          <a:p>
            <a:pPr marL="0" indent="0" algn="ctr">
              <a:buNone/>
            </a:pPr>
            <a:r>
              <a:rPr lang="en-US" sz="1600" i="1" dirty="0"/>
              <a:t>Trust vs Mistrust: </a:t>
            </a:r>
            <a:r>
              <a:rPr lang="en-US" sz="1600" dirty="0"/>
              <a:t>As a result of Isaac’s lack of trust in other individuals, due to inconsistent early care caused by his mother’s poor mental health and the changes in his Childcare, I would assign one key individual to take care of Isaac. This would ensure that Isaac is familiar with his caregiver and he would be able to gain trust that his needs will be met. To reduce separation anxiety when away from his mother, I would start with short, supported time away from her while gradually increasing the length. Steady routines within his care are also crucial.</a:t>
            </a:r>
          </a:p>
          <a:p>
            <a:pPr marL="0" indent="0" algn="ctr">
              <a:buNone/>
            </a:pPr>
            <a:r>
              <a:rPr lang="en-US" sz="1600" i="1" dirty="0"/>
              <a:t>Autonomy vs Shame &amp; Doubt:</a:t>
            </a:r>
            <a:r>
              <a:rPr lang="en-US" sz="1600" dirty="0"/>
              <a:t> Encouraging independence through offering choices when he is playing would improve his sense of identity. For example, when drawing, asking him questions such as “blue or red?” would allow for him to feel in control of his imagination. This will help improve his self-esteem and confidence which is crucial for his emotional development. I would avoid correcting any mistakes he may make at this stage to reduce the likelihood of him feeling shame or embarrassment. </a:t>
            </a:r>
          </a:p>
          <a:p>
            <a:pPr marL="0" indent="0" algn="ctr">
              <a:buNone/>
            </a:pPr>
            <a:r>
              <a:rPr lang="en-US" sz="1600" i="1" dirty="0"/>
              <a:t>Initiative vs Guilt: </a:t>
            </a:r>
            <a:r>
              <a:rPr lang="en-US" sz="1600" dirty="0"/>
              <a:t>To help Isaac overcome his difficulty in joining group activities I would start with making him play alongside others which is known as parallel play, this allows for him to become familiar with other children around him. Then I would move him to cooperative play in which he would be playing with other children and working together towards a shared goal. This improves confidence as well as social development. To help improve his language development I would use songs, rhymes and books to help him build a range of vocabulary. In addition, to help him understand his emotions, I would name his feelings. For example, when he is having fun, I would say: “You look happy!”, this allows for him to manage and understand his emotions. </a:t>
            </a:r>
            <a:endParaRPr lang="en-GB" sz="1600" dirty="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673078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3496942-1946-D21D-B8CC-327E452811E9}"/>
              </a:ext>
            </a:extLst>
          </p:cNvPr>
          <p:cNvSpPr>
            <a:spLocks noGrp="1"/>
          </p:cNvSpPr>
          <p:nvPr>
            <p:ph type="title"/>
          </p:nvPr>
        </p:nvSpPr>
        <p:spPr>
          <a:xfrm>
            <a:off x="838200" y="713312"/>
            <a:ext cx="4038600" cy="5431376"/>
          </a:xfrm>
        </p:spPr>
        <p:txBody>
          <a:bodyPr>
            <a:normAutofit/>
          </a:bodyPr>
          <a:lstStyle/>
          <a:p>
            <a:r>
              <a:rPr lang="en-US" dirty="0"/>
              <a:t>Evaluation of Erikson’s Theory: </a:t>
            </a:r>
            <a:endParaRPr lang="en-GB"/>
          </a:p>
        </p:txBody>
      </p:sp>
      <p:sp>
        <p:nvSpPr>
          <p:cNvPr id="3" name="Content Placeholder 2">
            <a:extLst>
              <a:ext uri="{FF2B5EF4-FFF2-40B4-BE49-F238E27FC236}">
                <a16:creationId xmlns:a16="http://schemas.microsoft.com/office/drawing/2014/main" id="{7A02EAF9-3044-5898-B30E-56AADF85216C}"/>
              </a:ext>
            </a:extLst>
          </p:cNvPr>
          <p:cNvSpPr>
            <a:spLocks noGrp="1"/>
          </p:cNvSpPr>
          <p:nvPr>
            <p:ph idx="1"/>
          </p:nvPr>
        </p:nvSpPr>
        <p:spPr>
          <a:xfrm>
            <a:off x="6095999" y="713313"/>
            <a:ext cx="5257801" cy="5431376"/>
          </a:xfrm>
        </p:spPr>
        <p:txBody>
          <a:bodyPr anchor="ctr">
            <a:normAutofit/>
          </a:bodyPr>
          <a:lstStyle/>
          <a:p>
            <a:pPr marL="0" indent="0">
              <a:buNone/>
            </a:pPr>
            <a:r>
              <a:rPr lang="en-US" sz="1300"/>
              <a:t>To conclude, Erikson’s theory of Psychosocial Stages is incredibly useful when focusing on the case of Isaac. A strength of this theory is that it focuses on both the social and environmental aspects of development. This helps explain how moving houses, lack of early years care and poor routine can impact Isaac. This theory also presents that development takes place in stages throughout individuals’ lives, not just during early years of life. Erikson’s theory can be easily applied in practice as it clearly links needs to actions. For example, his theory concludes that trust requires consistency. In the UK, Erikson’s theory is well known and often used in early years care, education as well as social care. Therefore, Erikson’s theory is beneficial as it helps us understand why Isaac behaves the way that he does, rather than simply labelling him. </a:t>
            </a:r>
          </a:p>
          <a:p>
            <a:pPr marL="0" indent="0">
              <a:buNone/>
            </a:pPr>
            <a:r>
              <a:rPr lang="en-US" sz="1300"/>
              <a:t>However, there are some limitations to his theory. Erikson has set specific stages in which, according to Erikson, each child develops. However, stages are just general guidelines. It is crucial to understand that not all children develop at the same pace. Others may criticise the lack of focus on biology, genetics and temperament – the nature side of development. In addition, Erikson’s theory is mainly based on western norms which means that it may not apply to children of other backgrounds or cultures. Furthermore, some may argue that concepts such as ‘initiative’ and ‘trust’ are hard to measure, making it difficult for this theory to be 100% accurate. Finally, this theory does not consider the impact on development when severe trauma or long-term stress is involved.  </a:t>
            </a:r>
          </a:p>
          <a:p>
            <a:pPr marL="0" indent="0">
              <a:buNone/>
            </a:pPr>
            <a:endParaRPr lang="en-GB" sz="1300"/>
          </a:p>
          <a:p>
            <a:pPr marL="0" indent="0">
              <a:buNone/>
            </a:pPr>
            <a:r>
              <a:rPr lang="en-GB" sz="1300"/>
              <a:t>When focusing on Isaac this theory highlights the importance for consistency, security and support. In addition, it guides us to build confidence step by step which is crucial for Isaac. </a:t>
            </a:r>
            <a:endParaRPr lang="en-US" sz="1300"/>
          </a:p>
        </p:txBody>
      </p:sp>
    </p:spTree>
    <p:extLst>
      <p:ext uri="{BB962C8B-B14F-4D97-AF65-F5344CB8AC3E}">
        <p14:creationId xmlns:p14="http://schemas.microsoft.com/office/powerpoint/2010/main" val="2945359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A4204-2AE7-2B62-6416-9418034750D1}"/>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59FC770-7007-68A9-EBFD-B709269C1680}"/>
              </a:ext>
            </a:extLst>
          </p:cNvPr>
          <p:cNvSpPr>
            <a:spLocks noGrp="1"/>
          </p:cNvSpPr>
          <p:nvPr>
            <p:ph idx="1"/>
          </p:nvPr>
        </p:nvSpPr>
        <p:spPr>
          <a:xfrm>
            <a:off x="838200" y="1442720"/>
            <a:ext cx="10515600" cy="4734243"/>
          </a:xfrm>
        </p:spPr>
        <p:txBody>
          <a:bodyPr>
            <a:noAutofit/>
          </a:bodyPr>
          <a:lstStyle/>
          <a:p>
            <a:pPr marL="0" indent="0">
              <a:buNone/>
            </a:pPr>
            <a:r>
              <a:rPr lang="en-GB" sz="1000">
                <a:hlinkClick r:id="rId2"/>
              </a:rPr>
              <a:t>https://static.vecteezy.com/system/resources/previews/022/379/220/large_2x/colorful-human-dna-strand-surrounded-dna-structure-generative-ai-free-photo.JPG</a:t>
            </a:r>
            <a:endParaRPr lang="en-GB" sz="1000"/>
          </a:p>
          <a:p>
            <a:pPr marL="0" indent="0">
              <a:buNone/>
            </a:pPr>
            <a:r>
              <a:rPr lang="en-GB" sz="1000">
                <a:hlinkClick r:id="rId3"/>
              </a:rPr>
              <a:t>https://picjumbo.com/wp-content/uploads/beautiful-nature-scenery-free-photo-2210x1473.jpg</a:t>
            </a:r>
            <a:r>
              <a:rPr lang="en-GB" sz="1000"/>
              <a:t> </a:t>
            </a:r>
          </a:p>
          <a:p>
            <a:pPr marL="0" indent="0">
              <a:buNone/>
            </a:pPr>
            <a:r>
              <a:rPr lang="en-GB" sz="1000">
                <a:hlinkClick r:id="rId4"/>
              </a:rPr>
              <a:t>https://i2-prod.mirror.co.uk/incoming/article5865551.ece/ALTERNATES/s1200d/liamwithers.jpg</a:t>
            </a:r>
            <a:r>
              <a:rPr lang="en-GB" sz="1000"/>
              <a:t> </a:t>
            </a:r>
          </a:p>
          <a:p>
            <a:pPr marL="0" indent="0">
              <a:buNone/>
            </a:pPr>
            <a:r>
              <a:rPr lang="en-GB" sz="1000">
                <a:hlinkClick r:id="rId5"/>
              </a:rPr>
              <a:t>https://th.bing.com/th/id/R.c673d35f34818b2ec3830291df08758d?rik=v8p%2b765gUfx1uw&amp;riu=http%3a%2f%2ftotallyhistory.com%2fwp-content%2fuploads%2f2013%2f10%2fErik-Erikson.jpg&amp;ehk=d%2bo%2fNP6Lz67lUCvt7Q2YQMAkiGQKXMLfFQA1AttjdBo%3d&amp;risl=&amp;pid=ImgRaw&amp;r=0</a:t>
            </a:r>
            <a:r>
              <a:rPr lang="en-GB" sz="1000"/>
              <a:t> </a:t>
            </a:r>
          </a:p>
          <a:p>
            <a:pPr marL="0" indent="0">
              <a:buNone/>
            </a:pPr>
            <a:r>
              <a:rPr lang="en-GB" sz="1000"/>
              <a:t>https://th.bing.com/th/id/R.2e2be3ab10ce380792db0339fdbd4060?rik=LS2uMowFm9Ix8A&amp;riu=http%3a%2f%2fstatic1.squarespace.com%2fstatic%2f6434cfb42c9f55624fe580df%2ft%2f64540f166da9223712c9d73b%2f1683230486914%2f0.png%3fformat%3d1500w&amp;ehk=m7yR5wEfhJ944yTOqrn3MCzyn2LrU67uQSqxmgUlzGk%3d&amp;risl=&amp;pid=ImgRaw&amp;r=0 </a:t>
            </a:r>
          </a:p>
          <a:p>
            <a:pPr marL="0" indent="0">
              <a:buNone/>
            </a:pPr>
            <a:r>
              <a:rPr lang="en-GB" sz="1000">
                <a:hlinkClick r:id="rId6"/>
              </a:rPr>
              <a:t>https://th.bing.com/th/id/R.a3e41b0a04e737b9d6e62b3c901b0682?rik=A4dNR%2fqsEtEm0w&amp;pid=ImgRaw&amp;r=0</a:t>
            </a:r>
            <a:r>
              <a:rPr lang="en-GB" sz="1000"/>
              <a:t> </a:t>
            </a:r>
          </a:p>
          <a:p>
            <a:pPr marL="0" indent="0">
              <a:buNone/>
            </a:pPr>
            <a:r>
              <a:rPr lang="en-GB" sz="1000">
                <a:hlinkClick r:id="rId7"/>
              </a:rPr>
              <a:t>https://c.stocksy.com/a/omD500/z9/1244638.jpg</a:t>
            </a:r>
            <a:r>
              <a:rPr lang="en-GB" sz="1000"/>
              <a:t> </a:t>
            </a:r>
          </a:p>
          <a:p>
            <a:pPr marL="0" indent="0">
              <a:buNone/>
            </a:pPr>
            <a:r>
              <a:rPr lang="en-GB" sz="1000">
                <a:hlinkClick r:id="rId8"/>
              </a:rPr>
              <a:t>https://image.shutterstock.com/image-photo/four-generations-hands-260nw-590719043.jpg</a:t>
            </a:r>
            <a:r>
              <a:rPr lang="en-GB" sz="1000"/>
              <a:t> </a:t>
            </a:r>
          </a:p>
          <a:p>
            <a:pPr marL="0" indent="0">
              <a:buNone/>
            </a:pPr>
            <a:r>
              <a:rPr lang="en-GB" sz="1000"/>
              <a:t>Knowles, R.T., 1977. Suggestions for an existential-phenomenological understanding of Erikson's concept of basic trust. Journal of Phenomenological Psychology, 7(2), pp. 183-194.</a:t>
            </a:r>
            <a:br>
              <a:rPr lang="en-GB" sz="1000"/>
            </a:br>
            <a:endParaRPr lang="en-GB" sz="1000"/>
          </a:p>
          <a:p>
            <a:pPr marL="0" indent="0">
              <a:buNone/>
            </a:pPr>
            <a:r>
              <a:rPr lang="en-GB" sz="1000"/>
              <a:t>Pippo, J., 2016, November. Trust and mistrust as stress reducing and increasing factors in working life. In Proceedings of the Latvian Academy of Sciences. Section B. Natural, Exact, and Applied Sciences. (Vol. 70, No. 5, pp. 294-299).Latvian Academy of Sciences.</a:t>
            </a:r>
          </a:p>
          <a:p>
            <a:pPr marL="0" indent="0">
              <a:buNone/>
            </a:pPr>
            <a:r>
              <a:rPr lang="en-GB" sz="1000"/>
              <a:t>Pippo, J., 2016, November. Trust and mistrust as stress reducing and increasing factors in working life. In Proceedings of the Latvian Academy of Sciences. Section B. Natural, Exact, and Applied Sciences. (Vol. 70, No. 5, pp. 294-299).Latvian Academy of Sciences.</a:t>
            </a:r>
          </a:p>
          <a:p>
            <a:pPr marL="0" indent="0">
              <a:buNone/>
            </a:pPr>
            <a:r>
              <a:rPr lang="en-GB" sz="1000"/>
              <a:t>Miller, S.A. and Lang, D., 2022. Psychosocial Theory: Erikson. Individual and family development, health, and well-being.</a:t>
            </a:r>
          </a:p>
          <a:p>
            <a:pPr marL="0" indent="0">
              <a:buNone/>
            </a:pPr>
            <a:r>
              <a:rPr lang="en-GB" sz="1000"/>
              <a:t>Gautam, A.K., ERIC ERIKSON:PSYCHOSOCIAL THEORY OF IDENTITY DEVELOPMENT.nwjLFk, oa Ir~fk(kkfokkx</a:t>
            </a:r>
          </a:p>
          <a:p>
            <a:pPr marL="0" indent="0">
              <a:buNone/>
            </a:pPr>
            <a:r>
              <a:rPr lang="en-GB" sz="1000"/>
              <a:t>Degges-White, S., 2017. Erikson's theory of psychosocial development. College student development: Applying theory to practice on the diverse campus, 35.Miller, S.A. and Lang, D., 2022. Psychosocial Theory: Erikson.</a:t>
            </a:r>
            <a:br>
              <a:rPr lang="en-GB" sz="1000"/>
            </a:br>
            <a:r>
              <a:rPr lang="en-GB" sz="1000"/>
              <a:t>Individual and family development, health, and well-being</a:t>
            </a:r>
          </a:p>
          <a:p>
            <a:pPr marL="0" indent="0">
              <a:buNone/>
            </a:pPr>
            <a:r>
              <a:rPr lang="en-GB" sz="1000"/>
              <a:t>Gille, F., 2023. Where does public trust develop?. In What Is Public Trust in the Health System? (pp. 39-50). Policy Press.</a:t>
            </a:r>
          </a:p>
          <a:p>
            <a:pPr marL="0" indent="0">
              <a:buNone/>
            </a:pPr>
            <a:r>
              <a:rPr lang="en-GB" sz="1000"/>
              <a:t>Syed, M. and McLean, K., 2017. Erikson's theory of psychosocial development.</a:t>
            </a:r>
            <a:endParaRPr lang="en-GB" sz="1000" dirty="0"/>
          </a:p>
        </p:txBody>
      </p:sp>
    </p:spTree>
    <p:extLst>
      <p:ext uri="{BB962C8B-B14F-4D97-AF65-F5344CB8AC3E}">
        <p14:creationId xmlns:p14="http://schemas.microsoft.com/office/powerpoint/2010/main" val="2529461408"/>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BB1DE9B-83E4-456F-BDED-84161E5F32C0}">
  <ds:schemaRefs>
    <ds:schemaRef ds:uri="http://schemas.microsoft.com/sharepoint/v3/contenttype/forms"/>
  </ds:schemaRefs>
</ds:datastoreItem>
</file>

<file path=customXml/itemProps2.xml><?xml version="1.0" encoding="utf-8"?>
<ds:datastoreItem xmlns:ds="http://schemas.openxmlformats.org/officeDocument/2006/customXml" ds:itemID="{F55E4987-EFC7-4798-9884-F14E5F3E5E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5E1B680-D99D-4D64-B508-C3D38685FEC7}">
  <ds:schemaRefs>
    <ds:schemaRef ds:uri="http://purl.org/dc/elements/1.1/"/>
    <ds:schemaRef ds:uri="3ef5847a-e696-4fee-a2c0-6c3f87568321"/>
    <ds:schemaRef ds:uri="http://schemas.microsoft.com/office/2006/documentManagement/types"/>
    <ds:schemaRef ds:uri="http://purl.org/dc/term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TM02900743[[fn=Organic]]</Template>
  <TotalTime>499</TotalTime>
  <Words>2496</Words>
  <Application>Microsoft Office PowerPoint</Application>
  <PresentationFormat>Widescreen</PresentationFormat>
  <Paragraphs>48</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Calibri</vt:lpstr>
      <vt:lpstr>Calibri Light</vt:lpstr>
      <vt:lpstr>Office 2013 - 2022 Theme</vt:lpstr>
      <vt:lpstr>PowerPoint Presentation</vt:lpstr>
      <vt:lpstr>Erikson’s Psychosocial Stages - Isaac</vt:lpstr>
      <vt:lpstr>Trust vs Mistrust</vt:lpstr>
      <vt:lpstr>PowerPoint Presentation</vt:lpstr>
      <vt:lpstr>Erikson’s Theory explanation linked to Isaac: </vt:lpstr>
      <vt:lpstr>Nature and Nurture:</vt:lpstr>
      <vt:lpstr>Support Plan for Isaac:</vt:lpstr>
      <vt:lpstr>Evaluation of Erikson’s Theory: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Musurat Bi (2511528)</dc:creator>
  <cp:lastModifiedBy>Musurat Bi (2511528)</cp:lastModifiedBy>
  <cp:revision>3</cp:revision>
  <dcterms:created xsi:type="dcterms:W3CDTF">2026-06-17T13:56:01Z</dcterms:created>
  <dcterms:modified xsi:type="dcterms:W3CDTF">2026-06-18T16:02:11Z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