
<file path=[Content_Types].xml><?xml version="1.0" encoding="utf-8"?>
<Types xmlns="http://schemas.openxmlformats.org/package/2006/content-types">
  <Default Extension="gif" ContentType="image/gif"/>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35"/>
  </p:notesMasterIdLst>
  <p:handoutMasterIdLst>
    <p:handoutMasterId r:id="rId36"/>
  </p:handoutMasterIdLst>
  <p:sldIdLst>
    <p:sldId id="256" r:id="rId5"/>
    <p:sldId id="260" r:id="rId6"/>
    <p:sldId id="311" r:id="rId7"/>
    <p:sldId id="312" r:id="rId8"/>
    <p:sldId id="313" r:id="rId9"/>
    <p:sldId id="314" r:id="rId10"/>
    <p:sldId id="264" r:id="rId11"/>
    <p:sldId id="315" r:id="rId12"/>
    <p:sldId id="318" r:id="rId13"/>
    <p:sldId id="316" r:id="rId14"/>
    <p:sldId id="317" r:id="rId15"/>
    <p:sldId id="319" r:id="rId16"/>
    <p:sldId id="320" r:id="rId17"/>
    <p:sldId id="321" r:id="rId18"/>
    <p:sldId id="322" r:id="rId19"/>
    <p:sldId id="323" r:id="rId20"/>
    <p:sldId id="324" r:id="rId21"/>
    <p:sldId id="325" r:id="rId22"/>
    <p:sldId id="326" r:id="rId23"/>
    <p:sldId id="327" r:id="rId24"/>
    <p:sldId id="328" r:id="rId25"/>
    <p:sldId id="296" r:id="rId26"/>
    <p:sldId id="308" r:id="rId27"/>
    <p:sldId id="299" r:id="rId28"/>
    <p:sldId id="298" r:id="rId29"/>
    <p:sldId id="297" r:id="rId30"/>
    <p:sldId id="300" r:id="rId31"/>
    <p:sldId id="301" r:id="rId32"/>
    <p:sldId id="302" r:id="rId33"/>
    <p:sldId id="306" r:id="rId34"/>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505DC6E8-CE02-4E00-9286-A8642C36BFF1}" v="2" dt="2021-03-24T07:43:18.559"/>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varScale="1">
        <p:scale>
          <a:sx n="68" d="100"/>
          <a:sy n="68" d="100"/>
        </p:scale>
        <p:origin x="1446" y="60"/>
      </p:cViewPr>
      <p:guideLst>
        <p:guide orient="horz" pos="2160"/>
        <p:guide pos="2880"/>
      </p:guideLst>
    </p:cSldViewPr>
  </p:slideViewPr>
  <p:notesTextViewPr>
    <p:cViewPr>
      <p:scale>
        <a:sx n="1" d="1"/>
        <a:sy n="1" d="1"/>
      </p:scale>
      <p:origin x="0" y="0"/>
    </p:cViewPr>
  </p:notesTextViewPr>
  <p:notesViewPr>
    <p:cSldViewPr>
      <p:cViewPr varScale="1">
        <p:scale>
          <a:sx n="83" d="100"/>
          <a:sy n="83" d="100"/>
        </p:scale>
        <p:origin x="-2166" y="-78"/>
      </p:cViewPr>
      <p:guideLst>
        <p:guide orient="horz" pos="2880"/>
        <p:guide pos="2160"/>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theme" Target="theme/theme1.xml"/><Relationship Id="rId3" Type="http://schemas.openxmlformats.org/officeDocument/2006/relationships/customXml" Target="../customXml/item3.xml"/><Relationship Id="rId21" Type="http://schemas.openxmlformats.org/officeDocument/2006/relationships/slide" Target="slides/slide17.xml"/><Relationship Id="rId34" Type="http://schemas.openxmlformats.org/officeDocument/2006/relationships/slide" Target="slides/slide30.xml"/><Relationship Id="rId42" Type="http://schemas.microsoft.com/office/2015/10/relationships/revisionInfo" Target="revisionInfo.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viewProps" Target="viewProps.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slide" Target="slides/slide25.xml"/><Relationship Id="rId41" Type="http://schemas.microsoft.com/office/2016/11/relationships/changesInfo" Target="changesInfos/changesInfo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presProps" Target="presProps.xml"/><Relationship Id="rId40" Type="http://schemas.openxmlformats.org/officeDocument/2006/relationships/tableStyles" Target="tableStyle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handoutMaster" Target="handoutMasters/handoutMaster1.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notesMaster" Target="notesMasters/notesMaster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Okeoma" userId="84e59076-fd50-445a-802a-04817969701e" providerId="ADAL" clId="{505DC6E8-CE02-4E00-9286-A8642C36BFF1}"/>
    <pc:docChg chg="undo custSel modSld">
      <pc:chgData name="Okeoma" userId="84e59076-fd50-445a-802a-04817969701e" providerId="ADAL" clId="{505DC6E8-CE02-4E00-9286-A8642C36BFF1}" dt="2021-03-24T07:44:23.489" v="174" actId="20577"/>
      <pc:docMkLst>
        <pc:docMk/>
      </pc:docMkLst>
      <pc:sldChg chg="modSp mod">
        <pc:chgData name="Okeoma" userId="84e59076-fd50-445a-802a-04817969701e" providerId="ADAL" clId="{505DC6E8-CE02-4E00-9286-A8642C36BFF1}" dt="2021-03-24T07:44:23.489" v="174" actId="20577"/>
        <pc:sldMkLst>
          <pc:docMk/>
          <pc:sldMk cId="2269290625" sldId="260"/>
        </pc:sldMkLst>
        <pc:spChg chg="mod">
          <ac:chgData name="Okeoma" userId="84e59076-fd50-445a-802a-04817969701e" providerId="ADAL" clId="{505DC6E8-CE02-4E00-9286-A8642C36BFF1}" dt="2021-03-24T07:44:23.489" v="174" actId="20577"/>
          <ac:spMkLst>
            <pc:docMk/>
            <pc:sldMk cId="2269290625" sldId="260"/>
            <ac:spMk id="3" creationId="{00000000-0000-0000-0000-000000000000}"/>
          </ac:spMkLst>
        </pc:spChg>
      </pc:sldChg>
      <pc:sldChg chg="modSp mod">
        <pc:chgData name="Okeoma" userId="84e59076-fd50-445a-802a-04817969701e" providerId="ADAL" clId="{505DC6E8-CE02-4E00-9286-A8642C36BFF1}" dt="2021-03-24T07:43:29.789" v="160" actId="1076"/>
        <pc:sldMkLst>
          <pc:docMk/>
          <pc:sldMk cId="0" sldId="308"/>
        </pc:sldMkLst>
        <pc:spChg chg="mod">
          <ac:chgData name="Okeoma" userId="84e59076-fd50-445a-802a-04817969701e" providerId="ADAL" clId="{505DC6E8-CE02-4E00-9286-A8642C36BFF1}" dt="2021-03-24T07:43:29.789" v="160" actId="1076"/>
          <ac:spMkLst>
            <pc:docMk/>
            <pc:sldMk cId="0" sldId="308"/>
            <ac:spMk id="6" creationId="{00000000-0000-0000-0000-000000000000}"/>
          </ac:spMkLst>
        </pc:spChg>
        <pc:spChg chg="mod">
          <ac:chgData name="Okeoma" userId="84e59076-fd50-445a-802a-04817969701e" providerId="ADAL" clId="{505DC6E8-CE02-4E00-9286-A8642C36BFF1}" dt="2021-03-24T07:43:12.909" v="158" actId="404"/>
          <ac:spMkLst>
            <pc:docMk/>
            <pc:sldMk cId="0" sldId="308"/>
            <ac:spMk id="8" creationId="{00000000-0000-0000-0000-000000000000}"/>
          </ac:spMkLst>
        </pc:spChg>
        <pc:spChg chg="mod">
          <ac:chgData name="Okeoma" userId="84e59076-fd50-445a-802a-04817969701e" providerId="ADAL" clId="{505DC6E8-CE02-4E00-9286-A8642C36BFF1}" dt="2021-03-24T07:43:03.369" v="157" actId="14100"/>
          <ac:spMkLst>
            <pc:docMk/>
            <pc:sldMk cId="0" sldId="308"/>
            <ac:spMk id="9" creationId="{00000000-0000-0000-0000-000000000000}"/>
          </ac:spMkLst>
        </pc:spChg>
        <pc:spChg chg="mod">
          <ac:chgData name="Okeoma" userId="84e59076-fd50-445a-802a-04817969701e" providerId="ADAL" clId="{505DC6E8-CE02-4E00-9286-A8642C36BFF1}" dt="2021-03-24T07:42:53.489" v="155" actId="14100"/>
          <ac:spMkLst>
            <pc:docMk/>
            <pc:sldMk cId="0" sldId="308"/>
            <ac:spMk id="10" creationId="{00000000-0000-0000-0000-000000000000}"/>
          </ac:spMkLst>
        </pc:spChg>
      </pc:sldChg>
      <pc:sldChg chg="modSp mod">
        <pc:chgData name="Okeoma" userId="84e59076-fd50-445a-802a-04817969701e" providerId="ADAL" clId="{505DC6E8-CE02-4E00-9286-A8642C36BFF1}" dt="2021-03-24T07:05:09.654" v="2" actId="14100"/>
        <pc:sldMkLst>
          <pc:docMk/>
          <pc:sldMk cId="791700124" sldId="320"/>
        </pc:sldMkLst>
        <pc:spChg chg="mod">
          <ac:chgData name="Okeoma" userId="84e59076-fd50-445a-802a-04817969701e" providerId="ADAL" clId="{505DC6E8-CE02-4E00-9286-A8642C36BFF1}" dt="2021-03-24T07:05:07.460" v="1" actId="14100"/>
          <ac:spMkLst>
            <pc:docMk/>
            <pc:sldMk cId="791700124" sldId="320"/>
            <ac:spMk id="2" creationId="{00000000-0000-0000-0000-000000000000}"/>
          </ac:spMkLst>
        </pc:spChg>
        <pc:spChg chg="mod">
          <ac:chgData name="Okeoma" userId="84e59076-fd50-445a-802a-04817969701e" providerId="ADAL" clId="{505DC6E8-CE02-4E00-9286-A8642C36BFF1}" dt="2021-03-24T07:05:09.654" v="2" actId="14100"/>
          <ac:spMkLst>
            <pc:docMk/>
            <pc:sldMk cId="791700124" sldId="320"/>
            <ac:spMk id="3" creationId="{00000000-0000-0000-0000-000000000000}"/>
          </ac:spMkLst>
        </pc:spChg>
      </pc:sldChg>
      <pc:sldChg chg="modSp mod">
        <pc:chgData name="Okeoma" userId="84e59076-fd50-445a-802a-04817969701e" providerId="ADAL" clId="{505DC6E8-CE02-4E00-9286-A8642C36BFF1}" dt="2021-03-24T07:05:19.778" v="4" actId="1076"/>
        <pc:sldMkLst>
          <pc:docMk/>
          <pc:sldMk cId="2612564658" sldId="321"/>
        </pc:sldMkLst>
        <pc:spChg chg="mod">
          <ac:chgData name="Okeoma" userId="84e59076-fd50-445a-802a-04817969701e" providerId="ADAL" clId="{505DC6E8-CE02-4E00-9286-A8642C36BFF1}" dt="2021-03-24T07:05:17.348" v="3" actId="14100"/>
          <ac:spMkLst>
            <pc:docMk/>
            <pc:sldMk cId="2612564658" sldId="321"/>
            <ac:spMk id="2" creationId="{00000000-0000-0000-0000-000000000000}"/>
          </ac:spMkLst>
        </pc:spChg>
        <pc:spChg chg="mod">
          <ac:chgData name="Okeoma" userId="84e59076-fd50-445a-802a-04817969701e" providerId="ADAL" clId="{505DC6E8-CE02-4E00-9286-A8642C36BFF1}" dt="2021-03-24T07:05:19.778" v="4" actId="1076"/>
          <ac:spMkLst>
            <pc:docMk/>
            <pc:sldMk cId="2612564658" sldId="321"/>
            <ac:spMk id="3" creationId="{00000000-0000-0000-0000-000000000000}"/>
          </ac:spMkLst>
        </pc:spChg>
      </pc:sldChg>
      <pc:sldChg chg="modSp mod">
        <pc:chgData name="Okeoma" userId="84e59076-fd50-445a-802a-04817969701e" providerId="ADAL" clId="{505DC6E8-CE02-4E00-9286-A8642C36BFF1}" dt="2021-03-24T07:05:38.680" v="9" actId="14100"/>
        <pc:sldMkLst>
          <pc:docMk/>
          <pc:sldMk cId="3915668422" sldId="322"/>
        </pc:sldMkLst>
        <pc:spChg chg="mod">
          <ac:chgData name="Okeoma" userId="84e59076-fd50-445a-802a-04817969701e" providerId="ADAL" clId="{505DC6E8-CE02-4E00-9286-A8642C36BFF1}" dt="2021-03-24T07:05:37.048" v="8" actId="14100"/>
          <ac:spMkLst>
            <pc:docMk/>
            <pc:sldMk cId="3915668422" sldId="322"/>
            <ac:spMk id="2" creationId="{00000000-0000-0000-0000-000000000000}"/>
          </ac:spMkLst>
        </pc:spChg>
        <pc:spChg chg="mod">
          <ac:chgData name="Okeoma" userId="84e59076-fd50-445a-802a-04817969701e" providerId="ADAL" clId="{505DC6E8-CE02-4E00-9286-A8642C36BFF1}" dt="2021-03-24T07:05:38.680" v="9" actId="14100"/>
          <ac:spMkLst>
            <pc:docMk/>
            <pc:sldMk cId="3915668422" sldId="322"/>
            <ac:spMk id="3" creationId="{00000000-0000-0000-0000-000000000000}"/>
          </ac:spMkLst>
        </pc:spChg>
      </pc:sldChg>
      <pc:sldChg chg="modSp mod">
        <pc:chgData name="Okeoma" userId="84e59076-fd50-445a-802a-04817969701e" providerId="ADAL" clId="{505DC6E8-CE02-4E00-9286-A8642C36BFF1}" dt="2021-03-24T07:05:56.997" v="16" actId="14100"/>
        <pc:sldMkLst>
          <pc:docMk/>
          <pc:sldMk cId="2772023724" sldId="326"/>
        </pc:sldMkLst>
        <pc:spChg chg="mod">
          <ac:chgData name="Okeoma" userId="84e59076-fd50-445a-802a-04817969701e" providerId="ADAL" clId="{505DC6E8-CE02-4E00-9286-A8642C36BFF1}" dt="2021-03-24T07:05:54.597" v="15" actId="27636"/>
          <ac:spMkLst>
            <pc:docMk/>
            <pc:sldMk cId="2772023724" sldId="326"/>
            <ac:spMk id="2" creationId="{00000000-0000-0000-0000-000000000000}"/>
          </ac:spMkLst>
        </pc:spChg>
        <pc:spChg chg="mod">
          <ac:chgData name="Okeoma" userId="84e59076-fd50-445a-802a-04817969701e" providerId="ADAL" clId="{505DC6E8-CE02-4E00-9286-A8642C36BFF1}" dt="2021-03-24T07:05:56.997" v="16" actId="14100"/>
          <ac:spMkLst>
            <pc:docMk/>
            <pc:sldMk cId="2772023724" sldId="326"/>
            <ac:spMk id="3" creationId="{00000000-0000-0000-0000-000000000000}"/>
          </ac:spMkLst>
        </pc:spChg>
      </pc:sldChg>
      <pc:sldChg chg="modSp mod">
        <pc:chgData name="Okeoma" userId="84e59076-fd50-445a-802a-04817969701e" providerId="ADAL" clId="{505DC6E8-CE02-4E00-9286-A8642C36BFF1}" dt="2021-03-24T07:06:05.799" v="19" actId="14100"/>
        <pc:sldMkLst>
          <pc:docMk/>
          <pc:sldMk cId="3597100287" sldId="327"/>
        </pc:sldMkLst>
        <pc:spChg chg="mod">
          <ac:chgData name="Okeoma" userId="84e59076-fd50-445a-802a-04817969701e" providerId="ADAL" clId="{505DC6E8-CE02-4E00-9286-A8642C36BFF1}" dt="2021-03-24T07:06:05.799" v="19" actId="14100"/>
          <ac:spMkLst>
            <pc:docMk/>
            <pc:sldMk cId="3597100287" sldId="327"/>
            <ac:spMk id="2" creationId="{00000000-0000-0000-0000-000000000000}"/>
          </ac:spMkLst>
        </pc:spChg>
        <pc:spChg chg="mod">
          <ac:chgData name="Okeoma" userId="84e59076-fd50-445a-802a-04817969701e" providerId="ADAL" clId="{505DC6E8-CE02-4E00-9286-A8642C36BFF1}" dt="2021-03-24T07:06:03.056" v="18" actId="27636"/>
          <ac:spMkLst>
            <pc:docMk/>
            <pc:sldMk cId="3597100287" sldId="327"/>
            <ac:spMk id="3" creationId="{00000000-0000-0000-0000-000000000000}"/>
          </ac:spMkLst>
        </pc:spChg>
      </pc:sldChg>
    </pc:docChg>
  </pc:docChgLst>
</pc:chgInfo>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fld id="{96D292DE-8B7A-4254-AA83-74C1F4DD4AF0}" type="datetimeFigureOut">
              <a:rPr lang="en-GB" smtClean="0"/>
              <a:t>24/03/2021</a:t>
            </a:fld>
            <a:endParaRPr lang="en-GB"/>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a:lvl1pPr>
          </a:lstStyle>
          <a:p>
            <a:fld id="{A3C3D8D3-17FF-4C88-A759-00DBF3A84646}" type="slidenum">
              <a:rPr lang="en-GB" smtClean="0"/>
              <a:t>‹#›</a:t>
            </a:fld>
            <a:endParaRPr lang="en-GB"/>
          </a:p>
        </p:txBody>
      </p:sp>
    </p:spTree>
    <p:extLst>
      <p:ext uri="{BB962C8B-B14F-4D97-AF65-F5344CB8AC3E}">
        <p14:creationId xmlns:p14="http://schemas.microsoft.com/office/powerpoint/2010/main" val="290633507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5B0D60D5-58E4-4748-B6F8-1103204471A7}" type="datetimeFigureOut">
              <a:rPr lang="en-GB" smtClean="0"/>
              <a:t>24/03/2021</a:t>
            </a:fld>
            <a:endParaRPr lang="en-GB"/>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A745805E-92DC-4BC5-8DFC-508241474BCB}" type="slidenum">
              <a:rPr lang="en-GB" smtClean="0"/>
              <a:t>‹#›</a:t>
            </a:fld>
            <a:endParaRPr lang="en-GB"/>
          </a:p>
        </p:txBody>
      </p:sp>
    </p:spTree>
    <p:extLst>
      <p:ext uri="{BB962C8B-B14F-4D97-AF65-F5344CB8AC3E}">
        <p14:creationId xmlns:p14="http://schemas.microsoft.com/office/powerpoint/2010/main" val="255668509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dirty="0"/>
          </a:p>
        </p:txBody>
      </p:sp>
      <p:sp>
        <p:nvSpPr>
          <p:cNvPr id="4" name="Slide Number Placeholder 3"/>
          <p:cNvSpPr>
            <a:spLocks noGrp="1"/>
          </p:cNvSpPr>
          <p:nvPr>
            <p:ph type="sldNum" sz="quarter" idx="10"/>
          </p:nvPr>
        </p:nvSpPr>
        <p:spPr/>
        <p:txBody>
          <a:bodyPr/>
          <a:lstStyle/>
          <a:p>
            <a:fld id="{6EF2736A-3F32-4781-96B8-913CFE6EE5F2}" type="slidenum">
              <a:rPr lang="en-GB" smtClean="0"/>
              <a:pPr/>
              <a:t>2</a:t>
            </a:fld>
            <a:endParaRPr lang="en-GB"/>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dirty="0"/>
              <a:t>Strengths and</a:t>
            </a:r>
            <a:r>
              <a:rPr lang="en-GB" baseline="0" dirty="0"/>
              <a:t> weaknesses are internal while the opportunities and threats are external to the firm. The value chain and comparative analysis usually identify internal strengths and weaknesses while the PESTLE analysis usually identifies the external threats in the environment. </a:t>
            </a:r>
          </a:p>
          <a:p>
            <a:endParaRPr lang="en-GB" baseline="0" dirty="0"/>
          </a:p>
          <a:p>
            <a:r>
              <a:rPr lang="en-GB" baseline="0" dirty="0"/>
              <a:t>Examples of strengths weaknesses opportunities threats are:</a:t>
            </a:r>
          </a:p>
          <a:p>
            <a:r>
              <a:rPr lang="en-GB" baseline="0" dirty="0"/>
              <a:t>Strength: highly skilled workforce</a:t>
            </a:r>
          </a:p>
          <a:p>
            <a:r>
              <a:rPr lang="en-GB" baseline="0" dirty="0"/>
              <a:t>Weakness: out of date plant/machinery</a:t>
            </a:r>
          </a:p>
          <a:p>
            <a:r>
              <a:rPr lang="en-GB" baseline="0" dirty="0"/>
              <a:t>Opportunity: new line of business for a consumer</a:t>
            </a:r>
          </a:p>
          <a:p>
            <a:r>
              <a:rPr lang="en-GB" baseline="0" dirty="0"/>
              <a:t>Threat: competition from cheap imports</a:t>
            </a:r>
          </a:p>
          <a:p>
            <a:endParaRPr lang="en-GB" baseline="0" dirty="0"/>
          </a:p>
          <a:p>
            <a:r>
              <a:rPr lang="en-GB" baseline="0" dirty="0"/>
              <a:t>Factors are not just listed but a strategy is formulated, that is a firm will try to minimize its weaknesses against possible threats and it will try to maximize its strengths toward possible opportunities.</a:t>
            </a:r>
            <a:endParaRPr lang="en-GB" dirty="0"/>
          </a:p>
        </p:txBody>
      </p:sp>
      <p:sp>
        <p:nvSpPr>
          <p:cNvPr id="4" name="Slide Number Placeholder 3"/>
          <p:cNvSpPr>
            <a:spLocks noGrp="1"/>
          </p:cNvSpPr>
          <p:nvPr>
            <p:ph type="sldNum" sz="quarter" idx="10"/>
          </p:nvPr>
        </p:nvSpPr>
        <p:spPr/>
        <p:txBody>
          <a:bodyPr/>
          <a:lstStyle/>
          <a:p>
            <a:fld id="{C58A555F-3924-48C5-9462-D1FB60E6299C}" type="slidenum">
              <a:rPr lang="en-GB" smtClean="0"/>
              <a:pPr/>
              <a:t>7</a:t>
            </a:fld>
            <a:endParaRPr lang="en-GB"/>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dirty="0"/>
              <a:t>This first point was discussed on the last slide. </a:t>
            </a:r>
          </a:p>
          <a:p>
            <a:endParaRPr lang="en-GB" dirty="0"/>
          </a:p>
          <a:p>
            <a:r>
              <a:rPr lang="en-GB" dirty="0"/>
              <a:t>Operational strategies</a:t>
            </a:r>
            <a:r>
              <a:rPr lang="en-GB" baseline="0" dirty="0"/>
              <a:t> are narrower in scope and more routine in nature than the overall corporate strategy. They may just establish, in detail, what one particular department must cover over a period of one year. </a:t>
            </a:r>
          </a:p>
          <a:p>
            <a:endParaRPr lang="en-GB" baseline="0" dirty="0"/>
          </a:p>
          <a:p>
            <a:r>
              <a:rPr lang="en-GB" baseline="0" dirty="0"/>
              <a:t>There can be a family of different strategies that form a hierarchy of plans within an organization. The operational plans are more routine in nature. The senior management hopes that the operational plans are consistent with the overall corporate strategy of the business.</a:t>
            </a:r>
            <a:endParaRPr lang="en-GB" dirty="0"/>
          </a:p>
        </p:txBody>
      </p:sp>
      <p:sp>
        <p:nvSpPr>
          <p:cNvPr id="4" name="Slide Number Placeholder 3"/>
          <p:cNvSpPr>
            <a:spLocks noGrp="1"/>
          </p:cNvSpPr>
          <p:nvPr>
            <p:ph type="sldNum" sz="quarter" idx="10"/>
          </p:nvPr>
        </p:nvSpPr>
        <p:spPr/>
        <p:txBody>
          <a:bodyPr/>
          <a:lstStyle/>
          <a:p>
            <a:fld id="{C58A555F-3924-48C5-9462-D1FB60E6299C}" type="slidenum">
              <a:rPr lang="en-GB" smtClean="0"/>
              <a:pPr/>
              <a:t>9</a:t>
            </a:fld>
            <a:endParaRPr lang="en-GB"/>
          </a:p>
        </p:txBody>
      </p:sp>
    </p:spTree>
    <p:extLst>
      <p:ext uri="{BB962C8B-B14F-4D97-AF65-F5344CB8AC3E}">
        <p14:creationId xmlns:p14="http://schemas.microsoft.com/office/powerpoint/2010/main" val="237541092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dirty="0"/>
              <a:t>The development of an organizational</a:t>
            </a:r>
            <a:r>
              <a:rPr lang="en-GB" baseline="0" dirty="0"/>
              <a:t> strategy involves three main elements. Each element has further steps (they are questions) that form the basis of strategic decision taking. The three elements will be discussed in the next few slides.</a:t>
            </a:r>
            <a:endParaRPr lang="en-GB" dirty="0"/>
          </a:p>
        </p:txBody>
      </p:sp>
      <p:sp>
        <p:nvSpPr>
          <p:cNvPr id="4" name="Slide Number Placeholder 3"/>
          <p:cNvSpPr>
            <a:spLocks noGrp="1"/>
          </p:cNvSpPr>
          <p:nvPr>
            <p:ph type="sldNum" sz="quarter" idx="10"/>
          </p:nvPr>
        </p:nvSpPr>
        <p:spPr/>
        <p:txBody>
          <a:bodyPr/>
          <a:lstStyle/>
          <a:p>
            <a:fld id="{C58A555F-3924-48C5-9462-D1FB60E6299C}" type="slidenum">
              <a:rPr lang="en-GB" smtClean="0"/>
              <a:pPr/>
              <a:t>10</a:t>
            </a:fld>
            <a:endParaRPr lang="en-GB"/>
          </a:p>
        </p:txBody>
      </p:sp>
    </p:spTree>
    <p:extLst>
      <p:ext uri="{BB962C8B-B14F-4D97-AF65-F5344CB8AC3E}">
        <p14:creationId xmlns:p14="http://schemas.microsoft.com/office/powerpoint/2010/main" val="62312699"/>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fld id="{9C64F3F4-CE19-49F8-9EF4-FF4EE52031C2}" type="datetimeFigureOut">
              <a:rPr lang="en-GB" smtClean="0"/>
              <a:t>24/03/2021</a:t>
            </a:fld>
            <a:endParaRPr lang="en-GB"/>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7588064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24/03/2021</a:t>
            </a:fld>
            <a:endParaRPr lang="en-GB"/>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8619030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t>24/03/2021</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18135066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t>24/03/2021</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874081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t>24/03/2021</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04440483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t>24/03/2021</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2935051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t>24/03/2021</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3109965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24/03/2021</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322336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24/03/2021</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53676334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24/03/2021</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88529196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24/03/2021</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69168714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24/03/2021</a:t>
            </a:fld>
            <a:endParaRPr lang="en-GB" dirty="0"/>
          </a:p>
        </p:txBody>
      </p:sp>
      <p:sp>
        <p:nvSpPr>
          <p:cNvPr id="6" name="Slide Number Placeholder 5"/>
          <p:cNvSpPr>
            <a:spLocks noGrp="1"/>
          </p:cNvSpPr>
          <p:nvPr>
            <p:ph type="sldNum" sz="quarter" idx="4"/>
          </p:nvPr>
        </p:nvSpPr>
        <p:spPr>
          <a:xfrm>
            <a:off x="7956376" y="6380972"/>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t>‹#›</a:t>
            </a:fld>
            <a:endParaRPr lang="en-GB" dirty="0"/>
          </a:p>
        </p:txBody>
      </p:sp>
    </p:spTree>
    <p:extLst>
      <p:ext uri="{BB962C8B-B14F-4D97-AF65-F5344CB8AC3E}">
        <p14:creationId xmlns:p14="http://schemas.microsoft.com/office/powerpoint/2010/main" val="63701733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hyperlink" Target="https://www.youtube.com/watch?v=v6coDUDCJ10" TargetMode="External"/><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image" Target="../media/image6.gif"/><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hyperlink" Target="https://www.youtube.com/watch?v=7owMXrLu2d8"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683568" y="2996952"/>
            <a:ext cx="7992888" cy="1470025"/>
          </a:xfrm>
        </p:spPr>
        <p:txBody>
          <a:bodyPr>
            <a:normAutofit fontScale="90000"/>
          </a:bodyPr>
          <a:lstStyle/>
          <a:p>
            <a:r>
              <a:rPr lang="en-US" b="1" dirty="0"/>
              <a:t>Globalization and Strategy</a:t>
            </a:r>
            <a:br>
              <a:rPr lang="en-US" b="1" dirty="0"/>
            </a:br>
            <a:br>
              <a:rPr lang="en-US" b="1" dirty="0"/>
            </a:br>
            <a:r>
              <a:rPr lang="en-US" b="1" dirty="0"/>
              <a:t>Week 6</a:t>
            </a:r>
            <a:endParaRPr lang="en-GB" b="1" dirty="0">
              <a:solidFill>
                <a:schemeClr val="bg1"/>
              </a:solidFill>
            </a:endParaRPr>
          </a:p>
        </p:txBody>
      </p:sp>
    </p:spTree>
    <p:extLst>
      <p:ext uri="{BB962C8B-B14F-4D97-AF65-F5344CB8AC3E}">
        <p14:creationId xmlns:p14="http://schemas.microsoft.com/office/powerpoint/2010/main" val="340895528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p:cNvSpPr>
            <a:spLocks noGrp="1"/>
          </p:cNvSpPr>
          <p:nvPr>
            <p:ph type="title"/>
          </p:nvPr>
        </p:nvSpPr>
        <p:spPr>
          <a:solidFill>
            <a:schemeClr val="bg1"/>
          </a:solidFill>
        </p:spPr>
        <p:txBody>
          <a:bodyPr>
            <a:normAutofit/>
          </a:bodyPr>
          <a:lstStyle/>
          <a:p>
            <a:r>
              <a:rPr lang="en-GB" b="1" dirty="0">
                <a:effectLst>
                  <a:outerShdw blurRad="38100" dist="38100" dir="2700000" algn="tl">
                    <a:srgbClr val="000000">
                      <a:alpha val="43137"/>
                    </a:srgbClr>
                  </a:outerShdw>
                </a:effectLst>
              </a:rPr>
              <a:t>Learning Outcomes</a:t>
            </a:r>
          </a:p>
        </p:txBody>
      </p:sp>
      <p:sp>
        <p:nvSpPr>
          <p:cNvPr id="3" name="Content Placeholder 2"/>
          <p:cNvSpPr>
            <a:spLocks noGrp="1"/>
          </p:cNvSpPr>
          <p:nvPr>
            <p:ph idx="1"/>
          </p:nvPr>
        </p:nvSpPr>
        <p:spPr/>
        <p:txBody>
          <a:bodyPr>
            <a:normAutofit fontScale="92500" lnSpcReduction="20000"/>
          </a:bodyPr>
          <a:lstStyle/>
          <a:p>
            <a:r>
              <a:rPr lang="en-GB" dirty="0"/>
              <a:t>By the end of this session;</a:t>
            </a:r>
          </a:p>
          <a:p>
            <a:endParaRPr lang="en-GB" dirty="0"/>
          </a:p>
          <a:p>
            <a:r>
              <a:rPr lang="en-GB" dirty="0"/>
              <a:t>We should have an understand of Strategy and how it links to globalization.</a:t>
            </a:r>
          </a:p>
          <a:p>
            <a:r>
              <a:rPr lang="en-GB" dirty="0"/>
              <a:t>You should be able to demonstrate the understanding of the relationship between the competitive environment &amp; strategy.</a:t>
            </a:r>
          </a:p>
          <a:p>
            <a:r>
              <a:rPr lang="en-GB" dirty="0"/>
              <a:t>You should be able to discuss the 3 key elements </a:t>
            </a:r>
            <a:r>
              <a:rPr lang="en-GB"/>
              <a:t>of strategy.</a:t>
            </a:r>
            <a:endParaRPr lang="en-GB" dirty="0"/>
          </a:p>
          <a:p>
            <a:pPr marL="457200" lvl="1" indent="0">
              <a:buNone/>
            </a:pPr>
            <a:endParaRPr lang="en-GB" dirty="0"/>
          </a:p>
          <a:p>
            <a:endParaRPr lang="en-GB" dirty="0"/>
          </a:p>
        </p:txBody>
      </p:sp>
    </p:spTree>
    <p:extLst>
      <p:ext uri="{BB962C8B-B14F-4D97-AF65-F5344CB8AC3E}">
        <p14:creationId xmlns:p14="http://schemas.microsoft.com/office/powerpoint/2010/main" val="226929062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Strategy</a:t>
            </a:r>
          </a:p>
        </p:txBody>
      </p:sp>
      <p:sp>
        <p:nvSpPr>
          <p:cNvPr id="3" name="Content Placeholder 2"/>
          <p:cNvSpPr>
            <a:spLocks noGrp="1"/>
          </p:cNvSpPr>
          <p:nvPr>
            <p:ph idx="1"/>
          </p:nvPr>
        </p:nvSpPr>
        <p:spPr>
          <a:xfrm>
            <a:off x="457200" y="1417638"/>
            <a:ext cx="8229600" cy="4099595"/>
          </a:xfrm>
        </p:spPr>
        <p:txBody>
          <a:bodyPr>
            <a:normAutofit/>
          </a:bodyPr>
          <a:lstStyle/>
          <a:p>
            <a:r>
              <a:rPr lang="en-GB" sz="2800" dirty="0"/>
              <a:t>The direction and scope of an organisation over the long term which achieves advantages for the organisation through its blend of resources within a changing environment to meet the needs of markets and to fulfil shareholder expectations </a:t>
            </a:r>
          </a:p>
          <a:p>
            <a:pPr marL="0" indent="0">
              <a:buNone/>
            </a:pPr>
            <a:r>
              <a:rPr lang="en-GB" sz="2800" dirty="0"/>
              <a:t>                             (Johnson and Scholes, 2003).</a:t>
            </a:r>
          </a:p>
          <a:p>
            <a:endParaRPr lang="en-GB" sz="2800" dirty="0"/>
          </a:p>
        </p:txBody>
      </p:sp>
    </p:spTree>
    <p:extLst>
      <p:ext uri="{BB962C8B-B14F-4D97-AF65-F5344CB8AC3E}">
        <p14:creationId xmlns:p14="http://schemas.microsoft.com/office/powerpoint/2010/main" val="34376595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57200" y="1268760"/>
            <a:ext cx="8229600" cy="4248473"/>
          </a:xfrm>
        </p:spPr>
        <p:txBody>
          <a:bodyPr>
            <a:normAutofit fontScale="92500" lnSpcReduction="10000"/>
          </a:bodyPr>
          <a:lstStyle/>
          <a:p>
            <a:r>
              <a:rPr lang="en-GB" dirty="0"/>
              <a:t>In this definition, as in many others, there is clearly a focus on:</a:t>
            </a:r>
          </a:p>
          <a:p>
            <a:pPr marL="0" indent="0">
              <a:buNone/>
            </a:pPr>
            <a:endParaRPr lang="en-GB" dirty="0"/>
          </a:p>
          <a:p>
            <a:r>
              <a:rPr lang="en-GB" dirty="0"/>
              <a:t>long-term direction; </a:t>
            </a:r>
          </a:p>
          <a:p>
            <a:endParaRPr lang="en-GB" dirty="0"/>
          </a:p>
          <a:p>
            <a:r>
              <a:rPr lang="en-GB" dirty="0"/>
              <a:t>internal resource allocation;</a:t>
            </a:r>
          </a:p>
          <a:p>
            <a:pPr marL="0" indent="0">
              <a:buNone/>
            </a:pPr>
            <a:endParaRPr lang="en-GB" dirty="0"/>
          </a:p>
          <a:p>
            <a:r>
              <a:rPr lang="en-GB" dirty="0"/>
              <a:t>external environmental factors</a:t>
            </a:r>
          </a:p>
        </p:txBody>
      </p:sp>
    </p:spTree>
    <p:extLst>
      <p:ext uri="{BB962C8B-B14F-4D97-AF65-F5344CB8AC3E}">
        <p14:creationId xmlns:p14="http://schemas.microsoft.com/office/powerpoint/2010/main" val="102343193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28650" y="305165"/>
            <a:ext cx="7886700" cy="747571"/>
          </a:xfrm>
          <a:solidFill>
            <a:schemeClr val="bg1"/>
          </a:solidFill>
        </p:spPr>
        <p:txBody>
          <a:bodyPr>
            <a:normAutofit fontScale="90000"/>
          </a:bodyPr>
          <a:lstStyle/>
          <a:p>
            <a:r>
              <a:rPr lang="en-GB" b="1" dirty="0">
                <a:effectLst>
                  <a:outerShdw blurRad="38100" dist="38100" dir="2700000" algn="tl">
                    <a:srgbClr val="000000">
                      <a:alpha val="43137"/>
                    </a:srgbClr>
                  </a:outerShdw>
                </a:effectLst>
              </a:rPr>
              <a:t>Strategic Questions</a:t>
            </a:r>
          </a:p>
        </p:txBody>
      </p:sp>
      <p:sp>
        <p:nvSpPr>
          <p:cNvPr id="3" name="Content Placeholder 2"/>
          <p:cNvSpPr>
            <a:spLocks noGrp="1"/>
          </p:cNvSpPr>
          <p:nvPr>
            <p:ph idx="1"/>
          </p:nvPr>
        </p:nvSpPr>
        <p:spPr>
          <a:xfrm>
            <a:off x="0" y="1052736"/>
            <a:ext cx="9036496" cy="5805264"/>
          </a:xfrm>
        </p:spPr>
        <p:txBody>
          <a:bodyPr>
            <a:normAutofit/>
          </a:bodyPr>
          <a:lstStyle/>
          <a:p>
            <a:pPr>
              <a:buFont typeface="Wingdings" panose="05000000000000000000" pitchFamily="2" charset="2"/>
              <a:buChar char="Ø"/>
            </a:pPr>
            <a:r>
              <a:rPr lang="en-GB" sz="2800" dirty="0"/>
              <a:t> Can you think of some strategic questions managers might consider in relation to their firm?</a:t>
            </a:r>
          </a:p>
          <a:p>
            <a:r>
              <a:rPr lang="en-GB" sz="2800" dirty="0"/>
              <a:t>Where are we now?</a:t>
            </a:r>
          </a:p>
          <a:p>
            <a:r>
              <a:rPr lang="en-GB" sz="2800" dirty="0"/>
              <a:t>What is the situation we face?</a:t>
            </a:r>
          </a:p>
          <a:p>
            <a:r>
              <a:rPr lang="en-GB" sz="2800" dirty="0"/>
              <a:t>Where do we wish to be?</a:t>
            </a:r>
          </a:p>
          <a:p>
            <a:r>
              <a:rPr lang="en-GB" sz="2800" dirty="0"/>
              <a:t>Which factors in our environment may pose challenges in the future?</a:t>
            </a:r>
          </a:p>
          <a:p>
            <a:pPr>
              <a:buFont typeface="Wingdings" panose="05000000000000000000" pitchFamily="2" charset="2"/>
              <a:buChar char="Ø"/>
            </a:pPr>
            <a:r>
              <a:rPr lang="en-GB" sz="2800" dirty="0"/>
              <a:t> What do you think managers might decide to do on the basis of their answers to these?</a:t>
            </a:r>
          </a:p>
          <a:p>
            <a:endParaRPr lang="en-GB" sz="2800" dirty="0"/>
          </a:p>
          <a:p>
            <a:pPr>
              <a:buFont typeface="Wingdings" panose="05000000000000000000" pitchFamily="2" charset="2"/>
              <a:buChar char="Ø"/>
            </a:pPr>
            <a:endParaRPr lang="en-GB" sz="2800" dirty="0"/>
          </a:p>
        </p:txBody>
      </p:sp>
    </p:spTree>
    <p:extLst>
      <p:ext uri="{BB962C8B-B14F-4D97-AF65-F5344CB8AC3E}">
        <p14:creationId xmlns:p14="http://schemas.microsoft.com/office/powerpoint/2010/main" val="166367671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anim calcmode="lin" valueType="num">
                                      <p:cBhvr additive="base">
                                        <p:cTn id="7"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1" end="1"/>
                                            </p:txEl>
                                          </p:spTgt>
                                        </p:tgtEl>
                                        <p:attrNameLst>
                                          <p:attrName>ppt_y</p:attrName>
                                        </p:attrNameLst>
                                      </p:cBhvr>
                                      <p:tavLst>
                                        <p:tav tm="0">
                                          <p:val>
                                            <p:strVal val="1+#ppt_h/2"/>
                                          </p:val>
                                        </p:tav>
                                        <p:tav tm="100000">
                                          <p:val>
                                            <p:strVal val="#ppt_y"/>
                                          </p:val>
                                        </p:tav>
                                      </p:tavLst>
                                    </p:anim>
                                  </p:childTnLst>
                                </p:cTn>
                              </p:par>
                              <p:par>
                                <p:cTn id="9" presetID="2" presetClass="entr" presetSubtype="4" fill="hold" nodeType="with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anim calcmode="lin" valueType="num">
                                      <p:cBhvr additive="base">
                                        <p:cTn id="11"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12" dur="500" fill="hold"/>
                                        <p:tgtEl>
                                          <p:spTgt spid="3">
                                            <p:txEl>
                                              <p:pRg st="2" end="2"/>
                                            </p:txEl>
                                          </p:spTgt>
                                        </p:tgtEl>
                                        <p:attrNameLst>
                                          <p:attrName>ppt_y</p:attrName>
                                        </p:attrNameLst>
                                      </p:cBhvr>
                                      <p:tavLst>
                                        <p:tav tm="0">
                                          <p:val>
                                            <p:strVal val="1+#ppt_h/2"/>
                                          </p:val>
                                        </p:tav>
                                        <p:tav tm="100000">
                                          <p:val>
                                            <p:strVal val="#ppt_y"/>
                                          </p:val>
                                        </p:tav>
                                      </p:tavLst>
                                    </p:anim>
                                  </p:childTnLst>
                                </p:cTn>
                              </p:par>
                              <p:par>
                                <p:cTn id="13" presetID="2" presetClass="entr" presetSubtype="4" fill="hold" nodeType="with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anim calcmode="lin" valueType="num">
                                      <p:cBhvr additive="base">
                                        <p:cTn id="15"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16" dur="500" fill="hold"/>
                                        <p:tgtEl>
                                          <p:spTgt spid="3">
                                            <p:txEl>
                                              <p:pRg st="3" end="3"/>
                                            </p:txEl>
                                          </p:spTgt>
                                        </p:tgtEl>
                                        <p:attrNameLst>
                                          <p:attrName>ppt_y</p:attrName>
                                        </p:attrNameLst>
                                      </p:cBhvr>
                                      <p:tavLst>
                                        <p:tav tm="0">
                                          <p:val>
                                            <p:strVal val="1+#ppt_h/2"/>
                                          </p:val>
                                        </p:tav>
                                        <p:tav tm="100000">
                                          <p:val>
                                            <p:strVal val="#ppt_y"/>
                                          </p:val>
                                        </p:tav>
                                      </p:tavLst>
                                    </p:anim>
                                  </p:childTnLst>
                                </p:cTn>
                              </p:par>
                              <p:par>
                                <p:cTn id="17" presetID="2" presetClass="entr" presetSubtype="4" fill="hold" nodeType="with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anim calcmode="lin" valueType="num">
                                      <p:cBhvr additive="base">
                                        <p:cTn id="19"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3">
                                            <p:txEl>
                                              <p:pRg st="5" end="5"/>
                                            </p:txEl>
                                          </p:spTgt>
                                        </p:tgtEl>
                                        <p:attrNameLst>
                                          <p:attrName>style.visibility</p:attrName>
                                        </p:attrNameLst>
                                      </p:cBhvr>
                                      <p:to>
                                        <p:strVal val="visible"/>
                                      </p:to>
                                    </p:set>
                                    <p:anim calcmode="lin" valueType="num">
                                      <p:cBhvr additive="base">
                                        <p:cTn id="25"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5" end="5"/>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28650" y="335145"/>
            <a:ext cx="7886700" cy="717591"/>
          </a:xfrm>
          <a:solidFill>
            <a:schemeClr val="bg1"/>
          </a:solidFill>
        </p:spPr>
        <p:txBody>
          <a:bodyPr>
            <a:normAutofit fontScale="90000"/>
          </a:bodyPr>
          <a:lstStyle/>
          <a:p>
            <a:r>
              <a:rPr lang="en-GB" sz="3600" b="1" dirty="0">
                <a:effectLst>
                  <a:outerShdw blurRad="38100" dist="38100" dir="2700000" algn="tl">
                    <a:srgbClr val="000000">
                      <a:alpha val="43137"/>
                    </a:srgbClr>
                  </a:outerShdw>
                </a:effectLst>
              </a:rPr>
              <a:t>Aims (General) &amp; Objectives (Specific)</a:t>
            </a:r>
          </a:p>
        </p:txBody>
      </p:sp>
      <p:sp>
        <p:nvSpPr>
          <p:cNvPr id="3" name="Content Placeholder 2"/>
          <p:cNvSpPr>
            <a:spLocks noGrp="1"/>
          </p:cNvSpPr>
          <p:nvPr>
            <p:ph idx="1"/>
          </p:nvPr>
        </p:nvSpPr>
        <p:spPr>
          <a:xfrm>
            <a:off x="323528" y="1268760"/>
            <a:ext cx="8568952" cy="5256584"/>
          </a:xfrm>
        </p:spPr>
        <p:txBody>
          <a:bodyPr>
            <a:normAutofit/>
          </a:bodyPr>
          <a:lstStyle/>
          <a:p>
            <a:pPr marL="514350" indent="-514350">
              <a:buAutoNum type="arabicParenR"/>
            </a:pPr>
            <a:r>
              <a:rPr lang="en-GB" sz="2400" b="1" dirty="0"/>
              <a:t>Aims</a:t>
            </a:r>
          </a:p>
          <a:p>
            <a:pPr marL="857250" lvl="1" indent="-457200"/>
            <a:r>
              <a:rPr lang="en-GB" sz="2000" dirty="0"/>
              <a:t>Long-term targets connected to the firm’s vision</a:t>
            </a:r>
            <a:endParaRPr lang="en-GB" sz="2000" b="1" dirty="0"/>
          </a:p>
          <a:p>
            <a:pPr marL="514350" indent="-514350">
              <a:buFont typeface="+mj-lt"/>
              <a:buAutoNum type="arabicParenR"/>
            </a:pPr>
            <a:r>
              <a:rPr lang="en-GB" sz="2400" b="1" dirty="0"/>
              <a:t>Objectives</a:t>
            </a:r>
          </a:p>
          <a:p>
            <a:pPr lvl="1"/>
            <a:r>
              <a:rPr lang="en-GB" sz="2000" dirty="0"/>
              <a:t>Smaller steps to achieve long-term aims – short term.</a:t>
            </a:r>
          </a:p>
          <a:p>
            <a:pPr marL="0" indent="0">
              <a:buNone/>
            </a:pPr>
            <a:r>
              <a:rPr lang="en-GB" sz="2400" b="1" dirty="0"/>
              <a:t>Example: </a:t>
            </a:r>
            <a:r>
              <a:rPr lang="en-GB" sz="2400" dirty="0"/>
              <a:t>A drinks firm aims to enter a foreign market:</a:t>
            </a:r>
          </a:p>
          <a:p>
            <a:pPr marL="514350" indent="-514350">
              <a:buAutoNum type="arabicParenR"/>
            </a:pPr>
            <a:r>
              <a:rPr lang="en-GB" sz="2400" dirty="0"/>
              <a:t>Identify competitors</a:t>
            </a:r>
          </a:p>
          <a:p>
            <a:pPr marL="514350" indent="-514350">
              <a:buAutoNum type="arabicParenR"/>
            </a:pPr>
            <a:r>
              <a:rPr lang="en-GB" sz="2400" dirty="0"/>
              <a:t>Identify consumer needs </a:t>
            </a:r>
          </a:p>
          <a:p>
            <a:pPr marL="514350" indent="-514350">
              <a:buAutoNum type="arabicParenR"/>
            </a:pPr>
            <a:r>
              <a:rPr lang="en-GB" sz="2400" dirty="0"/>
              <a:t>Build relationships with suppliers</a:t>
            </a:r>
          </a:p>
          <a:p>
            <a:pPr marL="514350" indent="-514350">
              <a:buAutoNum type="arabicParenR"/>
            </a:pPr>
            <a:r>
              <a:rPr lang="en-GB" sz="2400" dirty="0"/>
              <a:t>Identify retail possibilities</a:t>
            </a:r>
          </a:p>
          <a:p>
            <a:pPr marL="514350" indent="-514350">
              <a:buAutoNum type="arabicParenR"/>
            </a:pPr>
            <a:r>
              <a:rPr lang="en-GB" sz="2400" dirty="0"/>
              <a:t>Obtain overseas sales team HQ</a:t>
            </a:r>
          </a:p>
        </p:txBody>
      </p:sp>
    </p:spTree>
    <p:extLst>
      <p:ext uri="{BB962C8B-B14F-4D97-AF65-F5344CB8AC3E}">
        <p14:creationId xmlns:p14="http://schemas.microsoft.com/office/powerpoint/2010/main" val="410432479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154330"/>
            <a:ext cx="8229600" cy="826398"/>
          </a:xfrm>
          <a:solidFill>
            <a:schemeClr val="bg1"/>
          </a:solidFill>
        </p:spPr>
        <p:txBody>
          <a:bodyPr/>
          <a:lstStyle/>
          <a:p>
            <a:r>
              <a:rPr lang="en-GB" b="1" dirty="0">
                <a:effectLst>
                  <a:outerShdw blurRad="38100" dist="38100" dir="2700000" algn="tl">
                    <a:srgbClr val="000000">
                      <a:alpha val="43137"/>
                    </a:srgbClr>
                  </a:outerShdw>
                </a:effectLst>
              </a:rPr>
              <a:t>SWOT Analysis</a:t>
            </a:r>
          </a:p>
        </p:txBody>
      </p:sp>
      <p:sp>
        <p:nvSpPr>
          <p:cNvPr id="3" name="Content Placeholder 2"/>
          <p:cNvSpPr>
            <a:spLocks noGrp="1"/>
          </p:cNvSpPr>
          <p:nvPr>
            <p:ph idx="1"/>
          </p:nvPr>
        </p:nvSpPr>
        <p:spPr>
          <a:xfrm>
            <a:off x="457200" y="1428736"/>
            <a:ext cx="8229600" cy="5000660"/>
          </a:xfrm>
        </p:spPr>
        <p:txBody>
          <a:bodyPr>
            <a:normAutofit/>
          </a:bodyPr>
          <a:lstStyle/>
          <a:p>
            <a:r>
              <a:rPr lang="en-GB" sz="2800" dirty="0"/>
              <a:t>SWOT Analysis is a strategic planning method used to evaluate the </a:t>
            </a:r>
            <a:r>
              <a:rPr lang="en-GB" sz="2800" b="1" dirty="0"/>
              <a:t>S</a:t>
            </a:r>
            <a:r>
              <a:rPr lang="en-GB" sz="2800" dirty="0"/>
              <a:t>trengths, </a:t>
            </a:r>
            <a:r>
              <a:rPr lang="en-GB" sz="2800" b="1" dirty="0"/>
              <a:t>W</a:t>
            </a:r>
            <a:r>
              <a:rPr lang="en-GB" sz="2800" dirty="0"/>
              <a:t>eaknesses, </a:t>
            </a:r>
            <a:r>
              <a:rPr lang="en-GB" sz="2800" b="1" dirty="0"/>
              <a:t>O</a:t>
            </a:r>
            <a:r>
              <a:rPr lang="en-GB" sz="2800" dirty="0"/>
              <a:t>pportunities, and </a:t>
            </a:r>
            <a:r>
              <a:rPr lang="en-GB" sz="2800" b="1" dirty="0"/>
              <a:t>T</a:t>
            </a:r>
            <a:r>
              <a:rPr lang="en-GB" sz="2800" dirty="0"/>
              <a:t>hreats involved in a project or in a business venture. </a:t>
            </a:r>
          </a:p>
          <a:p>
            <a:endParaRPr lang="en-GB" sz="2800" dirty="0"/>
          </a:p>
          <a:p>
            <a:pPr>
              <a:buFont typeface="Wingdings" panose="05000000000000000000" pitchFamily="2" charset="2"/>
              <a:buChar char="Ø"/>
            </a:pPr>
            <a:r>
              <a:rPr lang="en-GB" sz="2800" b="1" dirty="0"/>
              <a:t>From this starting point, a firm may identify the internal and external factors that are favourable and unfavourable to achieving that organisation’s objective.</a:t>
            </a:r>
          </a:p>
        </p:txBody>
      </p:sp>
    </p:spTree>
    <p:extLst>
      <p:ext uri="{BB962C8B-B14F-4D97-AF65-F5344CB8AC3E}">
        <p14:creationId xmlns:p14="http://schemas.microsoft.com/office/powerpoint/2010/main" val="410690697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solidFill>
            <a:schemeClr val="bg1"/>
          </a:solidFill>
        </p:spPr>
        <p:txBody>
          <a:bodyPr/>
          <a:lstStyle/>
          <a:p>
            <a:r>
              <a:rPr lang="en-GB" b="1" dirty="0">
                <a:effectLst>
                  <a:outerShdw blurRad="38100" dist="38100" dir="2700000" algn="tl">
                    <a:srgbClr val="000000">
                      <a:alpha val="43137"/>
                    </a:srgbClr>
                  </a:outerShdw>
                </a:effectLst>
              </a:rPr>
              <a:t>Contingency (Chance)?</a:t>
            </a:r>
          </a:p>
        </p:txBody>
      </p:sp>
      <p:sp>
        <p:nvSpPr>
          <p:cNvPr id="3" name="Content Placeholder 2"/>
          <p:cNvSpPr>
            <a:spLocks noGrp="1"/>
          </p:cNvSpPr>
          <p:nvPr>
            <p:ph idx="1"/>
          </p:nvPr>
        </p:nvSpPr>
        <p:spPr/>
        <p:txBody>
          <a:bodyPr/>
          <a:lstStyle/>
          <a:p>
            <a:pPr marL="0" indent="0">
              <a:buNone/>
            </a:pPr>
            <a:r>
              <a:rPr lang="en-GB" b="1" dirty="0"/>
              <a:t>No single organisational structure or strategy is best suited to </a:t>
            </a:r>
            <a:r>
              <a:rPr lang="en-GB" b="1" u="sng" dirty="0"/>
              <a:t>all</a:t>
            </a:r>
            <a:r>
              <a:rPr lang="en-GB" b="1" dirty="0"/>
              <a:t> situations.</a:t>
            </a:r>
            <a:endParaRPr lang="en-GB" dirty="0"/>
          </a:p>
          <a:p>
            <a:pPr marL="0" indent="0">
              <a:buNone/>
            </a:pPr>
            <a:endParaRPr lang="en-GB" b="1" dirty="0"/>
          </a:p>
          <a:p>
            <a:pPr marL="0" indent="0">
              <a:buNone/>
            </a:pPr>
            <a:r>
              <a:rPr lang="en-GB" b="1" dirty="0"/>
              <a:t>According to the ‘contingency approach’, the best organisational structure and strategies depend on the relevant variables in the business environment</a:t>
            </a:r>
          </a:p>
        </p:txBody>
      </p:sp>
    </p:spTree>
    <p:extLst>
      <p:ext uri="{BB962C8B-B14F-4D97-AF65-F5344CB8AC3E}">
        <p14:creationId xmlns:p14="http://schemas.microsoft.com/office/powerpoint/2010/main" val="80780289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28596" y="255748"/>
            <a:ext cx="8229600" cy="1183308"/>
          </a:xfrm>
          <a:solidFill>
            <a:schemeClr val="bg1"/>
          </a:solidFill>
        </p:spPr>
        <p:txBody>
          <a:bodyPr>
            <a:normAutofit fontScale="90000"/>
          </a:bodyPr>
          <a:lstStyle/>
          <a:p>
            <a:r>
              <a:rPr lang="en-GB" b="1" dirty="0"/>
              <a:t>Corporate Vs. Operational Strategy</a:t>
            </a:r>
          </a:p>
        </p:txBody>
      </p:sp>
      <p:sp>
        <p:nvSpPr>
          <p:cNvPr id="3" name="Content Placeholder 2"/>
          <p:cNvSpPr>
            <a:spLocks noGrp="1"/>
          </p:cNvSpPr>
          <p:nvPr>
            <p:ph idx="1"/>
          </p:nvPr>
        </p:nvSpPr>
        <p:spPr>
          <a:xfrm>
            <a:off x="457200" y="1628800"/>
            <a:ext cx="8229600" cy="4497363"/>
          </a:xfrm>
        </p:spPr>
        <p:txBody>
          <a:bodyPr>
            <a:normAutofit fontScale="77500" lnSpcReduction="20000"/>
          </a:bodyPr>
          <a:lstStyle/>
          <a:p>
            <a:r>
              <a:rPr lang="en-GB" b="1" dirty="0"/>
              <a:t>Corporate strategies </a:t>
            </a:r>
            <a:r>
              <a:rPr lang="en-GB" dirty="0"/>
              <a:t>are for the operation </a:t>
            </a:r>
            <a:r>
              <a:rPr lang="en-GB" i="1" dirty="0"/>
              <a:t>as a whole</a:t>
            </a:r>
          </a:p>
          <a:p>
            <a:r>
              <a:rPr lang="en-GB" dirty="0"/>
              <a:t>An </a:t>
            </a:r>
            <a:r>
              <a:rPr lang="en-GB" b="1" dirty="0"/>
              <a:t>operational strategy </a:t>
            </a:r>
            <a:r>
              <a:rPr lang="en-GB" dirty="0"/>
              <a:t>will deal with </a:t>
            </a:r>
            <a:r>
              <a:rPr lang="en-GB" i="1" dirty="0"/>
              <a:t>different parts of the organization</a:t>
            </a:r>
            <a:r>
              <a:rPr lang="en-GB" dirty="0"/>
              <a:t>.</a:t>
            </a:r>
          </a:p>
          <a:p>
            <a:r>
              <a:rPr lang="en-GB" dirty="0"/>
              <a:t>An organization may have several operational strategies</a:t>
            </a:r>
          </a:p>
          <a:p>
            <a:r>
              <a:rPr lang="en-GB" dirty="0"/>
              <a:t>Operational strategy details how the goals of the overall corporate strategy is to be realised with reference to specific products or markets.</a:t>
            </a:r>
          </a:p>
          <a:p>
            <a:endParaRPr lang="en-GB" dirty="0"/>
          </a:p>
          <a:p>
            <a:r>
              <a:rPr lang="en-GB" dirty="0"/>
              <a:t>Macdonald’s Strategy:</a:t>
            </a:r>
          </a:p>
          <a:p>
            <a:r>
              <a:rPr lang="en-GB" dirty="0">
                <a:hlinkClick r:id="rId3"/>
              </a:rPr>
              <a:t>https://www.youtube.com/watch?v=v6coDUDCJ10</a:t>
            </a:r>
            <a:endParaRPr lang="en-GB" dirty="0"/>
          </a:p>
          <a:p>
            <a:endParaRPr lang="en-GB" dirty="0"/>
          </a:p>
        </p:txBody>
      </p:sp>
    </p:spTree>
    <p:extLst>
      <p:ext uri="{BB962C8B-B14F-4D97-AF65-F5344CB8AC3E}">
        <p14:creationId xmlns:p14="http://schemas.microsoft.com/office/powerpoint/2010/main" val="388017671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939784"/>
          </a:xfrm>
          <a:solidFill>
            <a:schemeClr val="bg1"/>
          </a:solidFill>
        </p:spPr>
        <p:txBody>
          <a:bodyPr>
            <a:normAutofit fontScale="90000"/>
          </a:bodyPr>
          <a:lstStyle/>
          <a:p>
            <a:r>
              <a:rPr lang="en-GB" b="1" dirty="0"/>
              <a:t>The Three Elements of Strategy</a:t>
            </a:r>
          </a:p>
        </p:txBody>
      </p:sp>
      <p:sp>
        <p:nvSpPr>
          <p:cNvPr id="3" name="Content Placeholder 2"/>
          <p:cNvSpPr>
            <a:spLocks noGrp="1"/>
          </p:cNvSpPr>
          <p:nvPr>
            <p:ph idx="1"/>
          </p:nvPr>
        </p:nvSpPr>
        <p:spPr/>
        <p:txBody>
          <a:bodyPr>
            <a:normAutofit fontScale="92500" lnSpcReduction="10000"/>
          </a:bodyPr>
          <a:lstStyle/>
          <a:p>
            <a:pPr marL="0" indent="0">
              <a:buNone/>
            </a:pPr>
            <a:r>
              <a:rPr lang="en-GB" sz="3600" dirty="0"/>
              <a:t>There are three main elements to organizational strategy:</a:t>
            </a:r>
          </a:p>
          <a:p>
            <a:pPr>
              <a:buNone/>
            </a:pPr>
            <a:endParaRPr lang="en-GB" sz="1600" dirty="0"/>
          </a:p>
          <a:p>
            <a:pPr marL="971550" lvl="1" indent="-514350">
              <a:lnSpc>
                <a:spcPct val="150000"/>
              </a:lnSpc>
              <a:buFont typeface="+mj-lt"/>
              <a:buAutoNum type="arabicPeriod"/>
            </a:pPr>
            <a:r>
              <a:rPr lang="en-GB" b="1" i="1" dirty="0"/>
              <a:t>	Strategic Analysis</a:t>
            </a:r>
          </a:p>
          <a:p>
            <a:pPr marL="971550" lvl="1" indent="-514350">
              <a:lnSpc>
                <a:spcPct val="150000"/>
              </a:lnSpc>
              <a:buFont typeface="+mj-lt"/>
              <a:buAutoNum type="arabicPeriod"/>
            </a:pPr>
            <a:r>
              <a:rPr lang="en-GB" b="1" i="1" dirty="0"/>
              <a:t>	Strategic Choice</a:t>
            </a:r>
          </a:p>
          <a:p>
            <a:pPr marL="971550" lvl="1" indent="-514350">
              <a:lnSpc>
                <a:spcPct val="150000"/>
              </a:lnSpc>
              <a:buFont typeface="+mj-lt"/>
              <a:buAutoNum type="arabicPeriod"/>
            </a:pPr>
            <a:r>
              <a:rPr lang="en-GB" dirty="0"/>
              <a:t>	Strategy Implementation</a:t>
            </a:r>
          </a:p>
          <a:p>
            <a:pPr lvl="1">
              <a:lnSpc>
                <a:spcPct val="150000"/>
              </a:lnSpc>
              <a:buFont typeface="Wingdings" pitchFamily="2" charset="2"/>
              <a:buChar char="Ø"/>
            </a:pPr>
            <a:r>
              <a:rPr lang="en-GB" dirty="0"/>
              <a:t> We’re going to focus on the first two.</a:t>
            </a:r>
          </a:p>
          <a:p>
            <a:pPr marL="971550" lvl="1" indent="-514350">
              <a:lnSpc>
                <a:spcPct val="150000"/>
              </a:lnSpc>
              <a:buFont typeface="+mj-lt"/>
              <a:buAutoNum type="arabicPeriod"/>
            </a:pPr>
            <a:endParaRPr lang="en-GB" b="1" dirty="0"/>
          </a:p>
        </p:txBody>
      </p:sp>
    </p:spTree>
    <p:extLst>
      <p:ext uri="{BB962C8B-B14F-4D97-AF65-F5344CB8AC3E}">
        <p14:creationId xmlns:p14="http://schemas.microsoft.com/office/powerpoint/2010/main" val="329593499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p:cNvSpPr>
            <a:spLocks noGrp="1"/>
          </p:cNvSpPr>
          <p:nvPr>
            <p:ph type="title"/>
          </p:nvPr>
        </p:nvSpPr>
        <p:spPr>
          <a:solidFill>
            <a:schemeClr val="bg1"/>
          </a:solidFill>
        </p:spPr>
        <p:txBody>
          <a:bodyPr/>
          <a:lstStyle/>
          <a:p>
            <a:r>
              <a:rPr lang="en-GB" b="1" dirty="0">
                <a:effectLst>
                  <a:outerShdw blurRad="38100" dist="38100" dir="2700000" algn="tl">
                    <a:srgbClr val="000000">
                      <a:alpha val="43137"/>
                    </a:srgbClr>
                  </a:outerShdw>
                </a:effectLst>
              </a:rPr>
              <a:t>Strategic Analysis cont’d.</a:t>
            </a:r>
          </a:p>
        </p:txBody>
      </p:sp>
      <p:sp>
        <p:nvSpPr>
          <p:cNvPr id="3" name="Content Placeholder 2"/>
          <p:cNvSpPr>
            <a:spLocks noGrp="1"/>
          </p:cNvSpPr>
          <p:nvPr>
            <p:ph idx="1"/>
          </p:nvPr>
        </p:nvSpPr>
        <p:spPr/>
        <p:txBody>
          <a:bodyPr/>
          <a:lstStyle/>
          <a:p>
            <a:pPr>
              <a:buFont typeface="Wingdings" panose="05000000000000000000" pitchFamily="2" charset="2"/>
              <a:buChar char="Ø"/>
            </a:pPr>
            <a:r>
              <a:rPr lang="en-GB" dirty="0"/>
              <a:t>The strategy a firm selects to gain comparative advantage requires analysis of its environment</a:t>
            </a:r>
          </a:p>
          <a:p>
            <a:pPr marL="0" indent="0">
              <a:buNone/>
            </a:pPr>
            <a:r>
              <a:rPr lang="en-GB" b="1" dirty="0"/>
              <a:t>– Porters 5 forces</a:t>
            </a:r>
            <a:endParaRPr lang="en-GB" dirty="0"/>
          </a:p>
          <a:p>
            <a:pPr marL="0" indent="0">
              <a:buNone/>
            </a:pPr>
            <a:r>
              <a:rPr lang="en-GB" b="1" dirty="0"/>
              <a:t>-PESTLE</a:t>
            </a:r>
          </a:p>
        </p:txBody>
      </p:sp>
      <p:sp>
        <p:nvSpPr>
          <p:cNvPr id="6" name="Title 1"/>
          <p:cNvSpPr txBox="1">
            <a:spLocks/>
          </p:cNvSpPr>
          <p:nvPr/>
        </p:nvSpPr>
        <p:spPr>
          <a:xfrm>
            <a:off x="479171" y="230667"/>
            <a:ext cx="8229600" cy="1286998"/>
          </a:xfrm>
          <a:prstGeom prst="rect">
            <a:avLst/>
          </a:prstGeom>
          <a:solidFill>
            <a:schemeClr val="bg1"/>
          </a:solidFill>
        </p:spPr>
        <p:txBody>
          <a:bodyPr vert="horz" lIns="91440" tIns="45720" rIns="91440" bIns="45720" rtlCol="0" anchor="ctr">
            <a:norm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r>
              <a:rPr lang="en-GB" b="1" dirty="0">
                <a:effectLst>
                  <a:outerShdw blurRad="38100" dist="38100" dir="2700000" algn="tl">
                    <a:srgbClr val="000000">
                      <a:alpha val="43137"/>
                    </a:srgbClr>
                  </a:outerShdw>
                </a:effectLst>
              </a:rPr>
              <a:t>1) Strategic Analysis</a:t>
            </a:r>
          </a:p>
        </p:txBody>
      </p:sp>
    </p:spTree>
    <p:extLst>
      <p:ext uri="{BB962C8B-B14F-4D97-AF65-F5344CB8AC3E}">
        <p14:creationId xmlns:p14="http://schemas.microsoft.com/office/powerpoint/2010/main" val="182095710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28650" y="332656"/>
            <a:ext cx="7886700" cy="1325563"/>
          </a:xfrm>
          <a:solidFill>
            <a:schemeClr val="bg1"/>
          </a:solidFill>
        </p:spPr>
        <p:txBody>
          <a:bodyPr/>
          <a:lstStyle/>
          <a:p>
            <a:r>
              <a:rPr lang="en-GB" b="1" dirty="0">
                <a:effectLst>
                  <a:outerShdw blurRad="38100" dist="38100" dir="2700000" algn="tl">
                    <a:srgbClr val="000000">
                      <a:alpha val="43137"/>
                    </a:srgbClr>
                  </a:outerShdw>
                </a:effectLst>
              </a:rPr>
              <a:t>2) Strategic Choice</a:t>
            </a:r>
          </a:p>
        </p:txBody>
      </p:sp>
      <p:sp>
        <p:nvSpPr>
          <p:cNvPr id="3" name="Content Placeholder 2"/>
          <p:cNvSpPr>
            <a:spLocks noGrp="1"/>
          </p:cNvSpPr>
          <p:nvPr>
            <p:ph idx="1"/>
          </p:nvPr>
        </p:nvSpPr>
        <p:spPr/>
        <p:txBody>
          <a:bodyPr/>
          <a:lstStyle/>
          <a:p>
            <a:pPr marL="0" indent="0">
              <a:buNone/>
            </a:pPr>
            <a:r>
              <a:rPr lang="en-GB" b="1" dirty="0"/>
              <a:t>Michael Porter’s ‘Generic Strategies’</a:t>
            </a:r>
          </a:p>
          <a:p>
            <a:pPr marL="514350" indent="-514350">
              <a:buFont typeface="+mj-lt"/>
              <a:buAutoNum type="arabicPeriod"/>
            </a:pPr>
            <a:r>
              <a:rPr lang="en-GB" b="1" dirty="0"/>
              <a:t>Cost advantage</a:t>
            </a:r>
          </a:p>
          <a:p>
            <a:pPr lvl="1"/>
            <a:r>
              <a:rPr lang="en-GB" dirty="0"/>
              <a:t>Lower prices to consumers/higher margin to business on the basis of lower average/labour costs</a:t>
            </a:r>
          </a:p>
          <a:p>
            <a:pPr lvl="1"/>
            <a:r>
              <a:rPr lang="en-GB" dirty="0"/>
              <a:t>Defends the firm against powerful buyers</a:t>
            </a:r>
          </a:p>
          <a:p>
            <a:pPr marL="457200" lvl="1" indent="0">
              <a:buNone/>
            </a:pPr>
            <a:endParaRPr lang="en-GB" dirty="0"/>
          </a:p>
        </p:txBody>
      </p:sp>
    </p:spTree>
    <p:extLst>
      <p:ext uri="{BB962C8B-B14F-4D97-AF65-F5344CB8AC3E}">
        <p14:creationId xmlns:p14="http://schemas.microsoft.com/office/powerpoint/2010/main" val="252268786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634082"/>
          </a:xfrm>
          <a:solidFill>
            <a:schemeClr val="bg1"/>
          </a:solidFill>
        </p:spPr>
        <p:txBody>
          <a:bodyPr>
            <a:normAutofit fontScale="90000"/>
          </a:bodyPr>
          <a:lstStyle/>
          <a:p>
            <a:r>
              <a:rPr lang="en-GB" b="1" dirty="0">
                <a:effectLst>
                  <a:outerShdw blurRad="38100" dist="38100" dir="2700000" algn="tl">
                    <a:srgbClr val="000000">
                      <a:alpha val="43137"/>
                    </a:srgbClr>
                  </a:outerShdw>
                </a:effectLst>
              </a:rPr>
              <a:t>Cost Leadership: Requirements</a:t>
            </a:r>
          </a:p>
        </p:txBody>
      </p:sp>
      <p:sp>
        <p:nvSpPr>
          <p:cNvPr id="3" name="Content Placeholder 2"/>
          <p:cNvSpPr>
            <a:spLocks noGrp="1"/>
          </p:cNvSpPr>
          <p:nvPr>
            <p:ph idx="1"/>
          </p:nvPr>
        </p:nvSpPr>
        <p:spPr>
          <a:xfrm>
            <a:off x="0" y="1196752"/>
            <a:ext cx="9144000" cy="5661248"/>
          </a:xfrm>
        </p:spPr>
        <p:txBody>
          <a:bodyPr>
            <a:normAutofit/>
          </a:bodyPr>
          <a:lstStyle/>
          <a:p>
            <a:r>
              <a:rPr lang="en-GB" sz="2800" dirty="0"/>
              <a:t>Investment in new technology? High cost in short term, larger market share in long run.</a:t>
            </a:r>
          </a:p>
          <a:p>
            <a:r>
              <a:rPr lang="en-GB" sz="2800" dirty="0"/>
              <a:t>Maintaining cost advantage through economies of scale and market share</a:t>
            </a:r>
          </a:p>
          <a:p>
            <a:r>
              <a:rPr lang="en-GB" sz="2800" dirty="0"/>
              <a:t>Process innovation – keeping production efficient &amp; cheap - tight cost control!</a:t>
            </a:r>
          </a:p>
          <a:p>
            <a:pPr marL="0" indent="0">
              <a:buNone/>
            </a:pPr>
            <a:r>
              <a:rPr lang="en-GB" sz="2800" b="1" dirty="0"/>
              <a:t>Risks:</a:t>
            </a:r>
          </a:p>
          <a:p>
            <a:r>
              <a:rPr lang="en-GB" sz="2800" dirty="0"/>
              <a:t>Innovation from competitors requires continual investment; vulnerability to cost increases</a:t>
            </a:r>
          </a:p>
        </p:txBody>
      </p:sp>
    </p:spTree>
    <p:extLst>
      <p:ext uri="{BB962C8B-B14F-4D97-AF65-F5344CB8AC3E}">
        <p14:creationId xmlns:p14="http://schemas.microsoft.com/office/powerpoint/2010/main" val="79170012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28650" y="335147"/>
            <a:ext cx="7886700" cy="789598"/>
          </a:xfrm>
          <a:solidFill>
            <a:schemeClr val="bg1"/>
          </a:solidFill>
        </p:spPr>
        <p:txBody>
          <a:bodyPr/>
          <a:lstStyle/>
          <a:p>
            <a:r>
              <a:rPr lang="en-GB" b="1" dirty="0">
                <a:effectLst>
                  <a:outerShdw blurRad="38100" dist="38100" dir="2700000" algn="tl">
                    <a:srgbClr val="000000">
                      <a:alpha val="43137"/>
                    </a:srgbClr>
                  </a:outerShdw>
                </a:effectLst>
              </a:rPr>
              <a:t>2) Differentiation</a:t>
            </a:r>
          </a:p>
        </p:txBody>
      </p:sp>
      <p:sp>
        <p:nvSpPr>
          <p:cNvPr id="3" name="Content Placeholder 2"/>
          <p:cNvSpPr>
            <a:spLocks noGrp="1"/>
          </p:cNvSpPr>
          <p:nvPr>
            <p:ph idx="1"/>
          </p:nvPr>
        </p:nvSpPr>
        <p:spPr>
          <a:xfrm>
            <a:off x="457200" y="1290136"/>
            <a:ext cx="8229600" cy="5257800"/>
          </a:xfrm>
        </p:spPr>
        <p:txBody>
          <a:bodyPr>
            <a:normAutofit fontScale="85000" lnSpcReduction="10000"/>
          </a:bodyPr>
          <a:lstStyle/>
          <a:p>
            <a:pPr marL="0" indent="0">
              <a:buNone/>
            </a:pPr>
            <a:r>
              <a:rPr lang="en-GB" b="1" dirty="0"/>
              <a:t>Creating a unique product within the industry</a:t>
            </a:r>
          </a:p>
          <a:p>
            <a:r>
              <a:rPr lang="en-GB" dirty="0"/>
              <a:t>Making your own market?</a:t>
            </a:r>
          </a:p>
          <a:p>
            <a:pPr lvl="1"/>
            <a:r>
              <a:rPr lang="en-GB" dirty="0"/>
              <a:t>Design</a:t>
            </a:r>
          </a:p>
          <a:p>
            <a:pPr lvl="1"/>
            <a:r>
              <a:rPr lang="en-GB" dirty="0"/>
              <a:t>Brand image</a:t>
            </a:r>
          </a:p>
          <a:p>
            <a:pPr lvl="1"/>
            <a:r>
              <a:rPr lang="en-GB" dirty="0"/>
              <a:t>Features? More/new?</a:t>
            </a:r>
          </a:p>
          <a:p>
            <a:r>
              <a:rPr lang="en-GB" dirty="0"/>
              <a:t>Insulates against competition – brand loyalty</a:t>
            </a:r>
          </a:p>
          <a:p>
            <a:r>
              <a:rPr lang="en-GB" dirty="0"/>
              <a:t>Creates barriers to entry &amp; reduces substitutes</a:t>
            </a:r>
          </a:p>
          <a:p>
            <a:r>
              <a:rPr lang="en-GB" dirty="0"/>
              <a:t>High margins – room to deal with powerful suppliers</a:t>
            </a:r>
          </a:p>
          <a:p>
            <a:r>
              <a:rPr lang="en-GB" dirty="0"/>
              <a:t>Defends against powerful buyers – few alternatives</a:t>
            </a:r>
          </a:p>
        </p:txBody>
      </p:sp>
    </p:spTree>
    <p:extLst>
      <p:ext uri="{BB962C8B-B14F-4D97-AF65-F5344CB8AC3E}">
        <p14:creationId xmlns:p14="http://schemas.microsoft.com/office/powerpoint/2010/main" val="261256465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28650" y="335147"/>
            <a:ext cx="7886700" cy="717590"/>
          </a:xfrm>
          <a:solidFill>
            <a:schemeClr val="bg1"/>
          </a:solidFill>
        </p:spPr>
        <p:txBody>
          <a:bodyPr>
            <a:normAutofit fontScale="90000"/>
          </a:bodyPr>
          <a:lstStyle/>
          <a:p>
            <a:r>
              <a:rPr lang="en-GB" b="1" dirty="0">
                <a:effectLst>
                  <a:outerShdw blurRad="38100" dist="38100" dir="2700000" algn="tl">
                    <a:srgbClr val="000000">
                      <a:alpha val="43137"/>
                    </a:srgbClr>
                  </a:outerShdw>
                </a:effectLst>
              </a:rPr>
              <a:t>Differentiation: Requirements</a:t>
            </a:r>
          </a:p>
        </p:txBody>
      </p:sp>
      <p:sp>
        <p:nvSpPr>
          <p:cNvPr id="3" name="Content Placeholder 2"/>
          <p:cNvSpPr>
            <a:spLocks noGrp="1"/>
          </p:cNvSpPr>
          <p:nvPr>
            <p:ph idx="1"/>
          </p:nvPr>
        </p:nvSpPr>
        <p:spPr>
          <a:xfrm>
            <a:off x="0" y="1484784"/>
            <a:ext cx="9144000" cy="5373216"/>
          </a:xfrm>
        </p:spPr>
        <p:txBody>
          <a:bodyPr>
            <a:normAutofit/>
          </a:bodyPr>
          <a:lstStyle/>
          <a:p>
            <a:r>
              <a:rPr lang="en-GB" sz="2400" dirty="0"/>
              <a:t>Exclusivity – may be a problem: hard to keep costs low?</a:t>
            </a:r>
          </a:p>
          <a:p>
            <a:r>
              <a:rPr lang="en-GB" sz="2400" dirty="0"/>
              <a:t>Good marketing skills</a:t>
            </a:r>
          </a:p>
          <a:p>
            <a:r>
              <a:rPr lang="en-GB" sz="2400" dirty="0"/>
              <a:t>Innovation in products, not process</a:t>
            </a:r>
          </a:p>
          <a:p>
            <a:r>
              <a:rPr lang="en-GB" sz="2400" dirty="0"/>
              <a:t>High R &amp; D spending</a:t>
            </a:r>
          </a:p>
          <a:p>
            <a:r>
              <a:rPr lang="en-GB" sz="2400" dirty="0"/>
              <a:t>Customer support?</a:t>
            </a:r>
          </a:p>
          <a:p>
            <a:pPr marL="0" indent="0">
              <a:buNone/>
            </a:pPr>
            <a:r>
              <a:rPr lang="en-GB" sz="2400" b="1" dirty="0"/>
              <a:t>Risks</a:t>
            </a:r>
          </a:p>
          <a:p>
            <a:r>
              <a:rPr lang="en-GB" sz="2400" dirty="0"/>
              <a:t>Buyers trade-off features, service, image, for price</a:t>
            </a:r>
          </a:p>
          <a:p>
            <a:r>
              <a:rPr lang="en-GB" sz="2400" dirty="0"/>
              <a:t>Imitation</a:t>
            </a:r>
          </a:p>
        </p:txBody>
      </p:sp>
    </p:spTree>
    <p:extLst>
      <p:ext uri="{BB962C8B-B14F-4D97-AF65-F5344CB8AC3E}">
        <p14:creationId xmlns:p14="http://schemas.microsoft.com/office/powerpoint/2010/main" val="3915668422"/>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28650" y="335146"/>
            <a:ext cx="7886700" cy="1325563"/>
          </a:xfrm>
          <a:solidFill>
            <a:schemeClr val="bg1"/>
          </a:solidFill>
        </p:spPr>
        <p:txBody>
          <a:bodyPr/>
          <a:lstStyle/>
          <a:p>
            <a:r>
              <a:rPr lang="en-GB" b="1" dirty="0">
                <a:effectLst>
                  <a:outerShdw blurRad="38100" dist="38100" dir="2700000" algn="tl">
                    <a:srgbClr val="000000">
                      <a:alpha val="43137"/>
                    </a:srgbClr>
                  </a:outerShdw>
                </a:effectLst>
              </a:rPr>
              <a:t>3) Niche Strategy</a:t>
            </a:r>
          </a:p>
        </p:txBody>
      </p:sp>
      <p:sp>
        <p:nvSpPr>
          <p:cNvPr id="3" name="Content Placeholder 2"/>
          <p:cNvSpPr>
            <a:spLocks noGrp="1"/>
          </p:cNvSpPr>
          <p:nvPr>
            <p:ph idx="1"/>
          </p:nvPr>
        </p:nvSpPr>
        <p:spPr/>
        <p:txBody>
          <a:bodyPr>
            <a:normAutofit fontScale="85000" lnSpcReduction="20000"/>
          </a:bodyPr>
          <a:lstStyle/>
          <a:p>
            <a:pPr marL="0" indent="0">
              <a:buNone/>
            </a:pPr>
            <a:r>
              <a:rPr lang="en-GB" b="1" dirty="0"/>
              <a:t>Focus on a particular buyer group, product segment, or geographical market</a:t>
            </a:r>
          </a:p>
          <a:p>
            <a:r>
              <a:rPr lang="en-GB" dirty="0"/>
              <a:t>Aims to serve a particular target well</a:t>
            </a:r>
          </a:p>
          <a:p>
            <a:pPr marL="0" indent="0">
              <a:buNone/>
            </a:pPr>
            <a:r>
              <a:rPr lang="en-GB" b="1" dirty="0"/>
              <a:t>Requirements:</a:t>
            </a:r>
          </a:p>
          <a:p>
            <a:pPr>
              <a:buFont typeface="Wingdings" panose="05000000000000000000" pitchFamily="2" charset="2"/>
              <a:buChar char="Ø"/>
            </a:pPr>
            <a:r>
              <a:rPr lang="en-GB" dirty="0"/>
              <a:t>Either low cost or differentiation in a narrow part of the market</a:t>
            </a:r>
          </a:p>
          <a:p>
            <a:pPr marL="0" indent="0">
              <a:buNone/>
            </a:pPr>
            <a:r>
              <a:rPr lang="en-GB" b="1" dirty="0"/>
              <a:t>Risks</a:t>
            </a:r>
          </a:p>
          <a:p>
            <a:r>
              <a:rPr lang="en-GB" dirty="0"/>
              <a:t>Niche growth</a:t>
            </a:r>
          </a:p>
          <a:p>
            <a:r>
              <a:rPr lang="en-GB" dirty="0"/>
              <a:t>Misjudgement of customer needs</a:t>
            </a:r>
          </a:p>
        </p:txBody>
      </p:sp>
    </p:spTree>
    <p:extLst>
      <p:ext uri="{BB962C8B-B14F-4D97-AF65-F5344CB8AC3E}">
        <p14:creationId xmlns:p14="http://schemas.microsoft.com/office/powerpoint/2010/main" val="4079470972"/>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28650" y="335146"/>
            <a:ext cx="7886700" cy="1325563"/>
          </a:xfrm>
          <a:solidFill>
            <a:schemeClr val="bg1"/>
          </a:solidFill>
        </p:spPr>
        <p:txBody>
          <a:bodyPr/>
          <a:lstStyle/>
          <a:p>
            <a:r>
              <a:rPr lang="en-GB" b="1" dirty="0">
                <a:effectLst>
                  <a:outerShdw blurRad="38100" dist="38100" dir="2700000" algn="tl">
                    <a:srgbClr val="000000">
                      <a:alpha val="43137"/>
                    </a:srgbClr>
                  </a:outerShdw>
                </a:effectLst>
              </a:rPr>
              <a:t>Strategic Options</a:t>
            </a:r>
          </a:p>
        </p:txBody>
      </p:sp>
      <p:sp>
        <p:nvSpPr>
          <p:cNvPr id="3" name="Content Placeholder 2"/>
          <p:cNvSpPr>
            <a:spLocks noGrp="1"/>
          </p:cNvSpPr>
          <p:nvPr>
            <p:ph idx="1"/>
          </p:nvPr>
        </p:nvSpPr>
        <p:spPr/>
        <p:txBody>
          <a:bodyPr>
            <a:normAutofit fontScale="92500" lnSpcReduction="20000"/>
          </a:bodyPr>
          <a:lstStyle/>
          <a:p>
            <a:r>
              <a:rPr lang="en-GB" b="1" dirty="0"/>
              <a:t>Market Dominance</a:t>
            </a:r>
          </a:p>
          <a:p>
            <a:pPr lvl="1"/>
            <a:r>
              <a:rPr lang="en-GB" dirty="0"/>
              <a:t>Internal growth? Acquisition?</a:t>
            </a:r>
          </a:p>
          <a:p>
            <a:r>
              <a:rPr lang="en-GB" b="1" dirty="0"/>
              <a:t>New Product Development</a:t>
            </a:r>
          </a:p>
          <a:p>
            <a:pPr lvl="1"/>
            <a:r>
              <a:rPr lang="en-GB" dirty="0"/>
              <a:t>Staying one step ahead of rivals through innovation?</a:t>
            </a:r>
          </a:p>
          <a:p>
            <a:r>
              <a:rPr lang="en-GB" b="1" dirty="0"/>
              <a:t>Expansion</a:t>
            </a:r>
          </a:p>
          <a:p>
            <a:pPr lvl="1"/>
            <a:r>
              <a:rPr lang="en-GB" dirty="0"/>
              <a:t>Conglomerate merger? Export?</a:t>
            </a:r>
          </a:p>
          <a:p>
            <a:r>
              <a:rPr lang="en-GB" b="1" dirty="0"/>
              <a:t>Contraction</a:t>
            </a:r>
          </a:p>
          <a:p>
            <a:pPr lvl="1"/>
            <a:r>
              <a:rPr lang="en-GB" dirty="0"/>
              <a:t>Focus on core competencies/products?</a:t>
            </a:r>
          </a:p>
        </p:txBody>
      </p:sp>
    </p:spTree>
    <p:extLst>
      <p:ext uri="{BB962C8B-B14F-4D97-AF65-F5344CB8AC3E}">
        <p14:creationId xmlns:p14="http://schemas.microsoft.com/office/powerpoint/2010/main" val="2723405600"/>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p:cNvSpPr>
            <a:spLocks noGrp="1"/>
          </p:cNvSpPr>
          <p:nvPr>
            <p:ph type="title"/>
          </p:nvPr>
        </p:nvSpPr>
        <p:spPr>
          <a:solidFill>
            <a:schemeClr val="bg1"/>
          </a:solidFill>
        </p:spPr>
        <p:txBody>
          <a:bodyPr/>
          <a:lstStyle/>
          <a:p>
            <a:r>
              <a:rPr lang="en-GB" b="1" dirty="0">
                <a:effectLst>
                  <a:outerShdw blurRad="38100" dist="38100" dir="2700000" algn="tl">
                    <a:srgbClr val="000000">
                      <a:alpha val="43137"/>
                    </a:srgbClr>
                  </a:outerShdw>
                </a:effectLst>
              </a:rPr>
              <a:t>Strategic Options</a:t>
            </a:r>
          </a:p>
        </p:txBody>
      </p:sp>
      <p:sp>
        <p:nvSpPr>
          <p:cNvPr id="3" name="Content Placeholder 2"/>
          <p:cNvSpPr>
            <a:spLocks noGrp="1"/>
          </p:cNvSpPr>
          <p:nvPr>
            <p:ph idx="1"/>
          </p:nvPr>
        </p:nvSpPr>
        <p:spPr>
          <a:xfrm>
            <a:off x="0" y="1600200"/>
            <a:ext cx="9144000" cy="5257800"/>
          </a:xfrm>
        </p:spPr>
        <p:txBody>
          <a:bodyPr/>
          <a:lstStyle/>
          <a:p>
            <a:r>
              <a:rPr lang="en-GB" b="1" dirty="0"/>
              <a:t>Re-Engineering</a:t>
            </a:r>
          </a:p>
          <a:p>
            <a:pPr lvl="1"/>
            <a:r>
              <a:rPr lang="en-GB" dirty="0"/>
              <a:t>Finding new ways to work &amp; improve efficiency</a:t>
            </a:r>
          </a:p>
          <a:p>
            <a:r>
              <a:rPr lang="en-GB" b="1" dirty="0"/>
              <a:t>Downsizing</a:t>
            </a:r>
          </a:p>
          <a:p>
            <a:pPr lvl="1"/>
            <a:r>
              <a:rPr lang="en-GB" dirty="0"/>
              <a:t>Reducing number of layers of management in organisational structure</a:t>
            </a:r>
          </a:p>
          <a:p>
            <a:r>
              <a:rPr lang="en-GB" b="1" dirty="0"/>
              <a:t>Restructuring</a:t>
            </a:r>
          </a:p>
          <a:p>
            <a:pPr lvl="1"/>
            <a:r>
              <a:rPr lang="en-GB" dirty="0"/>
              <a:t>Organisational reconfiguration</a:t>
            </a:r>
          </a:p>
        </p:txBody>
      </p:sp>
    </p:spTree>
    <p:extLst>
      <p:ext uri="{BB962C8B-B14F-4D97-AF65-F5344CB8AC3E}">
        <p14:creationId xmlns:p14="http://schemas.microsoft.com/office/powerpoint/2010/main" val="642829043"/>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706090"/>
          </a:xfrm>
          <a:solidFill>
            <a:schemeClr val="bg1"/>
          </a:solidFill>
        </p:spPr>
        <p:txBody>
          <a:bodyPr>
            <a:normAutofit fontScale="90000"/>
          </a:bodyPr>
          <a:lstStyle/>
          <a:p>
            <a:r>
              <a:rPr lang="en-GB" b="1" dirty="0">
                <a:effectLst>
                  <a:outerShdw blurRad="38100" dist="38100" dir="2700000" algn="tl">
                    <a:srgbClr val="000000">
                      <a:alpha val="43137"/>
                    </a:srgbClr>
                  </a:outerShdw>
                </a:effectLst>
              </a:rPr>
              <a:t>3) Strategy Implementation</a:t>
            </a:r>
          </a:p>
        </p:txBody>
      </p:sp>
      <p:sp>
        <p:nvSpPr>
          <p:cNvPr id="3" name="Content Placeholder 2"/>
          <p:cNvSpPr>
            <a:spLocks noGrp="1"/>
          </p:cNvSpPr>
          <p:nvPr>
            <p:ph idx="1"/>
          </p:nvPr>
        </p:nvSpPr>
        <p:spPr>
          <a:xfrm>
            <a:off x="0" y="980728"/>
            <a:ext cx="9144000" cy="5184576"/>
          </a:xfrm>
        </p:spPr>
        <p:txBody>
          <a:bodyPr>
            <a:normAutofit/>
          </a:bodyPr>
          <a:lstStyle/>
          <a:p>
            <a:pPr marL="0" indent="0">
              <a:buNone/>
            </a:pPr>
            <a:r>
              <a:rPr lang="en-GB" sz="3600" b="1" dirty="0"/>
              <a:t>S</a:t>
            </a:r>
            <a:r>
              <a:rPr lang="en-GB" sz="3600" dirty="0"/>
              <a:t>pecific – target a specific area</a:t>
            </a:r>
            <a:endParaRPr lang="en-GB" sz="3600" b="1" dirty="0"/>
          </a:p>
          <a:p>
            <a:pPr marL="0" indent="0">
              <a:buNone/>
            </a:pPr>
            <a:r>
              <a:rPr lang="en-GB" sz="3600" b="1" dirty="0"/>
              <a:t>M</a:t>
            </a:r>
            <a:r>
              <a:rPr lang="en-GB" sz="3600" dirty="0"/>
              <a:t>easurable – quantify progress</a:t>
            </a:r>
            <a:endParaRPr lang="en-GB" sz="3600" b="1" dirty="0"/>
          </a:p>
          <a:p>
            <a:pPr marL="0" indent="0">
              <a:buNone/>
            </a:pPr>
            <a:r>
              <a:rPr lang="en-GB" sz="3600" b="1" dirty="0"/>
              <a:t>A</a:t>
            </a:r>
            <a:r>
              <a:rPr lang="en-GB" sz="3600" dirty="0"/>
              <a:t>ssignable – who will do it?</a:t>
            </a:r>
            <a:endParaRPr lang="en-GB" sz="3600" b="1" dirty="0"/>
          </a:p>
          <a:p>
            <a:pPr marL="0" indent="0">
              <a:buNone/>
            </a:pPr>
            <a:r>
              <a:rPr lang="en-GB" sz="3600" b="1" dirty="0"/>
              <a:t>R</a:t>
            </a:r>
            <a:r>
              <a:rPr lang="en-GB" sz="3600" dirty="0"/>
              <a:t>ealistic – what results can be achieved in the time?</a:t>
            </a:r>
            <a:endParaRPr lang="en-GB" sz="3600" b="1" dirty="0"/>
          </a:p>
          <a:p>
            <a:pPr marL="0" indent="0">
              <a:buNone/>
            </a:pPr>
            <a:r>
              <a:rPr lang="en-GB" sz="3600" b="1" dirty="0"/>
              <a:t>T</a:t>
            </a:r>
            <a:r>
              <a:rPr lang="en-GB" sz="3600" dirty="0"/>
              <a:t>imely – specify an end-date</a:t>
            </a:r>
          </a:p>
          <a:p>
            <a:pPr marL="0" indent="0">
              <a:buNone/>
            </a:pPr>
            <a:r>
              <a:rPr lang="en-GB" sz="2000" dirty="0"/>
              <a:t>George T. Doran: 1981,</a:t>
            </a:r>
            <a:r>
              <a:rPr lang="en-GB" sz="2000" i="1" dirty="0"/>
              <a:t>There’s a S.M.A.R.T way to write management’s goals and objectives’, </a:t>
            </a:r>
            <a:r>
              <a:rPr lang="en-GB" sz="2000" dirty="0"/>
              <a:t>Management Review, Vol. 70 (11)</a:t>
            </a:r>
          </a:p>
          <a:p>
            <a:pPr marL="0" indent="0">
              <a:buNone/>
            </a:pPr>
            <a:endParaRPr lang="en-GB" sz="3600" dirty="0"/>
          </a:p>
          <a:p>
            <a:pPr marL="0" indent="0">
              <a:buNone/>
            </a:pPr>
            <a:endParaRPr lang="en-GB" sz="3600" dirty="0"/>
          </a:p>
          <a:p>
            <a:pPr marL="0" indent="0">
              <a:buNone/>
            </a:pPr>
            <a:endParaRPr lang="en-GB" sz="3600" b="1" dirty="0"/>
          </a:p>
        </p:txBody>
      </p:sp>
    </p:spTree>
    <p:extLst>
      <p:ext uri="{BB962C8B-B14F-4D97-AF65-F5344CB8AC3E}">
        <p14:creationId xmlns:p14="http://schemas.microsoft.com/office/powerpoint/2010/main" val="2772023724"/>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850106"/>
          </a:xfrm>
          <a:solidFill>
            <a:schemeClr val="bg1"/>
          </a:solidFill>
        </p:spPr>
        <p:txBody>
          <a:bodyPr/>
          <a:lstStyle/>
          <a:p>
            <a:r>
              <a:rPr lang="en-GB" b="1" dirty="0">
                <a:effectLst>
                  <a:outerShdw blurRad="38100" dist="38100" dir="2700000" algn="tl">
                    <a:srgbClr val="000000">
                      <a:alpha val="43137"/>
                    </a:srgbClr>
                  </a:outerShdw>
                </a:effectLst>
              </a:rPr>
              <a:t>Implementation</a:t>
            </a:r>
          </a:p>
        </p:txBody>
      </p:sp>
      <p:sp>
        <p:nvSpPr>
          <p:cNvPr id="3" name="Content Placeholder 2"/>
          <p:cNvSpPr>
            <a:spLocks noGrp="1"/>
          </p:cNvSpPr>
          <p:nvPr>
            <p:ph idx="1"/>
          </p:nvPr>
        </p:nvSpPr>
        <p:spPr>
          <a:xfrm>
            <a:off x="0" y="1484784"/>
            <a:ext cx="9144000" cy="5373216"/>
          </a:xfrm>
        </p:spPr>
        <p:txBody>
          <a:bodyPr>
            <a:normAutofit/>
          </a:bodyPr>
          <a:lstStyle/>
          <a:p>
            <a:r>
              <a:rPr lang="en-GB" sz="2800" b="1" dirty="0"/>
              <a:t>Leadership</a:t>
            </a:r>
            <a:r>
              <a:rPr lang="en-GB" sz="2800" dirty="0"/>
              <a:t> – objective-based, values-based: understanding personnel and providing motivation</a:t>
            </a:r>
          </a:p>
          <a:p>
            <a:r>
              <a:rPr lang="en-GB" sz="2800" b="1" dirty="0"/>
              <a:t>Linking strategy to action </a:t>
            </a:r>
            <a:r>
              <a:rPr lang="en-GB" sz="2800" dirty="0"/>
              <a:t>- Identifying factors in performance &amp; turning these into strategic initiatives linked to personal and departmental goals</a:t>
            </a:r>
          </a:p>
          <a:p>
            <a:r>
              <a:rPr lang="en-GB" sz="2800" b="1" dirty="0"/>
              <a:t>Managing people &amp; performance </a:t>
            </a:r>
            <a:r>
              <a:rPr lang="en-GB" sz="2800" dirty="0"/>
              <a:t>– constructing organisational processes measuring progress, assessing, and providing feedback about performance</a:t>
            </a:r>
          </a:p>
        </p:txBody>
      </p:sp>
    </p:spTree>
    <p:extLst>
      <p:ext uri="{BB962C8B-B14F-4D97-AF65-F5344CB8AC3E}">
        <p14:creationId xmlns:p14="http://schemas.microsoft.com/office/powerpoint/2010/main" val="3597100287"/>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28650" y="332656"/>
            <a:ext cx="7886700" cy="1325563"/>
          </a:xfrm>
          <a:solidFill>
            <a:schemeClr val="bg1"/>
          </a:solidFill>
        </p:spPr>
        <p:txBody>
          <a:bodyPr>
            <a:normAutofit/>
          </a:bodyPr>
          <a:lstStyle/>
          <a:p>
            <a:r>
              <a:rPr lang="en-GB" b="1" dirty="0">
                <a:effectLst>
                  <a:outerShdw blurRad="38100" dist="38100" dir="2700000" algn="tl">
                    <a:srgbClr val="000000">
                      <a:alpha val="43137"/>
                    </a:srgbClr>
                  </a:outerShdw>
                </a:effectLst>
              </a:rPr>
              <a:t>Example: Apple vs the rest</a:t>
            </a:r>
          </a:p>
        </p:txBody>
      </p:sp>
      <p:sp>
        <p:nvSpPr>
          <p:cNvPr id="3" name="Content Placeholder 2"/>
          <p:cNvSpPr>
            <a:spLocks noGrp="1"/>
          </p:cNvSpPr>
          <p:nvPr>
            <p:ph idx="1"/>
          </p:nvPr>
        </p:nvSpPr>
        <p:spPr/>
        <p:txBody>
          <a:bodyPr>
            <a:normAutofit fontScale="77500" lnSpcReduction="20000"/>
          </a:bodyPr>
          <a:lstStyle/>
          <a:p>
            <a:r>
              <a:rPr lang="en-GB" dirty="0"/>
              <a:t>Of the market for smartphones, what percentage share do you think Apple have?</a:t>
            </a:r>
          </a:p>
          <a:p>
            <a:pPr>
              <a:buFont typeface="Wingdings" panose="05000000000000000000" pitchFamily="2" charset="2"/>
              <a:buChar char="Ø"/>
            </a:pPr>
            <a:r>
              <a:rPr lang="en-GB" dirty="0"/>
              <a:t> 18%! Less than you thought?</a:t>
            </a:r>
          </a:p>
          <a:p>
            <a:pPr>
              <a:buFont typeface="Wingdings" panose="05000000000000000000" pitchFamily="2" charset="2"/>
              <a:buChar char="Ø"/>
            </a:pPr>
            <a:r>
              <a:rPr lang="en-GB" dirty="0"/>
              <a:t>This is because Apple pursue a </a:t>
            </a:r>
            <a:r>
              <a:rPr lang="en-GB" i="1" dirty="0"/>
              <a:t>differentiation strategy </a:t>
            </a:r>
          </a:p>
          <a:p>
            <a:pPr>
              <a:buFont typeface="Wingdings" panose="05000000000000000000" pitchFamily="2" charset="2"/>
              <a:buChar char="Ø"/>
            </a:pPr>
            <a:r>
              <a:rPr lang="en-GB" dirty="0"/>
              <a:t>Their products are unique &amp; they defend their intellectual property vigorously</a:t>
            </a:r>
          </a:p>
          <a:p>
            <a:pPr>
              <a:buFont typeface="Wingdings" panose="05000000000000000000" pitchFamily="2" charset="2"/>
              <a:buChar char="Ø"/>
            </a:pPr>
            <a:r>
              <a:rPr lang="en-GB" dirty="0"/>
              <a:t>Their rivals </a:t>
            </a:r>
            <a:r>
              <a:rPr lang="en-GB" dirty="0" err="1"/>
              <a:t>e.g</a:t>
            </a:r>
            <a:r>
              <a:rPr lang="en-GB" dirty="0"/>
              <a:t> HTC pursue a </a:t>
            </a:r>
            <a:r>
              <a:rPr lang="en-GB" i="1" dirty="0"/>
              <a:t>cost leadership</a:t>
            </a:r>
            <a:r>
              <a:rPr lang="en-GB" dirty="0"/>
              <a:t> strategy – providing relatively similar goods of supposedly lesser quality and/or functionality at a lower price </a:t>
            </a:r>
          </a:p>
        </p:txBody>
      </p:sp>
    </p:spTree>
    <p:extLst>
      <p:ext uri="{BB962C8B-B14F-4D97-AF65-F5344CB8AC3E}">
        <p14:creationId xmlns:p14="http://schemas.microsoft.com/office/powerpoint/2010/main" val="366771660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anim calcmode="lin" valueType="num">
                                      <p:cBhvr additive="base">
                                        <p:cTn id="7"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anim calcmode="lin" valueType="num">
                                      <p:cBhvr additive="base">
                                        <p:cTn id="13"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anim calcmode="lin" valueType="num">
                                      <p:cBhvr additive="base">
                                        <p:cTn id="19"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3">
                                            <p:txEl>
                                              <p:pRg st="4" end="4"/>
                                            </p:txEl>
                                          </p:spTgt>
                                        </p:tgtEl>
                                        <p:attrNameLst>
                                          <p:attrName>style.visibility</p:attrName>
                                        </p:attrNameLst>
                                      </p:cBhvr>
                                      <p:to>
                                        <p:strVal val="visible"/>
                                      </p:to>
                                    </p:set>
                                    <p:anim calcmode="lin" valueType="num">
                                      <p:cBhvr additive="base">
                                        <p:cTn id="25"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solidFill>
            <a:schemeClr val="bg1"/>
          </a:solidFill>
        </p:spPr>
        <p:txBody>
          <a:bodyPr/>
          <a:lstStyle/>
          <a:p>
            <a:r>
              <a:rPr lang="en-GB" b="1" dirty="0">
                <a:effectLst>
                  <a:outerShdw blurRad="38100" dist="38100" dir="2700000" algn="tl">
                    <a:srgbClr val="000000">
                      <a:alpha val="43137"/>
                    </a:srgbClr>
                  </a:outerShdw>
                </a:effectLst>
              </a:rPr>
              <a:t>What is ‘Globalisation’?</a:t>
            </a:r>
            <a:endParaRPr lang="en-US" b="1" dirty="0">
              <a:effectLst>
                <a:outerShdw blurRad="38100" dist="38100" dir="2700000" algn="tl">
                  <a:srgbClr val="000000">
                    <a:alpha val="43137"/>
                  </a:srgbClr>
                </a:outerShdw>
              </a:effectLst>
            </a:endParaRPr>
          </a:p>
        </p:txBody>
      </p:sp>
      <p:sp>
        <p:nvSpPr>
          <p:cNvPr id="3" name="Content Placeholder 2"/>
          <p:cNvSpPr>
            <a:spLocks noGrp="1"/>
          </p:cNvSpPr>
          <p:nvPr>
            <p:ph idx="1"/>
          </p:nvPr>
        </p:nvSpPr>
        <p:spPr/>
        <p:txBody>
          <a:bodyPr>
            <a:normAutofit lnSpcReduction="10000"/>
          </a:bodyPr>
          <a:lstStyle/>
          <a:p>
            <a:pPr>
              <a:buNone/>
            </a:pPr>
            <a:r>
              <a:rPr lang="en-GB" dirty="0"/>
              <a:t>What is being ‘globalised?</a:t>
            </a:r>
          </a:p>
          <a:p>
            <a:pPr>
              <a:buNone/>
            </a:pPr>
            <a:endParaRPr lang="en-GB" dirty="0"/>
          </a:p>
          <a:p>
            <a:pPr>
              <a:buNone/>
            </a:pPr>
            <a:endParaRPr lang="en-GB" dirty="0"/>
          </a:p>
          <a:p>
            <a:pPr>
              <a:buNone/>
            </a:pPr>
            <a:r>
              <a:rPr lang="en-GB" dirty="0"/>
              <a:t>What global issues affect business?</a:t>
            </a:r>
          </a:p>
          <a:p>
            <a:pPr>
              <a:buNone/>
            </a:pPr>
            <a:endParaRPr lang="en-GB" dirty="0"/>
          </a:p>
          <a:p>
            <a:pPr>
              <a:buNone/>
            </a:pPr>
            <a:endParaRPr lang="en-GB" dirty="0"/>
          </a:p>
          <a:p>
            <a:pPr>
              <a:buNone/>
            </a:pPr>
            <a:r>
              <a:rPr lang="en-GB" dirty="0"/>
              <a:t>What’s not becoming ‘globalised’?</a:t>
            </a:r>
            <a:endParaRPr lang="en-US" dirty="0"/>
          </a:p>
        </p:txBody>
      </p:sp>
    </p:spTree>
    <p:extLst>
      <p:ext uri="{BB962C8B-B14F-4D97-AF65-F5344CB8AC3E}">
        <p14:creationId xmlns:p14="http://schemas.microsoft.com/office/powerpoint/2010/main" val="158001225"/>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solidFill>
            <a:schemeClr val="bg1"/>
          </a:solidFill>
        </p:spPr>
        <p:txBody>
          <a:bodyPr/>
          <a:lstStyle/>
          <a:p>
            <a:r>
              <a:rPr lang="en-GB" b="1" dirty="0">
                <a:effectLst>
                  <a:outerShdw blurRad="38100" dist="38100" dir="2700000" algn="tl">
                    <a:srgbClr val="000000">
                      <a:alpha val="43137"/>
                    </a:srgbClr>
                  </a:outerShdw>
                </a:effectLst>
              </a:rPr>
              <a:t>Key Processes</a:t>
            </a:r>
            <a:endParaRPr lang="en-US" b="1" dirty="0">
              <a:effectLst>
                <a:outerShdw blurRad="38100" dist="38100" dir="2700000" algn="tl">
                  <a:srgbClr val="000000">
                    <a:alpha val="43137"/>
                  </a:srgbClr>
                </a:outerShdw>
              </a:effectLst>
            </a:endParaRPr>
          </a:p>
        </p:txBody>
      </p:sp>
      <p:sp>
        <p:nvSpPr>
          <p:cNvPr id="3" name="Content Placeholder 2"/>
          <p:cNvSpPr>
            <a:spLocks noGrp="1"/>
          </p:cNvSpPr>
          <p:nvPr>
            <p:ph idx="1"/>
          </p:nvPr>
        </p:nvSpPr>
        <p:spPr>
          <a:xfrm>
            <a:off x="0" y="2492896"/>
            <a:ext cx="9144000" cy="2332856"/>
          </a:xfrm>
        </p:spPr>
        <p:txBody>
          <a:bodyPr/>
          <a:lstStyle/>
          <a:p>
            <a:pPr>
              <a:buFont typeface="Wingdings" pitchFamily="2" charset="2"/>
              <a:buChar char="Ø"/>
            </a:pPr>
            <a:r>
              <a:rPr lang="en-GB" dirty="0"/>
              <a:t>Liberalisation</a:t>
            </a:r>
          </a:p>
          <a:p>
            <a:pPr>
              <a:buFont typeface="Wingdings" pitchFamily="2" charset="2"/>
              <a:buChar char="Ø"/>
            </a:pPr>
            <a:r>
              <a:rPr lang="en-GB" dirty="0"/>
              <a:t>Privatisation</a:t>
            </a:r>
          </a:p>
          <a:p>
            <a:pPr>
              <a:buFont typeface="Wingdings" pitchFamily="2" charset="2"/>
              <a:buChar char="Ø"/>
            </a:pPr>
            <a:r>
              <a:rPr lang="en-GB" dirty="0"/>
              <a:t>Deregulation</a:t>
            </a:r>
          </a:p>
          <a:p>
            <a:pPr>
              <a:buFont typeface="Wingdings" pitchFamily="2" charset="2"/>
              <a:buChar char="Ø"/>
            </a:pPr>
            <a:endParaRPr lang="en-GB" dirty="0"/>
          </a:p>
          <a:p>
            <a:endParaRPr lang="en-US" dirty="0"/>
          </a:p>
        </p:txBody>
      </p:sp>
      <p:sp>
        <p:nvSpPr>
          <p:cNvPr id="4" name="Chevron 3"/>
          <p:cNvSpPr/>
          <p:nvPr/>
        </p:nvSpPr>
        <p:spPr>
          <a:xfrm>
            <a:off x="2627784" y="2708920"/>
            <a:ext cx="288032" cy="1368152"/>
          </a:xfrm>
          <a:prstGeom prst="chevron">
            <a:avLst/>
          </a:prstGeom>
          <a:solidFill>
            <a:srgbClr val="92D050"/>
          </a:solidFill>
          <a:ln>
            <a:solidFill>
              <a:srgbClr val="92D05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6" name="TextBox 5"/>
          <p:cNvSpPr txBox="1"/>
          <p:nvPr/>
        </p:nvSpPr>
        <p:spPr>
          <a:xfrm>
            <a:off x="2951094" y="2935396"/>
            <a:ext cx="1872208" cy="830997"/>
          </a:xfrm>
          <a:prstGeom prst="rect">
            <a:avLst/>
          </a:prstGeom>
          <a:noFill/>
        </p:spPr>
        <p:txBody>
          <a:bodyPr wrap="square" rtlCol="0">
            <a:spAutoFit/>
          </a:bodyPr>
          <a:lstStyle/>
          <a:p>
            <a:r>
              <a:rPr lang="en-GB" sz="2400" dirty="0"/>
              <a:t>Free market economics</a:t>
            </a:r>
            <a:endParaRPr lang="en-US" sz="1600" dirty="0"/>
          </a:p>
        </p:txBody>
      </p:sp>
      <p:sp>
        <p:nvSpPr>
          <p:cNvPr id="7" name="Chevron 6"/>
          <p:cNvSpPr/>
          <p:nvPr/>
        </p:nvSpPr>
        <p:spPr>
          <a:xfrm>
            <a:off x="4572000" y="2708920"/>
            <a:ext cx="288032" cy="1368152"/>
          </a:xfrm>
          <a:prstGeom prst="chevron">
            <a:avLst/>
          </a:prstGeom>
          <a:solidFill>
            <a:srgbClr val="92D050"/>
          </a:solidFill>
          <a:ln>
            <a:solidFill>
              <a:srgbClr val="92D05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8" name="TextBox 7"/>
          <p:cNvSpPr txBox="1"/>
          <p:nvPr/>
        </p:nvSpPr>
        <p:spPr>
          <a:xfrm>
            <a:off x="4860032" y="2996952"/>
            <a:ext cx="1728192" cy="707886"/>
          </a:xfrm>
          <a:prstGeom prst="rect">
            <a:avLst/>
          </a:prstGeom>
          <a:noFill/>
        </p:spPr>
        <p:txBody>
          <a:bodyPr wrap="square" rtlCol="0">
            <a:spAutoFit/>
          </a:bodyPr>
          <a:lstStyle/>
          <a:p>
            <a:r>
              <a:rPr lang="en-GB" sz="2000" dirty="0"/>
              <a:t>Outsourcing</a:t>
            </a:r>
          </a:p>
          <a:p>
            <a:r>
              <a:rPr lang="en-GB" sz="2000" dirty="0" err="1"/>
              <a:t>Offshoring</a:t>
            </a:r>
            <a:endParaRPr lang="en-US" sz="1600" dirty="0"/>
          </a:p>
        </p:txBody>
      </p:sp>
      <p:sp>
        <p:nvSpPr>
          <p:cNvPr id="9" name="Chevron 8"/>
          <p:cNvSpPr/>
          <p:nvPr/>
        </p:nvSpPr>
        <p:spPr>
          <a:xfrm>
            <a:off x="6516216" y="2636912"/>
            <a:ext cx="288032" cy="1440160"/>
          </a:xfrm>
          <a:prstGeom prst="chevron">
            <a:avLst/>
          </a:prstGeom>
          <a:solidFill>
            <a:srgbClr val="92D050"/>
          </a:solidFill>
          <a:ln>
            <a:solidFill>
              <a:srgbClr val="92D05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10" name="TextBox 9"/>
          <p:cNvSpPr txBox="1"/>
          <p:nvPr/>
        </p:nvSpPr>
        <p:spPr>
          <a:xfrm>
            <a:off x="6732240" y="3068960"/>
            <a:ext cx="1954560" cy="461665"/>
          </a:xfrm>
          <a:prstGeom prst="rect">
            <a:avLst/>
          </a:prstGeom>
          <a:noFill/>
        </p:spPr>
        <p:txBody>
          <a:bodyPr wrap="square" rtlCol="0">
            <a:spAutoFit/>
          </a:bodyPr>
          <a:lstStyle/>
          <a:p>
            <a:r>
              <a:rPr lang="en-GB" sz="2400" dirty="0"/>
              <a:t>Globalisation</a:t>
            </a:r>
            <a:endParaRPr lang="en-US"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ppt_x"/>
                                          </p:val>
                                        </p:tav>
                                        <p:tav tm="100000">
                                          <p:val>
                                            <p:strVal val="#ppt_x"/>
                                          </p:val>
                                        </p:tav>
                                      </p:tavLst>
                                    </p:anim>
                                    <p:anim calcmode="lin" valueType="num">
                                      <p:cBhvr additive="base">
                                        <p:cTn id="8" dur="500" fill="hold"/>
                                        <p:tgtEl>
                                          <p:spTgt spid="4"/>
                                        </p:tgtEl>
                                        <p:attrNameLst>
                                          <p:attrName>ppt_y</p:attrName>
                                        </p:attrNameLst>
                                      </p:cBhvr>
                                      <p:tavLst>
                                        <p:tav tm="0">
                                          <p:val>
                                            <p:strVal val="1+#ppt_h/2"/>
                                          </p:val>
                                        </p:tav>
                                        <p:tav tm="100000">
                                          <p:val>
                                            <p:strVal val="#ppt_y"/>
                                          </p:val>
                                        </p:tav>
                                      </p:tavLst>
                                    </p:anim>
                                  </p:childTnLst>
                                </p:cTn>
                              </p:par>
                              <p:par>
                                <p:cTn id="9" presetID="2" presetClass="entr" presetSubtype="4" fill="hold" nodeType="withEffect">
                                  <p:stCondLst>
                                    <p:cond delay="0"/>
                                  </p:stCondLst>
                                  <p:childTnLst>
                                    <p:set>
                                      <p:cBhvr>
                                        <p:cTn id="10" dur="1" fill="hold">
                                          <p:stCondLst>
                                            <p:cond delay="0"/>
                                          </p:stCondLst>
                                        </p:cTn>
                                        <p:tgtEl>
                                          <p:spTgt spid="6">
                                            <p:txEl>
                                              <p:pRg st="0" end="0"/>
                                            </p:txEl>
                                          </p:spTgt>
                                        </p:tgtEl>
                                        <p:attrNameLst>
                                          <p:attrName>style.visibility</p:attrName>
                                        </p:attrNameLst>
                                      </p:cBhvr>
                                      <p:to>
                                        <p:strVal val="visible"/>
                                      </p:to>
                                    </p:set>
                                    <p:anim calcmode="lin" valueType="num">
                                      <p:cBhvr additive="base">
                                        <p:cTn id="11" dur="500" fill="hold"/>
                                        <p:tgtEl>
                                          <p:spTgt spid="6">
                                            <p:txEl>
                                              <p:pRg st="0" end="0"/>
                                            </p:txEl>
                                          </p:spTgt>
                                        </p:tgtEl>
                                        <p:attrNameLst>
                                          <p:attrName>ppt_x</p:attrName>
                                        </p:attrNameLst>
                                      </p:cBhvr>
                                      <p:tavLst>
                                        <p:tav tm="0">
                                          <p:val>
                                            <p:strVal val="#ppt_x"/>
                                          </p:val>
                                        </p:tav>
                                        <p:tav tm="100000">
                                          <p:val>
                                            <p:strVal val="#ppt_x"/>
                                          </p:val>
                                        </p:tav>
                                      </p:tavLst>
                                    </p:anim>
                                    <p:anim calcmode="lin" valueType="num">
                                      <p:cBhvr additive="base">
                                        <p:cTn id="12" dur="500" fill="hold"/>
                                        <p:tgtEl>
                                          <p:spTgt spid="6">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13" fill="hold">
                      <p:stCondLst>
                        <p:cond delay="indefinite"/>
                      </p:stCondLst>
                      <p:childTnLst>
                        <p:par>
                          <p:cTn id="14" fill="hold">
                            <p:stCondLst>
                              <p:cond delay="0"/>
                            </p:stCondLst>
                            <p:childTnLst>
                              <p:par>
                                <p:cTn id="15" presetID="2" presetClass="entr" presetSubtype="4" fill="hold" grpId="0" nodeType="clickEffect">
                                  <p:stCondLst>
                                    <p:cond delay="0"/>
                                  </p:stCondLst>
                                  <p:childTnLst>
                                    <p:set>
                                      <p:cBhvr>
                                        <p:cTn id="16" dur="1" fill="hold">
                                          <p:stCondLst>
                                            <p:cond delay="0"/>
                                          </p:stCondLst>
                                        </p:cTn>
                                        <p:tgtEl>
                                          <p:spTgt spid="7"/>
                                        </p:tgtEl>
                                        <p:attrNameLst>
                                          <p:attrName>style.visibility</p:attrName>
                                        </p:attrNameLst>
                                      </p:cBhvr>
                                      <p:to>
                                        <p:strVal val="visible"/>
                                      </p:to>
                                    </p:set>
                                    <p:anim calcmode="lin" valueType="num">
                                      <p:cBhvr additive="base">
                                        <p:cTn id="17" dur="500" fill="hold"/>
                                        <p:tgtEl>
                                          <p:spTgt spid="7"/>
                                        </p:tgtEl>
                                        <p:attrNameLst>
                                          <p:attrName>ppt_x</p:attrName>
                                        </p:attrNameLst>
                                      </p:cBhvr>
                                      <p:tavLst>
                                        <p:tav tm="0">
                                          <p:val>
                                            <p:strVal val="#ppt_x"/>
                                          </p:val>
                                        </p:tav>
                                        <p:tav tm="100000">
                                          <p:val>
                                            <p:strVal val="#ppt_x"/>
                                          </p:val>
                                        </p:tav>
                                      </p:tavLst>
                                    </p:anim>
                                    <p:anim calcmode="lin" valueType="num">
                                      <p:cBhvr additive="base">
                                        <p:cTn id="18" dur="500" fill="hold"/>
                                        <p:tgtEl>
                                          <p:spTgt spid="7"/>
                                        </p:tgtEl>
                                        <p:attrNameLst>
                                          <p:attrName>ppt_y</p:attrName>
                                        </p:attrNameLst>
                                      </p:cBhvr>
                                      <p:tavLst>
                                        <p:tav tm="0">
                                          <p:val>
                                            <p:strVal val="1+#ppt_h/2"/>
                                          </p:val>
                                        </p:tav>
                                        <p:tav tm="100000">
                                          <p:val>
                                            <p:strVal val="#ppt_y"/>
                                          </p:val>
                                        </p:tav>
                                      </p:tavLst>
                                    </p:anim>
                                  </p:childTnLst>
                                </p:cTn>
                              </p:par>
                            </p:childTnLst>
                          </p:cTn>
                        </p:par>
                      </p:childTnLst>
                    </p:cTn>
                  </p:par>
                  <p:par>
                    <p:cTn id="19" fill="hold">
                      <p:stCondLst>
                        <p:cond delay="indefinite"/>
                      </p:stCondLst>
                      <p:childTnLst>
                        <p:par>
                          <p:cTn id="20" fill="hold">
                            <p:stCondLst>
                              <p:cond delay="0"/>
                            </p:stCondLst>
                            <p:childTnLst>
                              <p:par>
                                <p:cTn id="21" presetID="2" presetClass="entr" presetSubtype="4" fill="hold" nodeType="clickEffect">
                                  <p:stCondLst>
                                    <p:cond delay="0"/>
                                  </p:stCondLst>
                                  <p:childTnLst>
                                    <p:set>
                                      <p:cBhvr>
                                        <p:cTn id="22" dur="1" fill="hold">
                                          <p:stCondLst>
                                            <p:cond delay="0"/>
                                          </p:stCondLst>
                                        </p:cTn>
                                        <p:tgtEl>
                                          <p:spTgt spid="8">
                                            <p:txEl>
                                              <p:pRg st="0" end="0"/>
                                            </p:txEl>
                                          </p:spTgt>
                                        </p:tgtEl>
                                        <p:attrNameLst>
                                          <p:attrName>style.visibility</p:attrName>
                                        </p:attrNameLst>
                                      </p:cBhvr>
                                      <p:to>
                                        <p:strVal val="visible"/>
                                      </p:to>
                                    </p:set>
                                    <p:anim calcmode="lin" valueType="num">
                                      <p:cBhvr additive="base">
                                        <p:cTn id="23" dur="500" fill="hold"/>
                                        <p:tgtEl>
                                          <p:spTgt spid="8">
                                            <p:txEl>
                                              <p:pRg st="0" end="0"/>
                                            </p:txEl>
                                          </p:spTgt>
                                        </p:tgtEl>
                                        <p:attrNameLst>
                                          <p:attrName>ppt_x</p:attrName>
                                        </p:attrNameLst>
                                      </p:cBhvr>
                                      <p:tavLst>
                                        <p:tav tm="0">
                                          <p:val>
                                            <p:strVal val="#ppt_x"/>
                                          </p:val>
                                        </p:tav>
                                        <p:tav tm="100000">
                                          <p:val>
                                            <p:strVal val="#ppt_x"/>
                                          </p:val>
                                        </p:tav>
                                      </p:tavLst>
                                    </p:anim>
                                    <p:anim calcmode="lin" valueType="num">
                                      <p:cBhvr additive="base">
                                        <p:cTn id="24" dur="500" fill="hold"/>
                                        <p:tgtEl>
                                          <p:spTgt spid="8">
                                            <p:txEl>
                                              <p:pRg st="0" end="0"/>
                                            </p:txEl>
                                          </p:spTgt>
                                        </p:tgtEl>
                                        <p:attrNameLst>
                                          <p:attrName>ppt_y</p:attrName>
                                        </p:attrNameLst>
                                      </p:cBhvr>
                                      <p:tavLst>
                                        <p:tav tm="0">
                                          <p:val>
                                            <p:strVal val="1+#ppt_h/2"/>
                                          </p:val>
                                        </p:tav>
                                        <p:tav tm="100000">
                                          <p:val>
                                            <p:strVal val="#ppt_y"/>
                                          </p:val>
                                        </p:tav>
                                      </p:tavLst>
                                    </p:anim>
                                  </p:childTnLst>
                                </p:cTn>
                              </p:par>
                              <p:par>
                                <p:cTn id="25" presetID="2" presetClass="entr" presetSubtype="4" fill="hold" nodeType="withEffect">
                                  <p:stCondLst>
                                    <p:cond delay="0"/>
                                  </p:stCondLst>
                                  <p:childTnLst>
                                    <p:set>
                                      <p:cBhvr>
                                        <p:cTn id="26" dur="1" fill="hold">
                                          <p:stCondLst>
                                            <p:cond delay="0"/>
                                          </p:stCondLst>
                                        </p:cTn>
                                        <p:tgtEl>
                                          <p:spTgt spid="8">
                                            <p:txEl>
                                              <p:pRg st="1" end="1"/>
                                            </p:txEl>
                                          </p:spTgt>
                                        </p:tgtEl>
                                        <p:attrNameLst>
                                          <p:attrName>style.visibility</p:attrName>
                                        </p:attrNameLst>
                                      </p:cBhvr>
                                      <p:to>
                                        <p:strVal val="visible"/>
                                      </p:to>
                                    </p:set>
                                    <p:anim calcmode="lin" valueType="num">
                                      <p:cBhvr additive="base">
                                        <p:cTn id="27" dur="500" fill="hold"/>
                                        <p:tgtEl>
                                          <p:spTgt spid="8">
                                            <p:txEl>
                                              <p:pRg st="1" end="1"/>
                                            </p:txEl>
                                          </p:spTgt>
                                        </p:tgtEl>
                                        <p:attrNameLst>
                                          <p:attrName>ppt_x</p:attrName>
                                        </p:attrNameLst>
                                      </p:cBhvr>
                                      <p:tavLst>
                                        <p:tav tm="0">
                                          <p:val>
                                            <p:strVal val="#ppt_x"/>
                                          </p:val>
                                        </p:tav>
                                        <p:tav tm="100000">
                                          <p:val>
                                            <p:strVal val="#ppt_x"/>
                                          </p:val>
                                        </p:tav>
                                      </p:tavLst>
                                    </p:anim>
                                    <p:anim calcmode="lin" valueType="num">
                                      <p:cBhvr additive="base">
                                        <p:cTn id="28" dur="500" fill="hold"/>
                                        <p:tgtEl>
                                          <p:spTgt spid="8">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29" fill="hold">
                      <p:stCondLst>
                        <p:cond delay="indefinite"/>
                      </p:stCondLst>
                      <p:childTnLst>
                        <p:par>
                          <p:cTn id="30" fill="hold">
                            <p:stCondLst>
                              <p:cond delay="0"/>
                            </p:stCondLst>
                            <p:childTnLst>
                              <p:par>
                                <p:cTn id="31" presetID="2" presetClass="entr" presetSubtype="4" fill="hold" grpId="0" nodeType="clickEffect">
                                  <p:stCondLst>
                                    <p:cond delay="0"/>
                                  </p:stCondLst>
                                  <p:childTnLst>
                                    <p:set>
                                      <p:cBhvr>
                                        <p:cTn id="32" dur="1" fill="hold">
                                          <p:stCondLst>
                                            <p:cond delay="0"/>
                                          </p:stCondLst>
                                        </p:cTn>
                                        <p:tgtEl>
                                          <p:spTgt spid="9"/>
                                        </p:tgtEl>
                                        <p:attrNameLst>
                                          <p:attrName>style.visibility</p:attrName>
                                        </p:attrNameLst>
                                      </p:cBhvr>
                                      <p:to>
                                        <p:strVal val="visible"/>
                                      </p:to>
                                    </p:set>
                                    <p:anim calcmode="lin" valueType="num">
                                      <p:cBhvr additive="base">
                                        <p:cTn id="33" dur="500" fill="hold"/>
                                        <p:tgtEl>
                                          <p:spTgt spid="9"/>
                                        </p:tgtEl>
                                        <p:attrNameLst>
                                          <p:attrName>ppt_x</p:attrName>
                                        </p:attrNameLst>
                                      </p:cBhvr>
                                      <p:tavLst>
                                        <p:tav tm="0">
                                          <p:val>
                                            <p:strVal val="#ppt_x"/>
                                          </p:val>
                                        </p:tav>
                                        <p:tav tm="100000">
                                          <p:val>
                                            <p:strVal val="#ppt_x"/>
                                          </p:val>
                                        </p:tav>
                                      </p:tavLst>
                                    </p:anim>
                                    <p:anim calcmode="lin" valueType="num">
                                      <p:cBhvr additive="base">
                                        <p:cTn id="34" dur="500" fill="hold"/>
                                        <p:tgtEl>
                                          <p:spTgt spid="9"/>
                                        </p:tgtEl>
                                        <p:attrNameLst>
                                          <p:attrName>ppt_y</p:attrName>
                                        </p:attrNameLst>
                                      </p:cBhvr>
                                      <p:tavLst>
                                        <p:tav tm="0">
                                          <p:val>
                                            <p:strVal val="1+#ppt_h/2"/>
                                          </p:val>
                                        </p:tav>
                                        <p:tav tm="100000">
                                          <p:val>
                                            <p:strVal val="#ppt_y"/>
                                          </p:val>
                                        </p:tav>
                                      </p:tavLst>
                                    </p:anim>
                                  </p:childTnLst>
                                </p:cTn>
                              </p:par>
                            </p:childTnLst>
                          </p:cTn>
                        </p:par>
                      </p:childTnLst>
                    </p:cTn>
                  </p:par>
                  <p:par>
                    <p:cTn id="35" fill="hold">
                      <p:stCondLst>
                        <p:cond delay="indefinite"/>
                      </p:stCondLst>
                      <p:childTnLst>
                        <p:par>
                          <p:cTn id="36" fill="hold">
                            <p:stCondLst>
                              <p:cond delay="0"/>
                            </p:stCondLst>
                            <p:childTnLst>
                              <p:par>
                                <p:cTn id="37" presetID="2" presetClass="entr" presetSubtype="4" fill="hold" nodeType="clickEffect">
                                  <p:stCondLst>
                                    <p:cond delay="0"/>
                                  </p:stCondLst>
                                  <p:childTnLst>
                                    <p:set>
                                      <p:cBhvr>
                                        <p:cTn id="38" dur="1" fill="hold">
                                          <p:stCondLst>
                                            <p:cond delay="0"/>
                                          </p:stCondLst>
                                        </p:cTn>
                                        <p:tgtEl>
                                          <p:spTgt spid="10">
                                            <p:txEl>
                                              <p:pRg st="0" end="0"/>
                                            </p:txEl>
                                          </p:spTgt>
                                        </p:tgtEl>
                                        <p:attrNameLst>
                                          <p:attrName>style.visibility</p:attrName>
                                        </p:attrNameLst>
                                      </p:cBhvr>
                                      <p:to>
                                        <p:strVal val="visible"/>
                                      </p:to>
                                    </p:set>
                                    <p:anim calcmode="lin" valueType="num">
                                      <p:cBhvr additive="base">
                                        <p:cTn id="39" dur="500" fill="hold"/>
                                        <p:tgtEl>
                                          <p:spTgt spid="10">
                                            <p:txEl>
                                              <p:pRg st="0" end="0"/>
                                            </p:txEl>
                                          </p:spTgt>
                                        </p:tgtEl>
                                        <p:attrNameLst>
                                          <p:attrName>ppt_x</p:attrName>
                                        </p:attrNameLst>
                                      </p:cBhvr>
                                      <p:tavLst>
                                        <p:tav tm="0">
                                          <p:val>
                                            <p:strVal val="#ppt_x"/>
                                          </p:val>
                                        </p:tav>
                                        <p:tav tm="100000">
                                          <p:val>
                                            <p:strVal val="#ppt_x"/>
                                          </p:val>
                                        </p:tav>
                                      </p:tavLst>
                                    </p:anim>
                                    <p:anim calcmode="lin" valueType="num">
                                      <p:cBhvr additive="base">
                                        <p:cTn id="40" dur="500" fill="hold"/>
                                        <p:tgtEl>
                                          <p:spTgt spid="10">
                                            <p:txEl>
                                              <p:pRg st="0" end="0"/>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P spid="7" grpId="0" animBg="1"/>
      <p:bldP spid="9" grpId="0" animBg="1"/>
    </p:bld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endParaRPr lang="en-GB"/>
          </a:p>
        </p:txBody>
      </p:sp>
      <p:pic>
        <p:nvPicPr>
          <p:cNvPr id="24578" name="Picture 2" descr="http://image.slidesharecdn.com/12may2015-lespolitiquesderechercheetdinnovationdanslespaysdelocde-sandrine-150517140423-lva1-app6892/95/12-may-2015-les-politiques-de-recherche-et-dinnovation-dans-les-pays-de-locde-sandrinekergroach-16-638.jpg?cb=1431871557"/>
          <p:cNvPicPr>
            <a:picLocks noChangeAspect="1" noChangeArrowheads="1"/>
          </p:cNvPicPr>
          <p:nvPr/>
        </p:nvPicPr>
        <p:blipFill>
          <a:blip r:embed="rId2" cstate="print"/>
          <a:srcRect/>
          <a:stretch>
            <a:fillRect/>
          </a:stretch>
        </p:blipFill>
        <p:spPr bwMode="auto">
          <a:xfrm>
            <a:off x="0" y="0"/>
            <a:ext cx="9144000" cy="6858000"/>
          </a:xfrm>
          <a:prstGeom prst="rect">
            <a:avLst/>
          </a:prstGeom>
          <a:noFill/>
        </p:spPr>
      </p:pic>
    </p:spTree>
    <p:extLst>
      <p:ext uri="{BB962C8B-B14F-4D97-AF65-F5344CB8AC3E}">
        <p14:creationId xmlns:p14="http://schemas.microsoft.com/office/powerpoint/2010/main" val="248041959"/>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endParaRPr lang="en-GB"/>
          </a:p>
        </p:txBody>
      </p:sp>
      <p:pic>
        <p:nvPicPr>
          <p:cNvPr id="22530" name="Picture 2" descr="http://thumbs.dreamstime.com/z/brics-world-map-pixel-diamond-texture-brazil-russia-india-china-south-africa-42682004.jpg"/>
          <p:cNvPicPr>
            <a:picLocks noChangeAspect="1" noChangeArrowheads="1"/>
          </p:cNvPicPr>
          <p:nvPr/>
        </p:nvPicPr>
        <p:blipFill>
          <a:blip r:embed="rId2" cstate="print"/>
          <a:srcRect/>
          <a:stretch>
            <a:fillRect/>
          </a:stretch>
        </p:blipFill>
        <p:spPr bwMode="auto">
          <a:xfrm>
            <a:off x="0" y="0"/>
            <a:ext cx="9144000" cy="6858000"/>
          </a:xfrm>
          <a:prstGeom prst="rect">
            <a:avLst/>
          </a:prstGeom>
          <a:noFill/>
        </p:spPr>
      </p:pic>
    </p:spTree>
    <p:extLst>
      <p:ext uri="{BB962C8B-B14F-4D97-AF65-F5344CB8AC3E}">
        <p14:creationId xmlns:p14="http://schemas.microsoft.com/office/powerpoint/2010/main" val="3857555144"/>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endParaRPr lang="en-GB"/>
          </a:p>
        </p:txBody>
      </p:sp>
      <p:pic>
        <p:nvPicPr>
          <p:cNvPr id="20482" name="Picture 2" descr="https://upload.wikimedia.org/wikipedia/commons/a/a2/Regional_Organizations_Map.png"/>
          <p:cNvPicPr>
            <a:picLocks noChangeAspect="1" noChangeArrowheads="1"/>
          </p:cNvPicPr>
          <p:nvPr/>
        </p:nvPicPr>
        <p:blipFill>
          <a:blip r:embed="rId2" cstate="print"/>
          <a:srcRect/>
          <a:stretch>
            <a:fillRect/>
          </a:stretch>
        </p:blipFill>
        <p:spPr bwMode="auto">
          <a:xfrm>
            <a:off x="0" y="0"/>
            <a:ext cx="9144000" cy="6858000"/>
          </a:xfrm>
          <a:prstGeom prst="rect">
            <a:avLst/>
          </a:prstGeom>
          <a:noFill/>
        </p:spPr>
      </p:pic>
    </p:spTree>
    <p:extLst>
      <p:ext uri="{BB962C8B-B14F-4D97-AF65-F5344CB8AC3E}">
        <p14:creationId xmlns:p14="http://schemas.microsoft.com/office/powerpoint/2010/main" val="2007223298"/>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endParaRPr lang="en-GB"/>
          </a:p>
        </p:txBody>
      </p:sp>
      <p:pic>
        <p:nvPicPr>
          <p:cNvPr id="17410" name="Picture 2" descr="http://cdn.static-economist.com/sites/default/files/20110910_WOC534.gif"/>
          <p:cNvPicPr>
            <a:picLocks noChangeAspect="1" noChangeArrowheads="1"/>
          </p:cNvPicPr>
          <p:nvPr/>
        </p:nvPicPr>
        <p:blipFill>
          <a:blip r:embed="rId2" cstate="print"/>
          <a:srcRect/>
          <a:stretch>
            <a:fillRect/>
          </a:stretch>
        </p:blipFill>
        <p:spPr bwMode="auto">
          <a:xfrm>
            <a:off x="0" y="0"/>
            <a:ext cx="9144000" cy="6858000"/>
          </a:xfrm>
          <a:prstGeom prst="rect">
            <a:avLst/>
          </a:prstGeom>
          <a:noFill/>
        </p:spPr>
      </p:pic>
    </p:spTree>
    <p:extLst>
      <p:ext uri="{BB962C8B-B14F-4D97-AF65-F5344CB8AC3E}">
        <p14:creationId xmlns:p14="http://schemas.microsoft.com/office/powerpoint/2010/main" val="554926683"/>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solidFill>
            <a:schemeClr val="bg1"/>
          </a:solidFill>
        </p:spPr>
        <p:txBody>
          <a:bodyPr/>
          <a:lstStyle/>
          <a:p>
            <a:r>
              <a:rPr lang="en-GB" b="1" dirty="0">
                <a:effectLst>
                  <a:outerShdw blurRad="38100" dist="38100" dir="2700000" algn="tl">
                    <a:srgbClr val="000000">
                      <a:alpha val="43137"/>
                    </a:srgbClr>
                  </a:outerShdw>
                </a:effectLst>
              </a:rPr>
              <a:t>What’s being ‘globalised’?</a:t>
            </a:r>
            <a:endParaRPr lang="en-US" b="1" dirty="0">
              <a:effectLst>
                <a:outerShdw blurRad="38100" dist="38100" dir="2700000" algn="tl">
                  <a:srgbClr val="000000">
                    <a:alpha val="43137"/>
                  </a:srgbClr>
                </a:outerShdw>
              </a:effectLst>
            </a:endParaRPr>
          </a:p>
        </p:txBody>
      </p:sp>
      <p:sp>
        <p:nvSpPr>
          <p:cNvPr id="3" name="Content Placeholder 2"/>
          <p:cNvSpPr>
            <a:spLocks noGrp="1"/>
          </p:cNvSpPr>
          <p:nvPr>
            <p:ph idx="1"/>
          </p:nvPr>
        </p:nvSpPr>
        <p:spPr/>
        <p:txBody>
          <a:bodyPr>
            <a:normAutofit fontScale="70000" lnSpcReduction="20000"/>
          </a:bodyPr>
          <a:lstStyle/>
          <a:p>
            <a:r>
              <a:rPr lang="en-GB" sz="3900" b="1" dirty="0"/>
              <a:t>Communication</a:t>
            </a:r>
          </a:p>
          <a:p>
            <a:r>
              <a:rPr lang="en-GB" sz="3900" b="1" dirty="0"/>
              <a:t>Trade</a:t>
            </a:r>
          </a:p>
          <a:p>
            <a:r>
              <a:rPr lang="en-GB" sz="3900" b="1" dirty="0"/>
              <a:t>Work</a:t>
            </a:r>
          </a:p>
          <a:p>
            <a:r>
              <a:rPr lang="en-GB" sz="3900" b="1" dirty="0"/>
              <a:t>Migration</a:t>
            </a:r>
          </a:p>
          <a:p>
            <a:r>
              <a:rPr lang="en-GB" sz="3900" b="1" dirty="0"/>
              <a:t>Finance</a:t>
            </a:r>
          </a:p>
          <a:p>
            <a:r>
              <a:rPr lang="en-GB" sz="3900" b="1" dirty="0"/>
              <a:t>Environmental risk</a:t>
            </a:r>
          </a:p>
          <a:p>
            <a:r>
              <a:rPr lang="en-GB" sz="3900" b="1" dirty="0"/>
              <a:t>Health risk</a:t>
            </a:r>
          </a:p>
          <a:p>
            <a:r>
              <a:rPr lang="en-GB" sz="3900" b="1" dirty="0"/>
              <a:t>Culture?</a:t>
            </a:r>
          </a:p>
          <a:p>
            <a:r>
              <a:rPr lang="en-GB" sz="3900" b="1" dirty="0"/>
              <a:t>Class?</a:t>
            </a:r>
          </a:p>
          <a:p>
            <a:pPr>
              <a:buNone/>
            </a:pPr>
            <a:endParaRPr lang="en-US" dirty="0"/>
          </a:p>
        </p:txBody>
      </p:sp>
    </p:spTree>
    <p:extLst>
      <p:ext uri="{BB962C8B-B14F-4D97-AF65-F5344CB8AC3E}">
        <p14:creationId xmlns:p14="http://schemas.microsoft.com/office/powerpoint/2010/main" val="197660970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par>
                                <p:cTn id="9" presetID="2" presetClass="entr" presetSubtype="4" fill="hold" nodeType="with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anim calcmode="lin" valueType="num">
                                      <p:cBhvr additive="base">
                                        <p:cTn id="11"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2" dur="500" fill="hold"/>
                                        <p:tgtEl>
                                          <p:spTgt spid="3">
                                            <p:txEl>
                                              <p:pRg st="1" end="1"/>
                                            </p:txEl>
                                          </p:spTgt>
                                        </p:tgtEl>
                                        <p:attrNameLst>
                                          <p:attrName>ppt_y</p:attrName>
                                        </p:attrNameLst>
                                      </p:cBhvr>
                                      <p:tavLst>
                                        <p:tav tm="0">
                                          <p:val>
                                            <p:strVal val="1+#ppt_h/2"/>
                                          </p:val>
                                        </p:tav>
                                        <p:tav tm="100000">
                                          <p:val>
                                            <p:strVal val="#ppt_y"/>
                                          </p:val>
                                        </p:tav>
                                      </p:tavLst>
                                    </p:anim>
                                  </p:childTnLst>
                                </p:cTn>
                              </p:par>
                              <p:par>
                                <p:cTn id="13" presetID="2" presetClass="entr" presetSubtype="4" fill="hold" nodeType="with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anim calcmode="lin" valueType="num">
                                      <p:cBhvr additive="base">
                                        <p:cTn id="15"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16" dur="500" fill="hold"/>
                                        <p:tgtEl>
                                          <p:spTgt spid="3">
                                            <p:txEl>
                                              <p:pRg st="2" end="2"/>
                                            </p:txEl>
                                          </p:spTgt>
                                        </p:tgtEl>
                                        <p:attrNameLst>
                                          <p:attrName>ppt_y</p:attrName>
                                        </p:attrNameLst>
                                      </p:cBhvr>
                                      <p:tavLst>
                                        <p:tav tm="0">
                                          <p:val>
                                            <p:strVal val="1+#ppt_h/2"/>
                                          </p:val>
                                        </p:tav>
                                        <p:tav tm="100000">
                                          <p:val>
                                            <p:strVal val="#ppt_y"/>
                                          </p:val>
                                        </p:tav>
                                      </p:tavLst>
                                    </p:anim>
                                  </p:childTnLst>
                                </p:cTn>
                              </p:par>
                              <p:par>
                                <p:cTn id="17" presetID="2" presetClass="entr" presetSubtype="4" fill="hold" nodeType="with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anim calcmode="lin" valueType="num">
                                      <p:cBhvr additive="base">
                                        <p:cTn id="19"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3" end="3"/>
                                            </p:txEl>
                                          </p:spTgt>
                                        </p:tgtEl>
                                        <p:attrNameLst>
                                          <p:attrName>ppt_y</p:attrName>
                                        </p:attrNameLst>
                                      </p:cBhvr>
                                      <p:tavLst>
                                        <p:tav tm="0">
                                          <p:val>
                                            <p:strVal val="1+#ppt_h/2"/>
                                          </p:val>
                                        </p:tav>
                                        <p:tav tm="100000">
                                          <p:val>
                                            <p:strVal val="#ppt_y"/>
                                          </p:val>
                                        </p:tav>
                                      </p:tavLst>
                                    </p:anim>
                                  </p:childTnLst>
                                </p:cTn>
                              </p:par>
                              <p:par>
                                <p:cTn id="21" presetID="2" presetClass="entr" presetSubtype="4" fill="hold" nodeType="with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anim calcmode="lin" valueType="num">
                                      <p:cBhvr additive="base">
                                        <p:cTn id="23"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24" dur="500" fill="hold"/>
                                        <p:tgtEl>
                                          <p:spTgt spid="3">
                                            <p:txEl>
                                              <p:pRg st="4" end="4"/>
                                            </p:txEl>
                                          </p:spTgt>
                                        </p:tgtEl>
                                        <p:attrNameLst>
                                          <p:attrName>ppt_y</p:attrName>
                                        </p:attrNameLst>
                                      </p:cBhvr>
                                      <p:tavLst>
                                        <p:tav tm="0">
                                          <p:val>
                                            <p:strVal val="1+#ppt_h/2"/>
                                          </p:val>
                                        </p:tav>
                                        <p:tav tm="100000">
                                          <p:val>
                                            <p:strVal val="#ppt_y"/>
                                          </p:val>
                                        </p:tav>
                                      </p:tavLst>
                                    </p:anim>
                                  </p:childTnLst>
                                </p:cTn>
                              </p:par>
                              <p:par>
                                <p:cTn id="25" presetID="2" presetClass="entr" presetSubtype="4" fill="hold" nodeType="with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anim calcmode="lin" valueType="num">
                                      <p:cBhvr additive="base">
                                        <p:cTn id="27"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28" dur="500" fill="hold"/>
                                        <p:tgtEl>
                                          <p:spTgt spid="3">
                                            <p:txEl>
                                              <p:pRg st="5" end="5"/>
                                            </p:txEl>
                                          </p:spTgt>
                                        </p:tgtEl>
                                        <p:attrNameLst>
                                          <p:attrName>ppt_y</p:attrName>
                                        </p:attrNameLst>
                                      </p:cBhvr>
                                      <p:tavLst>
                                        <p:tav tm="0">
                                          <p:val>
                                            <p:strVal val="1+#ppt_h/2"/>
                                          </p:val>
                                        </p:tav>
                                        <p:tav tm="100000">
                                          <p:val>
                                            <p:strVal val="#ppt_y"/>
                                          </p:val>
                                        </p:tav>
                                      </p:tavLst>
                                    </p:anim>
                                  </p:childTnLst>
                                </p:cTn>
                              </p:par>
                              <p:par>
                                <p:cTn id="29" presetID="2" presetClass="entr" presetSubtype="4" fill="hold" nodeType="with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anim calcmode="lin" valueType="num">
                                      <p:cBhvr additive="base">
                                        <p:cTn id="31" dur="500" fill="hold"/>
                                        <p:tgtEl>
                                          <p:spTgt spid="3">
                                            <p:txEl>
                                              <p:pRg st="6" end="6"/>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6" end="6"/>
                                            </p:txEl>
                                          </p:spTgt>
                                        </p:tgtEl>
                                        <p:attrNameLst>
                                          <p:attrName>ppt_y</p:attrName>
                                        </p:attrNameLst>
                                      </p:cBhvr>
                                      <p:tavLst>
                                        <p:tav tm="0">
                                          <p:val>
                                            <p:strVal val="1+#ppt_h/2"/>
                                          </p:val>
                                        </p:tav>
                                        <p:tav tm="100000">
                                          <p:val>
                                            <p:strVal val="#ppt_y"/>
                                          </p:val>
                                        </p:tav>
                                      </p:tavLst>
                                    </p:anim>
                                  </p:childTnLst>
                                </p:cTn>
                              </p:par>
                              <p:par>
                                <p:cTn id="33" presetID="2" presetClass="entr" presetSubtype="4" fill="hold" nodeType="withEffect">
                                  <p:stCondLst>
                                    <p:cond delay="0"/>
                                  </p:stCondLst>
                                  <p:childTnLst>
                                    <p:set>
                                      <p:cBhvr>
                                        <p:cTn id="34" dur="1" fill="hold">
                                          <p:stCondLst>
                                            <p:cond delay="0"/>
                                          </p:stCondLst>
                                        </p:cTn>
                                        <p:tgtEl>
                                          <p:spTgt spid="3">
                                            <p:txEl>
                                              <p:pRg st="7" end="7"/>
                                            </p:txEl>
                                          </p:spTgt>
                                        </p:tgtEl>
                                        <p:attrNameLst>
                                          <p:attrName>style.visibility</p:attrName>
                                        </p:attrNameLst>
                                      </p:cBhvr>
                                      <p:to>
                                        <p:strVal val="visible"/>
                                      </p:to>
                                    </p:set>
                                    <p:anim calcmode="lin" valueType="num">
                                      <p:cBhvr additive="base">
                                        <p:cTn id="35" dur="500" fill="hold"/>
                                        <p:tgtEl>
                                          <p:spTgt spid="3">
                                            <p:txEl>
                                              <p:pRg st="7" end="7"/>
                                            </p:txEl>
                                          </p:spTgt>
                                        </p:tgtEl>
                                        <p:attrNameLst>
                                          <p:attrName>ppt_x</p:attrName>
                                        </p:attrNameLst>
                                      </p:cBhvr>
                                      <p:tavLst>
                                        <p:tav tm="0">
                                          <p:val>
                                            <p:strVal val="#ppt_x"/>
                                          </p:val>
                                        </p:tav>
                                        <p:tav tm="100000">
                                          <p:val>
                                            <p:strVal val="#ppt_x"/>
                                          </p:val>
                                        </p:tav>
                                      </p:tavLst>
                                    </p:anim>
                                    <p:anim calcmode="lin" valueType="num">
                                      <p:cBhvr additive="base">
                                        <p:cTn id="36" dur="500" fill="hold"/>
                                        <p:tgtEl>
                                          <p:spTgt spid="3">
                                            <p:txEl>
                                              <p:pRg st="7" end="7"/>
                                            </p:txEl>
                                          </p:spTgt>
                                        </p:tgtEl>
                                        <p:attrNameLst>
                                          <p:attrName>ppt_y</p:attrName>
                                        </p:attrNameLst>
                                      </p:cBhvr>
                                      <p:tavLst>
                                        <p:tav tm="0">
                                          <p:val>
                                            <p:strVal val="1+#ppt_h/2"/>
                                          </p:val>
                                        </p:tav>
                                        <p:tav tm="100000">
                                          <p:val>
                                            <p:strVal val="#ppt_y"/>
                                          </p:val>
                                        </p:tav>
                                      </p:tavLst>
                                    </p:anim>
                                  </p:childTnLst>
                                </p:cTn>
                              </p:par>
                              <p:par>
                                <p:cTn id="37" presetID="2" presetClass="entr" presetSubtype="4" fill="hold" nodeType="withEffect">
                                  <p:stCondLst>
                                    <p:cond delay="0"/>
                                  </p:stCondLst>
                                  <p:childTnLst>
                                    <p:set>
                                      <p:cBhvr>
                                        <p:cTn id="38" dur="1" fill="hold">
                                          <p:stCondLst>
                                            <p:cond delay="0"/>
                                          </p:stCondLst>
                                        </p:cTn>
                                        <p:tgtEl>
                                          <p:spTgt spid="3">
                                            <p:txEl>
                                              <p:pRg st="8" end="8"/>
                                            </p:txEl>
                                          </p:spTgt>
                                        </p:tgtEl>
                                        <p:attrNameLst>
                                          <p:attrName>style.visibility</p:attrName>
                                        </p:attrNameLst>
                                      </p:cBhvr>
                                      <p:to>
                                        <p:strVal val="visible"/>
                                      </p:to>
                                    </p:set>
                                    <p:anim calcmode="lin" valueType="num">
                                      <p:cBhvr additive="base">
                                        <p:cTn id="39" dur="500" fill="hold"/>
                                        <p:tgtEl>
                                          <p:spTgt spid="3">
                                            <p:txEl>
                                              <p:pRg st="8" end="8"/>
                                            </p:txEl>
                                          </p:spTgt>
                                        </p:tgtEl>
                                        <p:attrNameLst>
                                          <p:attrName>ppt_x</p:attrName>
                                        </p:attrNameLst>
                                      </p:cBhvr>
                                      <p:tavLst>
                                        <p:tav tm="0">
                                          <p:val>
                                            <p:strVal val="#ppt_x"/>
                                          </p:val>
                                        </p:tav>
                                        <p:tav tm="100000">
                                          <p:val>
                                            <p:strVal val="#ppt_x"/>
                                          </p:val>
                                        </p:tav>
                                      </p:tavLst>
                                    </p:anim>
                                    <p:anim calcmode="lin" valueType="num">
                                      <p:cBhvr additive="base">
                                        <p:cTn id="40" dur="500" fill="hold"/>
                                        <p:tgtEl>
                                          <p:spTgt spid="3">
                                            <p:txEl>
                                              <p:pRg st="8" end="8"/>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solidFill>
            <a:schemeClr val="bg1"/>
          </a:solidFill>
        </p:spPr>
        <p:txBody>
          <a:bodyPr>
            <a:normAutofit fontScale="90000"/>
          </a:bodyPr>
          <a:lstStyle/>
          <a:p>
            <a:r>
              <a:rPr lang="en-GB" b="1" dirty="0">
                <a:effectLst>
                  <a:outerShdw blurRad="38100" dist="38100" dir="2700000" algn="tl">
                    <a:srgbClr val="000000">
                      <a:alpha val="43137"/>
                    </a:srgbClr>
                  </a:outerShdw>
                </a:effectLst>
              </a:rPr>
              <a:t>Some ideas about the globalised world</a:t>
            </a:r>
          </a:p>
        </p:txBody>
      </p:sp>
      <p:sp>
        <p:nvSpPr>
          <p:cNvPr id="3" name="Content Placeholder 2"/>
          <p:cNvSpPr>
            <a:spLocks noGrp="1"/>
          </p:cNvSpPr>
          <p:nvPr>
            <p:ph idx="1"/>
          </p:nvPr>
        </p:nvSpPr>
        <p:spPr/>
        <p:txBody>
          <a:bodyPr>
            <a:normAutofit fontScale="92500" lnSpcReduction="20000"/>
          </a:bodyPr>
          <a:lstStyle/>
          <a:p>
            <a:pPr>
              <a:buNone/>
            </a:pPr>
            <a:r>
              <a:rPr lang="en-GB" b="1" i="1" dirty="0"/>
              <a:t>David Held: Social interactions are increasing in...</a:t>
            </a:r>
          </a:p>
          <a:p>
            <a:pPr>
              <a:buFont typeface="Wingdings" pitchFamily="2" charset="2"/>
              <a:buChar char="Ø"/>
            </a:pPr>
            <a:r>
              <a:rPr lang="en-GB" dirty="0"/>
              <a:t>Extent</a:t>
            </a:r>
          </a:p>
          <a:p>
            <a:pPr>
              <a:buFont typeface="Wingdings" pitchFamily="2" charset="2"/>
              <a:buChar char="Ø"/>
            </a:pPr>
            <a:r>
              <a:rPr lang="en-GB" dirty="0"/>
              <a:t>Intensity</a:t>
            </a:r>
          </a:p>
          <a:p>
            <a:pPr>
              <a:buFont typeface="Wingdings" pitchFamily="2" charset="2"/>
              <a:buChar char="Ø"/>
            </a:pPr>
            <a:r>
              <a:rPr lang="en-GB" dirty="0"/>
              <a:t>Velocity</a:t>
            </a:r>
          </a:p>
          <a:p>
            <a:pPr>
              <a:buFont typeface="Wingdings" pitchFamily="2" charset="2"/>
              <a:buChar char="Ø"/>
            </a:pPr>
            <a:r>
              <a:rPr lang="en-GB" dirty="0"/>
              <a:t>Impact</a:t>
            </a:r>
          </a:p>
          <a:p>
            <a:pPr>
              <a:buNone/>
            </a:pPr>
            <a:r>
              <a:rPr lang="en-GB" i="1" dirty="0"/>
              <a:t>“...boundaries between domestic matters and international affairs </a:t>
            </a:r>
            <a:r>
              <a:rPr lang="en-GB" dirty="0"/>
              <a:t>[have]</a:t>
            </a:r>
            <a:r>
              <a:rPr lang="en-GB" i="1" dirty="0"/>
              <a:t> become increasingly fluid”</a:t>
            </a:r>
          </a:p>
        </p:txBody>
      </p:sp>
    </p:spTree>
    <p:extLst>
      <p:ext uri="{BB962C8B-B14F-4D97-AF65-F5344CB8AC3E}">
        <p14:creationId xmlns:p14="http://schemas.microsoft.com/office/powerpoint/2010/main" val="1928837739"/>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28650" y="332656"/>
            <a:ext cx="7886700" cy="1325563"/>
          </a:xfrm>
          <a:solidFill>
            <a:schemeClr val="bg1"/>
          </a:solidFill>
        </p:spPr>
        <p:txBody>
          <a:bodyPr/>
          <a:lstStyle/>
          <a:p>
            <a:r>
              <a:rPr lang="en-GB" b="1" dirty="0">
                <a:effectLst>
                  <a:outerShdw blurRad="38100" dist="38100" dir="2700000" algn="tl">
                    <a:srgbClr val="000000">
                      <a:alpha val="43137"/>
                    </a:srgbClr>
                  </a:outerShdw>
                </a:effectLst>
              </a:rPr>
              <a:t>...</a:t>
            </a:r>
            <a:endParaRPr lang="en-US" b="1" dirty="0">
              <a:effectLst>
                <a:outerShdw blurRad="38100" dist="38100" dir="2700000" algn="tl">
                  <a:srgbClr val="000000">
                    <a:alpha val="43137"/>
                  </a:srgbClr>
                </a:outerShdw>
              </a:effectLst>
            </a:endParaRPr>
          </a:p>
        </p:txBody>
      </p:sp>
      <p:sp>
        <p:nvSpPr>
          <p:cNvPr id="3" name="Content Placeholder 2"/>
          <p:cNvSpPr>
            <a:spLocks noGrp="1"/>
          </p:cNvSpPr>
          <p:nvPr>
            <p:ph idx="1"/>
          </p:nvPr>
        </p:nvSpPr>
        <p:spPr/>
        <p:txBody>
          <a:bodyPr>
            <a:normAutofit fontScale="85000" lnSpcReduction="10000"/>
          </a:bodyPr>
          <a:lstStyle/>
          <a:p>
            <a:pPr>
              <a:buNone/>
            </a:pPr>
            <a:r>
              <a:rPr lang="en-GB" dirty="0"/>
              <a:t>While globalisation has created new forms of economic interaction, it’s also seen the creation of political forms where these can be challenged.</a:t>
            </a:r>
          </a:p>
          <a:p>
            <a:pPr>
              <a:buFont typeface="Wingdings" pitchFamily="2" charset="2"/>
              <a:buChar char="Ø"/>
            </a:pPr>
            <a:r>
              <a:rPr lang="en-GB" dirty="0"/>
              <a:t>MNCs tie economies together through complex production networks</a:t>
            </a:r>
          </a:p>
          <a:p>
            <a:pPr>
              <a:buFont typeface="Wingdings" pitchFamily="2" charset="2"/>
              <a:buChar char="Ø"/>
            </a:pPr>
            <a:r>
              <a:rPr lang="en-GB" dirty="0"/>
              <a:t> Huge number of International Organisations govern this process</a:t>
            </a:r>
          </a:p>
          <a:p>
            <a:pPr>
              <a:buFont typeface="Wingdings" pitchFamily="2" charset="2"/>
              <a:buChar char="Ø"/>
            </a:pPr>
            <a:endParaRPr lang="en-GB" dirty="0"/>
          </a:p>
          <a:p>
            <a:pPr>
              <a:buFont typeface="Wingdings" pitchFamily="2" charset="2"/>
              <a:buChar char="Ø"/>
            </a:pPr>
            <a:r>
              <a:rPr lang="en-GB" dirty="0">
                <a:hlinkClick r:id="rId2"/>
              </a:rPr>
              <a:t>https://www.youtube.com/watch?v=7owMXrLu2d8</a:t>
            </a:r>
            <a:endParaRPr lang="en-GB" dirty="0"/>
          </a:p>
          <a:p>
            <a:pPr>
              <a:buFont typeface="Wingdings" pitchFamily="2" charset="2"/>
              <a:buChar char="Ø"/>
            </a:pPr>
            <a:endParaRPr lang="en-GB" dirty="0"/>
          </a:p>
          <a:p>
            <a:pPr>
              <a:buFont typeface="Wingdings" pitchFamily="2" charset="2"/>
              <a:buChar char="Ø"/>
            </a:pPr>
            <a:endParaRPr lang="en-US" dirty="0"/>
          </a:p>
        </p:txBody>
      </p:sp>
    </p:spTree>
    <p:extLst>
      <p:ext uri="{BB962C8B-B14F-4D97-AF65-F5344CB8AC3E}">
        <p14:creationId xmlns:p14="http://schemas.microsoft.com/office/powerpoint/2010/main" val="8318734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anim calcmode="lin" valueType="num">
                                      <p:cBhvr additive="base">
                                        <p:cTn id="7"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1" end="1"/>
                                            </p:txEl>
                                          </p:spTgt>
                                        </p:tgtEl>
                                        <p:attrNameLst>
                                          <p:attrName>ppt_y</p:attrName>
                                        </p:attrNameLst>
                                      </p:cBhvr>
                                      <p:tavLst>
                                        <p:tav tm="0">
                                          <p:val>
                                            <p:strVal val="1+#ppt_h/2"/>
                                          </p:val>
                                        </p:tav>
                                        <p:tav tm="100000">
                                          <p:val>
                                            <p:strVal val="#ppt_y"/>
                                          </p:val>
                                        </p:tav>
                                      </p:tavLst>
                                    </p:anim>
                                  </p:childTnLst>
                                </p:cTn>
                              </p:par>
                              <p:par>
                                <p:cTn id="9" presetID="2" presetClass="entr" presetSubtype="4" fill="hold" nodeType="with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anim calcmode="lin" valueType="num">
                                      <p:cBhvr additive="base">
                                        <p:cTn id="11"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12" dur="500" fill="hold"/>
                                        <p:tgtEl>
                                          <p:spTgt spid="3">
                                            <p:txEl>
                                              <p:pRg st="2" end="2"/>
                                            </p:txEl>
                                          </p:spTgt>
                                        </p:tgtEl>
                                        <p:attrNameLst>
                                          <p:attrName>ppt_y</p:attrName>
                                        </p:attrNameLst>
                                      </p:cBhvr>
                                      <p:tavLst>
                                        <p:tav tm="0">
                                          <p:val>
                                            <p:strVal val="1+#ppt_h/2"/>
                                          </p:val>
                                        </p:tav>
                                        <p:tav tm="100000">
                                          <p:val>
                                            <p:strVal val="#ppt_y"/>
                                          </p:val>
                                        </p:tav>
                                      </p:tavLst>
                                    </p:anim>
                                  </p:childTnLst>
                                </p:cTn>
                              </p:par>
                              <p:par>
                                <p:cTn id="13" presetID="2" presetClass="entr" presetSubtype="4" fill="hold" nodeType="with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anim calcmode="lin" valueType="num">
                                      <p:cBhvr additive="base">
                                        <p:cTn id="15"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16"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SharedWithUsers xmlns="94a51082-35cd-47ed-90eb-873799d9a5f8">
      <UserInfo>
        <DisplayName>Sylvia Hoffmann</DisplayName>
        <AccountId>4398</AccountId>
        <AccountType/>
      </UserInfo>
      <UserInfo>
        <DisplayName>Llinos McVicar</DisplayName>
        <AccountId>4803</AccountId>
        <AccountType/>
      </UserInfo>
      <UserInfo>
        <DisplayName>Bunmi Thomas</DisplayName>
        <AccountId>20016</AccountId>
        <AccountType/>
      </UserInfo>
    </SharedWithUsers>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6214330C4B39FA43A242E261950E7E20" ma:contentTypeVersion="12" ma:contentTypeDescription="Create a new document." ma:contentTypeScope="" ma:versionID="f4a02a5ae4bbb10f3eac10ed0676c2ab">
  <xsd:schema xmlns:xsd="http://www.w3.org/2001/XMLSchema" xmlns:xs="http://www.w3.org/2001/XMLSchema" xmlns:p="http://schemas.microsoft.com/office/2006/metadata/properties" xmlns:ns3="7ebdb045-d4a6-4c1f-845d-5c98a18cc89b" xmlns:ns4="94a51082-35cd-47ed-90eb-873799d9a5f8" targetNamespace="http://schemas.microsoft.com/office/2006/metadata/properties" ma:root="true" ma:fieldsID="b5e9c10eecfb4f9ab18561114fa5bee4" ns3:_="" ns4:_="">
    <xsd:import namespace="7ebdb045-d4a6-4c1f-845d-5c98a18cc89b"/>
    <xsd:import namespace="94a51082-35cd-47ed-90eb-873799d9a5f8"/>
    <xsd:element name="properties">
      <xsd:complexType>
        <xsd:sequence>
          <xsd:element name="documentManagement">
            <xsd:complexType>
              <xsd:all>
                <xsd:element ref="ns3:MediaServiceMetadata" minOccurs="0"/>
                <xsd:element ref="ns3:MediaServiceFastMetadata" minOccurs="0"/>
                <xsd:element ref="ns4:SharedWithUsers" minOccurs="0"/>
                <xsd:element ref="ns4:SharedWithDetails" minOccurs="0"/>
                <xsd:element ref="ns4:SharingHintHash" minOccurs="0"/>
                <xsd:element ref="ns3:MediaServiceAutoKeyPoints" minOccurs="0"/>
                <xsd:element ref="ns3:MediaServiceKeyPoints" minOccurs="0"/>
                <xsd:element ref="ns3:MediaServiceDateTaken" minOccurs="0"/>
                <xsd:element ref="ns3:MediaServiceAutoTags" minOccurs="0"/>
                <xsd:element ref="ns3:MediaServiceOCR" minOccurs="0"/>
                <xsd:element ref="ns3:MediaServiceGenerationTime" minOccurs="0"/>
                <xsd:element ref="ns3:MediaServiceEventHashCode"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7ebdb045-d4a6-4c1f-845d-5c98a18cc89b" elementFormDefault="qualified">
    <xsd:import namespace="http://schemas.microsoft.com/office/2006/documentManagement/types"/>
    <xsd:import namespace="http://schemas.microsoft.com/office/infopath/2007/PartnerControls"/>
    <xsd:element name="MediaServiceMetadata" ma:index="8" nillable="true" ma:displayName="MediaServiceMetadata" ma:description="" ma:hidden="true" ma:internalName="MediaServiceMetadata" ma:readOnly="true">
      <xsd:simpleType>
        <xsd:restriction base="dms:Note"/>
      </xsd:simpleType>
    </xsd:element>
    <xsd:element name="MediaServiceFastMetadata" ma:index="9" nillable="true" ma:displayName="MediaServiceFastMetadata" ma:description="" ma:hidden="true" ma:internalName="MediaServiceFastMetadata" ma:readOnly="true">
      <xsd:simpleType>
        <xsd:restriction base="dms:Note"/>
      </xsd:simpleType>
    </xsd:element>
    <xsd:element name="MediaServiceAutoKeyPoints" ma:index="13" nillable="true" ma:displayName="MediaServiceAutoKeyPoints" ma:hidden="true" ma:internalName="MediaServiceAutoKeyPoints" ma:readOnly="true">
      <xsd:simpleType>
        <xsd:restriction base="dms:Note"/>
      </xsd:simpleType>
    </xsd:element>
    <xsd:element name="MediaServiceKeyPoints" ma:index="14" nillable="true" ma:displayName="KeyPoints" ma:internalName="MediaServiceKeyPoints" ma:readOnly="true">
      <xsd:simpleType>
        <xsd:restriction base="dms:Note">
          <xsd:maxLength value="255"/>
        </xsd:restriction>
      </xsd:simpleType>
    </xsd:element>
    <xsd:element name="MediaServiceDateTaken" ma:index="15" nillable="true" ma:displayName="MediaServiceDateTaken" ma:hidden="true" ma:internalName="MediaServiceDateTaken" ma:readOnly="true">
      <xsd:simpleType>
        <xsd:restriction base="dms:Text"/>
      </xsd:simpleType>
    </xsd:element>
    <xsd:element name="MediaServiceAutoTags" ma:index="16" nillable="true" ma:displayName="Tags" ma:internalName="MediaServiceAutoTags" ma:readOnly="true">
      <xsd:simpleType>
        <xsd:restriction base="dms:Text"/>
      </xsd:simpleType>
    </xsd:element>
    <xsd:element name="MediaServiceOCR" ma:index="17" nillable="true" ma:displayName="Extracted Text" ma:internalName="MediaServiceOCR" ma:readOnly="true">
      <xsd:simpleType>
        <xsd:restriction base="dms:Note">
          <xsd:maxLength value="255"/>
        </xsd:restriction>
      </xsd:simpleType>
    </xsd:element>
    <xsd:element name="MediaServiceGenerationTime" ma:index="18" nillable="true" ma:displayName="MediaServiceGenerationTime" ma:hidden="true" ma:internalName="MediaServiceGenerationTime" ma:readOnly="true">
      <xsd:simpleType>
        <xsd:restriction base="dms:Text"/>
      </xsd:simpleType>
    </xsd:element>
    <xsd:element name="MediaServiceEventHashCode" ma:index="19" nillable="true" ma:displayName="MediaServiceEventHashCode" ma:hidden="true" ma:internalName="MediaServiceEventHashCode"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94a51082-35cd-47ed-90eb-873799d9a5f8" elementFormDefault="qualified">
    <xsd:import namespace="http://schemas.microsoft.com/office/2006/documentManagement/types"/>
    <xsd:import namespace="http://schemas.microsoft.com/office/infopath/2007/PartnerControls"/>
    <xsd:element name="SharedWithUsers" ma:index="1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1" nillable="true" ma:displayName="Shared With Details" ma:internalName="SharedWithDetails" ma:readOnly="true">
      <xsd:simpleType>
        <xsd:restriction base="dms:Note">
          <xsd:maxLength value="255"/>
        </xsd:restriction>
      </xsd:simpleType>
    </xsd:element>
    <xsd:element name="SharingHintHash" ma:index="12"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D081439C-114A-4151-B03A-0408F1ADA968}">
  <ds:schemaRefs>
    <ds:schemaRef ds:uri="http://schemas.microsoft.com/sharepoint/v3/contenttype/forms"/>
  </ds:schemaRefs>
</ds:datastoreItem>
</file>

<file path=customXml/itemProps2.xml><?xml version="1.0" encoding="utf-8"?>
<ds:datastoreItem xmlns:ds="http://schemas.openxmlformats.org/officeDocument/2006/customXml" ds:itemID="{65FC5585-51CA-4C4C-9028-AEC8FAD67B8B}">
  <ds:schemaRefs>
    <ds:schemaRef ds:uri="http://purl.org/dc/terms/"/>
    <ds:schemaRef ds:uri="http://www.w3.org/XML/1998/namespace"/>
    <ds:schemaRef ds:uri="http://schemas.microsoft.com/office/2006/documentManagement/types"/>
    <ds:schemaRef ds:uri="7ebdb045-d4a6-4c1f-845d-5c98a18cc89b"/>
    <ds:schemaRef ds:uri="http://purl.org/dc/dcmitype/"/>
    <ds:schemaRef ds:uri="http://purl.org/dc/elements/1.1/"/>
    <ds:schemaRef ds:uri="http://schemas.microsoft.com/office/infopath/2007/PartnerControls"/>
    <ds:schemaRef ds:uri="http://schemas.openxmlformats.org/package/2006/metadata/core-properties"/>
    <ds:schemaRef ds:uri="94a51082-35cd-47ed-90eb-873799d9a5f8"/>
    <ds:schemaRef ds:uri="http://schemas.microsoft.com/office/2006/metadata/properties"/>
  </ds:schemaRefs>
</ds:datastoreItem>
</file>

<file path=customXml/itemProps3.xml><?xml version="1.0" encoding="utf-8"?>
<ds:datastoreItem xmlns:ds="http://schemas.openxmlformats.org/officeDocument/2006/customXml" ds:itemID="{82CB7744-7DA4-4CF9-803A-C582A3915812}">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7ebdb045-d4a6-4c1f-845d-5c98a18cc89b"/>
    <ds:schemaRef ds:uri="94a51082-35cd-47ed-90eb-873799d9a5f8"/>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20140311PresentationUWTSDTemplate</Template>
  <TotalTime>95</TotalTime>
  <Words>1376</Words>
  <Application>Microsoft Office PowerPoint</Application>
  <PresentationFormat>On-screen Show (4:3)</PresentationFormat>
  <Paragraphs>193</Paragraphs>
  <Slides>30</Slides>
  <Notes>4</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30</vt:i4>
      </vt:variant>
    </vt:vector>
  </HeadingPairs>
  <TitlesOfParts>
    <vt:vector size="35" baseType="lpstr">
      <vt:lpstr>Arial</vt:lpstr>
      <vt:lpstr>Calibri</vt:lpstr>
      <vt:lpstr>Myriad Pro</vt:lpstr>
      <vt:lpstr>Wingdings</vt:lpstr>
      <vt:lpstr>20140311PresentationUWTSDTemplate</vt:lpstr>
      <vt:lpstr>Globalization and Strategy  Week 6</vt:lpstr>
      <vt:lpstr>Learning Outcomes</vt:lpstr>
      <vt:lpstr>Strategy</vt:lpstr>
      <vt:lpstr>PowerPoint Presentation</vt:lpstr>
      <vt:lpstr>Strategic Questions</vt:lpstr>
      <vt:lpstr>Aims (General) &amp; Objectives (Specific)</vt:lpstr>
      <vt:lpstr>SWOT Analysis</vt:lpstr>
      <vt:lpstr>Contingency (Chance)?</vt:lpstr>
      <vt:lpstr>Corporate Vs. Operational Strategy</vt:lpstr>
      <vt:lpstr>The Three Elements of Strategy</vt:lpstr>
      <vt:lpstr>Strategic Analysis cont’d.</vt:lpstr>
      <vt:lpstr>2) Strategic Choice</vt:lpstr>
      <vt:lpstr>Cost Leadership: Requirements</vt:lpstr>
      <vt:lpstr>2) Differentiation</vt:lpstr>
      <vt:lpstr>Differentiation: Requirements</vt:lpstr>
      <vt:lpstr>3) Niche Strategy</vt:lpstr>
      <vt:lpstr>Strategic Options</vt:lpstr>
      <vt:lpstr>Strategic Options</vt:lpstr>
      <vt:lpstr>3) Strategy Implementation</vt:lpstr>
      <vt:lpstr>Implementation</vt:lpstr>
      <vt:lpstr>Example: Apple vs the rest</vt:lpstr>
      <vt:lpstr>What is ‘Globalisation’?</vt:lpstr>
      <vt:lpstr>Key Processes</vt:lpstr>
      <vt:lpstr>PowerPoint Presentation</vt:lpstr>
      <vt:lpstr>PowerPoint Presentation</vt:lpstr>
      <vt:lpstr>PowerPoint Presentation</vt:lpstr>
      <vt:lpstr>PowerPoint Presentation</vt:lpstr>
      <vt:lpstr>What’s being ‘globalised’?</vt:lpstr>
      <vt:lpstr>Some ideas about the globalised world</vt:lpstr>
      <vt:lpstr>...</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Swanson, Mike</dc:creator>
  <cp:lastModifiedBy>Okeoma</cp:lastModifiedBy>
  <cp:revision>5</cp:revision>
  <dcterms:created xsi:type="dcterms:W3CDTF">2015-04-14T15:21:28Z</dcterms:created>
  <dcterms:modified xsi:type="dcterms:W3CDTF">2021-03-24T07:44:25Z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0x0101006214330C4B39FA43A242E261950E7E20</vt:lpwstr>
  </property>
</Properties>
</file>