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45A8F7-ACB3-3450-AFBF-4D0806413509}" v="173" dt="2022-11-10T19:54:17.644"/>
    <p1510:client id="{82393BBA-1939-9C11-1969-DF241187C4C1}" v="46" dt="2022-11-10T19:58:02.727"/>
    <p1510:client id="{EADFCAC2-6F27-4A64-BA42-86D56B22F867}" v="37" dt="2022-09-23T09:18:16.0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5552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03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450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542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89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0404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5512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6967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380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856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32032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0157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44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8">
            <a:extLst>
              <a:ext uri="{FF2B5EF4-FFF2-40B4-BE49-F238E27FC236}">
                <a16:creationId xmlns:a16="http://schemas.microsoft.com/office/drawing/2014/main" id="{875485B9-8EE1-447A-9C08-F7D6B532A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3">
            <a:extLst>
              <a:ext uri="{FF2B5EF4-FFF2-40B4-BE49-F238E27FC236}">
                <a16:creationId xmlns:a16="http://schemas.microsoft.com/office/drawing/2014/main" id="{252BE51D-5189-F478-41B7-E1B9C4E0EF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1575" r="9085" b="7285"/>
          <a:stretch/>
        </p:blipFill>
        <p:spPr>
          <a:xfrm>
            <a:off x="20" y="10"/>
            <a:ext cx="12191980" cy="6857988"/>
          </a:xfrm>
          <a:prstGeom prst="rect">
            <a:avLst/>
          </a:prstGeom>
        </p:spPr>
      </p:pic>
      <p:sp>
        <p:nvSpPr>
          <p:cNvPr id="20" name="Rectangle 10">
            <a:extLst>
              <a:ext uri="{FF2B5EF4-FFF2-40B4-BE49-F238E27FC236}">
                <a16:creationId xmlns:a16="http://schemas.microsoft.com/office/drawing/2014/main" id="{B963707F-B98C-4143-AFCF-D6B56C975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405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88D2DFBB-460D-4ECB-BD76-509C99DAD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5583" y="601197"/>
            <a:ext cx="5009388" cy="5789368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7126" y="1419225"/>
            <a:ext cx="4320227" cy="2395117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FFFFFF"/>
                </a:solidFill>
                <a:cs typeface="Calibri Light"/>
              </a:rPr>
              <a:t>Learning in digital Era - Personal development plan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C02E0A-C8FA-BFE3-2B79-8ACCA3FD21CF}"/>
              </a:ext>
            </a:extLst>
          </p:cNvPr>
          <p:cNvSpPr txBox="1"/>
          <p:nvPr/>
        </p:nvSpPr>
        <p:spPr>
          <a:xfrm>
            <a:off x="1669676" y="4269440"/>
            <a:ext cx="243335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Derrick Gregory</a:t>
            </a:r>
          </a:p>
          <a:p>
            <a:pPr algn="ctr"/>
            <a:r>
              <a:rPr lang="en-US" dirty="0">
                <a:ea typeface="+mn-lt"/>
                <a:cs typeface="+mn-lt"/>
              </a:rPr>
              <a:t>2215915</a:t>
            </a:r>
            <a:endParaRPr lang="en-US" dirty="0"/>
          </a:p>
          <a:p>
            <a:pPr algn="ctr"/>
            <a:r>
              <a:rPr lang="en-US" dirty="0">
                <a:ea typeface="+mn-lt"/>
                <a:cs typeface="+mn-lt"/>
              </a:rPr>
              <a:t>11/11/2022</a:t>
            </a:r>
            <a:endParaRPr lang="en-US" dirty="0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3D7BB6C-F798-FA11-6C45-A2C47B2B3E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373056"/>
              </p:ext>
            </p:extLst>
          </p:nvPr>
        </p:nvGraphicFramePr>
        <p:xfrm>
          <a:off x="582705" y="549088"/>
          <a:ext cx="11029950" cy="4038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8325">
                  <a:extLst>
                    <a:ext uri="{9D8B030D-6E8A-4147-A177-3AD203B41FA5}">
                      <a16:colId xmlns:a16="http://schemas.microsoft.com/office/drawing/2014/main" val="3583942595"/>
                    </a:ext>
                  </a:extLst>
                </a:gridCol>
                <a:gridCol w="1838325">
                  <a:extLst>
                    <a:ext uri="{9D8B030D-6E8A-4147-A177-3AD203B41FA5}">
                      <a16:colId xmlns:a16="http://schemas.microsoft.com/office/drawing/2014/main" val="2357820044"/>
                    </a:ext>
                  </a:extLst>
                </a:gridCol>
                <a:gridCol w="1838325">
                  <a:extLst>
                    <a:ext uri="{9D8B030D-6E8A-4147-A177-3AD203B41FA5}">
                      <a16:colId xmlns:a16="http://schemas.microsoft.com/office/drawing/2014/main" val="3750873794"/>
                    </a:ext>
                  </a:extLst>
                </a:gridCol>
                <a:gridCol w="1838325">
                  <a:extLst>
                    <a:ext uri="{9D8B030D-6E8A-4147-A177-3AD203B41FA5}">
                      <a16:colId xmlns:a16="http://schemas.microsoft.com/office/drawing/2014/main" val="1300128350"/>
                    </a:ext>
                  </a:extLst>
                </a:gridCol>
                <a:gridCol w="1838325">
                  <a:extLst>
                    <a:ext uri="{9D8B030D-6E8A-4147-A177-3AD203B41FA5}">
                      <a16:colId xmlns:a16="http://schemas.microsoft.com/office/drawing/2014/main" val="1264093851"/>
                    </a:ext>
                  </a:extLst>
                </a:gridCol>
                <a:gridCol w="1838325">
                  <a:extLst>
                    <a:ext uri="{9D8B030D-6E8A-4147-A177-3AD203B41FA5}">
                      <a16:colId xmlns:a16="http://schemas.microsoft.com/office/drawing/2014/main" val="667555915"/>
                    </a:ext>
                  </a:extLst>
                </a:gridCol>
              </a:tblGrid>
              <a:tr h="639732"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What are your</a:t>
                      </a:r>
                      <a:endParaRPr lang="en-US" dirty="0">
                        <a:effectLst/>
                      </a:endParaRPr>
                    </a:p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long-term goals?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What are your specific</a:t>
                      </a:r>
                      <a:endParaRPr lang="en-US" dirty="0">
                        <a:effectLst/>
                      </a:endParaRPr>
                    </a:p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career goals?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What are the key skills</a:t>
                      </a:r>
                      <a:endParaRPr lang="en-US" dirty="0">
                        <a:effectLst/>
                      </a:endParaRPr>
                    </a:p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needed for each one</a:t>
                      </a:r>
                      <a:endParaRPr lang="en-US" dirty="0">
                        <a:effectLst/>
                      </a:endParaRPr>
                    </a:p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of your goals?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What skills do you</a:t>
                      </a:r>
                      <a:endParaRPr lang="en-US" dirty="0">
                        <a:effectLst/>
                      </a:endParaRPr>
                    </a:p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need to work on?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What actions are you</a:t>
                      </a:r>
                      <a:endParaRPr lang="en-US" dirty="0">
                        <a:effectLst/>
                      </a:endParaRPr>
                    </a:p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going to take?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When are you</a:t>
                      </a:r>
                      <a:endParaRPr lang="en-US" dirty="0">
                        <a:effectLst/>
                      </a:endParaRPr>
                    </a:p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going to complete</a:t>
                      </a:r>
                      <a:endParaRPr lang="en-US" dirty="0">
                        <a:effectLst/>
                      </a:endParaRPr>
                    </a:p>
                    <a:p>
                      <a:pPr algn="ctr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your training by?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extLst>
                  <a:ext uri="{0D108BD9-81ED-4DB2-BD59-A6C34878D82A}">
                    <a16:rowId xmlns:a16="http://schemas.microsoft.com/office/drawing/2014/main" val="35948658"/>
                  </a:ext>
                </a:extLst>
              </a:tr>
              <a:tr h="1264233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To have a career in Data Entry or related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Become experienced in computing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Time Management </a:t>
                      </a:r>
                      <a:endParaRPr lang="en-US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IT Skills</a:t>
                      </a:r>
                      <a:endParaRPr lang="en-US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Networking Skills</a:t>
                      </a:r>
                      <a:endParaRPr lang="en-US" dirty="0">
                        <a:effectLst/>
                      </a:endParaRPr>
                    </a:p>
                    <a:p>
                      <a:pPr fontAlgn="t"/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Networking Skills</a:t>
                      </a:r>
                      <a:endParaRPr lang="en-US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Time Management skills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Attend networking events</a:t>
                      </a:r>
                      <a:endParaRPr lang="en-US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Use the R-A-C (Record, Analyze, Change) method to help with time management  [2]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9 Months 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extLst>
                  <a:ext uri="{0D108BD9-81ED-4DB2-BD59-A6C34878D82A}">
                    <a16:rowId xmlns:a16="http://schemas.microsoft.com/office/drawing/2014/main" val="1439188354"/>
                  </a:ext>
                </a:extLst>
              </a:tr>
              <a:tr h="913904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To become more confident in computing and digital skills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Start a career involving data or computing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Typing Speed</a:t>
                      </a:r>
                      <a:endParaRPr lang="en-US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Computer skills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Typing Skills 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Typing lessons online to improve speed</a:t>
                      </a:r>
                      <a:endParaRPr lang="en-US" dirty="0">
                        <a:effectLst/>
                      </a:endParaRPr>
                    </a:p>
                    <a:p>
                      <a:pPr fontAlgn="t"/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6 months 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extLst>
                  <a:ext uri="{0D108BD9-81ED-4DB2-BD59-A6C34878D82A}">
                    <a16:rowId xmlns:a16="http://schemas.microsoft.com/office/drawing/2014/main" val="1423284497"/>
                  </a:ext>
                </a:extLst>
              </a:tr>
              <a:tr h="929134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Improve employability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Study a higher qualification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Organisational skills</a:t>
                      </a:r>
                      <a:endParaRPr lang="en-US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Critical Thinking Skills [4]</a:t>
                      </a:r>
                      <a:endParaRPr lang="en-US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Communication Skills</a:t>
                      </a:r>
                      <a:endParaRPr lang="en-US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Flexibility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Organisational Skills</a:t>
                      </a:r>
                      <a:endParaRPr lang="en-US" dirty="0">
                        <a:effectLst/>
                      </a:endParaRPr>
                    </a:p>
                    <a:p>
                      <a:pPr fontAlgn="t"/>
                      <a:br>
                        <a:rPr lang="en-US" dirty="0">
                          <a:effectLst/>
                        </a:rPr>
                      </a:b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Volunteer to gain experience Create a to-do list daily / weekly 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24 months</a:t>
                      </a:r>
                      <a:endParaRPr lang="en-US" dirty="0">
                        <a:effectLst/>
                      </a:endParaRPr>
                    </a:p>
                  </a:txBody>
                  <a:tcPr marL="95250" marR="95250" marT="47625" marB="47625"/>
                </a:tc>
                <a:extLst>
                  <a:ext uri="{0D108BD9-81ED-4DB2-BD59-A6C34878D82A}">
                    <a16:rowId xmlns:a16="http://schemas.microsoft.com/office/drawing/2014/main" val="262956065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E22BE38-2A87-0587-6CD3-DC8E9013BA03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26AEAEB9-D122-02CC-1BCC-07AD0AD28F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6894110"/>
              </p:ext>
            </p:extLst>
          </p:nvPr>
        </p:nvGraphicFramePr>
        <p:xfrm>
          <a:off x="672353" y="4852146"/>
          <a:ext cx="10807641" cy="17385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2547">
                  <a:extLst>
                    <a:ext uri="{9D8B030D-6E8A-4147-A177-3AD203B41FA5}">
                      <a16:colId xmlns:a16="http://schemas.microsoft.com/office/drawing/2014/main" val="2954137648"/>
                    </a:ext>
                  </a:extLst>
                </a:gridCol>
                <a:gridCol w="3602547">
                  <a:extLst>
                    <a:ext uri="{9D8B030D-6E8A-4147-A177-3AD203B41FA5}">
                      <a16:colId xmlns:a16="http://schemas.microsoft.com/office/drawing/2014/main" val="3830750460"/>
                    </a:ext>
                  </a:extLst>
                </a:gridCol>
                <a:gridCol w="3602547">
                  <a:extLst>
                    <a:ext uri="{9D8B030D-6E8A-4147-A177-3AD203B41FA5}">
                      <a16:colId xmlns:a16="http://schemas.microsoft.com/office/drawing/2014/main" val="2240053243"/>
                    </a:ext>
                  </a:extLst>
                </a:gridCol>
              </a:tblGrid>
              <a:tr h="458391">
                <a:tc>
                  <a:txBody>
                    <a:bodyPr/>
                    <a:lstStyle/>
                    <a:p>
                      <a:r>
                        <a:rPr lang="en-US" sz="1200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Traits Gained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7699562"/>
                  </a:ext>
                </a:extLst>
              </a:tr>
              <a:tr h="983459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200" b="0" i="0" u="none" strike="noStrike" baseline="0" noProof="0" dirty="0">
                          <a:solidFill>
                            <a:srgbClr val="000000"/>
                          </a:solidFill>
                          <a:latin typeface="Univers"/>
                        </a:rPr>
                        <a:t>I have knowledge of basic computer skills and digital skills </a:t>
                      </a:r>
                      <a:endParaRPr lang="en-US" sz="1200" dirty="0"/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200" b="0" i="0" u="none" strike="noStrike" baseline="0" noProof="0" dirty="0">
                          <a:solidFill>
                            <a:srgbClr val="000000"/>
                          </a:solidFill>
                          <a:latin typeface="Univers"/>
                        </a:rPr>
                        <a:t>I have good communication skills and I am able to work in a team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200" b="0" i="0" u="none" strike="noStrike" noProof="0" dirty="0">
                          <a:latin typeface="Univers"/>
                        </a:rPr>
                        <a:t>Time Management needs to be improved [1]</a:t>
                      </a:r>
                      <a:endParaRPr lang="en-US" sz="1200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200" b="0" i="0" u="none" strike="noStrike" noProof="0" dirty="0">
                          <a:latin typeface="Univers"/>
                        </a:rPr>
                        <a:t>Procrastination should be improved using the Salami Technique by breaking down the tasks [3]</a:t>
                      </a:r>
                      <a:endParaRPr lang="en-US" sz="1200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200" b="0" i="0" u="none" strike="noStrike" noProof="0" dirty="0">
                          <a:latin typeface="Univers"/>
                        </a:rPr>
                        <a:t>Improved motivation and determination to do well</a:t>
                      </a:r>
                      <a:endParaRPr lang="en-US" sz="1200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200" b="0" i="0" u="none" strike="noStrike" noProof="0" dirty="0">
                          <a:latin typeface="Univers"/>
                        </a:rPr>
                        <a:t>Research skills when looking for literature </a:t>
                      </a:r>
                      <a:endParaRPr lang="en-US" sz="1200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200" b="0" i="0" u="none" strike="noStrike" noProof="0" dirty="0">
                          <a:latin typeface="Univers"/>
                        </a:rPr>
                        <a:t>I can take initiative and go beyond the work</a:t>
                      </a:r>
                      <a:endParaRPr lang="en-US" sz="1200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99939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1390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5E449-EBFC-2C17-D1E7-9D8AAE404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8E3BB-D8CF-55FA-A3F8-4C9D9BC25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05435" indent="-305435"/>
            <a:r>
              <a:rPr lang="en-US" sz="1400" dirty="0">
                <a:ea typeface="+mn-lt"/>
                <a:cs typeface="+mn-lt"/>
              </a:rPr>
              <a:t>[1] H. E. Douglas, M. Bore, and D. Munro, “Coping with University Education: The relationships of Time Management </a:t>
            </a:r>
            <a:r>
              <a:rPr lang="en-US" sz="1400" dirty="0" err="1">
                <a:ea typeface="+mn-lt"/>
                <a:cs typeface="+mn-lt"/>
              </a:rPr>
              <a:t>Behaviour</a:t>
            </a:r>
            <a:r>
              <a:rPr lang="en-US" sz="1400" dirty="0">
                <a:ea typeface="+mn-lt"/>
                <a:cs typeface="+mn-lt"/>
              </a:rPr>
              <a:t> and Work Engagement with the Five Factor Model Aspects,” </a:t>
            </a:r>
            <a:r>
              <a:rPr lang="en-US" sz="1400" i="1" dirty="0">
                <a:ea typeface="+mn-lt"/>
                <a:cs typeface="+mn-lt"/>
              </a:rPr>
              <a:t>Learning and Individual Differences</a:t>
            </a:r>
            <a:r>
              <a:rPr lang="en-US" sz="1400" dirty="0">
                <a:ea typeface="+mn-lt"/>
                <a:cs typeface="+mn-lt"/>
              </a:rPr>
              <a:t>, vol. 45, pp. 268–274, Jan. 2016.</a:t>
            </a:r>
            <a:endParaRPr lang="en-US" sz="1400"/>
          </a:p>
          <a:p>
            <a:pPr marL="305435" indent="-305435"/>
            <a:r>
              <a:rPr lang="en-US" sz="1400" dirty="0">
                <a:ea typeface="+mn-lt"/>
                <a:cs typeface="+mn-lt"/>
              </a:rPr>
              <a:t>[2] A. F. JILANI, </a:t>
            </a:r>
            <a:r>
              <a:rPr lang="en-US" sz="1400" i="1" dirty="0">
                <a:ea typeface="+mn-lt"/>
                <a:cs typeface="+mn-lt"/>
              </a:rPr>
              <a:t>100 TECHNIQUES TO BECOME A GENIUS STUDENT</a:t>
            </a:r>
            <a:r>
              <a:rPr lang="en-US" sz="1400" dirty="0">
                <a:ea typeface="+mn-lt"/>
                <a:cs typeface="+mn-lt"/>
              </a:rPr>
              <a:t>. Lulu.com.</a:t>
            </a:r>
            <a:endParaRPr lang="en-US" sz="1400"/>
          </a:p>
          <a:p>
            <a:pPr marL="305435" indent="-305435"/>
            <a:r>
              <a:rPr lang="en-US" sz="1400" dirty="0">
                <a:ea typeface="+mn-lt"/>
                <a:cs typeface="+mn-lt"/>
              </a:rPr>
              <a:t>[3]  Eat That Frog! Twenty one Great Ways to Stop Procrastinating and Get More Done in Less Time. Author Brian Tracy. Published by Berrett-Koehler Publishers Inc, Northern Ontario business, vol. 27, no. 10, p. 2–, 2007.</a:t>
            </a:r>
            <a:endParaRPr lang="en-US" sz="1400"/>
          </a:p>
          <a:p>
            <a:pPr marL="305435" indent="-305435"/>
            <a:r>
              <a:rPr lang="en-US" sz="1400" dirty="0">
                <a:ea typeface="+mn-lt"/>
                <a:cs typeface="+mn-lt"/>
              </a:rPr>
              <a:t>[4] S. Cottrell, </a:t>
            </a:r>
            <a:r>
              <a:rPr lang="en-US" sz="1400" i="1" dirty="0">
                <a:ea typeface="+mn-lt"/>
                <a:cs typeface="+mn-lt"/>
              </a:rPr>
              <a:t>Critical thinking skills : developing effective analysis and argument</a:t>
            </a:r>
            <a:r>
              <a:rPr lang="en-US" sz="1400" dirty="0">
                <a:ea typeface="+mn-lt"/>
                <a:cs typeface="+mn-lt"/>
              </a:rPr>
              <a:t>. Basingstoke, Hampshire ; New York, Ny: Palgrave Macmillan, 2011.</a:t>
            </a:r>
            <a:endParaRPr lang="en-US" sz="1400" dirty="0"/>
          </a:p>
          <a:p>
            <a:pPr marL="305435" indent="-305435"/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95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theme/theme1.xml><?xml version="1.0" encoding="utf-8"?>
<a:theme xmlns:a="http://schemas.openxmlformats.org/drawingml/2006/main" name="DividendVTI">
  <a:themeElements>
    <a:clrScheme name="AnalogousFromLightSeedRightStep">
      <a:dk1>
        <a:srgbClr val="000000"/>
      </a:dk1>
      <a:lt1>
        <a:srgbClr val="FFFFFF"/>
      </a:lt1>
      <a:dk2>
        <a:srgbClr val="302441"/>
      </a:dk2>
      <a:lt2>
        <a:srgbClr val="E8E6E2"/>
      </a:lt2>
      <a:accent1>
        <a:srgbClr val="92A1C4"/>
      </a:accent1>
      <a:accent2>
        <a:srgbClr val="867FBA"/>
      </a:accent2>
      <a:accent3>
        <a:srgbClr val="B096C6"/>
      </a:accent3>
      <a:accent4>
        <a:srgbClr val="B77FBA"/>
      </a:accent4>
      <a:accent5>
        <a:srgbClr val="C593B2"/>
      </a:accent5>
      <a:accent6>
        <a:srgbClr val="BA7F8B"/>
      </a:accent6>
      <a:hlink>
        <a:srgbClr val="928158"/>
      </a:hlink>
      <a:folHlink>
        <a:srgbClr val="7F7F7F"/>
      </a:folHlink>
    </a:clrScheme>
    <a:fontScheme name="Dividend">
      <a:majorFont>
        <a:latin typeface="Univers Condensed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Univers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DividendVTI</vt:lpstr>
      <vt:lpstr>Learning in digital Era - Personal development plan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83</cp:revision>
  <dcterms:created xsi:type="dcterms:W3CDTF">2022-09-23T09:15:02Z</dcterms:created>
  <dcterms:modified xsi:type="dcterms:W3CDTF">2022-11-10T20:10:06Z</dcterms:modified>
</cp:coreProperties>
</file>