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5"/>
  </p:normalViewPr>
  <p:slideViewPr>
    <p:cSldViewPr snapToGrid="0">
      <p:cViewPr varScale="1">
        <p:scale>
          <a:sx n="107" d="100"/>
          <a:sy n="107" d="100"/>
        </p:scale>
        <p:origin x="73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10/26/26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10/26/26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10/26/26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10/26/26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t>10/26/26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10/26/26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10/26/26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10/26/26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10/26/26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10/26/26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3F659-B21A-98FB-0F33-B3C6D5952214}"/>
              </a:ext>
            </a:extLst>
          </p:cNvPr>
          <p:cNvSpPr>
            <a:spLocks noGrp="1"/>
          </p:cNvSpPr>
          <p:nvPr>
            <p:ph type="ctrTitle"/>
          </p:nvPr>
        </p:nvSpPr>
        <p:spPr>
          <a:xfrm>
            <a:off x="2315688" y="2434442"/>
            <a:ext cx="8739164" cy="1330036"/>
          </a:xfrm>
        </p:spPr>
        <p:txBody>
          <a:bodyPr>
            <a:normAutofit fontScale="90000"/>
          </a:bodyPr>
          <a:lstStyle/>
          <a:p>
            <a:r>
              <a:rPr lang="en-US" sz="2300" b="1">
                <a:latin typeface="Arial" panose="020B0604020202020204" pitchFamily="34" charset="0"/>
                <a:cs typeface="Arial" panose="020B0604020202020204" pitchFamily="34" charset="0"/>
              </a:rPr>
              <a:t>student name </a:t>
            </a:r>
            <a:r>
              <a:rPr lang="en-US" sz="2400">
                <a:latin typeface="Arial" panose="020B0604020202020204" pitchFamily="34" charset="0"/>
                <a:cs typeface="Arial" panose="020B0604020202020204" pitchFamily="34" charset="0"/>
              </a:rPr>
              <a:t>: </a:t>
            </a:r>
            <a:r>
              <a:rPr lang="en-US" sz="2200" u="sng">
                <a:latin typeface="Arial" panose="020B0604020202020204" pitchFamily="34" charset="0"/>
                <a:cs typeface="Arial" panose="020B0604020202020204" pitchFamily="34" charset="0"/>
              </a:rPr>
              <a:t>maria-</a:t>
            </a:r>
            <a:r>
              <a:rPr lang="en-US" sz="2200" u="sng" err="1">
                <a:latin typeface="Arial" panose="020B0604020202020204" pitchFamily="34" charset="0"/>
                <a:cs typeface="Arial" panose="020B0604020202020204" pitchFamily="34" charset="0"/>
              </a:rPr>
              <a:t>atanasia</a:t>
            </a:r>
            <a:r>
              <a:rPr lang="en-US" sz="2200" u="sng">
                <a:latin typeface="Arial" panose="020B0604020202020204" pitchFamily="34" charset="0"/>
                <a:cs typeface="Arial" panose="020B0604020202020204" pitchFamily="34" charset="0"/>
              </a:rPr>
              <a:t> </a:t>
            </a:r>
            <a:r>
              <a:rPr lang="en-US" sz="2200" u="sng" err="1">
                <a:latin typeface="Arial" panose="020B0604020202020204" pitchFamily="34" charset="0"/>
                <a:cs typeface="Arial" panose="020B0604020202020204" pitchFamily="34" charset="0"/>
              </a:rPr>
              <a:t>guta</a:t>
            </a:r>
            <a:r>
              <a:rPr lang="en-US" sz="2200" u="sng">
                <a:latin typeface="Arial" panose="020B0604020202020204" pitchFamily="34" charset="0"/>
                <a:cs typeface="Arial" panose="020B0604020202020204" pitchFamily="34" charset="0"/>
              </a:rPr>
              <a:t> </a:t>
            </a:r>
            <a:br>
              <a:rPr lang="en-US" sz="2200" u="sng">
                <a:latin typeface="Arial" panose="020B0604020202020204" pitchFamily="34" charset="0"/>
                <a:cs typeface="Arial" panose="020B0604020202020204" pitchFamily="34" charset="0"/>
              </a:rPr>
            </a:br>
            <a:r>
              <a:rPr lang="en-US" sz="2300" b="1">
                <a:latin typeface="Arial" panose="020B0604020202020204" pitchFamily="34" charset="0"/>
                <a:cs typeface="Arial" panose="020B0604020202020204" pitchFamily="34" charset="0"/>
              </a:rPr>
              <a:t>student id: </a:t>
            </a:r>
            <a:r>
              <a:rPr lang="en-US" sz="2200" u="sng">
                <a:latin typeface="Arial" panose="020B0604020202020204" pitchFamily="34" charset="0"/>
                <a:cs typeface="Arial" panose="020B0604020202020204" pitchFamily="34" charset="0"/>
              </a:rPr>
              <a:t>2435672</a:t>
            </a:r>
            <a:br>
              <a:rPr lang="en-US" sz="2200" u="sng">
                <a:latin typeface="Arial" panose="020B0604020202020204" pitchFamily="34" charset="0"/>
                <a:cs typeface="Arial" panose="020B0604020202020204" pitchFamily="34" charset="0"/>
              </a:rPr>
            </a:br>
            <a:r>
              <a:rPr lang="en-US" sz="2300" b="1">
                <a:latin typeface="Arial" panose="020B0604020202020204" pitchFamily="34" charset="0"/>
                <a:cs typeface="Arial" panose="020B0604020202020204" pitchFamily="34" charset="0"/>
              </a:rPr>
              <a:t>module code: </a:t>
            </a:r>
            <a:r>
              <a:rPr lang="en-US" sz="2200" u="sng">
                <a:latin typeface="Arial" panose="020B0604020202020204" pitchFamily="34" charset="0"/>
                <a:cs typeface="Arial" panose="020B0604020202020204" pitchFamily="34" charset="0"/>
              </a:rPr>
              <a:t>lclm5002</a:t>
            </a:r>
            <a:br>
              <a:rPr lang="en-US" sz="2200" u="sng">
                <a:latin typeface="Arial" panose="020B0604020202020204" pitchFamily="34" charset="0"/>
                <a:cs typeface="Arial" panose="020B0604020202020204" pitchFamily="34" charset="0"/>
              </a:rPr>
            </a:br>
            <a:r>
              <a:rPr lang="en-US" sz="2300" b="1">
                <a:latin typeface="Arial" panose="020B0604020202020204" pitchFamily="34" charset="0"/>
                <a:cs typeface="Arial" panose="020B0604020202020204" pitchFamily="34" charset="0"/>
              </a:rPr>
              <a:t>lecturer: </a:t>
            </a:r>
            <a:r>
              <a:rPr lang="en-US" sz="2200" u="sng">
                <a:latin typeface="Arial" panose="020B0604020202020204" pitchFamily="34" charset="0"/>
                <a:cs typeface="Arial" panose="020B0604020202020204" pitchFamily="34" charset="0"/>
              </a:rPr>
              <a:t>tola </a:t>
            </a:r>
            <a:r>
              <a:rPr lang="en-US" sz="2200" u="sng" err="1">
                <a:latin typeface="Arial" panose="020B0604020202020204" pitchFamily="34" charset="0"/>
                <a:cs typeface="Arial" panose="020B0604020202020204" pitchFamily="34" charset="0"/>
              </a:rPr>
              <a:t>odugbesan</a:t>
            </a:r>
            <a:br>
              <a:rPr lang="en-US" sz="2400">
                <a:latin typeface="Arial" panose="020B0604020202020204" pitchFamily="34" charset="0"/>
                <a:cs typeface="Arial" panose="020B0604020202020204" pitchFamily="34" charset="0"/>
              </a:rPr>
            </a:br>
            <a:r>
              <a:rPr lang="en-US" sz="240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2274E7D5-96A1-B441-D499-E6D69B32E3E0}"/>
              </a:ext>
            </a:extLst>
          </p:cNvPr>
          <p:cNvSpPr txBox="1"/>
          <p:nvPr/>
        </p:nvSpPr>
        <p:spPr>
          <a:xfrm>
            <a:off x="2826327" y="403761"/>
            <a:ext cx="6539345" cy="1200329"/>
          </a:xfrm>
          <a:prstGeom prst="rect">
            <a:avLst/>
          </a:prstGeom>
          <a:noFill/>
        </p:spPr>
        <p:txBody>
          <a:bodyPr wrap="square" rtlCol="0">
            <a:spAutoFit/>
          </a:bodyPr>
          <a:lstStyle/>
          <a:p>
            <a:pPr algn="ctr"/>
            <a:r>
              <a:rPr lang="en-US" sz="2400" u="sng"/>
              <a:t>Human Resource Management Strategies for </a:t>
            </a:r>
            <a:r>
              <a:rPr lang="en-US" sz="2400" u="sng" err="1"/>
              <a:t>HealthConnect</a:t>
            </a:r>
            <a:r>
              <a:rPr lang="en-US" sz="2400" u="sng"/>
              <a:t> UK</a:t>
            </a:r>
          </a:p>
          <a:p>
            <a:pPr algn="ctr"/>
            <a:r>
              <a:rPr lang="en-US" sz="2400" u="sng"/>
              <a:t>Individual presentation </a:t>
            </a:r>
          </a:p>
        </p:txBody>
      </p:sp>
      <p:sp>
        <p:nvSpPr>
          <p:cNvPr id="5" name="TextBox 4">
            <a:extLst>
              <a:ext uri="{FF2B5EF4-FFF2-40B4-BE49-F238E27FC236}">
                <a16:creationId xmlns:a16="http://schemas.microsoft.com/office/drawing/2014/main" id="{EFF95E23-7D74-E76E-4D07-D6627A3A8992}"/>
              </a:ext>
            </a:extLst>
          </p:cNvPr>
          <p:cNvSpPr txBox="1"/>
          <p:nvPr/>
        </p:nvSpPr>
        <p:spPr>
          <a:xfrm>
            <a:off x="925550" y="3679902"/>
            <a:ext cx="10129301" cy="2308837"/>
          </a:xfrm>
          <a:prstGeom prst="rect">
            <a:avLst/>
          </a:prstGeom>
          <a:noFill/>
        </p:spPr>
        <p:txBody>
          <a:bodyPr wrap="square" rtlCol="0">
            <a:spAutoFit/>
          </a:bodyPr>
          <a:lstStyle/>
          <a:p>
            <a:pPr>
              <a:lnSpc>
                <a:spcPct val="150000"/>
              </a:lnSpc>
            </a:pPr>
            <a:r>
              <a:rPr lang="en-US" sz="1600">
                <a:latin typeface="Arial" panose="020B0604020202020204" pitchFamily="34" charset="0"/>
                <a:cs typeface="Arial" panose="020B0604020202020204" pitchFamily="34" charset="0"/>
              </a:rPr>
              <a:t>Attracting, Developing, Motivating and Retaining Employees in a Digital Healthcare </a:t>
            </a:r>
            <a:r>
              <a:rPr lang="en-US" sz="1600" err="1">
                <a:latin typeface="Arial" panose="020B0604020202020204" pitchFamily="34" charset="0"/>
                <a:cs typeface="Arial" panose="020B0604020202020204" pitchFamily="34" charset="0"/>
              </a:rPr>
              <a:t>Organisation</a:t>
            </a:r>
            <a:r>
              <a:rPr lang="en-US" sz="1600">
                <a:latin typeface="Arial" panose="020B0604020202020204" pitchFamily="34" charset="0"/>
                <a:cs typeface="Arial" panose="020B0604020202020204" pitchFamily="34" charset="0"/>
              </a:rPr>
              <a:t> </a:t>
            </a:r>
          </a:p>
          <a:p>
            <a:pPr>
              <a:lnSpc>
                <a:spcPct val="150000"/>
              </a:lnSpc>
            </a:pPr>
            <a:endParaRPr lang="en-US" sz="1600">
              <a:latin typeface="Arial" panose="020B0604020202020204" pitchFamily="34" charset="0"/>
              <a:cs typeface="Arial" panose="020B0604020202020204" pitchFamily="34" charset="0"/>
            </a:endParaRPr>
          </a:p>
          <a:p>
            <a:pPr>
              <a:lnSpc>
                <a:spcPct val="150000"/>
              </a:lnSpc>
            </a:pPr>
            <a:r>
              <a:rPr lang="en-US" sz="1600">
                <a:latin typeface="Arial" panose="020B0604020202020204" pitchFamily="34" charset="0"/>
                <a:cs typeface="Arial" panose="020B0604020202020204" pitchFamily="34" charset="0"/>
              </a:rPr>
              <a:t>Good afternoon. My presentation focuses on how effective human resource management practices can help </a:t>
            </a:r>
            <a:r>
              <a:rPr lang="en-US" sz="1600" err="1">
                <a:latin typeface="Arial" panose="020B0604020202020204" pitchFamily="34" charset="0"/>
                <a:cs typeface="Arial" panose="020B0604020202020204" pitchFamily="34" charset="0"/>
              </a:rPr>
              <a:t>healthConnect</a:t>
            </a:r>
            <a:r>
              <a:rPr lang="en-US" sz="1600">
                <a:latin typeface="Arial" panose="020B0604020202020204" pitchFamily="34" charset="0"/>
                <a:cs typeface="Arial" panose="020B0604020202020204" pitchFamily="34" charset="0"/>
              </a:rPr>
              <a:t> UK address its current workforce challenges. I will examine workforce planning , recruitment, selection, learning and development , performance management motivation, reward and leadership, and provide practical recommendations to support organizational growth.</a:t>
            </a:r>
          </a:p>
        </p:txBody>
      </p:sp>
    </p:spTree>
    <p:extLst>
      <p:ext uri="{BB962C8B-B14F-4D97-AF65-F5344CB8AC3E}">
        <p14:creationId xmlns:p14="http://schemas.microsoft.com/office/powerpoint/2010/main" val="2907961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549DF1-F6F1-A0DD-C6D4-00633DB527CE}"/>
              </a:ext>
            </a:extLst>
          </p:cNvPr>
          <p:cNvSpPr>
            <a:spLocks noGrp="1"/>
          </p:cNvSpPr>
          <p:nvPr>
            <p:ph idx="1"/>
          </p:nvPr>
        </p:nvSpPr>
        <p:spPr>
          <a:xfrm>
            <a:off x="88043" y="1349996"/>
            <a:ext cx="7121387" cy="4630671"/>
          </a:xfrm>
        </p:spPr>
        <p:txBody>
          <a:bodyPr>
            <a:normAutofit fontScale="85000" lnSpcReduction="10000"/>
          </a:bodyPr>
          <a:lstStyle/>
          <a:p>
            <a:pPr>
              <a:lnSpc>
                <a:spcPct val="170000"/>
              </a:lnSpc>
              <a:buFontTx/>
              <a:buChar char="-"/>
            </a:pPr>
            <a:r>
              <a:rPr lang="en-US"/>
              <a:t>HealthConnect UK is a fast-growing digital healthcare organization offering virtual consultations and remote patient monitoring across the UK. </a:t>
            </a:r>
            <a:endParaRPr lang="en-GB"/>
          </a:p>
          <a:p>
            <a:pPr>
              <a:lnSpc>
                <a:spcPct val="170000"/>
              </a:lnSpc>
              <a:buFontTx/>
              <a:buChar char="-"/>
            </a:pPr>
            <a:r>
              <a:rPr lang="en-US"/>
              <a:t> - The organization faces workforce challenges such as attracting skilled professionals, high employee turnover, wellbeing and burnout issues, digital skills shortages, low engagement, and managing multidisciplinary teams. </a:t>
            </a:r>
            <a:endParaRPr lang="en-GB"/>
          </a:p>
          <a:p>
            <a:pPr>
              <a:lnSpc>
                <a:spcPct val="170000"/>
              </a:lnSpc>
              <a:buFontTx/>
              <a:buChar char="-"/>
            </a:pPr>
            <a:r>
              <a:rPr lang="en-US"/>
              <a:t> - Strategic HRM is crucial, ensuring HR practices align with organizational objectives to develop a workforce for long-term business success (CIPD, 2024). </a:t>
            </a:r>
            <a:endParaRPr lang="en-GB"/>
          </a:p>
          <a:p>
            <a:pPr>
              <a:lnSpc>
                <a:spcPct val="170000"/>
              </a:lnSpc>
              <a:buFontTx/>
              <a:buChar char="-"/>
            </a:pPr>
            <a:r>
              <a:rPr lang="en-US"/>
              <a:t> - HealthConnect UK’s HR needs to focus on developing a workforce strategy for sustainable growth beyond merely filling vacancies. </a:t>
            </a:r>
          </a:p>
        </p:txBody>
      </p:sp>
      <p:sp>
        <p:nvSpPr>
          <p:cNvPr id="4" name="TextBox 3">
            <a:extLst>
              <a:ext uri="{FF2B5EF4-FFF2-40B4-BE49-F238E27FC236}">
                <a16:creationId xmlns:a16="http://schemas.microsoft.com/office/drawing/2014/main" id="{CF29A76D-25C3-EECF-037A-8C96E6F21CCB}"/>
              </a:ext>
            </a:extLst>
          </p:cNvPr>
          <p:cNvSpPr txBox="1"/>
          <p:nvPr/>
        </p:nvSpPr>
        <p:spPr>
          <a:xfrm>
            <a:off x="1862447" y="368135"/>
            <a:ext cx="8467106" cy="400110"/>
          </a:xfrm>
          <a:prstGeom prst="rect">
            <a:avLst/>
          </a:prstGeom>
          <a:noFill/>
        </p:spPr>
        <p:txBody>
          <a:bodyPr wrap="square" rtlCol="0">
            <a:spAutoFit/>
          </a:bodyPr>
          <a:lstStyle/>
          <a:p>
            <a:pPr algn="ctr"/>
            <a:r>
              <a:rPr lang="en-US" sz="2000" b="1" err="1"/>
              <a:t>HealthConnect</a:t>
            </a:r>
            <a:r>
              <a:rPr lang="en-US" sz="2000" b="1"/>
              <a:t> UK: </a:t>
            </a:r>
            <a:r>
              <a:rPr lang="en-US" sz="2000" b="1" err="1"/>
              <a:t>Organisation</a:t>
            </a:r>
            <a:r>
              <a:rPr lang="en-US" sz="2000" b="1"/>
              <a:t> and Workforce Challenges</a:t>
            </a:r>
          </a:p>
        </p:txBody>
      </p:sp>
      <p:pic>
        <p:nvPicPr>
          <p:cNvPr id="1026" name="Picture 2" descr="9 Top Challenges Facing Healthcare Workers &amp; Effective Ways To Confront!">
            <a:extLst>
              <a:ext uri="{FF2B5EF4-FFF2-40B4-BE49-F238E27FC236}">
                <a16:creationId xmlns:a16="http://schemas.microsoft.com/office/drawing/2014/main" id="{257D3B25-7B77-8DC0-E33E-EB029849DE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9430" y="1719328"/>
            <a:ext cx="4967792" cy="44083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6997396-66F0-DE68-5874-7B0C37B2B3C2}"/>
              </a:ext>
            </a:extLst>
          </p:cNvPr>
          <p:cNvSpPr txBox="1"/>
          <p:nvPr/>
        </p:nvSpPr>
        <p:spPr>
          <a:xfrm>
            <a:off x="7922595" y="6127668"/>
            <a:ext cx="2985113" cy="369332"/>
          </a:xfrm>
          <a:prstGeom prst="rect">
            <a:avLst/>
          </a:prstGeom>
          <a:noFill/>
        </p:spPr>
        <p:txBody>
          <a:bodyPr wrap="none" rtlCol="0">
            <a:spAutoFit/>
          </a:bodyPr>
          <a:lstStyle/>
          <a:p>
            <a:r>
              <a:rPr lang="en-US">
                <a:solidFill>
                  <a:schemeClr val="bg1"/>
                </a:solidFill>
              </a:rPr>
              <a:t>Source: (Academy for Health)</a:t>
            </a:r>
          </a:p>
        </p:txBody>
      </p:sp>
    </p:spTree>
    <p:extLst>
      <p:ext uri="{BB962C8B-B14F-4D97-AF65-F5344CB8AC3E}">
        <p14:creationId xmlns:p14="http://schemas.microsoft.com/office/powerpoint/2010/main" val="1299200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30FAC9-B18B-FB03-8DD3-FFA8C0A92A6F}"/>
              </a:ext>
            </a:extLst>
          </p:cNvPr>
          <p:cNvSpPr>
            <a:spLocks noGrp="1"/>
          </p:cNvSpPr>
          <p:nvPr>
            <p:ph idx="1"/>
          </p:nvPr>
        </p:nvSpPr>
        <p:spPr>
          <a:xfrm>
            <a:off x="4226312" y="1359115"/>
            <a:ext cx="7586546" cy="5008231"/>
          </a:xfrm>
        </p:spPr>
        <p:txBody>
          <a:bodyPr>
            <a:noAutofit/>
          </a:bodyPr>
          <a:lstStyle/>
          <a:p>
            <a:pPr>
              <a:lnSpc>
                <a:spcPct val="150000"/>
              </a:lnSpc>
              <a:buFontTx/>
              <a:buChar char="-"/>
            </a:pPr>
            <a:r>
              <a:rPr lang="en-US" sz="1600">
                <a:latin typeface="Arial" panose="020B0604020202020204" pitchFamily="34" charset="0"/>
                <a:cs typeface="Arial" panose="020B0604020202020204" pitchFamily="34" charset="0"/>
              </a:rPr>
              <a:t>Workforce planning enables HealthConnect UK to identify necessary skills and capabilities for future demands.</a:t>
            </a:r>
            <a:endParaRPr lang="en-GB" sz="1600">
              <a:latin typeface="Arial" panose="020B0604020202020204" pitchFamily="34" charset="0"/>
              <a:cs typeface="Arial" panose="020B0604020202020204" pitchFamily="34" charset="0"/>
            </a:endParaRPr>
          </a:p>
          <a:p>
            <a:pPr>
              <a:lnSpc>
                <a:spcPct val="150000"/>
              </a:lnSpc>
              <a:buFontTx/>
              <a:buChar char="-"/>
            </a:pPr>
            <a:r>
              <a:rPr lang="en-US" sz="1600">
                <a:latin typeface="Arial" panose="020B0604020202020204" pitchFamily="34" charset="0"/>
                <a:cs typeface="Arial" panose="020B0604020202020204" pitchFamily="34" charset="0"/>
              </a:rPr>
              <a:t>- Comparison of the current workforce with future needs is essential to pinpoint shortages, particularly in digital healthcare, data analytics, cybersecurity, and leadership</a:t>
            </a:r>
            <a:endParaRPr lang="en-GB" sz="1600">
              <a:latin typeface="Arial" panose="020B0604020202020204" pitchFamily="34" charset="0"/>
              <a:cs typeface="Arial" panose="020B0604020202020204" pitchFamily="34" charset="0"/>
            </a:endParaRPr>
          </a:p>
          <a:p>
            <a:pPr>
              <a:lnSpc>
                <a:spcPct val="150000"/>
              </a:lnSpc>
              <a:buFontTx/>
              <a:buChar char="-"/>
            </a:pPr>
            <a:r>
              <a:rPr lang="en-US" sz="1600">
                <a:latin typeface="Arial" panose="020B0604020202020204" pitchFamily="34" charset="0"/>
                <a:cs typeface="Arial" panose="020B0604020202020204" pitchFamily="34" charset="0"/>
              </a:rPr>
              <a:t>.- A skills-gap analysis will inform whether to address shortages through recruitment, employee development, or alternative solutions.</a:t>
            </a:r>
            <a:endParaRPr lang="en-GB" sz="1600">
              <a:latin typeface="Arial" panose="020B0604020202020204" pitchFamily="34" charset="0"/>
              <a:cs typeface="Arial" panose="020B0604020202020204" pitchFamily="34" charset="0"/>
            </a:endParaRPr>
          </a:p>
          <a:p>
            <a:pPr>
              <a:lnSpc>
                <a:spcPct val="150000"/>
              </a:lnSpc>
              <a:buFontTx/>
              <a:buChar char="-"/>
            </a:pPr>
            <a:r>
              <a:rPr lang="en-US" sz="1600">
                <a:latin typeface="Arial" panose="020B0604020202020204" pitchFamily="34" charset="0"/>
                <a:cs typeface="Arial" panose="020B0604020202020204" pitchFamily="34" charset="0"/>
              </a:rPr>
              <a:t>- Proactive planning is crucial in changing environments to anticipate needs rather than react to vacancies.</a:t>
            </a:r>
            <a:endParaRPr lang="en-GB" sz="1600">
              <a:latin typeface="Arial" panose="020B0604020202020204" pitchFamily="34" charset="0"/>
              <a:cs typeface="Arial" panose="020B0604020202020204" pitchFamily="34" charset="0"/>
            </a:endParaRPr>
          </a:p>
          <a:p>
            <a:pPr>
              <a:lnSpc>
                <a:spcPct val="150000"/>
              </a:lnSpc>
              <a:buFontTx/>
              <a:buChar char="-"/>
            </a:pPr>
            <a:r>
              <a:rPr lang="en-US" sz="1600">
                <a:latin typeface="Arial" panose="020B0604020202020204" pitchFamily="34" charset="0"/>
                <a:cs typeface="Arial" panose="020B0604020202020204" pitchFamily="34" charset="0"/>
              </a:rPr>
              <a:t>- HealthConnect UK should utilize workforce data to forecast staffing needs and create action plans accordingly.. </a:t>
            </a:r>
          </a:p>
        </p:txBody>
      </p:sp>
      <p:sp>
        <p:nvSpPr>
          <p:cNvPr id="4" name="TextBox 3">
            <a:extLst>
              <a:ext uri="{FF2B5EF4-FFF2-40B4-BE49-F238E27FC236}">
                <a16:creationId xmlns:a16="http://schemas.microsoft.com/office/drawing/2014/main" id="{73C4B311-A556-5470-D4F9-E464CD5565B7}"/>
              </a:ext>
            </a:extLst>
          </p:cNvPr>
          <p:cNvSpPr txBox="1"/>
          <p:nvPr/>
        </p:nvSpPr>
        <p:spPr>
          <a:xfrm>
            <a:off x="2085278" y="490654"/>
            <a:ext cx="8675649" cy="400110"/>
          </a:xfrm>
          <a:prstGeom prst="rect">
            <a:avLst/>
          </a:prstGeom>
          <a:noFill/>
        </p:spPr>
        <p:txBody>
          <a:bodyPr wrap="square" rtlCol="0">
            <a:spAutoFit/>
          </a:bodyPr>
          <a:lstStyle/>
          <a:p>
            <a:pPr algn="ctr"/>
            <a:r>
              <a:rPr lang="en-US" sz="2000" b="1"/>
              <a:t>Workforce planning and skills Gap Analysis</a:t>
            </a:r>
          </a:p>
        </p:txBody>
      </p:sp>
      <p:pic>
        <p:nvPicPr>
          <p:cNvPr id="2050" name="Picture 2" descr="Health matters: health and work - GOV.UK">
            <a:extLst>
              <a:ext uri="{FF2B5EF4-FFF2-40B4-BE49-F238E27FC236}">
                <a16:creationId xmlns:a16="http://schemas.microsoft.com/office/drawing/2014/main" id="{37F7B2BC-44E5-ABBB-C542-767218ADAC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118732"/>
            <a:ext cx="4226312" cy="40255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9462DE2-E1E6-58F1-F8E6-D94A93C1B43A}"/>
              </a:ext>
            </a:extLst>
          </p:cNvPr>
          <p:cNvSpPr txBox="1"/>
          <p:nvPr/>
        </p:nvSpPr>
        <p:spPr>
          <a:xfrm>
            <a:off x="345687" y="6182680"/>
            <a:ext cx="2096429" cy="369332"/>
          </a:xfrm>
          <a:prstGeom prst="rect">
            <a:avLst/>
          </a:prstGeom>
          <a:noFill/>
        </p:spPr>
        <p:txBody>
          <a:bodyPr wrap="square" rtlCol="0">
            <a:spAutoFit/>
          </a:bodyPr>
          <a:lstStyle/>
          <a:p>
            <a:r>
              <a:rPr lang="en-US">
                <a:solidFill>
                  <a:schemeClr val="bg1"/>
                </a:solidFill>
              </a:rPr>
              <a:t>Source: (GOV.UK)</a:t>
            </a:r>
          </a:p>
        </p:txBody>
      </p:sp>
    </p:spTree>
    <p:extLst>
      <p:ext uri="{BB962C8B-B14F-4D97-AF65-F5344CB8AC3E}">
        <p14:creationId xmlns:p14="http://schemas.microsoft.com/office/powerpoint/2010/main" val="1476070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B56464-A34E-59D7-16ED-37D6110EDA69}"/>
              </a:ext>
            </a:extLst>
          </p:cNvPr>
          <p:cNvSpPr>
            <a:spLocks noGrp="1"/>
          </p:cNvSpPr>
          <p:nvPr>
            <p:ph idx="1"/>
          </p:nvPr>
        </p:nvSpPr>
        <p:spPr>
          <a:xfrm>
            <a:off x="296891" y="791025"/>
            <a:ext cx="6906602" cy="4907660"/>
          </a:xfrm>
        </p:spPr>
        <p:txBody>
          <a:bodyPr>
            <a:normAutofit fontScale="92500" lnSpcReduction="20000"/>
          </a:bodyPr>
          <a:lstStyle/>
          <a:p>
            <a:pPr>
              <a:lnSpc>
                <a:spcPct val="150000"/>
              </a:lnSpc>
              <a:buFontTx/>
              <a:buChar char="-"/>
            </a:pPr>
            <a:r>
              <a:rPr lang="en-US" sz="1700" dirty="0">
                <a:latin typeface="Arial" panose="020B0604020202020204" pitchFamily="34" charset="0"/>
                <a:cs typeface="Arial" panose="020B0604020202020204" pitchFamily="34" charset="0"/>
              </a:rPr>
              <a:t>HealthConnect UK should implement a blended recruitment strategy using both internal and external channels.</a:t>
            </a:r>
            <a:endParaRPr lang="en-GB" sz="1700" dirty="0">
              <a:latin typeface="Arial" panose="020B0604020202020204" pitchFamily="34" charset="0"/>
              <a:cs typeface="Arial" panose="020B0604020202020204" pitchFamily="34" charset="0"/>
            </a:endParaRPr>
          </a:p>
          <a:p>
            <a:pPr>
              <a:lnSpc>
                <a:spcPct val="150000"/>
              </a:lnSpc>
              <a:buFontTx/>
              <a:buChar char="-"/>
            </a:pPr>
            <a:r>
              <a:rPr lang="en-US" sz="1700" dirty="0">
                <a:latin typeface="Arial" panose="020B0604020202020204" pitchFamily="34" charset="0"/>
                <a:cs typeface="Arial" panose="020B0604020202020204" pitchFamily="34" charset="0"/>
              </a:rPr>
              <a:t>- Internal recruitment offers career advancement opportunities and may enhance employee retention.</a:t>
            </a:r>
            <a:endParaRPr lang="en-GB" sz="1700" dirty="0">
              <a:latin typeface="Arial" panose="020B0604020202020204" pitchFamily="34" charset="0"/>
              <a:cs typeface="Arial" panose="020B0604020202020204" pitchFamily="34" charset="0"/>
            </a:endParaRPr>
          </a:p>
          <a:p>
            <a:pPr>
              <a:lnSpc>
                <a:spcPct val="150000"/>
              </a:lnSpc>
              <a:buFontTx/>
              <a:buChar char="-"/>
            </a:pPr>
            <a:r>
              <a:rPr lang="en-US" sz="1700" dirty="0">
                <a:latin typeface="Arial" panose="020B0604020202020204" pitchFamily="34" charset="0"/>
                <a:cs typeface="Arial" panose="020B0604020202020204" pitchFamily="34" charset="0"/>
              </a:rPr>
              <a:t>- External recruitment brings in new skills, knowledge, and experiences.</a:t>
            </a:r>
            <a:endParaRPr lang="en-GB" sz="1700" dirty="0">
              <a:latin typeface="Arial" panose="020B0604020202020204" pitchFamily="34" charset="0"/>
              <a:cs typeface="Arial" panose="020B0604020202020204" pitchFamily="34" charset="0"/>
            </a:endParaRPr>
          </a:p>
          <a:p>
            <a:pPr>
              <a:lnSpc>
                <a:spcPct val="150000"/>
              </a:lnSpc>
              <a:buFontTx/>
              <a:buChar char="-"/>
            </a:pPr>
            <a:r>
              <a:rPr lang="en-US" sz="1700" dirty="0">
                <a:latin typeface="Arial" panose="020B0604020202020204" pitchFamily="34" charset="0"/>
                <a:cs typeface="Arial" panose="020B0604020202020204" pitchFamily="34" charset="0"/>
              </a:rPr>
              <a:t>- Utilize online platforms, professional networks, social media, employee referrals, and partnerships with universities and specialized healthcare or tech organizations.</a:t>
            </a:r>
            <a:endParaRPr lang="en-GB" sz="1700" dirty="0">
              <a:latin typeface="Arial" panose="020B0604020202020204" pitchFamily="34" charset="0"/>
              <a:cs typeface="Arial" panose="020B0604020202020204" pitchFamily="34" charset="0"/>
            </a:endParaRPr>
          </a:p>
          <a:p>
            <a:pPr>
              <a:lnSpc>
                <a:spcPct val="150000"/>
              </a:lnSpc>
              <a:buFontTx/>
              <a:buChar char="-"/>
            </a:pPr>
            <a:r>
              <a:rPr lang="en-US" sz="1700" dirty="0">
                <a:latin typeface="Arial" panose="020B0604020202020204" pitchFamily="34" charset="0"/>
                <a:cs typeface="Arial" panose="020B0604020202020204" pitchFamily="34" charset="0"/>
              </a:rPr>
              <a:t>- Focus on attracting quality candidates whose skills and characteristics align with job requirements, rather than just increasing applicant numbers.</a:t>
            </a:r>
            <a:endParaRPr lang="en-GB" sz="1700" dirty="0">
              <a:latin typeface="Arial" panose="020B0604020202020204" pitchFamily="34" charset="0"/>
              <a:cs typeface="Arial" panose="020B0604020202020204" pitchFamily="34" charset="0"/>
            </a:endParaRPr>
          </a:p>
          <a:p>
            <a:pPr>
              <a:lnSpc>
                <a:spcPct val="150000"/>
              </a:lnSpc>
              <a:buFontTx/>
              <a:buChar char="-"/>
            </a:pPr>
            <a:r>
              <a:rPr lang="en-US" sz="1700" dirty="0">
                <a:latin typeface="Arial" panose="020B0604020202020204" pitchFamily="34" charset="0"/>
                <a:cs typeface="Arial" panose="020B0604020202020204" pitchFamily="34" charset="0"/>
              </a:rPr>
              <a:t>- A diversified recruitment approach can improve access to sought-after healthcare and technology talent.</a:t>
            </a:r>
          </a:p>
        </p:txBody>
      </p:sp>
      <p:sp>
        <p:nvSpPr>
          <p:cNvPr id="4" name="TextBox 3">
            <a:extLst>
              <a:ext uri="{FF2B5EF4-FFF2-40B4-BE49-F238E27FC236}">
                <a16:creationId xmlns:a16="http://schemas.microsoft.com/office/drawing/2014/main" id="{0240FD66-E8F9-00B5-C5CC-0F7ECEDA1710}"/>
              </a:ext>
            </a:extLst>
          </p:cNvPr>
          <p:cNvSpPr txBox="1"/>
          <p:nvPr/>
        </p:nvSpPr>
        <p:spPr>
          <a:xfrm>
            <a:off x="3490332" y="245327"/>
            <a:ext cx="5999356" cy="400110"/>
          </a:xfrm>
          <a:prstGeom prst="rect">
            <a:avLst/>
          </a:prstGeom>
          <a:noFill/>
        </p:spPr>
        <p:txBody>
          <a:bodyPr wrap="square" rtlCol="0">
            <a:spAutoFit/>
          </a:bodyPr>
          <a:lstStyle/>
          <a:p>
            <a:pPr algn="ctr"/>
            <a:r>
              <a:rPr lang="en-US" sz="2000" b="1"/>
              <a:t>Recruitment strategy </a:t>
            </a:r>
          </a:p>
        </p:txBody>
      </p:sp>
      <p:sp>
        <p:nvSpPr>
          <p:cNvPr id="5" name="TextBox 4">
            <a:extLst>
              <a:ext uri="{FF2B5EF4-FFF2-40B4-BE49-F238E27FC236}">
                <a16:creationId xmlns:a16="http://schemas.microsoft.com/office/drawing/2014/main" id="{A80D606A-D4DB-CC12-FA20-67C94C9AB569}"/>
              </a:ext>
            </a:extLst>
          </p:cNvPr>
          <p:cNvSpPr txBox="1"/>
          <p:nvPr/>
        </p:nvSpPr>
        <p:spPr>
          <a:xfrm>
            <a:off x="8144339" y="6122018"/>
            <a:ext cx="1984917" cy="369332"/>
          </a:xfrm>
          <a:prstGeom prst="rect">
            <a:avLst/>
          </a:prstGeom>
          <a:noFill/>
        </p:spPr>
        <p:txBody>
          <a:bodyPr wrap="square" rtlCol="0">
            <a:spAutoFit/>
          </a:bodyPr>
          <a:lstStyle/>
          <a:p>
            <a:r>
              <a:rPr lang="en-US">
                <a:solidFill>
                  <a:schemeClr val="bg1"/>
                </a:solidFill>
              </a:rPr>
              <a:t>Source</a:t>
            </a:r>
            <a:r>
              <a:rPr lang="en-US">
                <a:solidFill>
                  <a:schemeClr val="bg1"/>
                </a:solidFill>
                <a:sym typeface="Wingdings" pitchFamily="2" charset="2"/>
              </a:rPr>
              <a:t>: ( </a:t>
            </a:r>
            <a:r>
              <a:rPr lang="en-US" err="1">
                <a:solidFill>
                  <a:schemeClr val="bg1"/>
                </a:solidFill>
                <a:sym typeface="Wingdings" pitchFamily="2" charset="2"/>
              </a:rPr>
              <a:t>Infeedo</a:t>
            </a:r>
            <a:r>
              <a:rPr lang="en-US">
                <a:solidFill>
                  <a:schemeClr val="bg1"/>
                </a:solidFill>
                <a:sym typeface="Wingdings" pitchFamily="2" charset="2"/>
              </a:rPr>
              <a:t>)</a:t>
            </a:r>
            <a:endParaRPr lang="en-US">
              <a:solidFill>
                <a:schemeClr val="bg1"/>
              </a:solidFill>
            </a:endParaRPr>
          </a:p>
        </p:txBody>
      </p:sp>
      <p:pic>
        <p:nvPicPr>
          <p:cNvPr id="3076" name="Picture 4" descr="How to Design a Winning Recruitment Strategy: A Candidate-Centric Guide for  2025">
            <a:extLst>
              <a:ext uri="{FF2B5EF4-FFF2-40B4-BE49-F238E27FC236}">
                <a16:creationId xmlns:a16="http://schemas.microsoft.com/office/drawing/2014/main" id="{18296CFA-DC29-A638-D006-C90D69E26A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6513" y="2074998"/>
            <a:ext cx="4125487" cy="4047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9149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0D5AAC-ED76-631C-5352-0E7E29CDBD59}"/>
              </a:ext>
            </a:extLst>
          </p:cNvPr>
          <p:cNvSpPr>
            <a:spLocks noGrp="1"/>
          </p:cNvSpPr>
          <p:nvPr>
            <p:ph idx="1"/>
          </p:nvPr>
        </p:nvSpPr>
        <p:spPr>
          <a:xfrm>
            <a:off x="388839" y="1113210"/>
            <a:ext cx="6259061" cy="4997659"/>
          </a:xfrm>
        </p:spPr>
        <p:txBody>
          <a:bodyPr>
            <a:normAutofit fontScale="92500" lnSpcReduction="10000"/>
          </a:bodyPr>
          <a:lstStyle/>
          <a:p>
            <a:pPr>
              <a:lnSpc>
                <a:spcPct val="150000"/>
              </a:lnSpc>
              <a:buFontTx/>
              <a:buChar char="-"/>
            </a:pPr>
            <a:r>
              <a:rPr lang="en-US" sz="1500" dirty="0">
                <a:latin typeface="Arial" panose="020B0604020202020204" pitchFamily="34" charset="0"/>
                <a:cs typeface="Arial" panose="020B0604020202020204" pitchFamily="34" charset="0"/>
              </a:rPr>
              <a:t>HealthConnect UK aims for a fair selection process after attracting candidates.- Proposed process includes:  </a:t>
            </a:r>
            <a:endParaRPr lang="en-GB" sz="1500" dirty="0">
              <a:latin typeface="Arial" panose="020B0604020202020204" pitchFamily="34" charset="0"/>
              <a:cs typeface="Arial" panose="020B0604020202020204" pitchFamily="34" charset="0"/>
            </a:endParaRPr>
          </a:p>
          <a:p>
            <a:pPr>
              <a:lnSpc>
                <a:spcPct val="150000"/>
              </a:lnSpc>
              <a:buFontTx/>
              <a:buChar char="-"/>
            </a:pPr>
            <a:r>
              <a:rPr lang="en-US" sz="1500" dirty="0">
                <a:latin typeface="Arial" panose="020B0604020202020204" pitchFamily="34" charset="0"/>
                <a:cs typeface="Arial" panose="020B0604020202020204" pitchFamily="34" charset="0"/>
              </a:rPr>
              <a:t>- Application </a:t>
            </a:r>
            <a:r>
              <a:rPr lang="en-GB" sz="1500" dirty="0">
                <a:latin typeface="Arial" panose="020B0604020202020204" pitchFamily="34" charset="0"/>
                <a:cs typeface="Arial" panose="020B0604020202020204" pitchFamily="34" charset="0"/>
              </a:rPr>
              <a:t>- </a:t>
            </a:r>
            <a:r>
              <a:rPr lang="en-US" sz="1500" dirty="0">
                <a:latin typeface="Arial" panose="020B0604020202020204" pitchFamily="34" charset="0"/>
                <a:cs typeface="Arial" panose="020B0604020202020204" pitchFamily="34" charset="0"/>
              </a:rPr>
              <a:t>Shortlisting  - Structured interview  - Skills assessment  - Final selection  - Onboarding</a:t>
            </a:r>
            <a:endParaRPr lang="en-GB" sz="1500" dirty="0">
              <a:latin typeface="Arial" panose="020B0604020202020204" pitchFamily="34" charset="0"/>
              <a:cs typeface="Arial" panose="020B0604020202020204" pitchFamily="34" charset="0"/>
            </a:endParaRPr>
          </a:p>
          <a:p>
            <a:pPr>
              <a:lnSpc>
                <a:spcPct val="150000"/>
              </a:lnSpc>
              <a:buFontTx/>
              <a:buChar char="-"/>
            </a:pPr>
            <a:r>
              <a:rPr lang="en-US" sz="1500" dirty="0">
                <a:latin typeface="Arial" panose="020B0604020202020204" pitchFamily="34" charset="0"/>
                <a:cs typeface="Arial" panose="020B0604020202020204" pitchFamily="34" charset="0"/>
              </a:rPr>
              <a:t>- Structured interviews utilize consistent questions and scoring for all candidates.</a:t>
            </a:r>
            <a:endParaRPr lang="en-GB" sz="1500" dirty="0">
              <a:latin typeface="Arial" panose="020B0604020202020204" pitchFamily="34" charset="0"/>
              <a:cs typeface="Arial" panose="020B0604020202020204" pitchFamily="34" charset="0"/>
            </a:endParaRPr>
          </a:p>
          <a:p>
            <a:pPr>
              <a:lnSpc>
                <a:spcPct val="150000"/>
              </a:lnSpc>
              <a:buFontTx/>
              <a:buChar char="-"/>
            </a:pPr>
            <a:r>
              <a:rPr lang="en-US" sz="1500" dirty="0">
                <a:latin typeface="Arial" panose="020B0604020202020204" pitchFamily="34" charset="0"/>
                <a:cs typeface="Arial" panose="020B0604020202020204" pitchFamily="34" charset="0"/>
              </a:rPr>
              <a:t>- Skills assessments evaluate practical and technical capabilities for the role.</a:t>
            </a:r>
            <a:endParaRPr lang="en-GB" sz="1500" dirty="0">
              <a:latin typeface="Arial" panose="020B0604020202020204" pitchFamily="34" charset="0"/>
              <a:cs typeface="Arial" panose="020B0604020202020204" pitchFamily="34" charset="0"/>
            </a:endParaRPr>
          </a:p>
          <a:p>
            <a:pPr>
              <a:lnSpc>
                <a:spcPct val="150000"/>
              </a:lnSpc>
              <a:buFontTx/>
              <a:buChar char="-"/>
            </a:pPr>
            <a:r>
              <a:rPr lang="en-US" sz="1500" dirty="0">
                <a:latin typeface="Arial" panose="020B0604020202020204" pitchFamily="34" charset="0"/>
                <a:cs typeface="Arial" panose="020B0604020202020204" pitchFamily="34" charset="0"/>
              </a:rPr>
              <a:t>- Selection decisions focus on job-related criteria, minimizing bias.</a:t>
            </a:r>
            <a:endParaRPr lang="en-GB" sz="1500" dirty="0">
              <a:latin typeface="Arial" panose="020B0604020202020204" pitchFamily="34" charset="0"/>
              <a:cs typeface="Arial" panose="020B0604020202020204" pitchFamily="34" charset="0"/>
            </a:endParaRPr>
          </a:p>
          <a:p>
            <a:pPr>
              <a:lnSpc>
                <a:spcPct val="150000"/>
              </a:lnSpc>
              <a:buFontTx/>
              <a:buChar char="-"/>
            </a:pPr>
            <a:r>
              <a:rPr lang="en-US" sz="1500" dirty="0">
                <a:latin typeface="Arial" panose="020B0604020202020204" pitchFamily="34" charset="0"/>
                <a:cs typeface="Arial" panose="020B0604020202020204" pitchFamily="34" charset="0"/>
              </a:rPr>
              <a:t>- Transparency in methods fosters fair recruitment practices.</a:t>
            </a:r>
            <a:endParaRPr lang="en-GB" sz="1500" dirty="0">
              <a:latin typeface="Arial" panose="020B0604020202020204" pitchFamily="34" charset="0"/>
              <a:cs typeface="Arial" panose="020B0604020202020204" pitchFamily="34" charset="0"/>
            </a:endParaRPr>
          </a:p>
          <a:p>
            <a:pPr>
              <a:lnSpc>
                <a:spcPct val="150000"/>
              </a:lnSpc>
              <a:buFontTx/>
              <a:buChar char="-"/>
            </a:pPr>
            <a:r>
              <a:rPr lang="en-US" sz="1500" dirty="0">
                <a:latin typeface="Arial" panose="020B0604020202020204" pitchFamily="34" charset="0"/>
                <a:cs typeface="Arial" panose="020B0604020202020204" pitchFamily="34" charset="0"/>
              </a:rPr>
              <a:t>- Reasonable adjustments are to be provided as needed.</a:t>
            </a:r>
            <a:endParaRPr lang="en-GB" sz="1500" dirty="0">
              <a:latin typeface="Arial" panose="020B0604020202020204" pitchFamily="34" charset="0"/>
              <a:cs typeface="Arial" panose="020B0604020202020204" pitchFamily="34" charset="0"/>
            </a:endParaRPr>
          </a:p>
          <a:p>
            <a:pPr>
              <a:lnSpc>
                <a:spcPct val="150000"/>
              </a:lnSpc>
              <a:buFontTx/>
              <a:buChar char="-"/>
            </a:pPr>
            <a:r>
              <a:rPr lang="en-US" sz="1500" dirty="0">
                <a:latin typeface="Arial" panose="020B0604020202020204" pitchFamily="34" charset="0"/>
                <a:cs typeface="Arial" panose="020B0604020202020204" pitchFamily="34" charset="0"/>
              </a:rPr>
              <a:t>- Equal opportunity principles should be integrated throughout the recruitment process.</a:t>
            </a:r>
            <a:r>
              <a:rPr lang="en-GB" sz="1500" dirty="0">
                <a:latin typeface="Arial" panose="020B0604020202020204" pitchFamily="34" charset="0"/>
                <a:cs typeface="Arial" panose="020B0604020202020204" pitchFamily="34" charset="0"/>
              </a:rPr>
              <a:t>(CIPS,2026)</a:t>
            </a:r>
            <a:endParaRPr lang="en-US" sz="15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2036173-2120-B5F5-EFC8-EB3DEE0803FA}"/>
              </a:ext>
            </a:extLst>
          </p:cNvPr>
          <p:cNvSpPr txBox="1"/>
          <p:nvPr/>
        </p:nvSpPr>
        <p:spPr>
          <a:xfrm>
            <a:off x="3133493" y="367990"/>
            <a:ext cx="5352585" cy="456472"/>
          </a:xfrm>
          <a:prstGeom prst="rect">
            <a:avLst/>
          </a:prstGeom>
          <a:noFill/>
        </p:spPr>
        <p:txBody>
          <a:bodyPr wrap="square" rtlCol="0">
            <a:spAutoFit/>
          </a:bodyPr>
          <a:lstStyle/>
          <a:p>
            <a:pPr algn="ctr">
              <a:lnSpc>
                <a:spcPct val="150000"/>
              </a:lnSpc>
            </a:pPr>
            <a:r>
              <a:rPr lang="en-US" b="1">
                <a:latin typeface="Arial" panose="020B0604020202020204" pitchFamily="34" charset="0"/>
                <a:cs typeface="Arial" panose="020B0604020202020204" pitchFamily="34" charset="0"/>
              </a:rPr>
              <a:t>Selection and Equal Opportunities </a:t>
            </a:r>
          </a:p>
        </p:txBody>
      </p:sp>
      <p:pic>
        <p:nvPicPr>
          <p:cNvPr id="4098" name="Picture 2" descr="Equal Opportunity and Diversity - Professional Safety Services UK">
            <a:extLst>
              <a:ext uri="{FF2B5EF4-FFF2-40B4-BE49-F238E27FC236}">
                <a16:creationId xmlns:a16="http://schemas.microsoft.com/office/drawing/2014/main" id="{D1DF545A-2427-B57D-916F-7A709D9064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4771" y="1739591"/>
            <a:ext cx="4693053" cy="4371278"/>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D93747DF-AC19-52C9-4B17-99A16499B661}"/>
              </a:ext>
            </a:extLst>
          </p:cNvPr>
          <p:cNvSpPr txBox="1"/>
          <p:nvPr/>
        </p:nvSpPr>
        <p:spPr>
          <a:xfrm>
            <a:off x="8129239" y="6133169"/>
            <a:ext cx="2646556" cy="646331"/>
          </a:xfrm>
          <a:prstGeom prst="rect">
            <a:avLst/>
          </a:prstGeom>
          <a:noFill/>
        </p:spPr>
        <p:txBody>
          <a:bodyPr wrap="square" rtlCol="0">
            <a:spAutoFit/>
          </a:bodyPr>
          <a:lstStyle/>
          <a:p>
            <a:r>
              <a:rPr lang="en-US">
                <a:solidFill>
                  <a:schemeClr val="bg1"/>
                </a:solidFill>
              </a:rPr>
              <a:t>Source: (professional safety )</a:t>
            </a:r>
          </a:p>
        </p:txBody>
      </p:sp>
    </p:spTree>
    <p:extLst>
      <p:ext uri="{BB962C8B-B14F-4D97-AF65-F5344CB8AC3E}">
        <p14:creationId xmlns:p14="http://schemas.microsoft.com/office/powerpoint/2010/main" val="3293242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FF941A-7F87-D1EC-FD75-2452C93125B6}"/>
              </a:ext>
            </a:extLst>
          </p:cNvPr>
          <p:cNvSpPr>
            <a:spLocks noGrp="1"/>
          </p:cNvSpPr>
          <p:nvPr>
            <p:ph idx="1"/>
          </p:nvPr>
        </p:nvSpPr>
        <p:spPr>
          <a:xfrm>
            <a:off x="100362" y="601801"/>
            <a:ext cx="7002965" cy="5654397"/>
          </a:xfrm>
        </p:spPr>
        <p:txBody>
          <a:bodyPr>
            <a:normAutofit lnSpcReduction="10000"/>
          </a:bodyPr>
          <a:lstStyle/>
          <a:p>
            <a:pPr>
              <a:lnSpc>
                <a:spcPct val="150000"/>
              </a:lnSpc>
              <a:buFontTx/>
              <a:buChar char="-"/>
            </a:pPr>
            <a:r>
              <a:rPr lang="en-US" sz="1600" dirty="0">
                <a:latin typeface="Arial" panose="020B0604020202020204" pitchFamily="34" charset="0"/>
                <a:cs typeface="Arial" panose="020B0604020202020204" pitchFamily="34" charset="0"/>
              </a:rPr>
              <a:t>HealthConnect UK should adopt continuous performance management instead of relying solely on annual appraisals. </a:t>
            </a:r>
            <a:endParaRPr lang="en-GB" sz="1600" dirty="0">
              <a:latin typeface="Arial" panose="020B0604020202020204" pitchFamily="34" charset="0"/>
              <a:cs typeface="Arial" panose="020B0604020202020204" pitchFamily="34" charset="0"/>
            </a:endParaRPr>
          </a:p>
          <a:p>
            <a:pPr>
              <a:lnSpc>
                <a:spcPct val="150000"/>
              </a:lnSpc>
              <a:buFontTx/>
              <a:buChar char="-"/>
            </a:pPr>
            <a:r>
              <a:rPr lang="en-US" sz="1600" dirty="0">
                <a:latin typeface="Arial" panose="020B0604020202020204" pitchFamily="34" charset="0"/>
                <a:cs typeface="Arial" panose="020B0604020202020204" pitchFamily="34" charset="0"/>
              </a:rPr>
              <a:t> - Managers need to:  </a:t>
            </a:r>
            <a:endParaRPr lang="en-GB" sz="1600" dirty="0">
              <a:latin typeface="Arial" panose="020B0604020202020204" pitchFamily="34" charset="0"/>
              <a:cs typeface="Arial" panose="020B0604020202020204" pitchFamily="34" charset="0"/>
            </a:endParaRPr>
          </a:p>
          <a:p>
            <a:pPr>
              <a:lnSpc>
                <a:spcPct val="150000"/>
              </a:lnSpc>
              <a:buFontTx/>
              <a:buChar char="-"/>
            </a:pPr>
            <a:r>
              <a:rPr lang="en-US" sz="1600" dirty="0">
                <a:latin typeface="Arial" panose="020B0604020202020204" pitchFamily="34" charset="0"/>
                <a:cs typeface="Arial" panose="020B0604020202020204" pitchFamily="34" charset="0"/>
              </a:rPr>
              <a:t>  - Set clear, SMART objectives with employees related to patient service quality, response times, teamwork, digital service delivery, and professional development.   </a:t>
            </a:r>
            <a:endParaRPr lang="en-GB" sz="1600" dirty="0">
              <a:latin typeface="Arial" panose="020B0604020202020204" pitchFamily="34" charset="0"/>
              <a:cs typeface="Arial" panose="020B0604020202020204" pitchFamily="34" charset="0"/>
            </a:endParaRPr>
          </a:p>
          <a:p>
            <a:pPr>
              <a:lnSpc>
                <a:spcPct val="150000"/>
              </a:lnSpc>
              <a:buFontTx/>
              <a:buChar char="-"/>
            </a:pPr>
            <a:r>
              <a:rPr lang="en-US" sz="1600" dirty="0">
                <a:latin typeface="Arial" panose="020B0604020202020204" pitchFamily="34" charset="0"/>
                <a:cs typeface="Arial" panose="020B0604020202020204" pitchFamily="34" charset="0"/>
              </a:rPr>
              <a:t> - Monitor progress and provide ongoing feedback.</a:t>
            </a:r>
            <a:endParaRPr lang="en-GB" sz="1600" dirty="0">
              <a:latin typeface="Arial" panose="020B0604020202020204" pitchFamily="34" charset="0"/>
              <a:cs typeface="Arial" panose="020B0604020202020204" pitchFamily="34" charset="0"/>
            </a:endParaRPr>
          </a:p>
          <a:p>
            <a:pPr>
              <a:lnSpc>
                <a:spcPct val="150000"/>
              </a:lnSpc>
              <a:buFontTx/>
              <a:buChar char="-"/>
            </a:pPr>
            <a:r>
              <a:rPr lang="en-US" sz="1600" dirty="0">
                <a:latin typeface="Arial" panose="020B0604020202020204" pitchFamily="34" charset="0"/>
                <a:cs typeface="Arial" panose="020B0604020202020204" pitchFamily="34" charset="0"/>
              </a:rPr>
              <a:t>    - Identify and address development needs. </a:t>
            </a:r>
            <a:endParaRPr lang="en-GB" sz="1600" dirty="0">
              <a:latin typeface="Arial" panose="020B0604020202020204" pitchFamily="34" charset="0"/>
              <a:cs typeface="Arial" panose="020B0604020202020204" pitchFamily="34" charset="0"/>
            </a:endParaRPr>
          </a:p>
          <a:p>
            <a:pPr>
              <a:lnSpc>
                <a:spcPct val="150000"/>
              </a:lnSpc>
              <a:buFontTx/>
              <a:buChar char="-"/>
            </a:pPr>
            <a:r>
              <a:rPr lang="en-US" sz="1600" dirty="0">
                <a:latin typeface="Arial" panose="020B0604020202020204" pitchFamily="34" charset="0"/>
                <a:cs typeface="Arial" panose="020B0604020202020204" pitchFamily="34" charset="0"/>
              </a:rPr>
              <a:t> - Regular one-to-one meetings and quarterly reviews help in recognizing problems early and facilitating coaching or additional training.  - A continuous performance management approach enhances both employee development and organizational performance through regular feedback, goal adjustments, and opportunities for growth. </a:t>
            </a:r>
            <a:r>
              <a:rPr lang="en-US" sz="1600" b="1" dirty="0">
                <a:latin typeface="Arial" panose="020B0604020202020204" pitchFamily="34" charset="0"/>
                <a:cs typeface="Arial" panose="020B0604020202020204" pitchFamily="34" charset="0"/>
              </a:rPr>
              <a:t>(</a:t>
            </a:r>
            <a:r>
              <a:rPr lang="en-US" sz="1600" b="1" dirty="0" err="1">
                <a:latin typeface="Arial" panose="020B0604020202020204" pitchFamily="34" charset="0"/>
                <a:cs typeface="Arial" panose="020B0604020202020204" pitchFamily="34" charset="0"/>
              </a:rPr>
              <a:t>Pulakos</a:t>
            </a:r>
            <a:r>
              <a:rPr lang="en-US" sz="1600" b="1" dirty="0">
                <a:latin typeface="Arial" panose="020B0604020202020204" pitchFamily="34" charset="0"/>
                <a:cs typeface="Arial" panose="020B0604020202020204" pitchFamily="34" charset="0"/>
              </a:rPr>
              <a:t> et al, 2023)</a:t>
            </a:r>
          </a:p>
          <a:p>
            <a:pPr marL="0" indent="0">
              <a:lnSpc>
                <a:spcPct val="150000"/>
              </a:lnSpc>
              <a:buNone/>
            </a:pPr>
            <a:endParaRPr lang="en-US" sz="1600" dirty="0">
              <a:latin typeface="Arial" panose="020B0604020202020204" pitchFamily="34" charset="0"/>
              <a:cs typeface="Arial" panose="020B0604020202020204" pitchFamily="34" charset="0"/>
            </a:endParaRPr>
          </a:p>
          <a:p>
            <a:pPr marL="0" indent="0">
              <a:lnSpc>
                <a:spcPct val="150000"/>
              </a:lnSpc>
              <a:buNone/>
            </a:pPr>
            <a:endParaRPr lang="en-US" sz="1600" dirty="0">
              <a:latin typeface="Arial" panose="020B0604020202020204" pitchFamily="34" charset="0"/>
              <a:cs typeface="Arial" panose="020B0604020202020204" pitchFamily="34" charset="0"/>
            </a:endParaRPr>
          </a:p>
          <a:p>
            <a:pPr marL="0" indent="0">
              <a:lnSpc>
                <a:spcPct val="150000"/>
              </a:lnSpc>
              <a:buNone/>
            </a:pPr>
            <a:endParaRPr lang="en-US"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514552D-E9AC-936F-6056-8132D298F143}"/>
              </a:ext>
            </a:extLst>
          </p:cNvPr>
          <p:cNvSpPr txBox="1"/>
          <p:nvPr/>
        </p:nvSpPr>
        <p:spPr>
          <a:xfrm>
            <a:off x="3601844" y="0"/>
            <a:ext cx="5196468" cy="456472"/>
          </a:xfrm>
          <a:prstGeom prst="rect">
            <a:avLst/>
          </a:prstGeom>
          <a:noFill/>
        </p:spPr>
        <p:txBody>
          <a:bodyPr wrap="square" rtlCol="0">
            <a:spAutoFit/>
          </a:bodyPr>
          <a:lstStyle/>
          <a:p>
            <a:pPr algn="ctr">
              <a:lnSpc>
                <a:spcPct val="150000"/>
              </a:lnSpc>
            </a:pPr>
            <a:r>
              <a:rPr lang="en-US" b="1">
                <a:latin typeface="Arial" panose="020B0604020202020204" pitchFamily="34" charset="0"/>
                <a:cs typeface="Arial" panose="020B0604020202020204" pitchFamily="34" charset="0"/>
              </a:rPr>
              <a:t>Performance management </a:t>
            </a:r>
          </a:p>
        </p:txBody>
      </p:sp>
      <p:pic>
        <p:nvPicPr>
          <p:cNvPr id="6146" name="Picture 2" descr="Performance Management Explained: Key Steps and Benefits for Success">
            <a:extLst>
              <a:ext uri="{FF2B5EF4-FFF2-40B4-BE49-F238E27FC236}">
                <a16:creationId xmlns:a16="http://schemas.microsoft.com/office/drawing/2014/main" id="{9DD0FD02-94B4-0619-F426-935FCDBF5C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5797" y="2175215"/>
            <a:ext cx="4556203" cy="398098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5648FD2-A972-E44C-AC8F-FC983485ED3E}"/>
              </a:ext>
            </a:extLst>
          </p:cNvPr>
          <p:cNvSpPr txBox="1"/>
          <p:nvPr/>
        </p:nvSpPr>
        <p:spPr>
          <a:xfrm>
            <a:off x="8363415" y="6256198"/>
            <a:ext cx="2464419" cy="369332"/>
          </a:xfrm>
          <a:prstGeom prst="rect">
            <a:avLst/>
          </a:prstGeom>
          <a:noFill/>
        </p:spPr>
        <p:txBody>
          <a:bodyPr wrap="square" rtlCol="0">
            <a:spAutoFit/>
          </a:bodyPr>
          <a:lstStyle/>
          <a:p>
            <a:r>
              <a:rPr lang="en-US">
                <a:solidFill>
                  <a:schemeClr val="bg1"/>
                </a:solidFill>
              </a:rPr>
              <a:t>Source : ( Investopedia )</a:t>
            </a:r>
            <a:endParaRPr lang="en-US"/>
          </a:p>
        </p:txBody>
      </p:sp>
    </p:spTree>
    <p:extLst>
      <p:ext uri="{BB962C8B-B14F-4D97-AF65-F5344CB8AC3E}">
        <p14:creationId xmlns:p14="http://schemas.microsoft.com/office/powerpoint/2010/main" val="2899357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148EAC-B73F-1255-B25A-4159343E7DE5}"/>
              </a:ext>
            </a:extLst>
          </p:cNvPr>
          <p:cNvSpPr>
            <a:spLocks noGrp="1"/>
          </p:cNvSpPr>
          <p:nvPr>
            <p:ph idx="1"/>
          </p:nvPr>
        </p:nvSpPr>
        <p:spPr>
          <a:xfrm>
            <a:off x="120231" y="628941"/>
            <a:ext cx="10118164" cy="5454516"/>
          </a:xfrm>
        </p:spPr>
        <p:txBody>
          <a:bodyPr>
            <a:normAutofit fontScale="55000" lnSpcReduction="20000"/>
          </a:bodyPr>
          <a:lstStyle/>
          <a:p>
            <a:pPr>
              <a:lnSpc>
                <a:spcPct val="150000"/>
              </a:lnSpc>
            </a:pPr>
            <a:r>
              <a:rPr lang="en-US" sz="1600" dirty="0">
                <a:latin typeface="Arial" panose="020B0604020202020204" pitchFamily="34" charset="0"/>
                <a:cs typeface="Arial" panose="020B0604020202020204" pitchFamily="34" charset="0"/>
              </a:rPr>
              <a:t>- Employee motivation is crucial for HealthConnect UK due to burnout, workload pressures, and turnover.- Implement a total reward approach combining financial and non-financial rewards:</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 **Financial Rewards**: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 Competitive salaries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 Performance-related rewards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 Benefits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**Non-Financial Rewards**: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Recognition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Career development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Flexible working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Autonomy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 Learning opportunities</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Reward systems should align with employee needs and organizational goals (CIPD, 2025a)</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Introduce wellbeing initiatives: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 Workload monitoring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Flexible working arrangements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 Manager wellbeing training  </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 Access to support</a:t>
            </a:r>
            <a:endParaRPr lang="en-GB" sz="1600" dirty="0">
              <a:latin typeface="Arial" panose="020B0604020202020204" pitchFamily="34" charset="0"/>
              <a:cs typeface="Arial" panose="020B0604020202020204" pitchFamily="34" charset="0"/>
            </a:endParaRPr>
          </a:p>
          <a:p>
            <a:pPr>
              <a:lnSpc>
                <a:spcPct val="150000"/>
              </a:lnSpc>
            </a:pPr>
            <a:r>
              <a:rPr lang="en-US" sz="1600" dirty="0">
                <a:latin typeface="Arial" panose="020B0604020202020204" pitchFamily="34" charset="0"/>
                <a:cs typeface="Arial" panose="020B0604020202020204" pitchFamily="34" charset="0"/>
              </a:rPr>
              <a:t>- This strategy could enhance employee motivation, engagement, and retention.</a:t>
            </a:r>
          </a:p>
        </p:txBody>
      </p:sp>
      <p:sp>
        <p:nvSpPr>
          <p:cNvPr id="5" name="TextBox 4">
            <a:extLst>
              <a:ext uri="{FF2B5EF4-FFF2-40B4-BE49-F238E27FC236}">
                <a16:creationId xmlns:a16="http://schemas.microsoft.com/office/drawing/2014/main" id="{752C49F0-1478-E696-1758-F8F5821629E1}"/>
              </a:ext>
            </a:extLst>
          </p:cNvPr>
          <p:cNvSpPr txBox="1"/>
          <p:nvPr/>
        </p:nvSpPr>
        <p:spPr>
          <a:xfrm>
            <a:off x="3869473" y="0"/>
            <a:ext cx="5107259" cy="456472"/>
          </a:xfrm>
          <a:prstGeom prst="rect">
            <a:avLst/>
          </a:prstGeom>
          <a:noFill/>
        </p:spPr>
        <p:txBody>
          <a:bodyPr wrap="square" rtlCol="0">
            <a:spAutoFit/>
          </a:bodyPr>
          <a:lstStyle/>
          <a:p>
            <a:pPr algn="ctr">
              <a:lnSpc>
                <a:spcPct val="150000"/>
              </a:lnSpc>
            </a:pPr>
            <a:r>
              <a:rPr lang="en-US" b="1" dirty="0">
                <a:latin typeface="Arial" panose="020B0604020202020204" pitchFamily="34" charset="0"/>
                <a:cs typeface="Arial" panose="020B0604020202020204" pitchFamily="34" charset="0"/>
              </a:rPr>
              <a:t>Motivation, reward and employee wellbeing</a:t>
            </a:r>
          </a:p>
        </p:txBody>
      </p:sp>
      <p:pic>
        <p:nvPicPr>
          <p:cNvPr id="6" name="Picture 5">
            <a:extLst>
              <a:ext uri="{FF2B5EF4-FFF2-40B4-BE49-F238E27FC236}">
                <a16:creationId xmlns:a16="http://schemas.microsoft.com/office/drawing/2014/main" id="{CBBBCA68-F281-E7BE-0DB3-8B817385BDEF}"/>
              </a:ext>
            </a:extLst>
          </p:cNvPr>
          <p:cNvPicPr>
            <a:picLocks noChangeAspect="1"/>
          </p:cNvPicPr>
          <p:nvPr/>
        </p:nvPicPr>
        <p:blipFill>
          <a:blip r:embed="rId2"/>
          <a:stretch>
            <a:fillRect/>
          </a:stretch>
        </p:blipFill>
        <p:spPr>
          <a:xfrm>
            <a:off x="7170012" y="2546543"/>
            <a:ext cx="5021988" cy="3536914"/>
          </a:xfrm>
          <a:prstGeom prst="rect">
            <a:avLst/>
          </a:prstGeom>
        </p:spPr>
      </p:pic>
      <p:sp>
        <p:nvSpPr>
          <p:cNvPr id="7" name="TextBox 6">
            <a:extLst>
              <a:ext uri="{FF2B5EF4-FFF2-40B4-BE49-F238E27FC236}">
                <a16:creationId xmlns:a16="http://schemas.microsoft.com/office/drawing/2014/main" id="{2A84D719-E251-DAF0-6DCC-7D15D39E691D}"/>
              </a:ext>
            </a:extLst>
          </p:cNvPr>
          <p:cNvSpPr txBox="1"/>
          <p:nvPr/>
        </p:nvSpPr>
        <p:spPr>
          <a:xfrm>
            <a:off x="7528747" y="6255926"/>
            <a:ext cx="3054586" cy="369332"/>
          </a:xfrm>
          <a:prstGeom prst="rect">
            <a:avLst/>
          </a:prstGeom>
          <a:noFill/>
        </p:spPr>
        <p:txBody>
          <a:bodyPr wrap="square" rtlCol="0">
            <a:spAutoFit/>
          </a:bodyPr>
          <a:lstStyle/>
          <a:p>
            <a:pPr algn="l"/>
            <a:r>
              <a:rPr lang="en-GB" dirty="0">
                <a:solidFill>
                  <a:schemeClr val="bg1"/>
                </a:solidFill>
              </a:rPr>
              <a:t>Source: (</a:t>
            </a:r>
            <a:r>
              <a:rPr lang="en-GB" dirty="0" err="1">
                <a:solidFill>
                  <a:schemeClr val="bg1"/>
                </a:solidFill>
              </a:rPr>
              <a:t>Maslows</a:t>
            </a:r>
            <a:r>
              <a:rPr lang="en-GB" dirty="0">
                <a:solidFill>
                  <a:schemeClr val="bg1"/>
                </a:solidFill>
              </a:rPr>
              <a:t> hierarchy)</a:t>
            </a:r>
            <a:endParaRPr lang="en-US" dirty="0"/>
          </a:p>
        </p:txBody>
      </p:sp>
    </p:spTree>
    <p:extLst>
      <p:ext uri="{BB962C8B-B14F-4D97-AF65-F5344CB8AC3E}">
        <p14:creationId xmlns:p14="http://schemas.microsoft.com/office/powerpoint/2010/main" val="1176062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B13E01-95DB-ACCC-228C-93819C57C89A}"/>
              </a:ext>
            </a:extLst>
          </p:cNvPr>
          <p:cNvSpPr>
            <a:spLocks noGrp="1"/>
          </p:cNvSpPr>
          <p:nvPr>
            <p:ph idx="1"/>
          </p:nvPr>
        </p:nvSpPr>
        <p:spPr>
          <a:xfrm>
            <a:off x="345688" y="917188"/>
            <a:ext cx="6300439" cy="5207619"/>
          </a:xfrm>
        </p:spPr>
        <p:txBody>
          <a:bodyPr>
            <a:normAutofit fontScale="92500"/>
          </a:bodyPr>
          <a:lstStyle/>
          <a:p>
            <a:pPr>
              <a:lnSpc>
                <a:spcPct val="150000"/>
              </a:lnSpc>
              <a:buFontTx/>
              <a:buChar char="-"/>
            </a:pPr>
            <a:r>
              <a:rPr lang="en-US" sz="1600" dirty="0" err="1">
                <a:latin typeface="Arial" panose="020B0604020202020204" pitchFamily="34" charset="0"/>
                <a:cs typeface="Arial" panose="020B0604020202020204" pitchFamily="34" charset="0"/>
              </a:rPr>
              <a:t>Healthconnect</a:t>
            </a:r>
            <a:r>
              <a:rPr lang="en-US" sz="1600" dirty="0">
                <a:latin typeface="Arial" panose="020B0604020202020204" pitchFamily="34" charset="0"/>
                <a:cs typeface="Arial" panose="020B0604020202020204" pitchFamily="34" charset="0"/>
              </a:rPr>
              <a:t> UK employs professionals from various backgrounds, including healthcare, technology, management, and administration.</a:t>
            </a:r>
            <a:endParaRPr lang="en-GB" sz="1600" dirty="0">
              <a:latin typeface="Arial" panose="020B0604020202020204" pitchFamily="34" charset="0"/>
              <a:cs typeface="Arial" panose="020B0604020202020204" pitchFamily="34" charset="0"/>
            </a:endParaRPr>
          </a:p>
          <a:p>
            <a:pPr>
              <a:lnSpc>
                <a:spcPct val="150000"/>
              </a:lnSpc>
              <a:buFontTx/>
              <a:buChar char="-"/>
            </a:pPr>
            <a:r>
              <a:rPr lang="en-US" sz="1600" dirty="0">
                <a:latin typeface="Arial" panose="020B0604020202020204" pitchFamily="34" charset="0"/>
                <a:cs typeface="Arial" panose="020B0604020202020204" pitchFamily="34" charset="0"/>
              </a:rPr>
              <a:t>- Effective leadership is crucial for aligning these diverse groups towards common goals.</a:t>
            </a:r>
            <a:endParaRPr lang="en-GB" sz="1600" dirty="0">
              <a:latin typeface="Arial" panose="020B0604020202020204" pitchFamily="34" charset="0"/>
              <a:cs typeface="Arial" panose="020B0604020202020204" pitchFamily="34" charset="0"/>
            </a:endParaRPr>
          </a:p>
          <a:p>
            <a:pPr>
              <a:lnSpc>
                <a:spcPct val="150000"/>
              </a:lnSpc>
              <a:buFontTx/>
              <a:buChar char="-"/>
            </a:pPr>
            <a:r>
              <a:rPr lang="en-US" sz="1600" dirty="0">
                <a:latin typeface="Arial" panose="020B0604020202020204" pitchFamily="34" charset="0"/>
                <a:cs typeface="Arial" panose="020B0604020202020204" pitchFamily="34" charset="0"/>
              </a:rPr>
              <a:t>- A transformational leadership style is suggested to facilitate clear communication, foster innovation, support employee development, and motivate toward shared objectives.</a:t>
            </a:r>
            <a:endParaRPr lang="en-GB" sz="1600" dirty="0">
              <a:latin typeface="Arial" panose="020B0604020202020204" pitchFamily="34" charset="0"/>
              <a:cs typeface="Arial" panose="020B0604020202020204" pitchFamily="34" charset="0"/>
            </a:endParaRPr>
          </a:p>
          <a:p>
            <a:pPr>
              <a:lnSpc>
                <a:spcPct val="150000"/>
              </a:lnSpc>
              <a:buFontTx/>
              <a:buChar char="-"/>
            </a:pPr>
            <a:r>
              <a:rPr lang="en-US" sz="1600" dirty="0">
                <a:latin typeface="Arial" panose="020B0604020202020204" pitchFamily="34" charset="0"/>
                <a:cs typeface="Arial" panose="020B0604020202020204" pitchFamily="34" charset="0"/>
              </a:rPr>
              <a:t>- Research indicates a positive link between transformational leadership and enhanced employee performance, especially in areas beyond formal job roles (</a:t>
            </a:r>
            <a:r>
              <a:rPr lang="en-US" sz="1600" dirty="0" err="1">
                <a:latin typeface="Arial" panose="020B0604020202020204" pitchFamily="34" charset="0"/>
                <a:cs typeface="Arial" panose="020B0604020202020204" pitchFamily="34" charset="0"/>
              </a:rPr>
              <a:t>Qalati</a:t>
            </a:r>
            <a:r>
              <a:rPr lang="en-US" sz="1600" dirty="0">
                <a:latin typeface="Arial" panose="020B0604020202020204" pitchFamily="34" charset="0"/>
                <a:cs typeface="Arial" panose="020B0604020202020204" pitchFamily="34" charset="0"/>
              </a:rPr>
              <a:t> et al, 2022).</a:t>
            </a:r>
            <a:endParaRPr lang="en-GB" sz="1600" dirty="0">
              <a:latin typeface="Arial" panose="020B0604020202020204" pitchFamily="34" charset="0"/>
              <a:cs typeface="Arial" panose="020B0604020202020204" pitchFamily="34" charset="0"/>
            </a:endParaRPr>
          </a:p>
          <a:p>
            <a:pPr>
              <a:lnSpc>
                <a:spcPct val="150000"/>
              </a:lnSpc>
              <a:buFontTx/>
              <a:buChar char="-"/>
            </a:pPr>
            <a:r>
              <a:rPr lang="en-US" sz="1600" dirty="0">
                <a:latin typeface="Arial" panose="020B0604020202020204" pitchFamily="34" charset="0"/>
                <a:cs typeface="Arial" panose="020B0604020202020204" pitchFamily="34" charset="0"/>
              </a:rPr>
              <a:t>- It is recommended that </a:t>
            </a:r>
            <a:r>
              <a:rPr lang="en-US" sz="1600" dirty="0" err="1">
                <a:latin typeface="Arial" panose="020B0604020202020204" pitchFamily="34" charset="0"/>
                <a:cs typeface="Arial" panose="020B0604020202020204" pitchFamily="34" charset="0"/>
              </a:rPr>
              <a:t>Healthconnect</a:t>
            </a:r>
            <a:r>
              <a:rPr lang="en-US" sz="1600" dirty="0">
                <a:latin typeface="Arial" panose="020B0604020202020204" pitchFamily="34" charset="0"/>
                <a:cs typeface="Arial" panose="020B0604020202020204" pitchFamily="34" charset="0"/>
              </a:rPr>
              <a:t> UK cultivates leaders who promote communication, employee engagement, collaboration, and constructive conflict resolution within multidisciplinary teams.</a:t>
            </a:r>
          </a:p>
        </p:txBody>
      </p:sp>
      <p:sp>
        <p:nvSpPr>
          <p:cNvPr id="4" name="TextBox 3">
            <a:extLst>
              <a:ext uri="{FF2B5EF4-FFF2-40B4-BE49-F238E27FC236}">
                <a16:creationId xmlns:a16="http://schemas.microsoft.com/office/drawing/2014/main" id="{77874C8D-F34B-FFD2-E934-BABD9230507B}"/>
              </a:ext>
            </a:extLst>
          </p:cNvPr>
          <p:cNvSpPr txBox="1"/>
          <p:nvPr/>
        </p:nvSpPr>
        <p:spPr>
          <a:xfrm>
            <a:off x="3010829" y="367990"/>
            <a:ext cx="6043961" cy="456472"/>
          </a:xfrm>
          <a:prstGeom prst="rect">
            <a:avLst/>
          </a:prstGeom>
          <a:noFill/>
        </p:spPr>
        <p:txBody>
          <a:bodyPr wrap="square" rtlCol="0">
            <a:spAutoFit/>
          </a:bodyPr>
          <a:lstStyle/>
          <a:p>
            <a:pPr algn="ctr">
              <a:lnSpc>
                <a:spcPct val="150000"/>
              </a:lnSpc>
            </a:pPr>
            <a:r>
              <a:rPr lang="en-US" b="1">
                <a:latin typeface="Arial" panose="020B0604020202020204" pitchFamily="34" charset="0"/>
                <a:cs typeface="Arial" panose="020B0604020202020204" pitchFamily="34" charset="0"/>
              </a:rPr>
              <a:t>Leadership and multidisciplinary teams </a:t>
            </a:r>
          </a:p>
        </p:txBody>
      </p:sp>
      <p:pic>
        <p:nvPicPr>
          <p:cNvPr id="7170" name="Picture 2" descr="Success Multidisciplinary Teams">
            <a:extLst>
              <a:ext uri="{FF2B5EF4-FFF2-40B4-BE49-F238E27FC236}">
                <a16:creationId xmlns:a16="http://schemas.microsoft.com/office/drawing/2014/main" id="{465B7C17-23FD-B55D-8D74-B76856B48D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5701" y="3088887"/>
            <a:ext cx="4686299" cy="30359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3856F7D-CC45-2BEE-15C6-72D59A191FDD}"/>
              </a:ext>
            </a:extLst>
          </p:cNvPr>
          <p:cNvSpPr txBox="1"/>
          <p:nvPr/>
        </p:nvSpPr>
        <p:spPr>
          <a:xfrm>
            <a:off x="8588762" y="6222380"/>
            <a:ext cx="2520175" cy="367990"/>
          </a:xfrm>
          <a:prstGeom prst="rect">
            <a:avLst/>
          </a:prstGeom>
          <a:noFill/>
        </p:spPr>
        <p:txBody>
          <a:bodyPr wrap="square" rtlCol="0">
            <a:spAutoFit/>
          </a:bodyPr>
          <a:lstStyle/>
          <a:p>
            <a:r>
              <a:rPr lang="en-US">
                <a:solidFill>
                  <a:schemeClr val="bg1"/>
                </a:solidFill>
              </a:rPr>
              <a:t>Source : ( </a:t>
            </a:r>
            <a:r>
              <a:rPr lang="en-US" err="1">
                <a:solidFill>
                  <a:schemeClr val="bg1"/>
                </a:solidFill>
              </a:rPr>
              <a:t>lincedin</a:t>
            </a:r>
            <a:r>
              <a:rPr lang="en-US">
                <a:solidFill>
                  <a:schemeClr val="bg1"/>
                </a:solidFill>
              </a:rPr>
              <a:t>)</a:t>
            </a:r>
          </a:p>
        </p:txBody>
      </p:sp>
    </p:spTree>
    <p:extLst>
      <p:ext uri="{BB962C8B-B14F-4D97-AF65-F5344CB8AC3E}">
        <p14:creationId xmlns:p14="http://schemas.microsoft.com/office/powerpoint/2010/main" val="1537049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F1288A-D829-9527-DF77-40FCE0E22070}"/>
              </a:ext>
            </a:extLst>
          </p:cNvPr>
          <p:cNvSpPr>
            <a:spLocks noGrp="1"/>
          </p:cNvSpPr>
          <p:nvPr>
            <p:ph idx="1"/>
          </p:nvPr>
        </p:nvSpPr>
        <p:spPr>
          <a:xfrm>
            <a:off x="4817326" y="1087243"/>
            <a:ext cx="7296615" cy="5151864"/>
          </a:xfrm>
        </p:spPr>
        <p:txBody>
          <a:bodyPr>
            <a:normAutofit fontScale="77500" lnSpcReduction="20000"/>
          </a:bodyPr>
          <a:lstStyle/>
          <a:p>
            <a:pPr marL="0" indent="0">
              <a:lnSpc>
                <a:spcPct val="150000"/>
              </a:lnSpc>
              <a:buNone/>
            </a:pPr>
            <a:r>
              <a:rPr lang="en-US" sz="1600" err="1">
                <a:latin typeface="Arial" panose="020B0604020202020204" pitchFamily="34" charset="0"/>
                <a:cs typeface="Arial" panose="020B0604020202020204" pitchFamily="34" charset="0"/>
              </a:rPr>
              <a:t>Healthconnect</a:t>
            </a:r>
            <a:r>
              <a:rPr lang="en-US" sz="1600">
                <a:latin typeface="Arial" panose="020B0604020202020204" pitchFamily="34" charset="0"/>
                <a:cs typeface="Arial" panose="020B0604020202020204" pitchFamily="34" charset="0"/>
              </a:rPr>
              <a:t> </a:t>
            </a:r>
            <a:r>
              <a:rPr lang="en-US" sz="1600" err="1">
                <a:latin typeface="Arial" panose="020B0604020202020204" pitchFamily="34" charset="0"/>
                <a:cs typeface="Arial" panose="020B0604020202020204" pitchFamily="34" charset="0"/>
              </a:rPr>
              <a:t>uk</a:t>
            </a:r>
            <a:r>
              <a:rPr lang="en-US" sz="1600">
                <a:latin typeface="Arial" panose="020B0604020202020204" pitchFamily="34" charset="0"/>
                <a:cs typeface="Arial" panose="020B0604020202020204" pitchFamily="34" charset="0"/>
              </a:rPr>
              <a:t> should introduce the HR strategy progressively over a 12-month period.</a:t>
            </a:r>
          </a:p>
          <a:p>
            <a:pPr marL="0" indent="0">
              <a:lnSpc>
                <a:spcPct val="150000"/>
              </a:lnSpc>
              <a:buNone/>
            </a:pPr>
            <a:r>
              <a:rPr lang="en-US" sz="1600" b="1">
                <a:latin typeface="Arial" panose="020B0604020202020204" pitchFamily="34" charset="0"/>
                <a:cs typeface="Arial" panose="020B0604020202020204" pitchFamily="34" charset="0"/>
              </a:rPr>
              <a:t>Months 0-3: diagnose </a:t>
            </a:r>
          </a:p>
          <a:p>
            <a:pPr marL="0" indent="0">
              <a:lnSpc>
                <a:spcPct val="150000"/>
              </a:lnSpc>
              <a:buNone/>
            </a:pPr>
            <a:r>
              <a:rPr lang="en-US" sz="1600" err="1">
                <a:latin typeface="Arial" panose="020B0604020202020204" pitchFamily="34" charset="0"/>
                <a:cs typeface="Arial" panose="020B0604020202020204" pitchFamily="34" charset="0"/>
              </a:rPr>
              <a:t>Analyse</a:t>
            </a:r>
            <a:r>
              <a:rPr lang="en-US" sz="1600">
                <a:latin typeface="Arial" panose="020B0604020202020204" pitchFamily="34" charset="0"/>
                <a:cs typeface="Arial" panose="020B0604020202020204" pitchFamily="34" charset="0"/>
              </a:rPr>
              <a:t> workforce data, turnover, engagement, skills gaps and recruitment difficulties.</a:t>
            </a:r>
          </a:p>
          <a:p>
            <a:pPr marL="0" indent="0">
              <a:lnSpc>
                <a:spcPct val="150000"/>
              </a:lnSpc>
              <a:buNone/>
            </a:pPr>
            <a:r>
              <a:rPr lang="en-US" sz="1600" b="1">
                <a:latin typeface="Arial" panose="020B0604020202020204" pitchFamily="34" charset="0"/>
                <a:cs typeface="Arial" panose="020B0604020202020204" pitchFamily="34" charset="0"/>
              </a:rPr>
              <a:t>Months 4-6: Build</a:t>
            </a:r>
            <a:endParaRPr lang="en-US" sz="1600">
              <a:latin typeface="Arial" panose="020B0604020202020204" pitchFamily="34" charset="0"/>
              <a:cs typeface="Arial" panose="020B0604020202020204" pitchFamily="34" charset="0"/>
            </a:endParaRPr>
          </a:p>
          <a:p>
            <a:pPr marL="0" indent="0">
              <a:lnSpc>
                <a:spcPct val="150000"/>
              </a:lnSpc>
              <a:buNone/>
            </a:pPr>
            <a:r>
              <a:rPr lang="en-US" sz="1600">
                <a:latin typeface="Arial" panose="020B0604020202020204" pitchFamily="34" charset="0"/>
                <a:cs typeface="Arial" panose="020B0604020202020204" pitchFamily="34" charset="0"/>
              </a:rPr>
              <a:t>introduce improved recruitment and selection processes, L&amp;D </a:t>
            </a:r>
            <a:r>
              <a:rPr lang="en-US" sz="1600" err="1">
                <a:latin typeface="Arial" panose="020B0604020202020204" pitchFamily="34" charset="0"/>
                <a:cs typeface="Arial" panose="020B0604020202020204" pitchFamily="34" charset="0"/>
              </a:rPr>
              <a:t>programmes</a:t>
            </a:r>
            <a:r>
              <a:rPr lang="en-US" sz="1600">
                <a:latin typeface="Arial" panose="020B0604020202020204" pitchFamily="34" charset="0"/>
                <a:cs typeface="Arial" panose="020B0604020202020204" pitchFamily="34" charset="0"/>
              </a:rPr>
              <a:t> and leadership development.</a:t>
            </a:r>
          </a:p>
          <a:p>
            <a:pPr marL="0" indent="0">
              <a:lnSpc>
                <a:spcPct val="150000"/>
              </a:lnSpc>
              <a:buNone/>
            </a:pPr>
            <a:r>
              <a:rPr lang="en-US" sz="1600" b="1">
                <a:latin typeface="Arial" panose="020B0604020202020204" pitchFamily="34" charset="0"/>
                <a:cs typeface="Arial" panose="020B0604020202020204" pitchFamily="34" charset="0"/>
              </a:rPr>
              <a:t>Months 7-9: embed </a:t>
            </a:r>
            <a:endParaRPr lang="en-US" sz="1600">
              <a:latin typeface="Arial" panose="020B0604020202020204" pitchFamily="34" charset="0"/>
              <a:cs typeface="Arial" panose="020B0604020202020204" pitchFamily="34" charset="0"/>
            </a:endParaRPr>
          </a:p>
          <a:p>
            <a:pPr marL="0" indent="0">
              <a:lnSpc>
                <a:spcPct val="150000"/>
              </a:lnSpc>
              <a:buNone/>
            </a:pPr>
            <a:r>
              <a:rPr lang="en-US" sz="1600">
                <a:latin typeface="Arial" panose="020B0604020202020204" pitchFamily="34" charset="0"/>
                <a:cs typeface="Arial" panose="020B0604020202020204" pitchFamily="34" charset="0"/>
              </a:rPr>
              <a:t>Implement continuous performance management, reward and recognition and wellbeing initiatives.</a:t>
            </a:r>
          </a:p>
          <a:p>
            <a:pPr marL="0" indent="0">
              <a:lnSpc>
                <a:spcPct val="150000"/>
              </a:lnSpc>
              <a:buNone/>
            </a:pPr>
            <a:r>
              <a:rPr lang="en-US" sz="1600" b="1">
                <a:latin typeface="Arial" panose="020B0604020202020204" pitchFamily="34" charset="0"/>
                <a:cs typeface="Arial" panose="020B0604020202020204" pitchFamily="34" charset="0"/>
              </a:rPr>
              <a:t>Months 10-12: evaluate </a:t>
            </a:r>
          </a:p>
          <a:p>
            <a:pPr marL="0" indent="0">
              <a:lnSpc>
                <a:spcPct val="150000"/>
              </a:lnSpc>
              <a:buNone/>
            </a:pPr>
            <a:r>
              <a:rPr lang="en-US" sz="1600">
                <a:latin typeface="Arial" panose="020B0604020202020204" pitchFamily="34" charset="0"/>
                <a:cs typeface="Arial" panose="020B0604020202020204" pitchFamily="34" charset="0"/>
              </a:rPr>
              <a:t>Assess whether the strategy has improved recruitment, retention, engagement, skills, and employee performance.</a:t>
            </a:r>
          </a:p>
          <a:p>
            <a:pPr marL="0" indent="0">
              <a:lnSpc>
                <a:spcPct val="150000"/>
              </a:lnSpc>
              <a:buNone/>
            </a:pPr>
            <a:r>
              <a:rPr lang="en-US" sz="1600">
                <a:latin typeface="Arial" panose="020B0604020202020204" pitchFamily="34" charset="0"/>
                <a:cs typeface="Arial" panose="020B0604020202020204" pitchFamily="34" charset="0"/>
              </a:rPr>
              <a:t>HR metrics can help </a:t>
            </a:r>
            <a:r>
              <a:rPr lang="en-US" sz="1600" err="1">
                <a:latin typeface="Arial" panose="020B0604020202020204" pitchFamily="34" charset="0"/>
                <a:cs typeface="Arial" panose="020B0604020202020204" pitchFamily="34" charset="0"/>
              </a:rPr>
              <a:t>organisations</a:t>
            </a:r>
            <a:r>
              <a:rPr lang="en-US" sz="1600">
                <a:latin typeface="Arial" panose="020B0604020202020204" pitchFamily="34" charset="0"/>
                <a:cs typeface="Arial" panose="020B0604020202020204" pitchFamily="34" charset="0"/>
              </a:rPr>
              <a:t> understand the relationship between HR activities and organizational outcomes and support evidence-based HR decision-making </a:t>
            </a:r>
            <a:r>
              <a:rPr lang="en-US" sz="1600" b="1">
                <a:latin typeface="Arial" panose="020B0604020202020204" pitchFamily="34" charset="0"/>
                <a:cs typeface="Arial" panose="020B0604020202020204" pitchFamily="34" charset="0"/>
              </a:rPr>
              <a:t>( </a:t>
            </a:r>
            <a:r>
              <a:rPr lang="en-US" sz="1600" b="1" err="1">
                <a:latin typeface="Arial" panose="020B0604020202020204" pitchFamily="34" charset="0"/>
                <a:cs typeface="Arial" panose="020B0604020202020204" pitchFamily="34" charset="0"/>
              </a:rPr>
              <a:t>Sardi</a:t>
            </a:r>
            <a:r>
              <a:rPr lang="en-US" sz="1600" b="1">
                <a:latin typeface="Arial" panose="020B0604020202020204" pitchFamily="34" charset="0"/>
                <a:cs typeface="Arial" panose="020B0604020202020204" pitchFamily="34" charset="0"/>
              </a:rPr>
              <a:t> et al. 2022)</a:t>
            </a:r>
          </a:p>
          <a:p>
            <a:pPr marL="0" indent="0">
              <a:lnSpc>
                <a:spcPct val="150000"/>
              </a:lnSpc>
              <a:buNone/>
            </a:pPr>
            <a:r>
              <a:rPr lang="en-US" sz="1600">
                <a:latin typeface="Arial" panose="020B0604020202020204" pitchFamily="34" charset="0"/>
                <a:cs typeface="Arial" panose="020B0604020202020204" pitchFamily="34" charset="0"/>
              </a:rPr>
              <a:t>Key KPIs could include time-to-fill, employee turnover, engagement, quality of hire, training effectiveness and skills-gap reduction.</a:t>
            </a:r>
          </a:p>
          <a:p>
            <a:pPr marL="0" indent="0">
              <a:lnSpc>
                <a:spcPct val="150000"/>
              </a:lnSpc>
              <a:buNone/>
            </a:pPr>
            <a:endParaRPr lang="en-US" sz="1600" b="1">
              <a:latin typeface="Arial" panose="020B0604020202020204" pitchFamily="34" charset="0"/>
              <a:cs typeface="Arial" panose="020B0604020202020204" pitchFamily="34" charset="0"/>
            </a:endParaRPr>
          </a:p>
          <a:p>
            <a:pPr marL="0" indent="0">
              <a:lnSpc>
                <a:spcPct val="150000"/>
              </a:lnSpc>
              <a:buNone/>
            </a:pPr>
            <a:endParaRPr lang="en-US" sz="16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372638A-D5CA-9A36-8195-47C98B550FD3}"/>
              </a:ext>
            </a:extLst>
          </p:cNvPr>
          <p:cNvSpPr txBox="1"/>
          <p:nvPr/>
        </p:nvSpPr>
        <p:spPr>
          <a:xfrm>
            <a:off x="3969835" y="167268"/>
            <a:ext cx="5006897" cy="456472"/>
          </a:xfrm>
          <a:prstGeom prst="rect">
            <a:avLst/>
          </a:prstGeom>
          <a:noFill/>
        </p:spPr>
        <p:txBody>
          <a:bodyPr wrap="square" rtlCol="0">
            <a:spAutoFit/>
          </a:bodyPr>
          <a:lstStyle/>
          <a:p>
            <a:pPr algn="ctr">
              <a:lnSpc>
                <a:spcPct val="150000"/>
              </a:lnSpc>
            </a:pPr>
            <a:r>
              <a:rPr lang="en-US" b="1">
                <a:latin typeface="Arial" panose="020B0604020202020204" pitchFamily="34" charset="0"/>
                <a:cs typeface="Arial" panose="020B0604020202020204" pitchFamily="34" charset="0"/>
              </a:rPr>
              <a:t>10-12- Month HR implementation plan </a:t>
            </a:r>
          </a:p>
        </p:txBody>
      </p:sp>
      <p:pic>
        <p:nvPicPr>
          <p:cNvPr id="8194" name="Picture 2" descr="Top 10 12 Month Hr Roadmap Project Planning PowerPoint Presentation  Templates in 2026">
            <a:extLst>
              <a:ext uri="{FF2B5EF4-FFF2-40B4-BE49-F238E27FC236}">
                <a16:creationId xmlns:a16="http://schemas.microsoft.com/office/drawing/2014/main" id="{9934C9A9-AD3E-DF11-576B-503C11FCDC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557238"/>
            <a:ext cx="4599259" cy="25870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6089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275AA2-95D6-E55E-956F-FC1C717DD2A4}"/>
              </a:ext>
            </a:extLst>
          </p:cNvPr>
          <p:cNvSpPr>
            <a:spLocks noGrp="1"/>
          </p:cNvSpPr>
          <p:nvPr>
            <p:ph idx="1"/>
          </p:nvPr>
        </p:nvSpPr>
        <p:spPr>
          <a:xfrm>
            <a:off x="5213194" y="836341"/>
            <a:ext cx="6345045" cy="6021659"/>
          </a:xfrm>
        </p:spPr>
        <p:txBody>
          <a:bodyPr>
            <a:normAutofit fontScale="85000" lnSpcReduction="10000"/>
          </a:bodyPr>
          <a:lstStyle/>
          <a:p>
            <a:pPr marL="0" indent="0">
              <a:lnSpc>
                <a:spcPct val="150000"/>
              </a:lnSpc>
              <a:buNone/>
            </a:pPr>
            <a:r>
              <a:rPr lang="en-US" sz="1600">
                <a:latin typeface="Arial" panose="020B0604020202020204" pitchFamily="34" charset="0"/>
                <a:cs typeface="Arial" panose="020B0604020202020204" pitchFamily="34" charset="0"/>
              </a:rPr>
              <a:t>Although the recommended HR practices could provide significant benefits, </a:t>
            </a:r>
            <a:r>
              <a:rPr lang="en-US" sz="1600" err="1">
                <a:latin typeface="Arial" panose="020B0604020202020204" pitchFamily="34" charset="0"/>
                <a:cs typeface="Arial" panose="020B0604020202020204" pitchFamily="34" charset="0"/>
              </a:rPr>
              <a:t>healthconnect</a:t>
            </a:r>
            <a:r>
              <a:rPr lang="en-US" sz="1600">
                <a:latin typeface="Arial" panose="020B0604020202020204" pitchFamily="34" charset="0"/>
                <a:cs typeface="Arial" panose="020B0604020202020204" pitchFamily="34" charset="0"/>
              </a:rPr>
              <a:t> </a:t>
            </a:r>
            <a:r>
              <a:rPr lang="en-US" sz="1600" err="1">
                <a:latin typeface="Arial" panose="020B0604020202020204" pitchFamily="34" charset="0"/>
                <a:cs typeface="Arial" panose="020B0604020202020204" pitchFamily="34" charset="0"/>
              </a:rPr>
              <a:t>uk</a:t>
            </a:r>
            <a:r>
              <a:rPr lang="en-US" sz="1600">
                <a:latin typeface="Arial" panose="020B0604020202020204" pitchFamily="34" charset="0"/>
                <a:cs typeface="Arial" panose="020B0604020202020204" pitchFamily="34" charset="0"/>
              </a:rPr>
              <a:t> should also consider their limitations.</a:t>
            </a:r>
          </a:p>
          <a:p>
            <a:pPr marL="0" indent="0">
              <a:lnSpc>
                <a:spcPct val="150000"/>
              </a:lnSpc>
              <a:buNone/>
            </a:pPr>
            <a:r>
              <a:rPr lang="en-US" sz="1600">
                <a:latin typeface="Arial" panose="020B0604020202020204" pitchFamily="34" charset="0"/>
                <a:cs typeface="Arial" panose="020B0604020202020204" pitchFamily="34" charset="0"/>
              </a:rPr>
              <a:t>External recruitment can provide specialist expertise but may be expensive and time-consuming. Internal recruitment can support career development and retention but may reduce the introduction of new knowledge.</a:t>
            </a:r>
          </a:p>
          <a:p>
            <a:pPr marL="0" indent="0">
              <a:lnSpc>
                <a:spcPct val="150000"/>
              </a:lnSpc>
              <a:buNone/>
            </a:pPr>
            <a:r>
              <a:rPr lang="en-US" sz="1600">
                <a:latin typeface="Arial" panose="020B0604020202020204" pitchFamily="34" charset="0"/>
                <a:cs typeface="Arial" panose="020B0604020202020204" pitchFamily="34" charset="0"/>
              </a:rPr>
              <a:t>Similarly, digital recruitment can reach a large number of candidates but may create concerns around candidate experience and potential bias.</a:t>
            </a:r>
          </a:p>
          <a:p>
            <a:pPr marL="0" indent="0">
              <a:lnSpc>
                <a:spcPct val="150000"/>
              </a:lnSpc>
              <a:buNone/>
            </a:pPr>
            <a:r>
              <a:rPr lang="en-US" sz="1600">
                <a:latin typeface="Arial" panose="020B0604020202020204" pitchFamily="34" charset="0"/>
                <a:cs typeface="Arial" panose="020B0604020202020204" pitchFamily="34" charset="0"/>
              </a:rPr>
              <a:t>Performance targets can improve accountability, but excessive pressure to achieve targets  could contribute to stress and burnout. Financial rewards may motivate employees, but poorly designed reward systems could create competition rather than teamwork.</a:t>
            </a:r>
          </a:p>
          <a:p>
            <a:pPr marL="0" indent="0">
              <a:lnSpc>
                <a:spcPct val="150000"/>
              </a:lnSpc>
              <a:buNone/>
            </a:pPr>
            <a:r>
              <a:rPr lang="en-US" sz="1600" err="1">
                <a:latin typeface="Arial" panose="020B0604020202020204" pitchFamily="34" charset="0"/>
                <a:cs typeface="Arial" panose="020B0604020202020204" pitchFamily="34" charset="0"/>
              </a:rPr>
              <a:t>Digitalisation</a:t>
            </a:r>
            <a:r>
              <a:rPr lang="en-US" sz="1600">
                <a:latin typeface="Arial" panose="020B0604020202020204" pitchFamily="34" charset="0"/>
                <a:cs typeface="Arial" panose="020B0604020202020204" pitchFamily="34" charset="0"/>
              </a:rPr>
              <a:t> can also change how HR activities are designed and delivered, meaning </a:t>
            </a:r>
            <a:r>
              <a:rPr lang="en-US" sz="1600" err="1">
                <a:latin typeface="Arial" panose="020B0604020202020204" pitchFamily="34" charset="0"/>
                <a:cs typeface="Arial" panose="020B0604020202020204" pitchFamily="34" charset="0"/>
              </a:rPr>
              <a:t>organisations</a:t>
            </a:r>
            <a:r>
              <a:rPr lang="en-US" sz="1600">
                <a:latin typeface="Arial" panose="020B0604020202020204" pitchFamily="34" charset="0"/>
                <a:cs typeface="Arial" panose="020B0604020202020204" pitchFamily="34" charset="0"/>
              </a:rPr>
              <a:t> need to ensure that technology supports rather than replaces effective human resource practices (</a:t>
            </a:r>
            <a:r>
              <a:rPr lang="en-US" sz="1600" b="1">
                <a:latin typeface="Arial" panose="020B0604020202020204" pitchFamily="34" charset="0"/>
                <a:cs typeface="Arial" panose="020B0604020202020204" pitchFamily="34" charset="0"/>
              </a:rPr>
              <a:t>Margherita and braccini,2021).</a:t>
            </a:r>
          </a:p>
          <a:p>
            <a:pPr marL="0" indent="0">
              <a:lnSpc>
                <a:spcPct val="150000"/>
              </a:lnSpc>
              <a:buNone/>
            </a:pPr>
            <a:r>
              <a:rPr lang="en-US" sz="1600">
                <a:latin typeface="Arial" panose="020B0604020202020204" pitchFamily="34" charset="0"/>
                <a:cs typeface="Arial" panose="020B0604020202020204" pitchFamily="34" charset="0"/>
              </a:rPr>
              <a:t>Therefore, </a:t>
            </a:r>
            <a:r>
              <a:rPr lang="en-US" sz="1600" err="1">
                <a:latin typeface="Arial" panose="020B0604020202020204" pitchFamily="34" charset="0"/>
                <a:cs typeface="Arial" panose="020B0604020202020204" pitchFamily="34" charset="0"/>
              </a:rPr>
              <a:t>healthconnect</a:t>
            </a:r>
            <a:r>
              <a:rPr lang="en-US" sz="1600">
                <a:latin typeface="Arial" panose="020B0604020202020204" pitchFamily="34" charset="0"/>
                <a:cs typeface="Arial" panose="020B0604020202020204" pitchFamily="34" charset="0"/>
              </a:rPr>
              <a:t> </a:t>
            </a:r>
            <a:r>
              <a:rPr lang="en-US" sz="1600" err="1">
                <a:latin typeface="Arial" panose="020B0604020202020204" pitchFamily="34" charset="0"/>
                <a:cs typeface="Arial" panose="020B0604020202020204" pitchFamily="34" charset="0"/>
              </a:rPr>
              <a:t>uk</a:t>
            </a:r>
            <a:r>
              <a:rPr lang="en-US" sz="1600">
                <a:latin typeface="Arial" panose="020B0604020202020204" pitchFamily="34" charset="0"/>
                <a:cs typeface="Arial" panose="020B0604020202020204" pitchFamily="34" charset="0"/>
              </a:rPr>
              <a:t> should integrate its HR practices rather than relying on a single solution.</a:t>
            </a:r>
          </a:p>
        </p:txBody>
      </p:sp>
      <p:sp>
        <p:nvSpPr>
          <p:cNvPr id="4" name="TextBox 3">
            <a:extLst>
              <a:ext uri="{FF2B5EF4-FFF2-40B4-BE49-F238E27FC236}">
                <a16:creationId xmlns:a16="http://schemas.microsoft.com/office/drawing/2014/main" id="{7D8E2448-70AB-BBB3-ABFA-D5884FD52D6B}"/>
              </a:ext>
            </a:extLst>
          </p:cNvPr>
          <p:cNvSpPr txBox="1"/>
          <p:nvPr/>
        </p:nvSpPr>
        <p:spPr>
          <a:xfrm>
            <a:off x="3479181" y="200722"/>
            <a:ext cx="4906536" cy="456472"/>
          </a:xfrm>
          <a:prstGeom prst="rect">
            <a:avLst/>
          </a:prstGeom>
          <a:noFill/>
        </p:spPr>
        <p:txBody>
          <a:bodyPr wrap="square" rtlCol="0">
            <a:spAutoFit/>
          </a:bodyPr>
          <a:lstStyle/>
          <a:p>
            <a:pPr algn="ctr">
              <a:lnSpc>
                <a:spcPct val="150000"/>
              </a:lnSpc>
            </a:pPr>
            <a:r>
              <a:rPr lang="en-US" b="1">
                <a:latin typeface="Arial" panose="020B0604020202020204" pitchFamily="34" charset="0"/>
                <a:cs typeface="Arial" panose="020B0604020202020204" pitchFamily="34" charset="0"/>
              </a:rPr>
              <a:t>Critical Evaluation</a:t>
            </a:r>
          </a:p>
        </p:txBody>
      </p:sp>
      <p:pic>
        <p:nvPicPr>
          <p:cNvPr id="9218" name="Picture 2" descr="A model for critical thinking | Critical thinking | Library | University of Leeds">
            <a:extLst>
              <a:ext uri="{FF2B5EF4-FFF2-40B4-BE49-F238E27FC236}">
                <a16:creationId xmlns:a16="http://schemas.microsoft.com/office/drawing/2014/main" id="{A799A155-2BAC-797A-3B21-487C5ECB06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151166"/>
            <a:ext cx="3982469" cy="398246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084BEF6-04E6-5CBE-92E9-6FE3AAEE6F07}"/>
              </a:ext>
            </a:extLst>
          </p:cNvPr>
          <p:cNvSpPr txBox="1"/>
          <p:nvPr/>
        </p:nvSpPr>
        <p:spPr>
          <a:xfrm>
            <a:off x="327102" y="6244683"/>
            <a:ext cx="1958898" cy="369332"/>
          </a:xfrm>
          <a:prstGeom prst="rect">
            <a:avLst/>
          </a:prstGeom>
          <a:noFill/>
        </p:spPr>
        <p:txBody>
          <a:bodyPr wrap="square" rtlCol="0">
            <a:spAutoFit/>
          </a:bodyPr>
          <a:lstStyle/>
          <a:p>
            <a:r>
              <a:rPr lang="en-US">
                <a:solidFill>
                  <a:schemeClr val="bg1"/>
                </a:solidFill>
              </a:rPr>
              <a:t>Source : ( library)</a:t>
            </a:r>
          </a:p>
        </p:txBody>
      </p:sp>
    </p:spTree>
    <p:extLst>
      <p:ext uri="{BB962C8B-B14F-4D97-AF65-F5344CB8AC3E}">
        <p14:creationId xmlns:p14="http://schemas.microsoft.com/office/powerpoint/2010/main" val="1832066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123E3B-5A16-736F-66F7-0FEAA0D14F2F}"/>
              </a:ext>
            </a:extLst>
          </p:cNvPr>
          <p:cNvSpPr>
            <a:spLocks noGrp="1"/>
          </p:cNvSpPr>
          <p:nvPr>
            <p:ph idx="1"/>
          </p:nvPr>
        </p:nvSpPr>
        <p:spPr>
          <a:xfrm>
            <a:off x="5553306" y="669073"/>
            <a:ext cx="6501161" cy="5241073"/>
          </a:xfrm>
        </p:spPr>
        <p:txBody>
          <a:bodyPr>
            <a:normAutofit fontScale="92500" lnSpcReduction="10000"/>
          </a:bodyPr>
          <a:lstStyle/>
          <a:p>
            <a:pPr marL="0" indent="0">
              <a:lnSpc>
                <a:spcPct val="150000"/>
              </a:lnSpc>
              <a:buNone/>
            </a:pPr>
            <a:r>
              <a:rPr lang="en-US" sz="1600">
                <a:latin typeface="Arial" panose="020B0604020202020204" pitchFamily="34" charset="0"/>
                <a:cs typeface="Arial" panose="020B0604020202020204" pitchFamily="34" charset="0"/>
              </a:rPr>
              <a:t>In conclusion, </a:t>
            </a:r>
            <a:r>
              <a:rPr lang="en-US" sz="1600" err="1">
                <a:latin typeface="Arial" panose="020B0604020202020204" pitchFamily="34" charset="0"/>
                <a:cs typeface="Arial" panose="020B0604020202020204" pitchFamily="34" charset="0"/>
              </a:rPr>
              <a:t>healthconnect</a:t>
            </a:r>
            <a:r>
              <a:rPr lang="en-US" sz="1600">
                <a:latin typeface="Arial" panose="020B0604020202020204" pitchFamily="34" charset="0"/>
                <a:cs typeface="Arial" panose="020B0604020202020204" pitchFamily="34" charset="0"/>
              </a:rPr>
              <a:t> </a:t>
            </a:r>
            <a:r>
              <a:rPr lang="en-US" sz="1600" err="1">
                <a:latin typeface="Arial" panose="020B0604020202020204" pitchFamily="34" charset="0"/>
                <a:cs typeface="Arial" panose="020B0604020202020204" pitchFamily="34" charset="0"/>
              </a:rPr>
              <a:t>uk’s</a:t>
            </a:r>
            <a:r>
              <a:rPr lang="en-US" sz="1600">
                <a:latin typeface="Arial" panose="020B0604020202020204" pitchFamily="34" charset="0"/>
                <a:cs typeface="Arial" panose="020B0604020202020204" pitchFamily="34" charset="0"/>
              </a:rPr>
              <a:t> workforce challenges require an integrated HRM, strategy</a:t>
            </a:r>
          </a:p>
          <a:p>
            <a:pPr marL="0" indent="0">
              <a:lnSpc>
                <a:spcPct val="150000"/>
              </a:lnSpc>
              <a:buNone/>
            </a:pPr>
            <a:r>
              <a:rPr lang="en-US" sz="1600">
                <a:latin typeface="Arial" panose="020B0604020202020204" pitchFamily="34" charset="0"/>
                <a:cs typeface="Arial" panose="020B0604020202020204" pitchFamily="34" charset="0"/>
              </a:rPr>
              <a:t>Workforce planning can identify future skills requirements, while effective recruitment and </a:t>
            </a:r>
            <a:r>
              <a:rPr lang="en-US" sz="1600" err="1">
                <a:latin typeface="Arial" panose="020B0604020202020204" pitchFamily="34" charset="0"/>
                <a:cs typeface="Arial" panose="020B0604020202020204" pitchFamily="34" charset="0"/>
              </a:rPr>
              <a:t>seletion</a:t>
            </a:r>
            <a:r>
              <a:rPr lang="en-US" sz="1600">
                <a:latin typeface="Arial" panose="020B0604020202020204" pitchFamily="34" charset="0"/>
                <a:cs typeface="Arial" panose="020B0604020202020204" pitchFamily="34" charset="0"/>
              </a:rPr>
              <a:t> can help attract suitable healthcare and technology professionals. </a:t>
            </a:r>
          </a:p>
          <a:p>
            <a:pPr marL="0" indent="0">
              <a:lnSpc>
                <a:spcPct val="150000"/>
              </a:lnSpc>
              <a:buNone/>
            </a:pPr>
            <a:r>
              <a:rPr lang="en-US" sz="1600">
                <a:latin typeface="Arial" panose="020B0604020202020204" pitchFamily="34" charset="0"/>
                <a:cs typeface="Arial" panose="020B0604020202020204" pitchFamily="34" charset="0"/>
              </a:rPr>
              <a:t>Learning and development can address skills gaps and create career opportunities. Continuous performance management can improve employee effectiveness, while competitive reward, recognition and wellbeing initiatives can support motivation and retention. </a:t>
            </a:r>
          </a:p>
          <a:p>
            <a:pPr marL="0" indent="0">
              <a:lnSpc>
                <a:spcPct val="150000"/>
              </a:lnSpc>
              <a:buNone/>
            </a:pPr>
            <a:r>
              <a:rPr lang="en-US" sz="1600">
                <a:latin typeface="Arial" panose="020B0604020202020204" pitchFamily="34" charset="0"/>
                <a:cs typeface="Arial" panose="020B0604020202020204" pitchFamily="34" charset="0"/>
              </a:rPr>
              <a:t>Finally, effective leadership can help multidisciplinary teams collaborate and contribute towards common organizational objectives.</a:t>
            </a:r>
          </a:p>
          <a:p>
            <a:pPr marL="0" indent="0">
              <a:lnSpc>
                <a:spcPct val="150000"/>
              </a:lnSpc>
              <a:buNone/>
            </a:pPr>
            <a:r>
              <a:rPr lang="en-US" sz="1600">
                <a:latin typeface="Arial" panose="020B0604020202020204" pitchFamily="34" charset="0"/>
                <a:cs typeface="Arial" panose="020B0604020202020204" pitchFamily="34" charset="0"/>
              </a:rPr>
              <a:t>Overall, HRM should be treated as a strategic function that contributes to both employee effectiveness and organizational performance, rather than simply an administrative activity </a:t>
            </a:r>
            <a:r>
              <a:rPr lang="en-US" sz="1600" b="1">
                <a:latin typeface="Arial" panose="020B0604020202020204" pitchFamily="34" charset="0"/>
                <a:cs typeface="Arial" panose="020B0604020202020204" pitchFamily="34" charset="0"/>
              </a:rPr>
              <a:t>( CIPD, 2025b).</a:t>
            </a:r>
          </a:p>
        </p:txBody>
      </p:sp>
      <p:sp>
        <p:nvSpPr>
          <p:cNvPr id="4" name="TextBox 3">
            <a:extLst>
              <a:ext uri="{FF2B5EF4-FFF2-40B4-BE49-F238E27FC236}">
                <a16:creationId xmlns:a16="http://schemas.microsoft.com/office/drawing/2014/main" id="{0DB836D5-10D3-594F-173B-AF911BBC400F}"/>
              </a:ext>
            </a:extLst>
          </p:cNvPr>
          <p:cNvSpPr txBox="1"/>
          <p:nvPr/>
        </p:nvSpPr>
        <p:spPr>
          <a:xfrm>
            <a:off x="3334214" y="0"/>
            <a:ext cx="4516244" cy="456472"/>
          </a:xfrm>
          <a:prstGeom prst="rect">
            <a:avLst/>
          </a:prstGeom>
          <a:noFill/>
        </p:spPr>
        <p:txBody>
          <a:bodyPr wrap="square" rtlCol="0">
            <a:spAutoFit/>
          </a:bodyPr>
          <a:lstStyle/>
          <a:p>
            <a:pPr algn="ctr">
              <a:lnSpc>
                <a:spcPct val="150000"/>
              </a:lnSpc>
            </a:pPr>
            <a:r>
              <a:rPr lang="en-US" b="1">
                <a:latin typeface="Arial" panose="020B0604020202020204" pitchFamily="34" charset="0"/>
                <a:cs typeface="Arial" panose="020B0604020202020204" pitchFamily="34" charset="0"/>
              </a:rPr>
              <a:t>conclusion</a:t>
            </a:r>
          </a:p>
        </p:txBody>
      </p:sp>
      <p:pic>
        <p:nvPicPr>
          <p:cNvPr id="10242" name="Picture 2" descr="How To Write A Critical Analysis of a Research Paper?">
            <a:extLst>
              <a:ext uri="{FF2B5EF4-FFF2-40B4-BE49-F238E27FC236}">
                <a16:creationId xmlns:a16="http://schemas.microsoft.com/office/drawing/2014/main" id="{3844D4CD-693D-033B-408E-4CF258709C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54071"/>
            <a:ext cx="5033265" cy="350140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A5E70FB-CFB2-086F-778F-5819BC0FD72C}"/>
              </a:ext>
            </a:extLst>
          </p:cNvPr>
          <p:cNvSpPr txBox="1"/>
          <p:nvPr/>
        </p:nvSpPr>
        <p:spPr>
          <a:xfrm>
            <a:off x="379142" y="6266986"/>
            <a:ext cx="3178098" cy="369332"/>
          </a:xfrm>
          <a:prstGeom prst="rect">
            <a:avLst/>
          </a:prstGeom>
          <a:noFill/>
        </p:spPr>
        <p:txBody>
          <a:bodyPr wrap="square" rtlCol="0">
            <a:spAutoFit/>
          </a:bodyPr>
          <a:lstStyle/>
          <a:p>
            <a:r>
              <a:rPr lang="en-US">
                <a:solidFill>
                  <a:schemeClr val="bg1"/>
                </a:solidFill>
              </a:rPr>
              <a:t>Source : ( nursing)</a:t>
            </a:r>
          </a:p>
        </p:txBody>
      </p:sp>
    </p:spTree>
    <p:extLst>
      <p:ext uri="{BB962C8B-B14F-4D97-AF65-F5344CB8AC3E}">
        <p14:creationId xmlns:p14="http://schemas.microsoft.com/office/powerpoint/2010/main" val="886530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D133CD-9F08-D7FD-2059-725ECC4D167C}"/>
              </a:ext>
            </a:extLst>
          </p:cNvPr>
          <p:cNvSpPr>
            <a:spLocks noGrp="1"/>
          </p:cNvSpPr>
          <p:nvPr>
            <p:ph idx="1"/>
          </p:nvPr>
        </p:nvSpPr>
        <p:spPr/>
        <p:txBody>
          <a:bodyPr lIns="90000">
            <a:normAutofit fontScale="55000" lnSpcReduction="20000"/>
          </a:bodyPr>
          <a:lstStyle/>
          <a:p>
            <a:r>
              <a:rPr lang="en-GB"/>
              <a:t>Ryan, A.M. and </a:t>
            </a:r>
            <a:r>
              <a:rPr lang="en-GB" err="1"/>
              <a:t>Derous</a:t>
            </a:r>
            <a:r>
              <a:rPr lang="en-GB"/>
              <a:t>, E. (2021) ‘Paving the way for research in recruitment and selection: Recent developments, challenges and future opportunities’, </a:t>
            </a:r>
            <a:r>
              <a:rPr lang="en-GB" i="1"/>
              <a:t>European Journal of Work and Organizational Psychology</a:t>
            </a:r>
            <a:r>
              <a:rPr lang="en-GB"/>
              <a:t>, 30(2), pp. 167–173.</a:t>
            </a:r>
          </a:p>
          <a:p>
            <a:r>
              <a:rPr lang="en-GB" b="1"/>
              <a:t>CIPD – strategic HRM</a:t>
            </a:r>
            <a:r>
              <a:rPr lang="en-GB"/>
              <a:t> </a:t>
            </a:r>
          </a:p>
          <a:p>
            <a:r>
              <a:rPr lang="en-GB"/>
              <a:t>CIPD (2025) </a:t>
            </a:r>
            <a:r>
              <a:rPr lang="en-GB" i="1"/>
              <a:t>Strategic human resource management</a:t>
            </a:r>
            <a:r>
              <a:rPr lang="en-GB"/>
              <a:t>. London: Chartered Institute of Personnel and Development. </a:t>
            </a:r>
          </a:p>
          <a:p>
            <a:r>
              <a:rPr lang="en-GB" b="1"/>
              <a:t>CIPD – resourcing and talent planning</a:t>
            </a:r>
            <a:r>
              <a:rPr lang="en-GB"/>
              <a:t> </a:t>
            </a:r>
          </a:p>
          <a:p>
            <a:r>
              <a:rPr lang="en-GB"/>
              <a:t>Hogarth, A. and McCartney, C. (2024) </a:t>
            </a:r>
            <a:r>
              <a:rPr lang="en-GB" i="1"/>
              <a:t>Resourcing and talent planning report 2024</a:t>
            </a:r>
            <a:r>
              <a:rPr lang="en-GB"/>
              <a:t>. London: Chartered Institute of Personnel and Development. </a:t>
            </a:r>
          </a:p>
          <a:p>
            <a:r>
              <a:rPr lang="en-GB" b="1"/>
              <a:t>CIPD – selection</a:t>
            </a:r>
            <a:r>
              <a:rPr lang="en-GB"/>
              <a:t> </a:t>
            </a:r>
          </a:p>
          <a:p>
            <a:r>
              <a:rPr lang="en-GB"/>
              <a:t>CIPD (2026) </a:t>
            </a:r>
            <a:r>
              <a:rPr lang="en-GB" i="1"/>
              <a:t>Selection methods</a:t>
            </a:r>
            <a:r>
              <a:rPr lang="en-GB"/>
              <a:t>. London: Chartered Institute of Personnel and Development. </a:t>
            </a:r>
          </a:p>
          <a:p>
            <a:r>
              <a:rPr lang="en-GB" b="1"/>
              <a:t>Learning and development</a:t>
            </a:r>
            <a:r>
              <a:rPr lang="en-GB"/>
              <a:t> </a:t>
            </a:r>
          </a:p>
          <a:p>
            <a:r>
              <a:rPr lang="en-GB"/>
              <a:t>Dixit, R. and Sinha, V. (2022) ‘Investigating tools and techniques to promote workplace training transfer’, </a:t>
            </a:r>
            <a:r>
              <a:rPr lang="en-GB" i="1"/>
              <a:t>Journal of Workplace Learning</a:t>
            </a:r>
            <a:r>
              <a:rPr lang="en-GB"/>
              <a:t>, 34(6), pp. 513–531. </a:t>
            </a:r>
            <a:endParaRPr lang="en-US"/>
          </a:p>
        </p:txBody>
      </p:sp>
      <p:sp>
        <p:nvSpPr>
          <p:cNvPr id="4" name="TextBox 3">
            <a:extLst>
              <a:ext uri="{FF2B5EF4-FFF2-40B4-BE49-F238E27FC236}">
                <a16:creationId xmlns:a16="http://schemas.microsoft.com/office/drawing/2014/main" id="{10A6DED9-7F8F-A27F-96B3-6BBCF77724C2}"/>
              </a:ext>
            </a:extLst>
          </p:cNvPr>
          <p:cNvSpPr txBox="1"/>
          <p:nvPr/>
        </p:nvSpPr>
        <p:spPr>
          <a:xfrm>
            <a:off x="1228555" y="1163419"/>
            <a:ext cx="3577621" cy="456472"/>
          </a:xfrm>
          <a:prstGeom prst="rect">
            <a:avLst/>
          </a:prstGeom>
          <a:noFill/>
        </p:spPr>
        <p:txBody>
          <a:bodyPr wrap="square" rtlCol="0">
            <a:spAutoFit/>
          </a:bodyPr>
          <a:lstStyle/>
          <a:p>
            <a:pPr>
              <a:lnSpc>
                <a:spcPct val="150000"/>
              </a:lnSpc>
            </a:pPr>
            <a:r>
              <a:rPr lang="en-US" b="1">
                <a:latin typeface="Arial" panose="020B0604020202020204" pitchFamily="34" charset="0"/>
                <a:cs typeface="Arial" panose="020B0604020202020204" pitchFamily="34" charset="0"/>
              </a:rPr>
              <a:t>References </a:t>
            </a:r>
            <a:r>
              <a:rPr lang="en-US">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00046719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1505</Words>
  <Application>Microsoft Macintosh PowerPoint</Application>
  <PresentationFormat>Widescreen</PresentationFormat>
  <Paragraphs>110</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Gill Sans MT</vt:lpstr>
      <vt:lpstr>Gallery</vt:lpstr>
      <vt:lpstr>student name : maria-atanasia guta  student id: 2435672 module code: lclm5002 lecturer: tola odugbesan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 maria-atanasia guta  student id: 2435672 module code: lclm5002 lecturer: tola odugbesan  </dc:title>
  <dc:creator>Maria Patru</dc:creator>
  <cp:lastModifiedBy>Maria Patru</cp:lastModifiedBy>
  <cp:revision>1</cp:revision>
  <cp:lastPrinted>2026-10-05T17:04:12Z</cp:lastPrinted>
  <dcterms:created xsi:type="dcterms:W3CDTF">2026-10-05T14:53:32Z</dcterms:created>
  <dcterms:modified xsi:type="dcterms:W3CDTF">2026-10-26T09:07:31Z</dcterms:modified>
</cp:coreProperties>
</file>