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65" r:id="rId5"/>
    <p:sldId id="266" r:id="rId6"/>
    <p:sldId id="267" r:id="rId7"/>
    <p:sldId id="268" r:id="rId8"/>
    <p:sldId id="269" r:id="rId9"/>
    <p:sldId id="270" r:id="rId10"/>
    <p:sldId id="27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38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7A13B8-8E71-4EE9-9F75-18F6EC516C33}" type="datetimeFigureOut">
              <a:rPr lang="en-GB" smtClean="0"/>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7A13B8-8E71-4EE9-9F75-18F6EC516C33}" type="datetimeFigureOut">
              <a:rPr lang="en-GB" smtClean="0"/>
              <a:t>31/03/2015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7A13B8-8E71-4EE9-9F75-18F6EC516C33}" type="datetimeFigureOut">
              <a:rPr lang="en-GB" smtClean="0"/>
              <a:t>31/03/2015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7A13B8-8E71-4EE9-9F75-18F6EC516C33}" type="datetimeFigureOut">
              <a:rPr lang="en-GB" smtClean="0"/>
              <a:t>31/03/2015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7A13B8-8E71-4EE9-9F75-18F6EC516C33}" type="datetimeFigureOut">
              <a:rPr lang="en-GB" smtClean="0"/>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7A13B8-8E71-4EE9-9F75-18F6EC516C33}" type="datetimeFigureOut">
              <a:rPr lang="en-GB" smtClean="0"/>
              <a:t>31/03/2015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7A13B8-8E71-4EE9-9F75-18F6EC516C33}" type="datetimeFigureOut">
              <a:rPr lang="en-GB" smtClean="0"/>
              <a:t>31/03/2015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EC89BA-1237-4B2A-95D9-F43C452F77C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7A13B8-8E71-4EE9-9F75-18F6EC516C33}" type="datetimeFigureOut">
              <a:rPr lang="en-GB" smtClean="0"/>
              <a:t>31/03/2015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EC89BA-1237-4B2A-95D9-F43C452F77C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1.bp.blogspot.com/-_yAKG5C2LDI/U0JZ0nC_8fI/AAAAAAAAC9Q/51aJ8yCQK1E/s1600/electricity_production_fundamental.jp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Electrical Machines</a:t>
            </a:r>
            <a:endParaRPr lang="en-GB" dirty="0"/>
          </a:p>
        </p:txBody>
      </p:sp>
      <p:sp>
        <p:nvSpPr>
          <p:cNvPr id="3" name="Subtitle 2"/>
          <p:cNvSpPr>
            <a:spLocks noGrp="1"/>
          </p:cNvSpPr>
          <p:nvPr>
            <p:ph type="subTitle" idx="1"/>
          </p:nvPr>
        </p:nvSpPr>
        <p:spPr/>
        <p:txBody>
          <a:bodyPr/>
          <a:lstStyle/>
          <a:p>
            <a:r>
              <a:rPr lang="en-GB" dirty="0" smtClean="0"/>
              <a:t>Alternators Overview</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11" name="Rectangle 10"/>
          <p:cNvSpPr/>
          <p:nvPr/>
        </p:nvSpPr>
        <p:spPr>
          <a:xfrm>
            <a:off x="611560" y="908720"/>
            <a:ext cx="8208912" cy="923330"/>
          </a:xfrm>
          <a:prstGeom prst="rect">
            <a:avLst/>
          </a:prstGeom>
        </p:spPr>
        <p:txBody>
          <a:bodyPr wrap="square">
            <a:spAutoFit/>
          </a:bodyPr>
          <a:lstStyle/>
          <a:p>
            <a:r>
              <a:rPr lang="en-GB" dirty="0" smtClean="0"/>
              <a:t>Alternators are the workhorse of the power generation industry and are capable of generating AC power at a specified frequency. They are also referred as Synchronous generators.</a:t>
            </a:r>
            <a:endParaRPr lang="en-GB" dirty="0"/>
          </a:p>
        </p:txBody>
      </p:sp>
      <p:sp>
        <p:nvSpPr>
          <p:cNvPr id="14" name="Rectangle 13"/>
          <p:cNvSpPr/>
          <p:nvPr/>
        </p:nvSpPr>
        <p:spPr>
          <a:xfrm>
            <a:off x="611560" y="1772816"/>
            <a:ext cx="7920880" cy="1200329"/>
          </a:xfrm>
          <a:prstGeom prst="rect">
            <a:avLst/>
          </a:prstGeom>
        </p:spPr>
        <p:txBody>
          <a:bodyPr wrap="square">
            <a:spAutoFit/>
          </a:bodyPr>
          <a:lstStyle/>
          <a:p>
            <a:r>
              <a:rPr lang="en-GB" b="1" dirty="0"/>
              <a:t>The Basic </a:t>
            </a:r>
            <a:r>
              <a:rPr lang="en-GB" b="1" dirty="0" smtClean="0"/>
              <a:t>Principle</a:t>
            </a:r>
            <a:endParaRPr lang="en-GB" b="1" dirty="0"/>
          </a:p>
          <a:p>
            <a:r>
              <a:rPr lang="en-GB" dirty="0" smtClean="0"/>
              <a:t>Electricity is produced in alternators by electromagnetic induction. To generate electricity in a coil either the coil should rotate with respect to a magnetic field or a magnetic field should rotate with respect to the coil. </a:t>
            </a:r>
            <a:endParaRPr lang="en-GB" dirty="0"/>
          </a:p>
        </p:txBody>
      </p:sp>
      <p:pic>
        <p:nvPicPr>
          <p:cNvPr id="29699" name="Picture 3" descr="https://1.bp.blogspot.com/-_yAKG5C2LDI/U0JZ0nC_8fI/AAAAAAAAC9Q/51aJ8yCQK1E/s1600/electricity_production_fundamental.jpg">
            <a:hlinkClick r:id="rId2"/>
          </p:cNvPr>
          <p:cNvPicPr>
            <a:picLocks noChangeAspect="1" noChangeArrowheads="1"/>
          </p:cNvPicPr>
          <p:nvPr/>
        </p:nvPicPr>
        <p:blipFill>
          <a:blip r:embed="rId3" cstate="print"/>
          <a:srcRect/>
          <a:stretch>
            <a:fillRect/>
          </a:stretch>
        </p:blipFill>
        <p:spPr bwMode="auto">
          <a:xfrm>
            <a:off x="1907704" y="3501008"/>
            <a:ext cx="5467350" cy="2076450"/>
          </a:xfrm>
          <a:prstGeom prst="rect">
            <a:avLst/>
          </a:prstGeom>
          <a:noFill/>
        </p:spPr>
      </p:pic>
      <p:sp>
        <p:nvSpPr>
          <p:cNvPr id="15" name="Rectangle 14"/>
          <p:cNvSpPr/>
          <p:nvPr/>
        </p:nvSpPr>
        <p:spPr>
          <a:xfrm>
            <a:off x="539552" y="6011996"/>
            <a:ext cx="8424936" cy="369332"/>
          </a:xfrm>
          <a:prstGeom prst="rect">
            <a:avLst/>
          </a:prstGeom>
        </p:spPr>
        <p:txBody>
          <a:bodyPr wrap="square">
            <a:spAutoFit/>
          </a:bodyPr>
          <a:lstStyle/>
          <a:p>
            <a:r>
              <a:rPr lang="en-GB" b="0" dirty="0" smtClean="0"/>
              <a:t>Two methods to produce electricity: Rotating coil and Rotating magnetic field concept</a:t>
            </a:r>
            <a:endParaRPr lang="en-GB" dirty="0"/>
          </a:p>
        </p:txBody>
      </p:sp>
      <p:sp>
        <p:nvSpPr>
          <p:cNvPr id="16" name="Rectangle 15"/>
          <p:cNvSpPr/>
          <p:nvPr/>
        </p:nvSpPr>
        <p:spPr>
          <a:xfrm>
            <a:off x="683568" y="2996952"/>
            <a:ext cx="7920880" cy="369332"/>
          </a:xfrm>
          <a:prstGeom prst="rect">
            <a:avLst/>
          </a:prstGeom>
        </p:spPr>
        <p:txBody>
          <a:bodyPr wrap="square">
            <a:spAutoFit/>
          </a:bodyPr>
          <a:lstStyle/>
          <a:p>
            <a:r>
              <a:rPr lang="en-GB" dirty="0" smtClean="0"/>
              <a:t>In the case of alternators the latter approach is used.</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pic>
        <p:nvPicPr>
          <p:cNvPr id="30725" name="Picture 5" descr="https://1.bp.blogspot.com/-evvNnn8atIA/U0JZ1M00uSI/AAAAAAAAC9U/zr327qQgu6Q/s1600/rotor_stator.jpg"/>
          <p:cNvPicPr>
            <a:picLocks noChangeAspect="1" noChangeArrowheads="1"/>
          </p:cNvPicPr>
          <p:nvPr/>
        </p:nvPicPr>
        <p:blipFill>
          <a:blip r:embed="rId2" cstate="print"/>
          <a:srcRect/>
          <a:stretch>
            <a:fillRect/>
          </a:stretch>
        </p:blipFill>
        <p:spPr bwMode="auto">
          <a:xfrm>
            <a:off x="2627784" y="2636912"/>
            <a:ext cx="3248025" cy="2381250"/>
          </a:xfrm>
          <a:prstGeom prst="rect">
            <a:avLst/>
          </a:prstGeom>
          <a:noFill/>
        </p:spPr>
      </p:pic>
      <p:sp>
        <p:nvSpPr>
          <p:cNvPr id="13" name="Rectangle 12"/>
          <p:cNvSpPr/>
          <p:nvPr/>
        </p:nvSpPr>
        <p:spPr>
          <a:xfrm>
            <a:off x="611560" y="1124744"/>
            <a:ext cx="7848872" cy="1200329"/>
          </a:xfrm>
          <a:prstGeom prst="rect">
            <a:avLst/>
          </a:prstGeom>
        </p:spPr>
        <p:txBody>
          <a:bodyPr wrap="square">
            <a:spAutoFit/>
          </a:bodyPr>
          <a:lstStyle/>
          <a:p>
            <a:r>
              <a:rPr lang="en-GB" b="1" dirty="0"/>
              <a:t>Main Parts and Working </a:t>
            </a:r>
          </a:p>
          <a:p>
            <a:r>
              <a:rPr lang="en-GB" dirty="0" smtClean="0"/>
              <a:t>Rotor and Armature coils are the 2 main parts of an alternator. Rotor produces a rotating magnetic field. Armature coils are stationary and rotating magnetic flux associated with the rotor induces electricity in the armature coils. </a:t>
            </a:r>
            <a:endParaRPr lang="en-GB" dirty="0"/>
          </a:p>
        </p:txBody>
      </p:sp>
      <p:sp>
        <p:nvSpPr>
          <p:cNvPr id="17" name="Rectangle 16"/>
          <p:cNvSpPr/>
          <p:nvPr/>
        </p:nvSpPr>
        <p:spPr>
          <a:xfrm>
            <a:off x="827584" y="5589240"/>
            <a:ext cx="7992888" cy="369332"/>
          </a:xfrm>
          <a:prstGeom prst="rect">
            <a:avLst/>
          </a:prstGeom>
        </p:spPr>
        <p:txBody>
          <a:bodyPr wrap="square">
            <a:spAutoFit/>
          </a:bodyPr>
          <a:lstStyle/>
          <a:p>
            <a:r>
              <a:rPr lang="en-GB" dirty="0" smtClean="0"/>
              <a:t>The kind of rotor shown here is known as </a:t>
            </a:r>
            <a:r>
              <a:rPr lang="en-GB" i="1" dirty="0" smtClean="0"/>
              <a:t>Salient pole rotor</a:t>
            </a:r>
            <a:r>
              <a:rPr lang="en-GB"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17" name="Rectangle 16"/>
          <p:cNvSpPr/>
          <p:nvPr/>
        </p:nvSpPr>
        <p:spPr>
          <a:xfrm>
            <a:off x="755576" y="980728"/>
            <a:ext cx="7632848" cy="1200329"/>
          </a:xfrm>
          <a:prstGeom prst="rect">
            <a:avLst/>
          </a:prstGeom>
        </p:spPr>
        <p:txBody>
          <a:bodyPr wrap="square">
            <a:spAutoFit/>
          </a:bodyPr>
          <a:lstStyle/>
          <a:p>
            <a:r>
              <a:rPr lang="en-GB" dirty="0" smtClean="0"/>
              <a:t>The kind of rotor shown here is known as </a:t>
            </a:r>
            <a:r>
              <a:rPr lang="en-GB" i="1" dirty="0" smtClean="0"/>
              <a:t>Salient pole rotor</a:t>
            </a:r>
            <a:r>
              <a:rPr lang="en-GB" dirty="0" smtClean="0"/>
              <a:t>. For gaining better insight of its working let’s consider a rotor with just 4 poles. Rotor coils are excited with a DC power source. Magnetic field produced around it would be as shown.</a:t>
            </a:r>
            <a:endParaRPr lang="en-GB" dirty="0"/>
          </a:p>
        </p:txBody>
      </p:sp>
      <p:pic>
        <p:nvPicPr>
          <p:cNvPr id="30727" name="Picture 7" descr="https://1.bp.blogspot.com/-boD_hHoiY7k/U0JZzrUKhfI/AAAAAAAAC9I/xXwfveqlYdM/s1600/4pole_rotor.jpg"/>
          <p:cNvPicPr>
            <a:picLocks noChangeAspect="1" noChangeArrowheads="1"/>
          </p:cNvPicPr>
          <p:nvPr/>
        </p:nvPicPr>
        <p:blipFill>
          <a:blip r:embed="rId2" cstate="print"/>
          <a:srcRect/>
          <a:stretch>
            <a:fillRect/>
          </a:stretch>
        </p:blipFill>
        <p:spPr bwMode="auto">
          <a:xfrm>
            <a:off x="899592" y="2204864"/>
            <a:ext cx="6981825" cy="3248026"/>
          </a:xfrm>
          <a:prstGeom prst="rect">
            <a:avLst/>
          </a:prstGeom>
          <a:noFill/>
        </p:spPr>
      </p:pic>
      <p:sp>
        <p:nvSpPr>
          <p:cNvPr id="7" name="Rectangle 6"/>
          <p:cNvSpPr/>
          <p:nvPr/>
        </p:nvSpPr>
        <p:spPr>
          <a:xfrm>
            <a:off x="827584" y="5517232"/>
            <a:ext cx="7992888" cy="646331"/>
          </a:xfrm>
          <a:prstGeom prst="rect">
            <a:avLst/>
          </a:prstGeom>
        </p:spPr>
        <p:txBody>
          <a:bodyPr wrap="square">
            <a:spAutoFit/>
          </a:bodyPr>
          <a:lstStyle/>
          <a:p>
            <a:r>
              <a:rPr lang="en-GB" dirty="0" smtClean="0"/>
              <a:t>The rotor is made to rotate by a prime mover. This makes the rotor flux also rotate along with it, at the same speed.</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pic>
        <p:nvPicPr>
          <p:cNvPr id="31747" name="Picture 3" descr="https://3.bp.blogspot.com/-g0GNyYKXaGg/U0J0dHSHHHI/AAAAAAAAC98/Oy1rwNgIm9U/s1600/alternature_working.jpg"/>
          <p:cNvPicPr>
            <a:picLocks noChangeAspect="1" noChangeArrowheads="1"/>
          </p:cNvPicPr>
          <p:nvPr/>
        </p:nvPicPr>
        <p:blipFill>
          <a:blip r:embed="rId2" cstate="print"/>
          <a:srcRect/>
          <a:stretch>
            <a:fillRect/>
          </a:stretch>
        </p:blipFill>
        <p:spPr bwMode="auto">
          <a:xfrm>
            <a:off x="827584" y="1052736"/>
            <a:ext cx="3672408" cy="2540661"/>
          </a:xfrm>
          <a:prstGeom prst="rect">
            <a:avLst/>
          </a:prstGeom>
          <a:noFill/>
        </p:spPr>
      </p:pic>
      <p:sp>
        <p:nvSpPr>
          <p:cNvPr id="9" name="Rectangle 8"/>
          <p:cNvSpPr/>
          <p:nvPr/>
        </p:nvSpPr>
        <p:spPr>
          <a:xfrm>
            <a:off x="4932040" y="1628800"/>
            <a:ext cx="3923928" cy="1477328"/>
          </a:xfrm>
          <a:prstGeom prst="rect">
            <a:avLst/>
          </a:prstGeom>
        </p:spPr>
        <p:txBody>
          <a:bodyPr wrap="square">
            <a:spAutoFit/>
          </a:bodyPr>
          <a:lstStyle/>
          <a:p>
            <a:r>
              <a:rPr lang="en-GB" dirty="0" smtClean="0"/>
              <a:t>Such revolving magnetic flux now intersects the armature coils, which is fitted around the rotor. This will generate an alternating E.M.F across the winding. </a:t>
            </a:r>
            <a:endParaRPr lang="en-GB" dirty="0"/>
          </a:p>
        </p:txBody>
      </p:sp>
      <p:sp>
        <p:nvSpPr>
          <p:cNvPr id="10" name="Rectangle 9"/>
          <p:cNvSpPr/>
          <p:nvPr/>
        </p:nvSpPr>
        <p:spPr>
          <a:xfrm>
            <a:off x="539552" y="3645024"/>
            <a:ext cx="8136904" cy="1754326"/>
          </a:xfrm>
          <a:prstGeom prst="rect">
            <a:avLst/>
          </a:prstGeom>
        </p:spPr>
        <p:txBody>
          <a:bodyPr wrap="square">
            <a:spAutoFit/>
          </a:bodyPr>
          <a:lstStyle/>
          <a:p>
            <a:r>
              <a:rPr lang="en-GB" b="1" dirty="0"/>
              <a:t>Frequency of Induced E.M.F</a:t>
            </a:r>
          </a:p>
          <a:p>
            <a:r>
              <a:rPr lang="en-GB" dirty="0" smtClean="0"/>
              <a:t>Since 4 pole rotor has got 2 pairs of N-S pole, when the rotor turns a half revolution the induced E.M.F takes one complete cycle. So it is clear that frequency of the induced E.M.F is directly proportional to the number of poles and rotor speed. It can be easily established that frequency of induced E.M.F </a:t>
            </a:r>
            <a:r>
              <a:rPr lang="en-GB" i="1" dirty="0" smtClean="0"/>
              <a:t>f</a:t>
            </a:r>
            <a:r>
              <a:rPr lang="en-GB" dirty="0" smtClean="0"/>
              <a:t>(Hz), rotor speed </a:t>
            </a:r>
            <a:r>
              <a:rPr lang="en-GB" i="1" dirty="0" smtClean="0"/>
              <a:t>N</a:t>
            </a:r>
            <a:r>
              <a:rPr lang="en-GB" dirty="0" smtClean="0"/>
              <a:t>(rpm) and number of poles </a:t>
            </a:r>
            <a:r>
              <a:rPr lang="en-GB" i="1" dirty="0" smtClean="0"/>
              <a:t>P</a:t>
            </a:r>
            <a:r>
              <a:rPr lang="en-GB" dirty="0" smtClean="0"/>
              <a:t> are connected through the following relationship. </a:t>
            </a:r>
            <a:endParaRPr lang="en-GB" dirty="0"/>
          </a:p>
        </p:txBody>
      </p:sp>
      <p:pic>
        <p:nvPicPr>
          <p:cNvPr id="31749" name="Picture 5" descr="http://1.bp.blogspot.com/-X7RxV3VKGA4/U0KCwQwybiI/AAAAAAAAC-g/3pFMTfLf2BQ/s1600/eqn1.jpg"/>
          <p:cNvPicPr>
            <a:picLocks noChangeAspect="1" noChangeArrowheads="1"/>
          </p:cNvPicPr>
          <p:nvPr/>
        </p:nvPicPr>
        <p:blipFill>
          <a:blip r:embed="rId3" cstate="print"/>
          <a:srcRect/>
          <a:stretch>
            <a:fillRect/>
          </a:stretch>
        </p:blipFill>
        <p:spPr bwMode="auto">
          <a:xfrm>
            <a:off x="6660232" y="5589240"/>
            <a:ext cx="1440156" cy="720080"/>
          </a:xfrm>
          <a:prstGeom prst="rect">
            <a:avLst/>
          </a:prstGeom>
          <a:noFill/>
        </p:spPr>
      </p:pic>
      <p:sp>
        <p:nvSpPr>
          <p:cNvPr id="12" name="Rectangle 11"/>
          <p:cNvSpPr/>
          <p:nvPr/>
        </p:nvSpPr>
        <p:spPr>
          <a:xfrm>
            <a:off x="683568" y="5517232"/>
            <a:ext cx="4572000" cy="923330"/>
          </a:xfrm>
          <a:prstGeom prst="rect">
            <a:avLst/>
          </a:prstGeom>
        </p:spPr>
        <p:txBody>
          <a:bodyPr>
            <a:spAutoFit/>
          </a:bodyPr>
          <a:lstStyle/>
          <a:p>
            <a:r>
              <a:rPr lang="en-GB" dirty="0" smtClean="0"/>
              <a:t>It is clear from this relationship that, frequency of electricity produced is synchronized with mechanical rotational speed.</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11" name="Rectangle 10"/>
          <p:cNvSpPr/>
          <p:nvPr/>
        </p:nvSpPr>
        <p:spPr>
          <a:xfrm>
            <a:off x="683568" y="980728"/>
            <a:ext cx="8064896" cy="923330"/>
          </a:xfrm>
          <a:prstGeom prst="rect">
            <a:avLst/>
          </a:prstGeom>
        </p:spPr>
        <p:txBody>
          <a:bodyPr wrap="square">
            <a:spAutoFit/>
          </a:bodyPr>
          <a:lstStyle/>
          <a:p>
            <a:r>
              <a:rPr lang="en-GB" b="1" dirty="0"/>
              <a:t>Production of 3 Phase Electricity</a:t>
            </a:r>
          </a:p>
          <a:p>
            <a:r>
              <a:rPr lang="en-GB" dirty="0" smtClean="0"/>
              <a:t>For producing 3 phase A.C current, 2 more such armature coils which are in 120 degree phase difference with the first is put in the stator winding.</a:t>
            </a:r>
            <a:endParaRPr lang="en-GB" dirty="0"/>
          </a:p>
        </p:txBody>
      </p:sp>
      <p:pic>
        <p:nvPicPr>
          <p:cNvPr id="33795" name="Picture 3" descr="https://3.bp.blogspot.com/-JtkDRg2YEMc/U0J0cYcvZDI/AAAAAAAAC9w/BbB97N8Js9w/s1600/3phase_electrcity_production.jpg"/>
          <p:cNvPicPr>
            <a:picLocks noChangeAspect="1" noChangeArrowheads="1"/>
          </p:cNvPicPr>
          <p:nvPr/>
        </p:nvPicPr>
        <p:blipFill>
          <a:blip r:embed="rId2" cstate="print"/>
          <a:srcRect/>
          <a:stretch>
            <a:fillRect/>
          </a:stretch>
        </p:blipFill>
        <p:spPr bwMode="auto">
          <a:xfrm>
            <a:off x="1907704" y="2204864"/>
            <a:ext cx="5486400" cy="2095501"/>
          </a:xfrm>
          <a:prstGeom prst="rect">
            <a:avLst/>
          </a:prstGeom>
          <a:noFill/>
        </p:spPr>
      </p:pic>
      <p:sp>
        <p:nvSpPr>
          <p:cNvPr id="14" name="Rectangle 13"/>
          <p:cNvSpPr/>
          <p:nvPr/>
        </p:nvSpPr>
        <p:spPr>
          <a:xfrm>
            <a:off x="827584" y="4653136"/>
            <a:ext cx="7848872" cy="923330"/>
          </a:xfrm>
          <a:prstGeom prst="rect">
            <a:avLst/>
          </a:prstGeom>
        </p:spPr>
        <p:txBody>
          <a:bodyPr wrap="square">
            <a:spAutoFit/>
          </a:bodyPr>
          <a:lstStyle/>
          <a:p>
            <a:r>
              <a:rPr lang="en-GB" dirty="0" smtClean="0"/>
              <a:t>Generally one end of these 3 coils are star connected and 3 phase electricity is drawn from the other ends. Neutral cable can be drawn from the star connected end.</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6" name="Rectangle 5"/>
          <p:cNvSpPr/>
          <p:nvPr/>
        </p:nvSpPr>
        <p:spPr>
          <a:xfrm>
            <a:off x="683568" y="980728"/>
            <a:ext cx="7920880" cy="1477328"/>
          </a:xfrm>
          <a:prstGeom prst="rect">
            <a:avLst/>
          </a:prstGeom>
        </p:spPr>
        <p:txBody>
          <a:bodyPr wrap="square">
            <a:spAutoFit/>
          </a:bodyPr>
          <a:lstStyle/>
          <a:p>
            <a:r>
              <a:rPr lang="en-GB" b="1" dirty="0"/>
              <a:t>When to use a Salient pole rotor ?</a:t>
            </a:r>
          </a:p>
          <a:p>
            <a:r>
              <a:rPr lang="en-GB" dirty="0" smtClean="0"/>
              <a:t>It is clear from the equation given previously that in order to produce 60 Hz electricity a 4 pole rotor should run at following a speed of 1800 RPM. Such huge RPM will induce a tremendous centrifugal force on poles of the rotor and it may fail mechanically overtime. </a:t>
            </a:r>
            <a:endParaRPr lang="en-GB" dirty="0"/>
          </a:p>
        </p:txBody>
      </p:sp>
      <p:pic>
        <p:nvPicPr>
          <p:cNvPr id="34819" name="Picture 3" descr="https://1.bp.blogspot.com/-U2tLuj-lEMg/U0J0cz4J0KI/AAAAAAAAC94/X5-rZZUw_OY/s1600/Rotor_centrifugal_force.jpg"/>
          <p:cNvPicPr>
            <a:picLocks noChangeAspect="1" noChangeArrowheads="1"/>
          </p:cNvPicPr>
          <p:nvPr/>
        </p:nvPicPr>
        <p:blipFill>
          <a:blip r:embed="rId2" cstate="print"/>
          <a:srcRect/>
          <a:stretch>
            <a:fillRect/>
          </a:stretch>
        </p:blipFill>
        <p:spPr bwMode="auto">
          <a:xfrm>
            <a:off x="1115616" y="2564904"/>
            <a:ext cx="2981325" cy="2057401"/>
          </a:xfrm>
          <a:prstGeom prst="rect">
            <a:avLst/>
          </a:prstGeom>
          <a:noFill/>
        </p:spPr>
      </p:pic>
      <p:sp>
        <p:nvSpPr>
          <p:cNvPr id="9" name="Rectangle 8"/>
          <p:cNvSpPr/>
          <p:nvPr/>
        </p:nvSpPr>
        <p:spPr>
          <a:xfrm>
            <a:off x="4283968" y="2852936"/>
            <a:ext cx="3779912" cy="1200329"/>
          </a:xfrm>
          <a:prstGeom prst="rect">
            <a:avLst/>
          </a:prstGeom>
        </p:spPr>
        <p:txBody>
          <a:bodyPr wrap="square">
            <a:spAutoFit/>
          </a:bodyPr>
          <a:lstStyle/>
          <a:p>
            <a:r>
              <a:rPr lang="en-GB" b="0" dirty="0" smtClean="0"/>
              <a:t>Rotors with less number of poles require high RPM, this in turn induces huge centrifugal force on poles of the rotor</a:t>
            </a:r>
            <a:endParaRPr lang="en-GB" dirty="0"/>
          </a:p>
        </p:txBody>
      </p:sp>
      <p:sp>
        <p:nvSpPr>
          <p:cNvPr id="10" name="Rectangle 9"/>
          <p:cNvSpPr/>
          <p:nvPr/>
        </p:nvSpPr>
        <p:spPr>
          <a:xfrm>
            <a:off x="899592" y="4797152"/>
            <a:ext cx="7632848" cy="923330"/>
          </a:xfrm>
          <a:prstGeom prst="rect">
            <a:avLst/>
          </a:prstGeom>
        </p:spPr>
        <p:txBody>
          <a:bodyPr wrap="square">
            <a:spAutoFit/>
          </a:bodyPr>
          <a:lstStyle/>
          <a:p>
            <a:r>
              <a:rPr lang="en-GB" dirty="0" smtClean="0"/>
              <a:t>So salient pole rotors are generally having 10-40 poles; which demands lower rpm. Or salient pole rotors are used when the prime mover rotates at relatively lower speed (120 - 400 RPM), such as water turbines and I.C engines.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5" name="Rectangle 4"/>
          <p:cNvSpPr/>
          <p:nvPr/>
        </p:nvSpPr>
        <p:spPr>
          <a:xfrm>
            <a:off x="683568" y="1052736"/>
            <a:ext cx="7920880" cy="1477328"/>
          </a:xfrm>
          <a:prstGeom prst="rect">
            <a:avLst/>
          </a:prstGeom>
        </p:spPr>
        <p:txBody>
          <a:bodyPr wrap="square">
            <a:spAutoFit/>
          </a:bodyPr>
          <a:lstStyle/>
          <a:p>
            <a:r>
              <a:rPr lang="en-GB" b="1" dirty="0"/>
              <a:t>Pole core &amp; Stator core</a:t>
            </a:r>
          </a:p>
          <a:p>
            <a:r>
              <a:rPr lang="en-GB" dirty="0" smtClean="0"/>
              <a:t>Pole core is used to effectively transfer magnetic flux and they are made with fairly thick steel lamina. Such insulated lamina reduces energy loss due to eddy current formation. At the stator side also core lamina are used to enhance the magnetic flux transfer. </a:t>
            </a:r>
            <a:endParaRPr lang="en-GB" dirty="0"/>
          </a:p>
        </p:txBody>
      </p:sp>
      <p:pic>
        <p:nvPicPr>
          <p:cNvPr id="37890" name="Picture 2" descr="https://3.bp.blogspot.com/-lPpkYaNZOyA/U0J0eZnN0FI/AAAAAAAAC-I/K8O2r-vTVVg/s1600/pole_stator_core.jpg"/>
          <p:cNvPicPr>
            <a:picLocks noChangeAspect="1" noChangeArrowheads="1"/>
          </p:cNvPicPr>
          <p:nvPr/>
        </p:nvPicPr>
        <p:blipFill>
          <a:blip r:embed="rId2" cstate="print"/>
          <a:srcRect/>
          <a:stretch>
            <a:fillRect/>
          </a:stretch>
        </p:blipFill>
        <p:spPr bwMode="auto">
          <a:xfrm>
            <a:off x="899592" y="3140968"/>
            <a:ext cx="7515225" cy="209550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3" name="Rectangle 2"/>
          <p:cNvSpPr/>
          <p:nvPr/>
        </p:nvSpPr>
        <p:spPr>
          <a:xfrm>
            <a:off x="611560" y="908720"/>
            <a:ext cx="8064896" cy="2585323"/>
          </a:xfrm>
          <a:prstGeom prst="rect">
            <a:avLst/>
          </a:prstGeom>
        </p:spPr>
        <p:txBody>
          <a:bodyPr wrap="square">
            <a:spAutoFit/>
          </a:bodyPr>
          <a:lstStyle/>
          <a:p>
            <a:r>
              <a:rPr lang="en-GB" b="1" dirty="0"/>
              <a:t>Self Excited Generator</a:t>
            </a:r>
          </a:p>
          <a:p>
            <a:r>
              <a:rPr lang="en-GB" dirty="0" smtClean="0"/>
              <a:t>DC current is supplied to rotor via a pair of slip rings. This is the reason why rotating magnetic field approach is used in alternator. If rotating coil method were used, slip rings have to fitted along with the armature coils in order to collect electricity. But transferring such high voltage electricity via slip ring is rather impractical. It is quite possible to transfer low voltage DC excitation current via slip rings.</a:t>
            </a:r>
          </a:p>
          <a:p>
            <a:r>
              <a:rPr lang="en-GB" dirty="0" smtClean="0"/>
              <a:t>This DC current is supplied either from an external source or from a small DC generator which is fitted on the same prime mover. Such alternators are called self excited.</a:t>
            </a:r>
            <a:endParaRPr lang="en-GB" dirty="0"/>
          </a:p>
        </p:txBody>
      </p:sp>
      <p:pic>
        <p:nvPicPr>
          <p:cNvPr id="36866" name="Picture 2" descr="https://3.bp.blogspot.com/-lNeKxf21-3Y/U0J0fiF82KI/AAAAAAAAC-Q/TmkAfKHh_IQ/s1600/slip_rings_sefl_excited_generator.jpg"/>
          <p:cNvPicPr>
            <a:picLocks noChangeAspect="1" noChangeArrowheads="1"/>
          </p:cNvPicPr>
          <p:nvPr/>
        </p:nvPicPr>
        <p:blipFill>
          <a:blip r:embed="rId2" cstate="print"/>
          <a:srcRect/>
          <a:stretch>
            <a:fillRect/>
          </a:stretch>
        </p:blipFill>
        <p:spPr bwMode="auto">
          <a:xfrm>
            <a:off x="1115616" y="3573016"/>
            <a:ext cx="6696744" cy="199361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1560" y="548680"/>
            <a:ext cx="1261499" cy="369332"/>
          </a:xfrm>
          <a:prstGeom prst="rect">
            <a:avLst/>
          </a:prstGeom>
        </p:spPr>
        <p:txBody>
          <a:bodyPr wrap="none">
            <a:spAutoFit/>
          </a:bodyPr>
          <a:lstStyle/>
          <a:p>
            <a:r>
              <a:rPr lang="en-GB" b="1" u="sng" dirty="0" smtClean="0"/>
              <a:t>Alternators</a:t>
            </a:r>
            <a:endParaRPr lang="en-GB" b="1" u="sng" dirty="0"/>
          </a:p>
        </p:txBody>
      </p:sp>
      <p:sp>
        <p:nvSpPr>
          <p:cNvPr id="3" name="Rectangle 2"/>
          <p:cNvSpPr/>
          <p:nvPr/>
        </p:nvSpPr>
        <p:spPr>
          <a:xfrm>
            <a:off x="611560" y="1124744"/>
            <a:ext cx="7488832" cy="2862322"/>
          </a:xfrm>
          <a:prstGeom prst="rect">
            <a:avLst/>
          </a:prstGeom>
        </p:spPr>
        <p:txBody>
          <a:bodyPr wrap="square">
            <a:spAutoFit/>
          </a:bodyPr>
          <a:lstStyle/>
          <a:p>
            <a:r>
              <a:rPr lang="en-GB" b="1" dirty="0" smtClean="0"/>
              <a:t>Load Variation.</a:t>
            </a:r>
          </a:p>
          <a:p>
            <a:r>
              <a:rPr lang="en-GB" dirty="0" smtClean="0"/>
              <a:t>With variation of load generator terminal output voltage will vary. It is generally desired to keep the terminal voltage in a specified limit. An automatic voltage regulator helps in achieving this.</a:t>
            </a:r>
          </a:p>
          <a:p>
            <a:endParaRPr lang="en-GB" dirty="0"/>
          </a:p>
          <a:p>
            <a:r>
              <a:rPr lang="en-GB" dirty="0" smtClean="0"/>
              <a:t>Voltage regulation can be easily achieved by controlling the field current. If terminal voltage is below the desired limit AVR increases the field current, thus the field strength. This will result in increase in terminal voltage.</a:t>
            </a:r>
          </a:p>
          <a:p>
            <a:endParaRPr lang="en-GB" dirty="0"/>
          </a:p>
          <a:p>
            <a:r>
              <a:rPr lang="en-GB" dirty="0" smtClean="0"/>
              <a:t>If terminal voltage is below the specified limit the reverse is done.</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812</Words>
  <Application>Microsoft Office PowerPoint</Application>
  <PresentationFormat>On-screen Show (4:3)</PresentationFormat>
  <Paragraphs>43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Electrical Machines</vt:lpstr>
      <vt:lpstr>Slide 2</vt:lpstr>
      <vt:lpstr>Slide 3</vt:lpstr>
      <vt:lpstr>Slide 4</vt:lpstr>
      <vt:lpstr>Slide 5</vt:lpstr>
      <vt:lpstr>Slide 6</vt:lpstr>
      <vt:lpstr>Slide 7</vt:lpstr>
      <vt:lpstr>Slide 8</vt:lpstr>
      <vt:lpstr>Slide 9</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Electrical Machines</dc:title>
  <dc:creator>fad-pc</dc:creator>
  <cp:lastModifiedBy>fad-pc</cp:lastModifiedBy>
  <cp:revision>14</cp:revision>
  <dcterms:created xsi:type="dcterms:W3CDTF">2015-03-31T08:16:13Z</dcterms:created>
  <dcterms:modified xsi:type="dcterms:W3CDTF">2015-03-31T09:23:46Z</dcterms:modified>
</cp:coreProperties>
</file>