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521" r:id="rId3"/>
    <p:sldId id="554" r:id="rId4"/>
    <p:sldId id="548" r:id="rId5"/>
    <p:sldId id="530" r:id="rId6"/>
    <p:sldId id="537" r:id="rId7"/>
    <p:sldId id="529" r:id="rId8"/>
    <p:sldId id="528" r:id="rId9"/>
    <p:sldId id="527" r:id="rId10"/>
    <p:sldId id="533" r:id="rId11"/>
    <p:sldId id="532" r:id="rId12"/>
    <p:sldId id="540" r:id="rId13"/>
    <p:sldId id="539" r:id="rId14"/>
    <p:sldId id="309" r:id="rId15"/>
    <p:sldId id="310" r:id="rId16"/>
    <p:sldId id="311" r:id="rId17"/>
    <p:sldId id="564" r:id="rId18"/>
    <p:sldId id="542" r:id="rId19"/>
    <p:sldId id="545" r:id="rId20"/>
    <p:sldId id="549" r:id="rId21"/>
    <p:sldId id="531" r:id="rId22"/>
    <p:sldId id="312" r:id="rId23"/>
    <p:sldId id="313" r:id="rId24"/>
    <p:sldId id="319" r:id="rId25"/>
    <p:sldId id="316" r:id="rId26"/>
    <p:sldId id="315" r:id="rId27"/>
    <p:sldId id="318" r:id="rId28"/>
    <p:sldId id="535" r:id="rId29"/>
    <p:sldId id="541" r:id="rId30"/>
    <p:sldId id="561" r:id="rId31"/>
    <p:sldId id="562" r:id="rId32"/>
    <p:sldId id="565" r:id="rId33"/>
    <p:sldId id="563" r:id="rId34"/>
    <p:sldId id="544" r:id="rId35"/>
    <p:sldId id="550" r:id="rId36"/>
    <p:sldId id="551" r:id="rId37"/>
    <p:sldId id="552" r:id="rId38"/>
    <p:sldId id="543" r:id="rId39"/>
    <p:sldId id="557" r:id="rId40"/>
    <p:sldId id="514" r:id="rId41"/>
    <p:sldId id="520" r:id="rId42"/>
    <p:sldId id="518" r:id="rId43"/>
    <p:sldId id="345" r:id="rId44"/>
    <p:sldId id="53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21"/>
            <p14:sldId id="554"/>
            <p14:sldId id="548"/>
            <p14:sldId id="530"/>
            <p14:sldId id="537"/>
            <p14:sldId id="529"/>
            <p14:sldId id="528"/>
            <p14:sldId id="527"/>
            <p14:sldId id="533"/>
            <p14:sldId id="532"/>
            <p14:sldId id="540"/>
            <p14:sldId id="539"/>
            <p14:sldId id="309"/>
            <p14:sldId id="310"/>
            <p14:sldId id="311"/>
            <p14:sldId id="564"/>
            <p14:sldId id="542"/>
            <p14:sldId id="545"/>
            <p14:sldId id="549"/>
          </p14:sldIdLst>
        </p14:section>
        <p14:section name="Untitled Section" id="{B403779E-5227-4826-926A-C1916DBC45E8}">
          <p14:sldIdLst>
            <p14:sldId id="531"/>
            <p14:sldId id="312"/>
            <p14:sldId id="313"/>
            <p14:sldId id="319"/>
            <p14:sldId id="316"/>
            <p14:sldId id="315"/>
            <p14:sldId id="318"/>
            <p14:sldId id="535"/>
            <p14:sldId id="541"/>
            <p14:sldId id="561"/>
            <p14:sldId id="562"/>
            <p14:sldId id="565"/>
            <p14:sldId id="563"/>
            <p14:sldId id="544"/>
            <p14:sldId id="550"/>
            <p14:sldId id="551"/>
            <p14:sldId id="552"/>
            <p14:sldId id="543"/>
            <p14:sldId id="557"/>
            <p14:sldId id="514"/>
            <p14:sldId id="520"/>
            <p14:sldId id="518"/>
            <p14:sldId id="345"/>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6718F-CAFC-424B-B837-9C778467AAD7}" v="14" dt="2026-06-15T17:09:03.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0179" autoAdjust="0"/>
  </p:normalViewPr>
  <p:slideViewPr>
    <p:cSldViewPr snapToGrid="0">
      <p:cViewPr>
        <p:scale>
          <a:sx n="79" d="100"/>
          <a:sy n="79" d="100"/>
        </p:scale>
        <p:origin x="27" y="-6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getlighthouse.com/blog/good-leader-vs-bad-leader/#promoting" TargetMode="External"/><Relationship Id="rId3" Type="http://schemas.openxmlformats.org/officeDocument/2006/relationships/hyperlink" Target="https://getlighthouse.com/blog/good-leader-vs-bad-leader/#idea" TargetMode="External"/><Relationship Id="rId7" Type="http://schemas.openxmlformats.org/officeDocument/2006/relationships/hyperlink" Target="https://getlighthouse.com/blog/good-leader-vs-bad-leader/#roll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getlighthouse.com/blog/good-leader-vs-bad-leader/#working" TargetMode="External"/><Relationship Id="rId5" Type="http://schemas.openxmlformats.org/officeDocument/2006/relationships/hyperlink" Target="https://getlighthouse.com/blog/good-leader-vs-bad-leader/#managing" TargetMode="External"/><Relationship Id="rId4" Type="http://schemas.openxmlformats.org/officeDocument/2006/relationships/hyperlink" Target="https://getlighthouse.com/blog/good-leader-vs-bad-leader/#question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0" dirty="0">
                <a:solidFill>
                  <a:srgbClr val="747474"/>
                </a:solidFill>
                <a:effectLst/>
                <a:latin typeface="Open Sans" panose="020B0606030504020204" pitchFamily="34" charset="0"/>
              </a:rPr>
              <a:t>According to Collins there are five attributes that typify the Level 5 Leader:</a:t>
            </a:r>
            <a:endParaRPr lang="en-US" b="0" i="0" dirty="0">
              <a:solidFill>
                <a:srgbClr val="333333"/>
              </a:solidFill>
              <a:effectLst/>
              <a:latin typeface="Open Sans" panose="020B0606030504020204" pitchFamily="34" charset="0"/>
            </a:endParaRPr>
          </a:p>
          <a:p>
            <a:pPr algn="just">
              <a:buFont typeface="+mj-lt"/>
              <a:buAutoNum type="arabicPeriod"/>
            </a:pPr>
            <a:r>
              <a:rPr lang="en-US" b="0" i="0" dirty="0">
                <a:solidFill>
                  <a:srgbClr val="747474"/>
                </a:solidFill>
                <a:effectLst/>
                <a:latin typeface="Open Sans" panose="020B0606030504020204" pitchFamily="34" charset="0"/>
              </a:rPr>
              <a:t>They are self-confident enough to set up their successors for success.</a:t>
            </a:r>
          </a:p>
          <a:p>
            <a:pPr algn="just">
              <a:buFont typeface="+mj-lt"/>
              <a:buAutoNum type="arabicPeriod"/>
            </a:pPr>
            <a:r>
              <a:rPr lang="en-US" b="0" i="0" dirty="0">
                <a:solidFill>
                  <a:srgbClr val="747474"/>
                </a:solidFill>
                <a:effectLst/>
                <a:latin typeface="Open Sans" panose="020B0606030504020204" pitchFamily="34" charset="0"/>
              </a:rPr>
              <a:t>They are humble and modest.</a:t>
            </a:r>
          </a:p>
          <a:p>
            <a:pPr algn="just">
              <a:buFont typeface="+mj-lt"/>
              <a:buAutoNum type="arabicPeriod"/>
            </a:pPr>
            <a:r>
              <a:rPr lang="en-US" b="0" i="0" dirty="0">
                <a:solidFill>
                  <a:srgbClr val="747474"/>
                </a:solidFill>
                <a:effectLst/>
                <a:latin typeface="Open Sans" panose="020B0606030504020204" pitchFamily="34" charset="0"/>
              </a:rPr>
              <a:t>They have “unwavering resolve.”</a:t>
            </a:r>
          </a:p>
          <a:p>
            <a:pPr algn="just">
              <a:buFont typeface="+mj-lt"/>
              <a:buAutoNum type="arabicPeriod"/>
            </a:pPr>
            <a:r>
              <a:rPr lang="en-US" b="0" i="0" dirty="0">
                <a:solidFill>
                  <a:srgbClr val="747474"/>
                </a:solidFill>
                <a:effectLst/>
                <a:latin typeface="Open Sans" panose="020B0606030504020204" pitchFamily="34" charset="0"/>
              </a:rPr>
              <a:t>They display a “workmanlike diligence – more plow horse than show horse.”</a:t>
            </a:r>
          </a:p>
          <a:p>
            <a:pPr algn="just">
              <a:buFont typeface="+mj-lt"/>
              <a:buAutoNum type="arabicPeriod"/>
            </a:pPr>
            <a:r>
              <a:rPr lang="en-US" b="0" i="0" dirty="0">
                <a:solidFill>
                  <a:srgbClr val="747474"/>
                </a:solidFill>
                <a:effectLst/>
                <a:latin typeface="Open Sans" panose="020B0606030504020204" pitchFamily="34" charset="0"/>
              </a:rPr>
              <a:t>They give credit to others for their success and take full responsibility for poor results. They “attribute much of their success to ‘good luck’ rather than personal greatness.”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12</a:t>
            </a:fld>
            <a:endParaRPr lang="en-GB"/>
          </a:p>
        </p:txBody>
      </p:sp>
    </p:spTree>
    <p:extLst>
      <p:ext uri="{BB962C8B-B14F-4D97-AF65-F5344CB8AC3E}">
        <p14:creationId xmlns:p14="http://schemas.microsoft.com/office/powerpoint/2010/main" val="158530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3"/>
              </a:rPr>
              <a:t>1) Handling an employee's idea</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4"/>
              </a:rPr>
              <a:t>2) Taking questions from your team</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5"/>
              </a:rPr>
              <a:t>3) Managing the unknown</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6"/>
              </a:rPr>
              <a:t>4) Working with different personalities and cultures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7"/>
              </a:rPr>
              <a:t>5) Rolling up your sleeves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8"/>
              </a:rPr>
              <a:t>6) Promoting people on your team</a:t>
            </a:r>
            <a:endParaRPr lang="en-US" b="0" i="0" dirty="0">
              <a:solidFill>
                <a:srgbClr val="4A4A4A"/>
              </a:solidFill>
              <a:effectLst/>
              <a:latin typeface="PT Serif" panose="020F0502020204030204" pitchFamily="18"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454735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22</a:t>
            </a:fld>
            <a:endParaRPr lang="en-GB"/>
          </a:p>
        </p:txBody>
      </p:sp>
    </p:spTree>
    <p:extLst>
      <p:ext uri="{BB962C8B-B14F-4D97-AF65-F5344CB8AC3E}">
        <p14:creationId xmlns:p14="http://schemas.microsoft.com/office/powerpoint/2010/main" val="3438765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29</a:t>
            </a:fld>
            <a:endParaRPr lang="en-GB"/>
          </a:p>
        </p:txBody>
      </p:sp>
    </p:spTree>
    <p:extLst>
      <p:ext uri="{BB962C8B-B14F-4D97-AF65-F5344CB8AC3E}">
        <p14:creationId xmlns:p14="http://schemas.microsoft.com/office/powerpoint/2010/main" val="2475188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34</a:t>
            </a:fld>
            <a:endParaRPr lang="en-GB"/>
          </a:p>
        </p:txBody>
      </p:sp>
    </p:spTree>
    <p:extLst>
      <p:ext uri="{BB962C8B-B14F-4D97-AF65-F5344CB8AC3E}">
        <p14:creationId xmlns:p14="http://schemas.microsoft.com/office/powerpoint/2010/main" val="3320486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Management: 9th Edition by </a:t>
            </a:r>
            <a:r>
              <a:rPr lang="en-US" dirty="0" err="1"/>
              <a:t>Koontz,et,al</a:t>
            </a:r>
            <a:r>
              <a:rPr lang="en-US" dirty="0"/>
              <a:t> (1982) Terry (1968) suggest that autocratic leadership many be useful in: </a:t>
            </a:r>
            <a:r>
              <a:rPr lang="en-US" dirty="0" err="1"/>
              <a:t>i</a:t>
            </a:r>
            <a:r>
              <a:rPr lang="en-US" dirty="0"/>
              <a:t>) Situation of emergency ii) In case where homogenous work force are involve, and iii) Where the leader is wise, just and has considerable understanding of the followers. He also identifies some shortcoming of autocratic leadership as: </a:t>
            </a:r>
            <a:r>
              <a:rPr lang="en-US" dirty="0" err="1"/>
              <a:t>i</a:t>
            </a:r>
            <a:r>
              <a:rPr lang="en-US" dirty="0"/>
              <a:t>) The inability of the subordinate to develop pride of accomplishment, ii) Denial of personal development or satisfaction from self- actualization, and iii) It also antagonize human beings and rubs the organization of lasting loyalty and co-operation</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35</a:t>
            </a:fld>
            <a:endParaRPr lang="en-GB"/>
          </a:p>
        </p:txBody>
      </p:sp>
    </p:spTree>
    <p:extLst>
      <p:ext uri="{BB962C8B-B14F-4D97-AF65-F5344CB8AC3E}">
        <p14:creationId xmlns:p14="http://schemas.microsoft.com/office/powerpoint/2010/main" val="3053557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5545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15/06/2026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19.png"/><Relationship Id="rId4" Type="http://schemas.openxmlformats.org/officeDocument/2006/relationships/image" Target="../media/image14.png"/><Relationship Id="rId9"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forbes.com/lists/worlds-best-employ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5" Type="http://schemas.openxmlformats.org/officeDocument/2006/relationships/hyperlink" Target="https://www.forbes.com/lists/worlds-best-employers/" TargetMode="Externa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K355gY81dRA/"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0.jp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5" Type="http://schemas.openxmlformats.org/officeDocument/2006/relationships/image" Target="../media/image33.jpeg"/><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roquest.com/docview/219091679?fromopenview=true&amp;pq-origsite=gscholar&amp;sourcetype=Scholarly%20Journals" TargetMode="External"/><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NsWn16SvhVQ" TargetMode="External"/><Relationship Id="rId2" Type="http://schemas.openxmlformats.org/officeDocument/2006/relationships/hyperlink" Target="https://www.youtube.com/watch?v=iY4MOacVPw4"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W6yXonvwRVs" TargetMode="External"/><Relationship Id="rId2" Type="http://schemas.openxmlformats.org/officeDocument/2006/relationships/hyperlink" Target="https://www.youtube.com/watch?v=ImH05RjcoT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O9_EHU5BKnQ"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doi.org/10.1177/1071791907013001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1A784BF-09DB-448D-99FC-B49DFC660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4">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572703" y="4005066"/>
            <a:ext cx="3751016" cy="1645920"/>
          </a:xfrm>
        </p:spPr>
        <p:txBody>
          <a:bodyPr vert="horz" lIns="91440" tIns="45720" rIns="91440" bIns="45720" rtlCol="0" anchor="ctr">
            <a:normAutofit/>
          </a:bodyPr>
          <a:lstStyle/>
          <a:p>
            <a:pPr algn="l"/>
            <a:r>
              <a:rPr lang="en-US" sz="2800" b="1" kern="1200" dirty="0">
                <a:solidFill>
                  <a:schemeClr val="tx1"/>
                </a:solidFill>
                <a:latin typeface="+mj-lt"/>
                <a:ea typeface="+mj-ea"/>
                <a:cs typeface="+mj-cs"/>
              </a:rPr>
              <a:t>LCDB7008 Visions for the Future : Theoretical Perspectives on Management</a:t>
            </a:r>
          </a:p>
        </p:txBody>
      </p:sp>
      <p:pic>
        <p:nvPicPr>
          <p:cNvPr id="13" name="Picture 12">
            <a:extLst>
              <a:ext uri="{FF2B5EF4-FFF2-40B4-BE49-F238E27FC236}">
                <a16:creationId xmlns:a16="http://schemas.microsoft.com/office/drawing/2014/main" id="{21428EFF-48C2-54F3-E3BC-E6D3985EAB6C}"/>
              </a:ext>
            </a:extLst>
          </p:cNvPr>
          <p:cNvPicPr>
            <a:picLocks noChangeAspect="1"/>
          </p:cNvPicPr>
          <p:nvPr/>
        </p:nvPicPr>
        <p:blipFill>
          <a:blip r:embed="rId2"/>
          <a:srcRect l="19496" r="25281" b="-2"/>
          <a:stretch>
            <a:fillRect/>
          </a:stretch>
        </p:blipFill>
        <p:spPr>
          <a:xfrm>
            <a:off x="20" y="-6"/>
            <a:ext cx="3931900" cy="4005072"/>
          </a:xfrm>
          <a:prstGeom prst="rect">
            <a:avLst/>
          </a:prstGeom>
        </p:spPr>
      </p:pic>
      <p:pic>
        <p:nvPicPr>
          <p:cNvPr id="11" name="Picture 10">
            <a:extLst>
              <a:ext uri="{FF2B5EF4-FFF2-40B4-BE49-F238E27FC236}">
                <a16:creationId xmlns:a16="http://schemas.microsoft.com/office/drawing/2014/main" id="{F03E2AEA-F41D-7057-2D4F-EF4BCEF14232}"/>
              </a:ext>
            </a:extLst>
          </p:cNvPr>
          <p:cNvPicPr>
            <a:picLocks noChangeAspect="1"/>
          </p:cNvPicPr>
          <p:nvPr/>
        </p:nvPicPr>
        <p:blipFill>
          <a:blip r:embed="rId3"/>
          <a:srcRect l="12593" r="13873" b="1"/>
          <a:stretch>
            <a:fillRect/>
          </a:stretch>
        </p:blipFill>
        <p:spPr>
          <a:xfrm>
            <a:off x="4130040" y="6"/>
            <a:ext cx="3931920" cy="4005071"/>
          </a:xfrm>
          <a:prstGeom prst="rect">
            <a:avLst/>
          </a:prstGeom>
        </p:spPr>
      </p:pic>
      <p:pic>
        <p:nvPicPr>
          <p:cNvPr id="15" name="Picture 14">
            <a:extLst>
              <a:ext uri="{FF2B5EF4-FFF2-40B4-BE49-F238E27FC236}">
                <a16:creationId xmlns:a16="http://schemas.microsoft.com/office/drawing/2014/main" id="{757F85FF-3E3E-5C49-4489-43F5BA72181D}"/>
              </a:ext>
            </a:extLst>
          </p:cNvPr>
          <p:cNvPicPr>
            <a:picLocks noChangeAspect="1"/>
          </p:cNvPicPr>
          <p:nvPr/>
        </p:nvPicPr>
        <p:blipFill>
          <a:blip r:embed="rId4"/>
          <a:srcRect t="12847" r="-2" b="-2"/>
          <a:stretch>
            <a:fillRect/>
          </a:stretch>
        </p:blipFill>
        <p:spPr>
          <a:xfrm>
            <a:off x="8260080" y="-1"/>
            <a:ext cx="3931920" cy="4005072"/>
          </a:xfrm>
          <a:prstGeom prst="rect">
            <a:avLst/>
          </a:prstGeom>
        </p:spPr>
      </p:pic>
      <p:sp>
        <p:nvSpPr>
          <p:cNvPr id="37" name="Rectangle 36">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5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378429" y="4218899"/>
            <a:ext cx="7104188" cy="1645920"/>
          </a:xfrm>
        </p:spPr>
        <p:txBody>
          <a:bodyPr vert="horz" lIns="91440" tIns="45720" rIns="91440" bIns="45720" rtlCol="0" anchor="ctr">
            <a:normAutofit fontScale="92500" lnSpcReduction="10000"/>
          </a:bodyPr>
          <a:lstStyle/>
          <a:p>
            <a:pPr indent="-228600" algn="l">
              <a:buFont typeface="Arial" panose="020B0604020202020204" pitchFamily="34" charset="0"/>
              <a:buChar char="•"/>
            </a:pPr>
            <a:r>
              <a:rPr lang="en-US" sz="3600" dirty="0"/>
              <a:t>Week 3 </a:t>
            </a:r>
          </a:p>
          <a:p>
            <a:pPr indent="-228600" algn="l">
              <a:buFont typeface="Arial" panose="020B0604020202020204" pitchFamily="34" charset="0"/>
              <a:buChar char="•"/>
            </a:pPr>
            <a:r>
              <a:rPr lang="en-US" sz="3600" dirty="0"/>
              <a:t>Leaders, Job Satisfaction &amp; Attitude</a:t>
            </a:r>
          </a:p>
          <a:p>
            <a:pPr indent="-228600" algn="l">
              <a:buFont typeface="Arial" panose="020B0604020202020204" pitchFamily="34" charset="0"/>
              <a:buChar char="•"/>
            </a:pPr>
            <a:r>
              <a:rPr lang="en-US" sz="3600" dirty="0"/>
              <a:t>Dr. Helen Lee</a:t>
            </a:r>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Digital financial graph">
            <a:extLst>
              <a:ext uri="{FF2B5EF4-FFF2-40B4-BE49-F238E27FC236}">
                <a16:creationId xmlns:a16="http://schemas.microsoft.com/office/drawing/2014/main" id="{875A38A0-349F-9678-1A84-E27EBA352013}"/>
              </a:ext>
            </a:extLst>
          </p:cNvPr>
          <p:cNvPicPr>
            <a:picLocks noChangeAspect="1"/>
          </p:cNvPicPr>
          <p:nvPr/>
        </p:nvPicPr>
        <p:blipFill>
          <a:blip r:embed="rId2"/>
          <a:srcRect/>
          <a:stretch>
            <a:fillRect/>
          </a:stretch>
        </p:blipFill>
        <p:spPr>
          <a:xfrm>
            <a:off x="-3047" y="10"/>
            <a:ext cx="12191999" cy="6857990"/>
          </a:xfrm>
          <a:prstGeom prst="rect">
            <a:avLst/>
          </a:prstGeom>
        </p:spPr>
      </p:pic>
      <p:sp>
        <p:nvSpPr>
          <p:cNvPr id="23" name="Rectangle 2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LCDB7008 Visions for the Future : Theoretical Perspectives on Management</a:t>
            </a:r>
          </a:p>
        </p:txBody>
      </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sz="800" u="sng">
                <a:solidFill>
                  <a:srgbClr val="FFFFFF"/>
                </a:solidFill>
              </a:rPr>
              <a:t>Agenda </a:t>
            </a:r>
          </a:p>
          <a:p>
            <a:endParaRPr lang="en-US" sz="800">
              <a:solidFill>
                <a:srgbClr val="FFFFFF"/>
              </a:solidFill>
            </a:endParaRPr>
          </a:p>
          <a:p>
            <a:pPr marL="571500" indent="-571500">
              <a:buFont typeface="Wingdings" panose="05000000000000000000" pitchFamily="2" charset="2"/>
              <a:buChar char="Ø"/>
            </a:pPr>
            <a:r>
              <a:rPr lang="en-US" sz="800">
                <a:solidFill>
                  <a:srgbClr val="FFFFFF"/>
                </a:solidFill>
              </a:rPr>
              <a:t>Leader and organisation</a:t>
            </a:r>
          </a:p>
          <a:p>
            <a:pPr marL="571500" indent="-571500">
              <a:buFont typeface="Wingdings" panose="05000000000000000000" pitchFamily="2" charset="2"/>
              <a:buChar char="Ø"/>
            </a:pPr>
            <a:r>
              <a:rPr lang="en-US" sz="800">
                <a:solidFill>
                  <a:srgbClr val="FFFFFF"/>
                </a:solidFill>
              </a:rPr>
              <a:t>Leadership and three-tier hierarchy</a:t>
            </a:r>
          </a:p>
          <a:p>
            <a:pPr marL="571500" indent="-571500">
              <a:buFont typeface="Wingdings" panose="05000000000000000000" pitchFamily="2" charset="2"/>
              <a:buChar char="Ø"/>
            </a:pPr>
            <a:r>
              <a:rPr lang="en-US" sz="800">
                <a:solidFill>
                  <a:srgbClr val="FFFFFF"/>
                </a:solidFill>
              </a:rPr>
              <a:t>Attitudes and Job Satisfaction</a:t>
            </a:r>
          </a:p>
          <a:p>
            <a:pPr marL="571500" indent="-571500">
              <a:buFont typeface="Wingdings" panose="05000000000000000000" pitchFamily="2" charset="2"/>
              <a:buChar char="Ø"/>
            </a:pPr>
            <a:endParaRPr lang="en-US" sz="800">
              <a:solidFill>
                <a:srgbClr val="FFFFFF"/>
              </a:solidFill>
            </a:endParaRPr>
          </a:p>
        </p:txBody>
      </p:sp>
    </p:spTree>
    <p:extLst>
      <p:ext uri="{BB962C8B-B14F-4D97-AF65-F5344CB8AC3E}">
        <p14:creationId xmlns:p14="http://schemas.microsoft.com/office/powerpoint/2010/main" val="117834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A91F818-DFB9-DE73-404D-E5CEDD2837E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Leader and organisation</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D977F84B-62A4-1A18-9AC0-3DCCFF9F53DD}"/>
              </a:ext>
            </a:extLst>
          </p:cNvPr>
          <p:cNvPicPr>
            <a:picLocks noChangeAspect="1"/>
          </p:cNvPicPr>
          <p:nvPr/>
        </p:nvPicPr>
        <p:blipFill>
          <a:blip r:embed="rId2"/>
          <a:srcRect l="13052" r="20660"/>
          <a:stretch>
            <a:fillRect/>
          </a:stretch>
        </p:blipFill>
        <p:spPr>
          <a:xfrm>
            <a:off x="4624968" y="467208"/>
            <a:ext cx="6980667" cy="5923584"/>
          </a:xfrm>
          <a:prstGeom prst="rect">
            <a:avLst/>
          </a:prstGeom>
        </p:spPr>
      </p:pic>
    </p:spTree>
    <p:extLst>
      <p:ext uri="{BB962C8B-B14F-4D97-AF65-F5344CB8AC3E}">
        <p14:creationId xmlns:p14="http://schemas.microsoft.com/office/powerpoint/2010/main" val="425672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638881" y="4501453"/>
            <a:ext cx="10909640" cy="1065836"/>
          </a:xfrm>
        </p:spPr>
        <p:txBody>
          <a:bodyPr anchor="ctr">
            <a:normAutofit/>
          </a:bodyPr>
          <a:lstStyle/>
          <a:p>
            <a:r>
              <a:rPr lang="en-GB" sz="3100" b="1"/>
              <a:t>LCDB7008 Visions for the Future : Theoretical Perspectives on Management</a:t>
            </a:r>
          </a:p>
        </p:txBody>
      </p:sp>
      <p:pic>
        <p:nvPicPr>
          <p:cNvPr id="10" name="Picture 9">
            <a:extLst>
              <a:ext uri="{FF2B5EF4-FFF2-40B4-BE49-F238E27FC236}">
                <a16:creationId xmlns:a16="http://schemas.microsoft.com/office/drawing/2014/main" id="{2305B5FA-27FF-1DB1-496A-894798D243EF}"/>
              </a:ext>
            </a:extLst>
          </p:cNvPr>
          <p:cNvPicPr>
            <a:picLocks noChangeAspect="1"/>
          </p:cNvPicPr>
          <p:nvPr/>
        </p:nvPicPr>
        <p:blipFill>
          <a:blip r:embed="rId2"/>
          <a:stretch>
            <a:fillRect/>
          </a:stretch>
        </p:blipFill>
        <p:spPr>
          <a:xfrm>
            <a:off x="538979" y="320040"/>
            <a:ext cx="5176537" cy="3895344"/>
          </a:xfrm>
          <a:prstGeom prst="rect">
            <a:avLst/>
          </a:prstGeom>
        </p:spPr>
      </p:pic>
      <p:pic>
        <p:nvPicPr>
          <p:cNvPr id="9" name="Picture 8">
            <a:extLst>
              <a:ext uri="{FF2B5EF4-FFF2-40B4-BE49-F238E27FC236}">
                <a16:creationId xmlns:a16="http://schemas.microsoft.com/office/drawing/2014/main" id="{88A417A9-C968-97DB-C5BA-5082ED365E70}"/>
              </a:ext>
            </a:extLst>
          </p:cNvPr>
          <p:cNvPicPr>
            <a:picLocks noChangeAspect="1"/>
          </p:cNvPicPr>
          <p:nvPr/>
        </p:nvPicPr>
        <p:blipFill>
          <a:blip r:embed="rId3"/>
          <a:stretch>
            <a:fillRect/>
          </a:stretch>
        </p:blipFill>
        <p:spPr>
          <a:xfrm>
            <a:off x="6254496" y="688658"/>
            <a:ext cx="5614416" cy="3158108"/>
          </a:xfrm>
          <a:prstGeom prst="rect">
            <a:avLst/>
          </a:prstGeom>
        </p:spPr>
      </p:pic>
      <p:sp>
        <p:nvSpPr>
          <p:cNvPr id="3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18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pic>
        <p:nvPicPr>
          <p:cNvPr id="4" name="Picture 3">
            <a:extLst>
              <a:ext uri="{FF2B5EF4-FFF2-40B4-BE49-F238E27FC236}">
                <a16:creationId xmlns:a16="http://schemas.microsoft.com/office/drawing/2014/main" id="{C8191AB6-A4A3-5C65-D2BB-59859F9C1CAD}"/>
              </a:ext>
            </a:extLst>
          </p:cNvPr>
          <p:cNvPicPr>
            <a:picLocks noChangeAspect="1"/>
          </p:cNvPicPr>
          <p:nvPr/>
        </p:nvPicPr>
        <p:blipFill>
          <a:blip r:embed="rId2"/>
          <a:stretch>
            <a:fillRect/>
          </a:stretch>
        </p:blipFill>
        <p:spPr>
          <a:xfrm>
            <a:off x="2257424" y="1271588"/>
            <a:ext cx="4067175" cy="5422900"/>
          </a:xfrm>
          <a:prstGeom prst="rect">
            <a:avLst/>
          </a:prstGeom>
        </p:spPr>
      </p:pic>
      <p:sp>
        <p:nvSpPr>
          <p:cNvPr id="5" name="TextBox 4">
            <a:extLst>
              <a:ext uri="{FF2B5EF4-FFF2-40B4-BE49-F238E27FC236}">
                <a16:creationId xmlns:a16="http://schemas.microsoft.com/office/drawing/2014/main" id="{816B342A-1A0D-BE14-CBF7-569D7A31F516}"/>
              </a:ext>
            </a:extLst>
          </p:cNvPr>
          <p:cNvSpPr txBox="1"/>
          <p:nvPr/>
        </p:nvSpPr>
        <p:spPr>
          <a:xfrm>
            <a:off x="6527006" y="5706724"/>
            <a:ext cx="4166896" cy="369332"/>
          </a:xfrm>
          <a:prstGeom prst="rect">
            <a:avLst/>
          </a:prstGeom>
          <a:noFill/>
        </p:spPr>
        <p:txBody>
          <a:bodyPr wrap="square">
            <a:spAutoFit/>
          </a:bodyPr>
          <a:lstStyle/>
          <a:p>
            <a:r>
              <a:rPr lang="en-GB" b="0" i="0" dirty="0">
                <a:solidFill>
                  <a:srgbClr val="1A1B1B"/>
                </a:solidFill>
                <a:effectLst/>
                <a:latin typeface="Inter"/>
              </a:rPr>
              <a:t>Fortune Global 500  list (2024) </a:t>
            </a:r>
            <a:endParaRPr lang="en-GB" dirty="0"/>
          </a:p>
        </p:txBody>
      </p:sp>
    </p:spTree>
    <p:extLst>
      <p:ext uri="{BB962C8B-B14F-4D97-AF65-F5344CB8AC3E}">
        <p14:creationId xmlns:p14="http://schemas.microsoft.com/office/powerpoint/2010/main" val="4097748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3F6FA-F728-54A6-7BAF-3C0ABCDAFBC0}"/>
              </a:ext>
            </a:extLst>
          </p:cNvPr>
          <p:cNvSpPr>
            <a:spLocks noGrp="1"/>
          </p:cNvSpPr>
          <p:nvPr>
            <p:ph type="title"/>
          </p:nvPr>
        </p:nvSpPr>
        <p:spPr>
          <a:xfrm>
            <a:off x="411480" y="987552"/>
            <a:ext cx="4485861" cy="1088136"/>
          </a:xfrm>
        </p:spPr>
        <p:txBody>
          <a:bodyPr anchor="b">
            <a:normAutofit/>
          </a:bodyPr>
          <a:lstStyle/>
          <a:p>
            <a:r>
              <a:rPr lang="en-GB" sz="2400" b="1"/>
              <a:t>LCDB7008 Visions for the Future : Theoretical Perspectives on Management</a:t>
            </a:r>
            <a:endParaRPr lang="en-GB" sz="2400"/>
          </a:p>
        </p:txBody>
      </p:sp>
      <p:sp>
        <p:nvSpPr>
          <p:cNvPr id="27" name="Rectangle 2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A644851-0152-9B86-CB40-5AD4B2C4F733}"/>
              </a:ext>
            </a:extLst>
          </p:cNvPr>
          <p:cNvSpPr>
            <a:spLocks noGrp="1"/>
          </p:cNvSpPr>
          <p:nvPr>
            <p:ph idx="1"/>
          </p:nvPr>
        </p:nvSpPr>
        <p:spPr>
          <a:xfrm>
            <a:off x="411478" y="2688336"/>
            <a:ext cx="5006827" cy="3584448"/>
          </a:xfrm>
        </p:spPr>
        <p:txBody>
          <a:bodyPr anchor="t">
            <a:normAutofit/>
          </a:bodyPr>
          <a:lstStyle/>
          <a:p>
            <a:pPr marL="0" indent="0">
              <a:buNone/>
            </a:pPr>
            <a:endParaRPr lang="en-GB" sz="1800" dirty="0"/>
          </a:p>
          <a:p>
            <a:pPr marL="0" indent="0">
              <a:buNone/>
            </a:pPr>
            <a:endParaRPr lang="en-GB" sz="4000" dirty="0"/>
          </a:p>
          <a:p>
            <a:pPr marL="0" indent="0">
              <a:buNone/>
            </a:pPr>
            <a:r>
              <a:rPr lang="en-GB" sz="4000" dirty="0"/>
              <a:t>What do those “top 10” indicate ? </a:t>
            </a:r>
          </a:p>
          <a:p>
            <a:pPr marL="0" indent="0">
              <a:buNone/>
            </a:pPr>
            <a:r>
              <a:rPr lang="en-GB" sz="1800" dirty="0"/>
              <a:t> </a:t>
            </a:r>
          </a:p>
        </p:txBody>
      </p:sp>
      <p:pic>
        <p:nvPicPr>
          <p:cNvPr id="5" name="Picture 4">
            <a:extLst>
              <a:ext uri="{FF2B5EF4-FFF2-40B4-BE49-F238E27FC236}">
                <a16:creationId xmlns:a16="http://schemas.microsoft.com/office/drawing/2014/main" id="{F4E201BB-A88A-DBB3-B2EA-3989E28AFB82}"/>
              </a:ext>
            </a:extLst>
          </p:cNvPr>
          <p:cNvPicPr>
            <a:picLocks noChangeAspect="1"/>
          </p:cNvPicPr>
          <p:nvPr/>
        </p:nvPicPr>
        <p:blipFill>
          <a:blip r:embed="rId2"/>
          <a:srcRect r="32996"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46380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178259"/>
          </a:xfrm>
        </p:spPr>
        <p:txBody>
          <a:bodyPr>
            <a:normAutofit fontScale="90000"/>
          </a:bodyPr>
          <a:lstStyle/>
          <a:p>
            <a:r>
              <a:rPr lang="en-GB" b="1" dirty="0"/>
              <a:t>LCDB7008 Visions for the Future : Theoretical Perspectives on Management</a:t>
            </a:r>
          </a:p>
        </p:txBody>
      </p:sp>
      <p:pic>
        <p:nvPicPr>
          <p:cNvPr id="3" name="Picture 2">
            <a:extLst>
              <a:ext uri="{FF2B5EF4-FFF2-40B4-BE49-F238E27FC236}">
                <a16:creationId xmlns:a16="http://schemas.microsoft.com/office/drawing/2014/main" id="{4FD6001A-23C2-0778-F9BF-B478596F7231}"/>
              </a:ext>
            </a:extLst>
          </p:cNvPr>
          <p:cNvPicPr>
            <a:picLocks noChangeAspect="1"/>
          </p:cNvPicPr>
          <p:nvPr/>
        </p:nvPicPr>
        <p:blipFill>
          <a:blip r:embed="rId2"/>
          <a:stretch>
            <a:fillRect/>
          </a:stretch>
        </p:blipFill>
        <p:spPr>
          <a:xfrm>
            <a:off x="3744542" y="1387743"/>
            <a:ext cx="7183284" cy="4554547"/>
          </a:xfrm>
          <a:prstGeom prst="rect">
            <a:avLst/>
          </a:prstGeom>
        </p:spPr>
      </p:pic>
      <p:sp>
        <p:nvSpPr>
          <p:cNvPr id="10" name="TextBox 9">
            <a:extLst>
              <a:ext uri="{FF2B5EF4-FFF2-40B4-BE49-F238E27FC236}">
                <a16:creationId xmlns:a16="http://schemas.microsoft.com/office/drawing/2014/main" id="{81E34921-C76A-FBF2-D3CB-5B6ECFB8B7E6}"/>
              </a:ext>
            </a:extLst>
          </p:cNvPr>
          <p:cNvSpPr txBox="1"/>
          <p:nvPr/>
        </p:nvSpPr>
        <p:spPr>
          <a:xfrm>
            <a:off x="631371" y="4558347"/>
            <a:ext cx="3341915" cy="646331"/>
          </a:xfrm>
          <a:prstGeom prst="rect">
            <a:avLst/>
          </a:prstGeom>
          <a:noFill/>
        </p:spPr>
        <p:txBody>
          <a:bodyPr wrap="square">
            <a:spAutoFit/>
          </a:bodyPr>
          <a:lstStyle/>
          <a:p>
            <a:r>
              <a:rPr lang="en-GB" dirty="0">
                <a:solidFill>
                  <a:srgbClr val="1A1B1B"/>
                </a:solidFill>
                <a:latin typeface="Inter"/>
              </a:rPr>
              <a:t>The </a:t>
            </a:r>
            <a:r>
              <a:rPr lang="en-GB" dirty="0" err="1">
                <a:solidFill>
                  <a:srgbClr val="1A1B1B"/>
                </a:solidFill>
                <a:latin typeface="Inter"/>
              </a:rPr>
              <a:t>Euorpean</a:t>
            </a:r>
            <a:r>
              <a:rPr lang="en-GB" dirty="0">
                <a:solidFill>
                  <a:srgbClr val="1A1B1B"/>
                </a:solidFill>
                <a:latin typeface="Inter"/>
              </a:rPr>
              <a:t> Financial Review </a:t>
            </a:r>
            <a:r>
              <a:rPr lang="en-GB" b="0" i="0" dirty="0">
                <a:solidFill>
                  <a:srgbClr val="1A1B1B"/>
                </a:solidFill>
                <a:effectLst/>
                <a:latin typeface="Inter"/>
              </a:rPr>
              <a:t>(2024) </a:t>
            </a:r>
            <a:endParaRPr lang="en-GB" dirty="0"/>
          </a:p>
        </p:txBody>
      </p:sp>
    </p:spTree>
    <p:extLst>
      <p:ext uri="{BB962C8B-B14F-4D97-AF65-F5344CB8AC3E}">
        <p14:creationId xmlns:p14="http://schemas.microsoft.com/office/powerpoint/2010/main" val="263110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sp>
        <p:nvSpPr>
          <p:cNvPr id="13" name="TextBox 12">
            <a:extLst>
              <a:ext uri="{FF2B5EF4-FFF2-40B4-BE49-F238E27FC236}">
                <a16:creationId xmlns:a16="http://schemas.microsoft.com/office/drawing/2014/main" id="{C6E65C89-24A6-A89C-7F32-D98B44DC28E4}"/>
              </a:ext>
            </a:extLst>
          </p:cNvPr>
          <p:cNvSpPr txBox="1"/>
          <p:nvPr/>
        </p:nvSpPr>
        <p:spPr>
          <a:xfrm>
            <a:off x="7312148" y="5064917"/>
            <a:ext cx="2962139" cy="369332"/>
          </a:xfrm>
          <a:prstGeom prst="rect">
            <a:avLst/>
          </a:prstGeom>
          <a:noFill/>
        </p:spPr>
        <p:txBody>
          <a:bodyPr wrap="square">
            <a:spAutoFit/>
          </a:bodyPr>
          <a:lstStyle/>
          <a:p>
            <a:r>
              <a:rPr lang="en-GB" b="0" i="0" dirty="0">
                <a:solidFill>
                  <a:srgbClr val="1A1B1B"/>
                </a:solidFill>
                <a:effectLst/>
                <a:latin typeface="Inter"/>
              </a:rPr>
              <a:t>Yahoo Finance (2024) </a:t>
            </a:r>
            <a:endParaRPr lang="en-GB" dirty="0"/>
          </a:p>
        </p:txBody>
      </p:sp>
      <p:sp>
        <p:nvSpPr>
          <p:cNvPr id="3" name="Rectangle: Rounded Corners 2">
            <a:extLst>
              <a:ext uri="{FF2B5EF4-FFF2-40B4-BE49-F238E27FC236}">
                <a16:creationId xmlns:a16="http://schemas.microsoft.com/office/drawing/2014/main" id="{6149A04F-0746-334A-042D-048348F6C975}"/>
              </a:ext>
            </a:extLst>
          </p:cNvPr>
          <p:cNvSpPr/>
          <p:nvPr/>
        </p:nvSpPr>
        <p:spPr>
          <a:xfrm>
            <a:off x="6601053" y="2266743"/>
            <a:ext cx="3357956" cy="23245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The Business World is changing </a:t>
            </a:r>
          </a:p>
        </p:txBody>
      </p:sp>
      <p:pic>
        <p:nvPicPr>
          <p:cNvPr id="12" name="Picture 11">
            <a:extLst>
              <a:ext uri="{FF2B5EF4-FFF2-40B4-BE49-F238E27FC236}">
                <a16:creationId xmlns:a16="http://schemas.microsoft.com/office/drawing/2014/main" id="{E7E48970-8341-9EEB-2E63-65E6A83C65BC}"/>
              </a:ext>
            </a:extLst>
          </p:cNvPr>
          <p:cNvPicPr>
            <a:picLocks noChangeAspect="1"/>
          </p:cNvPicPr>
          <p:nvPr/>
        </p:nvPicPr>
        <p:blipFill>
          <a:blip r:embed="rId2"/>
          <a:stretch>
            <a:fillRect/>
          </a:stretch>
        </p:blipFill>
        <p:spPr>
          <a:xfrm>
            <a:off x="1076671" y="1512152"/>
            <a:ext cx="5337055" cy="5345848"/>
          </a:xfrm>
          <a:prstGeom prst="rect">
            <a:avLst/>
          </a:prstGeom>
        </p:spPr>
      </p:pic>
    </p:spTree>
    <p:extLst>
      <p:ext uri="{BB962C8B-B14F-4D97-AF65-F5344CB8AC3E}">
        <p14:creationId xmlns:p14="http://schemas.microsoft.com/office/powerpoint/2010/main" val="240695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just"/>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A14F-6B93-5BC7-2215-217CD5B88955}"/>
              </a:ext>
            </a:extLst>
          </p:cNvPr>
          <p:cNvSpPr>
            <a:spLocks noGrp="1"/>
          </p:cNvSpPr>
          <p:nvPr>
            <p:ph type="title"/>
          </p:nvPr>
        </p:nvSpPr>
        <p:spPr>
          <a:xfrm>
            <a:off x="236085" y="1635919"/>
            <a:ext cx="1773630" cy="2448901"/>
          </a:xfrm>
        </p:spPr>
        <p:txBody>
          <a:bodyPr vert="horz" lIns="91440" tIns="45720" rIns="91440" bIns="45720" rtlCol="0" anchor="b">
            <a:normAutofit fontScale="90000"/>
          </a:bodyPr>
          <a:lstStyle/>
          <a:p>
            <a:r>
              <a:rPr lang="en-GB" sz="3200" dirty="0">
                <a:hlinkClick r:id="rId2"/>
              </a:rPr>
              <a:t>Forbes World's Best Employers 2025 - Top Companies To Work For</a:t>
            </a:r>
            <a:endParaRPr lang="en-US" sz="6600" kern="120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11BCC4-7577-C679-180E-47B2CF1D89A1}"/>
              </a:ext>
            </a:extLst>
          </p:cNvPr>
          <p:cNvPicPr>
            <a:picLocks noChangeAspect="1"/>
          </p:cNvPicPr>
          <p:nvPr/>
        </p:nvPicPr>
        <p:blipFill>
          <a:blip r:embed="rId3"/>
          <a:stretch>
            <a:fillRect/>
          </a:stretch>
        </p:blipFill>
        <p:spPr>
          <a:xfrm>
            <a:off x="2073411" y="868529"/>
            <a:ext cx="9710118" cy="4851118"/>
          </a:xfrm>
          <a:prstGeom prst="rect">
            <a:avLst/>
          </a:prstGeom>
        </p:spPr>
      </p:pic>
    </p:spTree>
    <p:extLst>
      <p:ext uri="{BB962C8B-B14F-4D97-AF65-F5344CB8AC3E}">
        <p14:creationId xmlns:p14="http://schemas.microsoft.com/office/powerpoint/2010/main" val="366131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3492373"/>
          </a:xfrm>
        </p:spPr>
        <p:txBody>
          <a:bodyPr>
            <a:normAutofit/>
          </a:bodyPr>
          <a:lstStyle/>
          <a:p>
            <a:pPr algn="l"/>
            <a:endParaRPr lang="en-US" sz="2400" dirty="0">
              <a:hlinkClick r:id="rId5"/>
            </a:endParaRPr>
          </a:p>
          <a:p>
            <a:pPr algn="l"/>
            <a:r>
              <a:rPr lang="en-GB" b="1" dirty="0"/>
              <a:t>World’s Best Employers 2025</a:t>
            </a:r>
          </a:p>
          <a:p>
            <a:pPr algn="l"/>
            <a:r>
              <a:rPr lang="en-GB" dirty="0">
                <a:hlinkClick r:id="rId5"/>
              </a:rPr>
              <a:t>Forbes World's Best Employers 2025 - Top Companies To Work For</a:t>
            </a:r>
            <a:endParaRPr lang="en-GB" b="1" dirty="0"/>
          </a:p>
          <a:p>
            <a:pPr algn="l"/>
            <a:endParaRPr lang="en-GB" sz="2400" b="1" dirty="0">
              <a:hlinkClick r:id="rId5"/>
            </a:endParaRPr>
          </a:p>
          <a:p>
            <a:pPr algn="l"/>
            <a:endParaRPr lang="en-US" sz="2400" dirty="0">
              <a:hlinkClick r:id="rId5"/>
            </a:endParaRPr>
          </a:p>
          <a:p>
            <a:pPr algn="l"/>
            <a:endParaRPr lang="en-US" dirty="0"/>
          </a:p>
          <a:p>
            <a:pPr algn="l"/>
            <a:endParaRPr lang="en-US" sz="3200" dirty="0"/>
          </a:p>
          <a:p>
            <a:pPr algn="l"/>
            <a:endParaRPr lang="en-GB" sz="3200" dirty="0"/>
          </a:p>
        </p:txBody>
      </p:sp>
    </p:spTree>
    <p:extLst>
      <p:ext uri="{BB962C8B-B14F-4D97-AF65-F5344CB8AC3E}">
        <p14:creationId xmlns:p14="http://schemas.microsoft.com/office/powerpoint/2010/main" val="1779678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sp>
        <p:nvSpPr>
          <p:cNvPr id="9" name="TextBox 8">
            <a:extLst>
              <a:ext uri="{FF2B5EF4-FFF2-40B4-BE49-F238E27FC236}">
                <a16:creationId xmlns:a16="http://schemas.microsoft.com/office/drawing/2014/main" id="{A101A8CD-EC97-1DD5-48DC-68C822246FB5}"/>
              </a:ext>
            </a:extLst>
          </p:cNvPr>
          <p:cNvSpPr txBox="1"/>
          <p:nvPr/>
        </p:nvSpPr>
        <p:spPr>
          <a:xfrm>
            <a:off x="1039794" y="6123543"/>
            <a:ext cx="9232917" cy="923330"/>
          </a:xfrm>
          <a:prstGeom prst="rect">
            <a:avLst/>
          </a:prstGeom>
          <a:noFill/>
        </p:spPr>
        <p:txBody>
          <a:bodyPr wrap="square">
            <a:spAutoFit/>
          </a:bodyPr>
          <a:lstStyle/>
          <a:p>
            <a:r>
              <a:rPr lang="en-US" b="0" i="0" dirty="0">
                <a:solidFill>
                  <a:srgbClr val="747474"/>
                </a:solidFill>
                <a:effectLst/>
                <a:latin typeface="Open Sans" panose="020B0606030504020204" pitchFamily="34" charset="0"/>
              </a:rPr>
              <a:t>Collins Jim, Level 5 Leadership: The Triumph of Humility and Fierce Resolve, Harvard Business Review, pp 65-76, January 2001</a:t>
            </a:r>
            <a:r>
              <a:rPr lang="en-GB" dirty="0"/>
              <a:t>)</a:t>
            </a:r>
          </a:p>
          <a:p>
            <a:endParaRPr lang="en-GB" dirty="0"/>
          </a:p>
        </p:txBody>
      </p:sp>
      <p:sp>
        <p:nvSpPr>
          <p:cNvPr id="10" name="Right Brace 9">
            <a:extLst>
              <a:ext uri="{FF2B5EF4-FFF2-40B4-BE49-F238E27FC236}">
                <a16:creationId xmlns:a16="http://schemas.microsoft.com/office/drawing/2014/main" id="{12A369A9-36A6-5C7C-AEB4-51BD06B29EA4}"/>
              </a:ext>
            </a:extLst>
          </p:cNvPr>
          <p:cNvSpPr/>
          <p:nvPr/>
        </p:nvSpPr>
        <p:spPr>
          <a:xfrm flipH="1">
            <a:off x="2242290" y="1617034"/>
            <a:ext cx="1107281" cy="4029075"/>
          </a:xfrm>
          <a:prstGeom prst="rightBrace">
            <a:avLst>
              <a:gd name="adj1" fmla="val 8333"/>
              <a:gd name="adj2" fmla="val 5395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3771245-8F10-C9CB-3EF4-5FCD6EED1276}"/>
              </a:ext>
            </a:extLst>
          </p:cNvPr>
          <p:cNvSpPr/>
          <p:nvPr/>
        </p:nvSpPr>
        <p:spPr>
          <a:xfrm>
            <a:off x="464344" y="3286125"/>
            <a:ext cx="1500187" cy="8421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Leader </a:t>
            </a:r>
            <a:endParaRPr lang="en-GB" dirty="0"/>
          </a:p>
        </p:txBody>
      </p:sp>
      <p:pic>
        <p:nvPicPr>
          <p:cNvPr id="12" name="Picture 11">
            <a:extLst>
              <a:ext uri="{FF2B5EF4-FFF2-40B4-BE49-F238E27FC236}">
                <a16:creationId xmlns:a16="http://schemas.microsoft.com/office/drawing/2014/main" id="{ACD8309C-63B9-5B1D-FDBA-C22CF788492F}"/>
              </a:ext>
            </a:extLst>
          </p:cNvPr>
          <p:cNvPicPr>
            <a:picLocks noChangeAspect="1"/>
          </p:cNvPicPr>
          <p:nvPr/>
        </p:nvPicPr>
        <p:blipFill>
          <a:blip r:embed="rId3"/>
          <a:stretch>
            <a:fillRect/>
          </a:stretch>
        </p:blipFill>
        <p:spPr>
          <a:xfrm>
            <a:off x="3627330" y="1503821"/>
            <a:ext cx="4680852" cy="4073569"/>
          </a:xfrm>
          <a:prstGeom prst="rect">
            <a:avLst/>
          </a:prstGeom>
        </p:spPr>
      </p:pic>
    </p:spTree>
    <p:extLst>
      <p:ext uri="{BB962C8B-B14F-4D97-AF65-F5344CB8AC3E}">
        <p14:creationId xmlns:p14="http://schemas.microsoft.com/office/powerpoint/2010/main" val="390834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B025-6559-A06D-6E07-BC146AE2FE24}"/>
              </a:ext>
            </a:extLst>
          </p:cNvPr>
          <p:cNvSpPr>
            <a:spLocks noGrp="1"/>
          </p:cNvSpPr>
          <p:nvPr>
            <p:ph type="title"/>
          </p:nvPr>
        </p:nvSpPr>
        <p:spPr>
          <a:xfrm>
            <a:off x="1043940" y="2308861"/>
            <a:ext cx="10515600" cy="2067878"/>
          </a:xfrm>
        </p:spPr>
        <p:txBody>
          <a:bodyPr/>
          <a:lstStyle/>
          <a:p>
            <a:r>
              <a:rPr lang="en-US" b="1" dirty="0"/>
              <a:t>Good leader ? Bad leader ? Why bother ?</a:t>
            </a:r>
            <a:endParaRPr lang="en-GB" b="1" dirty="0"/>
          </a:p>
        </p:txBody>
      </p:sp>
    </p:spTree>
    <p:extLst>
      <p:ext uri="{BB962C8B-B14F-4D97-AF65-F5344CB8AC3E}">
        <p14:creationId xmlns:p14="http://schemas.microsoft.com/office/powerpoint/2010/main" val="356894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45" y="3250407"/>
            <a:ext cx="8708669" cy="260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a:xfrm>
            <a:off x="1253331" y="316487"/>
            <a:ext cx="10233819" cy="647920"/>
          </a:xfrm>
        </p:spPr>
        <p:txBody>
          <a:bodyPr>
            <a:normAutofit fontScale="90000"/>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8392190" y="7954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268045" y="1352774"/>
            <a:ext cx="6124145" cy="4550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218DAD53-CEF1-EB21-6482-90665AF90222}"/>
              </a:ext>
            </a:extLst>
          </p:cNvPr>
          <p:cNvSpPr/>
          <p:nvPr/>
        </p:nvSpPr>
        <p:spPr>
          <a:xfrm>
            <a:off x="215099" y="2064544"/>
            <a:ext cx="1992320" cy="105101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is your choice </a:t>
            </a:r>
            <a:r>
              <a:rPr lang="zh-CN" altLang="en-US" dirty="0"/>
              <a:t>？</a:t>
            </a:r>
            <a:endParaRPr lang="en-GB" dirty="0"/>
          </a:p>
        </p:txBody>
      </p:sp>
    </p:spTree>
    <p:extLst>
      <p:ext uri="{BB962C8B-B14F-4D97-AF65-F5344CB8AC3E}">
        <p14:creationId xmlns:p14="http://schemas.microsoft.com/office/powerpoint/2010/main" val="135531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0F29A-E9AC-D2F2-6BD4-DB2383362433}"/>
              </a:ext>
            </a:extLst>
          </p:cNvPr>
          <p:cNvSpPr>
            <a:spLocks noGrp="1"/>
          </p:cNvSpPr>
          <p:nvPr>
            <p:ph type="title"/>
          </p:nvPr>
        </p:nvSpPr>
        <p:spPr/>
        <p:txBody>
          <a:bodyPr/>
          <a:lstStyle/>
          <a:p>
            <a:r>
              <a:rPr lang="en-US" dirty="0"/>
              <a:t>Leadership and </a:t>
            </a:r>
            <a:r>
              <a:rPr lang="en-US" dirty="0" err="1"/>
              <a:t>organisation</a:t>
            </a:r>
            <a:r>
              <a:rPr lang="en-US" dirty="0"/>
              <a:t> </a:t>
            </a:r>
            <a:endParaRPr lang="en-GB" dirty="0"/>
          </a:p>
        </p:txBody>
      </p:sp>
      <p:pic>
        <p:nvPicPr>
          <p:cNvPr id="8" name="Picture 7">
            <a:extLst>
              <a:ext uri="{FF2B5EF4-FFF2-40B4-BE49-F238E27FC236}">
                <a16:creationId xmlns:a16="http://schemas.microsoft.com/office/drawing/2014/main" id="{8EFBED6B-94D2-0075-9AD9-F962391FA8B6}"/>
              </a:ext>
            </a:extLst>
          </p:cNvPr>
          <p:cNvPicPr>
            <a:picLocks noChangeAspect="1"/>
          </p:cNvPicPr>
          <p:nvPr/>
        </p:nvPicPr>
        <p:blipFill>
          <a:blip r:embed="rId2"/>
          <a:stretch>
            <a:fillRect/>
          </a:stretch>
        </p:blipFill>
        <p:spPr>
          <a:xfrm>
            <a:off x="531951" y="1999008"/>
            <a:ext cx="5113476" cy="3467696"/>
          </a:xfrm>
          <a:prstGeom prst="rect">
            <a:avLst/>
          </a:prstGeom>
        </p:spPr>
      </p:pic>
      <p:pic>
        <p:nvPicPr>
          <p:cNvPr id="10" name="Picture 9">
            <a:extLst>
              <a:ext uri="{FF2B5EF4-FFF2-40B4-BE49-F238E27FC236}">
                <a16:creationId xmlns:a16="http://schemas.microsoft.com/office/drawing/2014/main" id="{7AB15158-CE1D-BB11-85EC-185998576C20}"/>
              </a:ext>
            </a:extLst>
          </p:cNvPr>
          <p:cNvPicPr>
            <a:picLocks noChangeAspect="1"/>
          </p:cNvPicPr>
          <p:nvPr/>
        </p:nvPicPr>
        <p:blipFill>
          <a:blip r:embed="rId3"/>
          <a:stretch>
            <a:fillRect/>
          </a:stretch>
        </p:blipFill>
        <p:spPr>
          <a:xfrm>
            <a:off x="5461757" y="1999007"/>
            <a:ext cx="5113477" cy="3467695"/>
          </a:xfrm>
          <a:prstGeom prst="rect">
            <a:avLst/>
          </a:prstGeom>
        </p:spPr>
      </p:pic>
    </p:spTree>
    <p:extLst>
      <p:ext uri="{BB962C8B-B14F-4D97-AF65-F5344CB8AC3E}">
        <p14:creationId xmlns:p14="http://schemas.microsoft.com/office/powerpoint/2010/main" val="145187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a:xfrm>
            <a:off x="639417" y="142079"/>
            <a:ext cx="10515600" cy="1325563"/>
          </a:xfrm>
        </p:spPr>
        <p:txBody>
          <a:bodyPr/>
          <a:lstStyle/>
          <a:p>
            <a:r>
              <a:rPr lang="en-GB"/>
              <a:t>Activity (1)</a:t>
            </a:r>
            <a:endParaRPr lang="en-GB" dirty="0"/>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516782" y="1233488"/>
            <a:ext cx="11105375" cy="4716738"/>
          </a:xfrm>
        </p:spPr>
        <p:txBody>
          <a:bodyPr>
            <a:normAutofit/>
          </a:bodyPr>
          <a:lstStyle/>
          <a:p>
            <a:pPr marL="0" indent="0" algn="just">
              <a:buNone/>
            </a:pPr>
            <a:r>
              <a:rPr lang="en-GB" sz="4400" dirty="0"/>
              <a:t>[In the business context] Do you think good leader or bad leader affect  </a:t>
            </a:r>
          </a:p>
          <a:p>
            <a:pPr marL="0" indent="0" algn="just">
              <a:buNone/>
            </a:pPr>
            <a:r>
              <a:rPr lang="en-GB" sz="4400" dirty="0"/>
              <a:t>(a) employees’ motivation? Or</a:t>
            </a:r>
          </a:p>
          <a:p>
            <a:pPr marL="0" indent="0" algn="just">
              <a:buNone/>
            </a:pPr>
            <a:r>
              <a:rPr lang="en-GB" sz="4400" dirty="0"/>
              <a:t>(b) team management ? Or </a:t>
            </a:r>
          </a:p>
          <a:p>
            <a:pPr marL="0" indent="0" algn="just">
              <a:buNone/>
            </a:pPr>
            <a:r>
              <a:rPr lang="en-GB" sz="4400" dirty="0"/>
              <a:t>(c) organisation management?</a:t>
            </a:r>
          </a:p>
          <a:p>
            <a:pPr marL="0" indent="0" algn="just">
              <a:buNone/>
            </a:pPr>
            <a:endParaRPr lang="en-GB" sz="4400" dirty="0"/>
          </a:p>
          <a:p>
            <a:pPr marL="0" indent="0" algn="just">
              <a:buNone/>
            </a:pPr>
            <a:endParaRPr lang="en-GB" sz="4400" dirty="0"/>
          </a:p>
          <a:p>
            <a:pPr marL="0" indent="0">
              <a:buNone/>
            </a:pPr>
            <a:endParaRPr lang="en-GB" sz="4400" dirty="0"/>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23276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759619" y="1763312"/>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3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166750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a:t>
            </a:r>
            <a:r>
              <a:rPr lang="en-GB" sz="4400"/>
              <a:t>3 </a:t>
            </a:r>
            <a:r>
              <a:rPr lang="en-GB" sz="4400" dirty="0"/>
              <a:t>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3181164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ECAC-24BB-3FCD-3B0D-7F33BA19F4F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2700" b="1" kern="1200">
                <a:solidFill>
                  <a:srgbClr val="FFFFFF"/>
                </a:solidFill>
                <a:latin typeface="+mj-lt"/>
                <a:ea typeface="+mj-ea"/>
                <a:cs typeface="+mj-cs"/>
              </a:rPr>
              <a:t>LCDB7008 Visions for the Future : Theoretical Perspectives on Management</a:t>
            </a:r>
            <a:endParaRPr lang="en-US" sz="2700" kern="1200">
              <a:solidFill>
                <a:srgbClr val="FFFFFF"/>
              </a:solidFill>
              <a:latin typeface="+mj-lt"/>
              <a:ea typeface="+mj-ea"/>
              <a:cs typeface="+mj-cs"/>
            </a:endParaRPr>
          </a:p>
        </p:txBody>
      </p:sp>
      <p:pic>
        <p:nvPicPr>
          <p:cNvPr id="4" name="Picture 3" descr="A diagram of a leader and manager&#10;&#10;Description automatically generated">
            <a:extLst>
              <a:ext uri="{FF2B5EF4-FFF2-40B4-BE49-F238E27FC236}">
                <a16:creationId xmlns:a16="http://schemas.microsoft.com/office/drawing/2014/main" id="{696A0695-AD0A-D83A-788D-C1C9A2E37240}"/>
              </a:ext>
            </a:extLst>
          </p:cNvPr>
          <p:cNvPicPr>
            <a:picLocks noChangeAspect="1"/>
          </p:cNvPicPr>
          <p:nvPr/>
        </p:nvPicPr>
        <p:blipFill>
          <a:blip r:embed="rId2"/>
          <a:stretch>
            <a:fillRect/>
          </a:stretch>
        </p:blipFill>
        <p:spPr>
          <a:xfrm>
            <a:off x="4350805" y="640080"/>
            <a:ext cx="7061793" cy="5578816"/>
          </a:xfrm>
          <a:prstGeom prst="rect">
            <a:avLst/>
          </a:prstGeom>
        </p:spPr>
      </p:pic>
      <p:sp>
        <p:nvSpPr>
          <p:cNvPr id="6" name="TextBox 5">
            <a:extLst>
              <a:ext uri="{FF2B5EF4-FFF2-40B4-BE49-F238E27FC236}">
                <a16:creationId xmlns:a16="http://schemas.microsoft.com/office/drawing/2014/main" id="{94C34BDD-A7F5-D599-C1D9-3CDAF069D8B4}"/>
              </a:ext>
            </a:extLst>
          </p:cNvPr>
          <p:cNvSpPr txBox="1"/>
          <p:nvPr/>
        </p:nvSpPr>
        <p:spPr>
          <a:xfrm>
            <a:off x="182544" y="5460256"/>
            <a:ext cx="9125761" cy="923330"/>
          </a:xfrm>
          <a:prstGeom prst="rect">
            <a:avLst/>
          </a:prstGeom>
          <a:noFill/>
        </p:spPr>
        <p:txBody>
          <a:bodyPr wrap="square">
            <a:spAutoFit/>
          </a:bodyPr>
          <a:lstStyle/>
          <a:p>
            <a:r>
              <a:rPr lang="en-GB" dirty="0">
                <a:hlinkClick r:id="rId3"/>
              </a:rPr>
              <a:t>Leadership and Management (4:24 mins)</a:t>
            </a:r>
          </a:p>
          <a:p>
            <a:r>
              <a:rPr lang="en-GB" dirty="0">
                <a:hlinkClick r:id="rId3"/>
              </a:rPr>
              <a:t>https://youtu.be/K355gY81dRA\</a:t>
            </a:r>
            <a:endParaRPr lang="en-GB" dirty="0"/>
          </a:p>
          <a:p>
            <a:endParaRPr lang="en-GB" dirty="0"/>
          </a:p>
        </p:txBody>
      </p:sp>
    </p:spTree>
    <p:extLst>
      <p:ext uri="{BB962C8B-B14F-4D97-AF65-F5344CB8AC3E}">
        <p14:creationId xmlns:p14="http://schemas.microsoft.com/office/powerpoint/2010/main" val="1406355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1222" y="3978700"/>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97159" y="878001"/>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415-703D-E7D1-F5B7-43E400A1405C}"/>
              </a:ext>
            </a:extLst>
          </p:cNvPr>
          <p:cNvSpPr>
            <a:spLocks noGrp="1"/>
          </p:cNvSpPr>
          <p:nvPr>
            <p:ph type="title"/>
          </p:nvPr>
        </p:nvSpPr>
        <p:spPr>
          <a:xfrm>
            <a:off x="376833" y="192256"/>
            <a:ext cx="10515600" cy="646331"/>
          </a:xfrm>
        </p:spPr>
        <p:txBody>
          <a:bodyPr>
            <a:normAutofit fontScale="90000"/>
          </a:bodyPr>
          <a:lstStyle/>
          <a:p>
            <a:r>
              <a:rPr lang="en-GB" dirty="0"/>
              <a:t> Manager</a:t>
            </a:r>
            <a:r>
              <a:rPr lang="en-US" altLang="zh-CN" dirty="0"/>
              <a:t>s</a:t>
            </a:r>
            <a:r>
              <a:rPr lang="en-GB" dirty="0"/>
              <a:t> VS Leaders</a:t>
            </a:r>
          </a:p>
        </p:txBody>
      </p:sp>
      <p:pic>
        <p:nvPicPr>
          <p:cNvPr id="5" name="Picture 4">
            <a:extLst>
              <a:ext uri="{FF2B5EF4-FFF2-40B4-BE49-F238E27FC236}">
                <a16:creationId xmlns:a16="http://schemas.microsoft.com/office/drawing/2014/main" id="{EE9D5BBC-D99F-13C6-D848-F214619627AC}"/>
              </a:ext>
            </a:extLst>
          </p:cNvPr>
          <p:cNvPicPr>
            <a:picLocks noChangeAspect="1"/>
          </p:cNvPicPr>
          <p:nvPr/>
        </p:nvPicPr>
        <p:blipFill>
          <a:blip r:embed="rId2"/>
          <a:srcRect l="3090" t="14087" r="-3090" b="477"/>
          <a:stretch/>
        </p:blipFill>
        <p:spPr>
          <a:xfrm>
            <a:off x="376833" y="967971"/>
            <a:ext cx="10965121" cy="5172884"/>
          </a:xfrm>
          <a:prstGeom prst="rect">
            <a:avLst/>
          </a:prstGeom>
        </p:spPr>
      </p:pic>
      <p:sp>
        <p:nvSpPr>
          <p:cNvPr id="7" name="TextBox 6">
            <a:extLst>
              <a:ext uri="{FF2B5EF4-FFF2-40B4-BE49-F238E27FC236}">
                <a16:creationId xmlns:a16="http://schemas.microsoft.com/office/drawing/2014/main" id="{CCC7FAA5-528B-95DC-A453-5C60A79FE54F}"/>
              </a:ext>
            </a:extLst>
          </p:cNvPr>
          <p:cNvSpPr txBox="1"/>
          <p:nvPr/>
        </p:nvSpPr>
        <p:spPr>
          <a:xfrm>
            <a:off x="2761774" y="6216034"/>
            <a:ext cx="8988266" cy="923330"/>
          </a:xfrm>
          <a:prstGeom prst="rect">
            <a:avLst/>
          </a:prstGeom>
          <a:noFill/>
        </p:spPr>
        <p:txBody>
          <a:bodyPr wrap="square">
            <a:spAutoFit/>
          </a:bodyPr>
          <a:lstStyle/>
          <a:p>
            <a:r>
              <a:rPr lang="en-GB" dirty="0">
                <a:hlinkClick r:id="rId3"/>
              </a:rPr>
              <a:t>https://www.proquest.com/docview/219091679?fromopenview=true&amp;pq-origsite=gscholar&amp;sourcetype=Scholarly%20Journals</a:t>
            </a:r>
            <a:endParaRPr lang="en-GB" dirty="0"/>
          </a:p>
          <a:p>
            <a:endParaRPr lang="en-GB" dirty="0"/>
          </a:p>
        </p:txBody>
      </p:sp>
      <p:sp>
        <p:nvSpPr>
          <p:cNvPr id="9" name="TextBox 8">
            <a:extLst>
              <a:ext uri="{FF2B5EF4-FFF2-40B4-BE49-F238E27FC236}">
                <a16:creationId xmlns:a16="http://schemas.microsoft.com/office/drawing/2014/main" id="{7D2A33EC-1189-EB56-0B8D-E94F0C133F15}"/>
              </a:ext>
            </a:extLst>
          </p:cNvPr>
          <p:cNvSpPr txBox="1"/>
          <p:nvPr/>
        </p:nvSpPr>
        <p:spPr>
          <a:xfrm>
            <a:off x="141109" y="6417854"/>
            <a:ext cx="2327771" cy="369332"/>
          </a:xfrm>
          <a:prstGeom prst="rect">
            <a:avLst/>
          </a:prstGeom>
          <a:noFill/>
        </p:spPr>
        <p:txBody>
          <a:bodyPr wrap="square">
            <a:spAutoFit/>
          </a:bodyPr>
          <a:lstStyle/>
          <a:p>
            <a:r>
              <a:rPr lang="en-US" dirty="0"/>
              <a:t>KOTTERMAN, </a:t>
            </a:r>
            <a:r>
              <a:rPr lang="zh-CN" altLang="en-US" dirty="0"/>
              <a:t>（</a:t>
            </a:r>
            <a:r>
              <a:rPr lang="en-GB" altLang="zh-CN" dirty="0"/>
              <a:t>2006</a:t>
            </a:r>
            <a:r>
              <a:rPr lang="zh-CN" altLang="en-US" dirty="0"/>
              <a:t>）</a:t>
            </a:r>
            <a:endParaRPr lang="en-GB" dirty="0"/>
          </a:p>
        </p:txBody>
      </p:sp>
    </p:spTree>
    <p:extLst>
      <p:ext uri="{BB962C8B-B14F-4D97-AF65-F5344CB8AC3E}">
        <p14:creationId xmlns:p14="http://schemas.microsoft.com/office/powerpoint/2010/main" val="1158332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A84DC-4E26-2244-15F8-F78AA710F273}"/>
              </a:ext>
            </a:extLst>
          </p:cNvPr>
          <p:cNvSpPr>
            <a:spLocks noGrp="1"/>
          </p:cNvSpPr>
          <p:nvPr>
            <p:ph type="title"/>
          </p:nvPr>
        </p:nvSpPr>
        <p:spPr>
          <a:xfrm>
            <a:off x="838199" y="365125"/>
            <a:ext cx="10853057" cy="1325563"/>
          </a:xfrm>
        </p:spPr>
        <p:txBody>
          <a:bodyPr/>
          <a:lstStyle/>
          <a:p>
            <a:r>
              <a:rPr lang="en-US" dirty="0"/>
              <a:t> Case 1 – Managing different generation(s) </a:t>
            </a:r>
            <a:endParaRPr lang="en-GB" dirty="0"/>
          </a:p>
        </p:txBody>
      </p:sp>
      <p:sp>
        <p:nvSpPr>
          <p:cNvPr id="3" name="Content Placeholder 2">
            <a:extLst>
              <a:ext uri="{FF2B5EF4-FFF2-40B4-BE49-F238E27FC236}">
                <a16:creationId xmlns:a16="http://schemas.microsoft.com/office/drawing/2014/main" id="{C179C5D6-B566-88BF-8349-8F9CFBA0561C}"/>
              </a:ext>
            </a:extLst>
          </p:cNvPr>
          <p:cNvSpPr>
            <a:spLocks noGrp="1"/>
          </p:cNvSpPr>
          <p:nvPr>
            <p:ph idx="1"/>
          </p:nvPr>
        </p:nvSpPr>
        <p:spPr/>
        <p:txBody>
          <a:bodyPr/>
          <a:lstStyle/>
          <a:p>
            <a:r>
              <a:rPr lang="en-US" b="1" dirty="0"/>
              <a:t>The  Gen Z Interview (3:24 mins) </a:t>
            </a:r>
          </a:p>
          <a:p>
            <a:r>
              <a:rPr lang="en-GB" dirty="0">
                <a:hlinkClick r:id="rId2"/>
              </a:rPr>
              <a:t>https://www.youtube.com/watch?v=iY4MOacVPw4</a:t>
            </a:r>
            <a:endParaRPr lang="en-GB" dirty="0"/>
          </a:p>
          <a:p>
            <a:pPr marL="0" indent="0">
              <a:buNone/>
            </a:pPr>
            <a:br>
              <a:rPr lang="en-GB" dirty="0"/>
            </a:br>
            <a:endParaRPr lang="en-GB" dirty="0"/>
          </a:p>
          <a:p>
            <a:r>
              <a:rPr lang="en-GB" b="1" dirty="0"/>
              <a:t>Every Generation At Work (4:46 mins)</a:t>
            </a:r>
          </a:p>
          <a:p>
            <a:pPr marL="0" indent="0">
              <a:buNone/>
            </a:pPr>
            <a:r>
              <a:rPr lang="en-GB" dirty="0">
                <a:hlinkClick r:id="rId3"/>
              </a:rPr>
              <a:t>https://www.youtube.com/watch?v=NsWn16SvhVQ</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2210911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1208-7DD3-46ED-F283-2CE6A15B0678}"/>
              </a:ext>
            </a:extLst>
          </p:cNvPr>
          <p:cNvSpPr>
            <a:spLocks noGrp="1"/>
          </p:cNvSpPr>
          <p:nvPr>
            <p:ph type="title"/>
          </p:nvPr>
        </p:nvSpPr>
        <p:spPr/>
        <p:txBody>
          <a:bodyPr/>
          <a:lstStyle/>
          <a:p>
            <a:r>
              <a:rPr lang="en-US"/>
              <a:t>Case 2 </a:t>
            </a:r>
            <a:r>
              <a:rPr lang="en-US" dirty="0"/>
              <a:t>– Poor customer service </a:t>
            </a:r>
            <a:endParaRPr lang="en-GB" dirty="0"/>
          </a:p>
        </p:txBody>
      </p:sp>
      <p:sp>
        <p:nvSpPr>
          <p:cNvPr id="3" name="Content Placeholder 2">
            <a:extLst>
              <a:ext uri="{FF2B5EF4-FFF2-40B4-BE49-F238E27FC236}">
                <a16:creationId xmlns:a16="http://schemas.microsoft.com/office/drawing/2014/main" id="{103532B1-4931-23D6-62F1-241D73C86C63}"/>
              </a:ext>
            </a:extLst>
          </p:cNvPr>
          <p:cNvSpPr>
            <a:spLocks noGrp="1"/>
          </p:cNvSpPr>
          <p:nvPr>
            <p:ph idx="1"/>
          </p:nvPr>
        </p:nvSpPr>
        <p:spPr/>
        <p:txBody>
          <a:bodyPr/>
          <a:lstStyle/>
          <a:p>
            <a:pPr marL="0" indent="0">
              <a:buNone/>
            </a:pPr>
            <a:r>
              <a:rPr lang="en-US" b="1" dirty="0"/>
              <a:t>CORPORATE VIDEO- Poor Customer Service Scenario "What not to do“ (2:46 mins) </a:t>
            </a:r>
          </a:p>
          <a:p>
            <a:pPr marL="0" indent="0">
              <a:buNone/>
            </a:pPr>
            <a:r>
              <a:rPr lang="en-US" b="1" dirty="0">
                <a:hlinkClick r:id="rId2"/>
              </a:rPr>
              <a:t>https://www.youtube.com/watch?v=ImH05RjcoTQ</a:t>
            </a:r>
            <a:endParaRPr lang="en-US" b="1" dirty="0"/>
          </a:p>
          <a:p>
            <a:pPr marL="0" indent="0">
              <a:buNone/>
            </a:pPr>
            <a:endParaRPr lang="en-US" b="1" dirty="0"/>
          </a:p>
          <a:p>
            <a:pPr marL="0" indent="0">
              <a:buNone/>
            </a:pPr>
            <a:r>
              <a:rPr lang="en-US" b="1" dirty="0"/>
              <a:t>Cleveland, Ohio Training Video - Poor Customer Service Satire(2:59 mins)</a:t>
            </a:r>
          </a:p>
          <a:p>
            <a:pPr marL="0" indent="0">
              <a:buNone/>
            </a:pPr>
            <a:r>
              <a:rPr lang="en-GB" dirty="0">
                <a:hlinkClick r:id="rId3"/>
              </a:rPr>
              <a:t>https://www.youtube.com/watch?v=W6yXonvwRVs</a:t>
            </a:r>
            <a:endParaRPr lang="en-GB" dirty="0"/>
          </a:p>
          <a:p>
            <a:pPr marL="0" indent="0">
              <a:buNone/>
            </a:pPr>
            <a:endParaRPr lang="en-GB" dirty="0"/>
          </a:p>
        </p:txBody>
      </p:sp>
    </p:spTree>
    <p:extLst>
      <p:ext uri="{BB962C8B-B14F-4D97-AF65-F5344CB8AC3E}">
        <p14:creationId xmlns:p14="http://schemas.microsoft.com/office/powerpoint/2010/main" val="30520456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A949B-A712-7175-26E4-6355E6BADE2C}"/>
              </a:ext>
            </a:extLst>
          </p:cNvPr>
          <p:cNvSpPr>
            <a:spLocks noGrp="1"/>
          </p:cNvSpPr>
          <p:nvPr>
            <p:ph type="title"/>
          </p:nvPr>
        </p:nvSpPr>
        <p:spPr/>
        <p:txBody>
          <a:bodyPr/>
          <a:lstStyle/>
          <a:p>
            <a:r>
              <a:rPr lang="en-US" dirty="0"/>
              <a:t>Case 3 – Team Management </a:t>
            </a:r>
            <a:endParaRPr lang="en-GB" dirty="0"/>
          </a:p>
        </p:txBody>
      </p:sp>
      <p:sp>
        <p:nvSpPr>
          <p:cNvPr id="3" name="Content Placeholder 2">
            <a:extLst>
              <a:ext uri="{FF2B5EF4-FFF2-40B4-BE49-F238E27FC236}">
                <a16:creationId xmlns:a16="http://schemas.microsoft.com/office/drawing/2014/main" id="{487ABFC1-D786-8E01-3158-D5651B168A4E}"/>
              </a:ext>
            </a:extLst>
          </p:cNvPr>
          <p:cNvSpPr>
            <a:spLocks noGrp="1"/>
          </p:cNvSpPr>
          <p:nvPr>
            <p:ph idx="1"/>
          </p:nvPr>
        </p:nvSpPr>
        <p:spPr>
          <a:xfrm>
            <a:off x="932566" y="1526017"/>
            <a:ext cx="8689323" cy="3336873"/>
          </a:xfrm>
        </p:spPr>
        <p:txBody>
          <a:bodyPr/>
          <a:lstStyle/>
          <a:p>
            <a:pPr marL="0" indent="0">
              <a:buNone/>
            </a:pPr>
            <a:r>
              <a:rPr lang="en-GB" b="1" dirty="0"/>
              <a:t>The Cart - The 4 Types of Team Members You Can Hire</a:t>
            </a:r>
          </a:p>
          <a:p>
            <a:endParaRPr lang="en-US" dirty="0"/>
          </a:p>
          <a:p>
            <a:r>
              <a:rPr lang="en-GB" dirty="0">
                <a:hlinkClick r:id="rId2"/>
              </a:rPr>
              <a:t>The Cart - The 4 Types of Team Members You Can Hire</a:t>
            </a:r>
            <a:endParaRPr lang="en-GB" dirty="0"/>
          </a:p>
        </p:txBody>
      </p:sp>
    </p:spTree>
    <p:extLst>
      <p:ext uri="{BB962C8B-B14F-4D97-AF65-F5344CB8AC3E}">
        <p14:creationId xmlns:p14="http://schemas.microsoft.com/office/powerpoint/2010/main" val="30572160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C4A3F8-799E-F54A-D125-EFEAE8F3A13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Activity 1 – What is your choice ?</a:t>
            </a:r>
          </a:p>
        </p:txBody>
      </p:sp>
      <p:sp>
        <p:nvSpPr>
          <p:cNvPr id="3" name="Content Placeholder 2">
            <a:extLst>
              <a:ext uri="{FF2B5EF4-FFF2-40B4-BE49-F238E27FC236}">
                <a16:creationId xmlns:a16="http://schemas.microsoft.com/office/drawing/2014/main" id="{4FCBB1E0-7F89-F589-E13B-48B7C04F3FAF}"/>
              </a:ext>
            </a:extLst>
          </p:cNvPr>
          <p:cNvSpPr>
            <a:spLocks noGrp="1"/>
          </p:cNvSpPr>
          <p:nvPr>
            <p:ph idx="1"/>
          </p:nvPr>
        </p:nvSpPr>
        <p:spPr>
          <a:xfrm>
            <a:off x="4380855" y="1412489"/>
            <a:ext cx="3427283" cy="4363844"/>
          </a:xfrm>
        </p:spPr>
        <p:txBody>
          <a:bodyPr vert="horz" lIns="91440" tIns="45720" rIns="91440" bIns="45720" rtlCol="0">
            <a:normAutofit/>
          </a:bodyPr>
          <a:lstStyle/>
          <a:p>
            <a:pPr marL="0"/>
            <a:endParaRPr lang="en-US" sz="2000"/>
          </a:p>
          <a:p>
            <a:pPr marL="0"/>
            <a:endParaRPr lang="en-US"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ECE870C7-784C-3FF8-953A-391EC6E525C1}"/>
              </a:ext>
            </a:extLst>
          </p:cNvPr>
          <p:cNvSpPr txBox="1">
            <a:spLocks/>
          </p:cNvSpPr>
          <p:nvPr/>
        </p:nvSpPr>
        <p:spPr>
          <a:xfrm>
            <a:off x="4238940" y="187725"/>
            <a:ext cx="7410366" cy="558860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Choose a role : Employee, Team Leader, Co-worker </a:t>
            </a:r>
          </a:p>
          <a:p>
            <a:pPr marL="0"/>
            <a:r>
              <a:rPr lang="en-US" dirty="0"/>
              <a:t>From the perspective of your selected role, select a theory to present job satisfaction and employee performance. </a:t>
            </a:r>
          </a:p>
          <a:p>
            <a:pPr marL="0"/>
            <a:endParaRPr lang="en-US" dirty="0"/>
          </a:p>
          <a:p>
            <a:pPr marL="0"/>
            <a:r>
              <a:rPr lang="en-US" dirty="0"/>
              <a:t>1. Please read five journal articles per student related to your selected role. </a:t>
            </a:r>
          </a:p>
          <a:p>
            <a:pPr marL="0"/>
            <a:r>
              <a:rPr lang="en-US" dirty="0"/>
              <a:t>2. Then </a:t>
            </a:r>
            <a:r>
              <a:rPr lang="en-US" dirty="0" err="1"/>
              <a:t>summarise</a:t>
            </a:r>
            <a:r>
              <a:rPr lang="en-US" dirty="0"/>
              <a:t> what theories adopted </a:t>
            </a:r>
          </a:p>
          <a:p>
            <a:pPr marL="0"/>
            <a:r>
              <a:rPr lang="en-US" dirty="0"/>
              <a:t>3. What are their discussion?</a:t>
            </a:r>
          </a:p>
          <a:p>
            <a:pPr marL="0"/>
            <a:r>
              <a:rPr lang="en-US" dirty="0"/>
              <a:t>4. What are your interpretations on 2-3. (Just list 2-3 points) </a:t>
            </a:r>
          </a:p>
          <a:p>
            <a:pPr marL="0"/>
            <a:endParaRPr lang="en-US" b="1" dirty="0"/>
          </a:p>
          <a:p>
            <a:pPr marL="0"/>
            <a:r>
              <a:rPr lang="en-US" b="1" dirty="0" err="1"/>
              <a:t>Ouput</a:t>
            </a:r>
            <a:r>
              <a:rPr lang="en-US" b="1" dirty="0"/>
              <a:t> Max. 5 ppt slides. </a:t>
            </a:r>
          </a:p>
          <a:p>
            <a:pPr marL="0" indent="0">
              <a:buNone/>
            </a:pPr>
            <a:r>
              <a:rPr lang="en-US" sz="1400" b="1" dirty="0"/>
              <a:t>  </a:t>
            </a:r>
            <a:endParaRPr lang="en-US" sz="1400" dirty="0"/>
          </a:p>
        </p:txBody>
      </p:sp>
    </p:spTree>
    <p:extLst>
      <p:ext uri="{BB962C8B-B14F-4D97-AF65-F5344CB8AC3E}">
        <p14:creationId xmlns:p14="http://schemas.microsoft.com/office/powerpoint/2010/main" val="1284979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a:xfrm>
            <a:off x="553585" y="473171"/>
            <a:ext cx="10515600" cy="852908"/>
          </a:xfrm>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673553" y="1496478"/>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480918" y="4244995"/>
            <a:ext cx="10515600" cy="189861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r>
              <a:rPr lang="en-GB" dirty="0"/>
              <a:t>Democratic leader</a:t>
            </a:r>
          </a:p>
          <a:p>
            <a:r>
              <a:rPr lang="en-GB" dirty="0"/>
              <a:t>Transformational leadership</a:t>
            </a:r>
          </a:p>
          <a:p>
            <a:endParaRPr lang="en-GB" dirty="0"/>
          </a:p>
        </p:txBody>
      </p:sp>
    </p:spTree>
    <p:extLst>
      <p:ext uri="{BB962C8B-B14F-4D97-AF65-F5344CB8AC3E}">
        <p14:creationId xmlns:p14="http://schemas.microsoft.com/office/powerpoint/2010/main" val="11981857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a:t>
            </a:r>
          </a:p>
        </p:txBody>
      </p:sp>
      <p:pic>
        <p:nvPicPr>
          <p:cNvPr id="5" name="Picture 4">
            <a:extLst>
              <a:ext uri="{FF2B5EF4-FFF2-40B4-BE49-F238E27FC236}">
                <a16:creationId xmlns:a16="http://schemas.microsoft.com/office/drawing/2014/main" id="{0A3C737D-2E1A-4E94-735F-51971E5CB324}"/>
              </a:ext>
            </a:extLst>
          </p:cNvPr>
          <p:cNvPicPr>
            <a:picLocks noChangeAspect="1"/>
          </p:cNvPicPr>
          <p:nvPr/>
        </p:nvPicPr>
        <p:blipFill>
          <a:blip r:embed="rId3"/>
          <a:stretch>
            <a:fillRect/>
          </a:stretch>
        </p:blipFill>
        <p:spPr>
          <a:xfrm>
            <a:off x="522803" y="1690688"/>
            <a:ext cx="9643499" cy="4713862"/>
          </a:xfrm>
          <a:prstGeom prst="rect">
            <a:avLst/>
          </a:prstGeom>
        </p:spPr>
      </p:pic>
      <p:sp>
        <p:nvSpPr>
          <p:cNvPr id="7" name="TextBox 6">
            <a:extLst>
              <a:ext uri="{FF2B5EF4-FFF2-40B4-BE49-F238E27FC236}">
                <a16:creationId xmlns:a16="http://schemas.microsoft.com/office/drawing/2014/main" id="{DBF5AE2A-C217-1E9C-417C-51763B2B354C}"/>
              </a:ext>
            </a:extLst>
          </p:cNvPr>
          <p:cNvSpPr txBox="1"/>
          <p:nvPr/>
        </p:nvSpPr>
        <p:spPr>
          <a:xfrm>
            <a:off x="5450681" y="112813"/>
            <a:ext cx="6472239" cy="1477328"/>
          </a:xfrm>
          <a:prstGeom prst="rect">
            <a:avLst/>
          </a:prstGeom>
          <a:noFill/>
        </p:spPr>
        <p:txBody>
          <a:bodyPr wrap="square">
            <a:spAutoFit/>
          </a:bodyPr>
          <a:lstStyle/>
          <a:p>
            <a:r>
              <a:rPr lang="en-US" dirty="0" err="1"/>
              <a:t>Adebakin</a:t>
            </a:r>
            <a:r>
              <a:rPr lang="en-US" dirty="0"/>
              <a:t> and </a:t>
            </a:r>
            <a:r>
              <a:rPr lang="en-US" dirty="0" err="1"/>
              <a:t>Gbadamosi</a:t>
            </a:r>
            <a:r>
              <a:rPr lang="en-US" dirty="0"/>
              <a:t> (1996) described an autocratic leader as one who is very conscious of his position and has little trust or faith in he subordinates, he feels that pay is a just reward for work and it is only the reward that can motivate </a:t>
            </a:r>
          </a:p>
          <a:p>
            <a:r>
              <a:rPr lang="en-US" dirty="0"/>
              <a:t>The leader gives order and insists they must he carried out. Fig 1.1</a:t>
            </a:r>
            <a:endParaRPr lang="en-GB" dirty="0"/>
          </a:p>
        </p:txBody>
      </p:sp>
    </p:spTree>
    <p:extLst>
      <p:ext uri="{BB962C8B-B14F-4D97-AF65-F5344CB8AC3E}">
        <p14:creationId xmlns:p14="http://schemas.microsoft.com/office/powerpoint/2010/main" val="23188159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pic>
        <p:nvPicPr>
          <p:cNvPr id="4" name="Picture 3">
            <a:extLst>
              <a:ext uri="{FF2B5EF4-FFF2-40B4-BE49-F238E27FC236}">
                <a16:creationId xmlns:a16="http://schemas.microsoft.com/office/drawing/2014/main" id="{D20556CF-95B7-BDD3-77D3-75FA36EF211F}"/>
              </a:ext>
            </a:extLst>
          </p:cNvPr>
          <p:cNvPicPr>
            <a:picLocks noChangeAspect="1"/>
          </p:cNvPicPr>
          <p:nvPr/>
        </p:nvPicPr>
        <p:blipFill>
          <a:blip r:embed="rId2"/>
          <a:stretch>
            <a:fillRect/>
          </a:stretch>
        </p:blipFill>
        <p:spPr>
          <a:xfrm>
            <a:off x="326940" y="1628070"/>
            <a:ext cx="8423443" cy="5011052"/>
          </a:xfrm>
          <a:prstGeom prst="rect">
            <a:avLst/>
          </a:prstGeom>
        </p:spPr>
      </p:pic>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200329"/>
          </a:xfrm>
          <a:prstGeom prst="rect">
            <a:avLst/>
          </a:prstGeom>
          <a:noFill/>
        </p:spPr>
        <p:txBody>
          <a:bodyPr wrap="square">
            <a:spAutoFit/>
          </a:bodyPr>
          <a:lstStyle/>
          <a:p>
            <a:r>
              <a:rPr lang="en-GB" dirty="0" err="1"/>
              <a:t>Igbaekemen</a:t>
            </a:r>
            <a:r>
              <a:rPr lang="en-GB" dirty="0"/>
              <a:t> (2014) </a:t>
            </a:r>
            <a:r>
              <a:rPr lang="en-US" dirty="0"/>
              <a:t>The democratic leader allows for decision making to be shared by the leader and the group. Criticism and praises are objectively given and a feeling of responsibility is developed within the group</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71337" y="4306887"/>
            <a:ext cx="3158728" cy="1477328"/>
          </a:xfrm>
          <a:prstGeom prst="rect">
            <a:avLst/>
          </a:prstGeom>
          <a:noFill/>
        </p:spPr>
        <p:txBody>
          <a:bodyPr wrap="square">
            <a:spAutoFit/>
          </a:bodyPr>
          <a:lstStyle/>
          <a:p>
            <a:r>
              <a:rPr lang="en-US" dirty="0"/>
              <a:t>The managers discuss with the subordinates before he issues general or broad orders from which subordinates feel free to act on. </a:t>
            </a:r>
            <a:endParaRPr lang="en-GB" dirty="0"/>
          </a:p>
        </p:txBody>
      </p:sp>
    </p:spTree>
    <p:extLst>
      <p:ext uri="{BB962C8B-B14F-4D97-AF65-F5344CB8AC3E}">
        <p14:creationId xmlns:p14="http://schemas.microsoft.com/office/powerpoint/2010/main" val="33582751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477328"/>
          </a:xfrm>
          <a:prstGeom prst="rect">
            <a:avLst/>
          </a:prstGeom>
          <a:noFill/>
        </p:spPr>
        <p:txBody>
          <a:bodyPr wrap="square">
            <a:spAutoFit/>
          </a:bodyPr>
          <a:lstStyle/>
          <a:p>
            <a:r>
              <a:rPr lang="en-GB" dirty="0" err="1"/>
              <a:t>Igbaekemen</a:t>
            </a:r>
            <a:r>
              <a:rPr lang="en-GB" dirty="0"/>
              <a:t> (2014) </a:t>
            </a:r>
            <a:r>
              <a:rPr lang="en-US" dirty="0"/>
              <a:t>Laissez— faire type of leadership is at the other end of’ the continuum from the autocratic style. With this type, leaders attempt to pass the responsibility of decision making process to the group. The group is loosely structured, as the leader has no confidence in his leadership ability.</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64192" y="4049714"/>
            <a:ext cx="3158728" cy="1200329"/>
          </a:xfrm>
          <a:prstGeom prst="rect">
            <a:avLst/>
          </a:prstGeom>
          <a:noFill/>
        </p:spPr>
        <p:txBody>
          <a:bodyPr wrap="square">
            <a:spAutoFit/>
          </a:bodyPr>
          <a:lstStyle/>
          <a:p>
            <a:r>
              <a:rPr lang="en-US" dirty="0"/>
              <a:t>Decision making under this leadership is performed by whoever </a:t>
            </a:r>
            <a:r>
              <a:rPr lang="en-US" dirty="0">
                <a:solidFill>
                  <a:srgbClr val="FF0000"/>
                </a:solidFill>
              </a:rPr>
              <a:t>that is willing to accept it</a:t>
            </a:r>
            <a:r>
              <a:rPr lang="en-US" dirty="0"/>
              <a:t>.”. </a:t>
            </a:r>
            <a:endParaRPr lang="en-GB" dirty="0"/>
          </a:p>
        </p:txBody>
      </p:sp>
      <p:pic>
        <p:nvPicPr>
          <p:cNvPr id="9" name="Picture 8">
            <a:extLst>
              <a:ext uri="{FF2B5EF4-FFF2-40B4-BE49-F238E27FC236}">
                <a16:creationId xmlns:a16="http://schemas.microsoft.com/office/drawing/2014/main" id="{72F2F91C-B48B-B47E-E0BB-37327F7326E0}"/>
              </a:ext>
            </a:extLst>
          </p:cNvPr>
          <p:cNvPicPr>
            <a:picLocks noChangeAspect="1"/>
          </p:cNvPicPr>
          <p:nvPr/>
        </p:nvPicPr>
        <p:blipFill>
          <a:blip r:embed="rId2"/>
          <a:stretch>
            <a:fillRect/>
          </a:stretch>
        </p:blipFill>
        <p:spPr>
          <a:xfrm>
            <a:off x="-73087" y="1685133"/>
            <a:ext cx="8818230" cy="4729162"/>
          </a:xfrm>
          <a:prstGeom prst="rect">
            <a:avLst/>
          </a:prstGeom>
        </p:spPr>
      </p:pic>
      <p:sp>
        <p:nvSpPr>
          <p:cNvPr id="11" name="TextBox 10">
            <a:extLst>
              <a:ext uri="{FF2B5EF4-FFF2-40B4-BE49-F238E27FC236}">
                <a16:creationId xmlns:a16="http://schemas.microsoft.com/office/drawing/2014/main" id="{7912BA59-860B-7407-5BD6-00BFBEB2A437}"/>
              </a:ext>
            </a:extLst>
          </p:cNvPr>
          <p:cNvSpPr txBox="1"/>
          <p:nvPr/>
        </p:nvSpPr>
        <p:spPr>
          <a:xfrm>
            <a:off x="475060" y="6375855"/>
            <a:ext cx="6179342" cy="369332"/>
          </a:xfrm>
          <a:prstGeom prst="rect">
            <a:avLst/>
          </a:prstGeom>
          <a:noFill/>
        </p:spPr>
        <p:txBody>
          <a:bodyPr wrap="square">
            <a:spAutoFit/>
          </a:bodyPr>
          <a:lstStyle/>
          <a:p>
            <a:r>
              <a:rPr lang="en-GB" dirty="0"/>
              <a:t>Source : </a:t>
            </a:r>
            <a:r>
              <a:rPr lang="en-GB" dirty="0" err="1"/>
              <a:t>Igbaekemen</a:t>
            </a:r>
            <a:r>
              <a:rPr lang="en-GB" dirty="0"/>
              <a:t> (2014) </a:t>
            </a:r>
          </a:p>
        </p:txBody>
      </p:sp>
    </p:spTree>
    <p:extLst>
      <p:ext uri="{BB962C8B-B14F-4D97-AF65-F5344CB8AC3E}">
        <p14:creationId xmlns:p14="http://schemas.microsoft.com/office/powerpoint/2010/main" val="470006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a:bodyPr>
          <a:lstStyle/>
          <a:p>
            <a:pPr marL="0" indent="0" algn="just">
              <a:buNone/>
            </a:pPr>
            <a:r>
              <a:rPr lang="en-GB" sz="4400" dirty="0"/>
              <a:t>Do you think good leader or bad leader affect employees’ motivation ? </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614015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E077-C8DD-7E7F-5FBD-877A0717640F}"/>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C01128B-D74B-EA64-869C-92B7C994BB20}"/>
              </a:ext>
            </a:extLst>
          </p:cNvPr>
          <p:cNvSpPr>
            <a:spLocks noGrp="1"/>
          </p:cNvSpPr>
          <p:nvPr>
            <p:ph idx="1"/>
          </p:nvPr>
        </p:nvSpPr>
        <p:spPr>
          <a:xfrm>
            <a:off x="648788" y="2241731"/>
            <a:ext cx="10515600" cy="2010229"/>
          </a:xfrm>
        </p:spPr>
        <p:txBody>
          <a:bodyPr/>
          <a:lstStyle/>
          <a:p>
            <a:r>
              <a:rPr lang="en-US" sz="4000" dirty="0"/>
              <a:t>Topic of next week : Attitudes and Job Satisfaction</a:t>
            </a:r>
          </a:p>
          <a:p>
            <a:endParaRPr lang="en-GB" dirty="0"/>
          </a:p>
        </p:txBody>
      </p:sp>
    </p:spTree>
    <p:extLst>
      <p:ext uri="{BB962C8B-B14F-4D97-AF65-F5344CB8AC3E}">
        <p14:creationId xmlns:p14="http://schemas.microsoft.com/office/powerpoint/2010/main" val="36416973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ding a book and drinking coffee on the table">
            <a:extLst>
              <a:ext uri="{FF2B5EF4-FFF2-40B4-BE49-F238E27FC236}">
                <a16:creationId xmlns:a16="http://schemas.microsoft.com/office/drawing/2014/main" id="{289659A5-D381-085B-CD7E-7DA6D2C82D81}"/>
              </a:ext>
            </a:extLst>
          </p:cNvPr>
          <p:cNvPicPr>
            <a:picLocks noChangeAspect="1"/>
          </p:cNvPicPr>
          <p:nvPr/>
        </p:nvPicPr>
        <p:blipFill>
          <a:blip r:embed="rId2"/>
          <a:srcRect l="11430" r="9907" b="-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0" name="Freeform: Shape 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pPr>
              <a:defRPr/>
            </a:pPr>
            <a:r>
              <a:rPr lang="en-US" sz="4800" b="1"/>
              <a:t>Literature Reading</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747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90338" y="640080"/>
            <a:ext cx="3734014" cy="3566160"/>
          </a:xfrm>
        </p:spPr>
        <p:txBody>
          <a:bodyPr vert="horz" lIns="91440" tIns="45720" rIns="91440" bIns="45720" rtlCol="0" anchor="b">
            <a:normAutofit/>
          </a:bodyPr>
          <a:lstStyle/>
          <a:p>
            <a:pPr>
              <a:defRPr/>
            </a:pPr>
            <a:r>
              <a:rPr lang="en-US" sz="5400" b="1"/>
              <a:t>Q&amp;A ! </a:t>
            </a: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symbols">
            <a:extLst>
              <a:ext uri="{FF2B5EF4-FFF2-40B4-BE49-F238E27FC236}">
                <a16:creationId xmlns:a16="http://schemas.microsoft.com/office/drawing/2014/main" id="{87E6A2CD-15B2-3DB2-35B4-22793784A978}"/>
              </a:ext>
            </a:extLst>
          </p:cNvPr>
          <p:cNvPicPr>
            <a:picLocks noChangeAspect="1"/>
          </p:cNvPicPr>
          <p:nvPr/>
        </p:nvPicPr>
        <p:blipFill>
          <a:blip r:embed="rId2"/>
          <a:srcRect l="9077" r="1419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9449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524003" y="1999615"/>
            <a:ext cx="9144000" cy="2764028"/>
          </a:xfrm>
        </p:spPr>
        <p:txBody>
          <a:bodyPr vert="horz" lIns="91440" tIns="45720" rIns="91440" bIns="45720" rtlCol="0" anchor="ctr">
            <a:normAutofit/>
          </a:bodyPr>
          <a:lstStyle/>
          <a:p>
            <a:pPr algn="ctr">
              <a:defRPr/>
            </a:pPr>
            <a:r>
              <a:rPr lang="en-US" sz="7200" kern="1200">
                <a:solidFill>
                  <a:schemeClr val="tx1"/>
                </a:solidFill>
                <a:latin typeface="+mj-lt"/>
                <a:ea typeface="+mj-ea"/>
                <a:cs typeface="+mj-cs"/>
              </a:rPr>
              <a:t>Thank You!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2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a:xfrm>
            <a:off x="716756" y="227965"/>
            <a:ext cx="10515600" cy="601526"/>
          </a:xfrm>
        </p:spPr>
        <p:txBody>
          <a:bodyPr>
            <a:normAutofit fontScale="90000"/>
          </a:bodyPr>
          <a:lstStyle/>
          <a:p>
            <a:r>
              <a:rPr lang="en-GB" dirty="0"/>
              <a:t>R</a:t>
            </a:r>
            <a:r>
              <a:rPr lang="en-US" altLang="zh-CN" dirty="0" err="1"/>
              <a:t>eferences</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829491"/>
            <a:ext cx="10515600" cy="5747658"/>
          </a:xfrm>
        </p:spPr>
        <p:txBody>
          <a:bodyPr>
            <a:normAutofit fontScale="85000" lnSpcReduction="10000"/>
          </a:bodyPr>
          <a:lstStyle/>
          <a:p>
            <a:pPr>
              <a:lnSpc>
                <a:spcPct val="160000"/>
              </a:lnSpc>
            </a:pPr>
            <a:r>
              <a:rPr lang="en-US" altLang="en-US" sz="2400" dirty="0">
                <a:latin typeface="Arial" panose="020B0604020202020204" pitchFamily="34" charset="0"/>
                <a:cs typeface="Arial" panose="020B0604020202020204" pitchFamily="34" charset="0"/>
              </a:rPr>
              <a:t>Belias, D., </a:t>
            </a:r>
            <a:r>
              <a:rPr lang="en-US" altLang="en-US" sz="2400" dirty="0" err="1">
                <a:latin typeface="Arial" panose="020B0604020202020204" pitchFamily="34" charset="0"/>
                <a:cs typeface="Arial" panose="020B0604020202020204" pitchFamily="34" charset="0"/>
              </a:rPr>
              <a:t>Rossidis</a:t>
            </a:r>
            <a:r>
              <a:rPr lang="en-US" altLang="en-US" sz="2400" dirty="0">
                <a:latin typeface="Arial" panose="020B0604020202020204" pitchFamily="34" charset="0"/>
                <a:cs typeface="Arial" panose="020B0604020202020204" pitchFamily="34" charset="0"/>
              </a:rPr>
              <a:t>, I., </a:t>
            </a:r>
            <a:r>
              <a:rPr lang="en-US" altLang="en-US" sz="2400" dirty="0" err="1">
                <a:latin typeface="Arial" panose="020B0604020202020204" pitchFamily="34" charset="0"/>
                <a:cs typeface="Arial" panose="020B0604020202020204" pitchFamily="34" charset="0"/>
              </a:rPr>
              <a:t>Papademetriou</a:t>
            </a:r>
            <a:r>
              <a:rPr lang="en-US" altLang="en-US" sz="2400" dirty="0">
                <a:latin typeface="Arial" panose="020B0604020202020204" pitchFamily="34" charset="0"/>
                <a:cs typeface="Arial" panose="020B0604020202020204" pitchFamily="34" charset="0"/>
              </a:rPr>
              <a:t>, C., &amp; Mantas, C. (2021). Job Satisfaction as Affected by Types of Leadership: A Case Study of Greek Tourism Sector. </a:t>
            </a:r>
            <a:r>
              <a:rPr lang="en-US" altLang="en-US" sz="2400" i="1" dirty="0">
                <a:latin typeface="Arial" panose="020B0604020202020204" pitchFamily="34" charset="0"/>
                <a:cs typeface="Arial" panose="020B0604020202020204" pitchFamily="34" charset="0"/>
              </a:rPr>
              <a:t>Journal of Quality Assurance in Hospitality &amp; Tourism</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23</a:t>
            </a:r>
            <a:r>
              <a:rPr lang="en-US" altLang="en-US" sz="2400" dirty="0">
                <a:latin typeface="Arial" panose="020B0604020202020204" pitchFamily="34" charset="0"/>
                <a:cs typeface="Arial" panose="020B0604020202020204" pitchFamily="34" charset="0"/>
              </a:rPr>
              <a:t>(2), 299–317. https://doi.org/10.1080/1528008X.2020.1867695</a:t>
            </a:r>
          </a:p>
          <a:p>
            <a:pPr>
              <a:lnSpc>
                <a:spcPct val="160000"/>
              </a:lnSpc>
            </a:pPr>
            <a:r>
              <a:rPr lang="en-US" sz="2400" dirty="0">
                <a:latin typeface="Arial" panose="020B0604020202020204" pitchFamily="34" charset="0"/>
                <a:cs typeface="Arial" panose="020B0604020202020204" pitchFamily="34" charset="0"/>
              </a:rPr>
              <a:t>Collins Jim, Level 5 Leadership: The Triumph of Humility and Fierce Resolve, Harvard Business Review, pp 65-76, January 2001</a:t>
            </a:r>
            <a:r>
              <a:rPr lang="en-GB" sz="2400" dirty="0">
                <a:latin typeface="Arial" panose="020B0604020202020204" pitchFamily="34" charset="0"/>
                <a:cs typeface="Arial" panose="020B0604020202020204" pitchFamily="34" charset="0"/>
              </a:rPr>
              <a:t>)</a:t>
            </a:r>
          </a:p>
          <a:p>
            <a:pPr>
              <a:lnSpc>
                <a:spcPct val="160000"/>
              </a:lnSpc>
            </a:pPr>
            <a:r>
              <a:rPr lang="en-US" sz="2400" b="0" i="0" dirty="0">
                <a:solidFill>
                  <a:srgbClr val="555555"/>
                </a:solidFill>
                <a:effectLst/>
                <a:latin typeface="Arial" panose="020B0604020202020204" pitchFamily="34" charset="0"/>
                <a:cs typeface="Arial" panose="020B0604020202020204" pitchFamily="34" charset="0"/>
              </a:rPr>
              <a:t>KOTTERMAN, J., </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2006</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 Leadership Versus Management: What's the Difference? </a:t>
            </a:r>
            <a:r>
              <a:rPr lang="en-US" sz="2400" b="0" i="1" dirty="0">
                <a:solidFill>
                  <a:srgbClr val="555555"/>
                </a:solidFill>
                <a:effectLst/>
                <a:latin typeface="Arial" panose="020B0604020202020204" pitchFamily="34" charset="0"/>
                <a:cs typeface="Arial" panose="020B0604020202020204" pitchFamily="34" charset="0"/>
              </a:rPr>
              <a:t>The Journal for Quality and Participation, </a:t>
            </a:r>
            <a:r>
              <a:rPr lang="en-US" sz="2400" b="1" i="0" dirty="0">
                <a:solidFill>
                  <a:srgbClr val="555555"/>
                </a:solidFill>
                <a:effectLst/>
                <a:latin typeface="Arial" panose="020B0604020202020204" pitchFamily="34" charset="0"/>
                <a:cs typeface="Arial" panose="020B0604020202020204" pitchFamily="34" charset="0"/>
              </a:rPr>
              <a:t>29</a:t>
            </a:r>
            <a:r>
              <a:rPr lang="en-US" sz="2400" b="0" i="0" dirty="0">
                <a:solidFill>
                  <a:srgbClr val="555555"/>
                </a:solidFill>
                <a:effectLst/>
                <a:latin typeface="Arial" panose="020B0604020202020204" pitchFamily="34" charset="0"/>
                <a:cs typeface="Arial" panose="020B0604020202020204" pitchFamily="34" charset="0"/>
              </a:rPr>
              <a:t>(2), pp. 13-17.</a:t>
            </a:r>
          </a:p>
          <a:p>
            <a:pPr>
              <a:lnSpc>
                <a:spcPct val="160000"/>
              </a:lnSpc>
            </a:pPr>
            <a:r>
              <a:rPr lang="en-US" altLang="en-US" sz="2400" dirty="0">
                <a:latin typeface="Arial" panose="020B0604020202020204" pitchFamily="34" charset="0"/>
                <a:cs typeface="Arial" panose="020B0604020202020204" pitchFamily="34" charset="0"/>
              </a:rPr>
              <a:t>Ilies, R., Judge, T., &amp; Wagner, D. (2006). Making Sense of Motivational Leadership: The Trail from Transformational Leaders to Motivated Followers. </a:t>
            </a:r>
            <a:r>
              <a:rPr lang="en-US" altLang="en-US" sz="2400" i="1" dirty="0">
                <a:latin typeface="Arial" panose="020B0604020202020204" pitchFamily="34" charset="0"/>
                <a:cs typeface="Arial" panose="020B0604020202020204" pitchFamily="34" charset="0"/>
              </a:rPr>
              <a:t>Journal of Leadership &amp; Organizational Studies</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13</a:t>
            </a:r>
            <a:r>
              <a:rPr lang="en-US" altLang="en-US" sz="2400" dirty="0">
                <a:latin typeface="Arial" panose="020B0604020202020204" pitchFamily="34" charset="0"/>
                <a:cs typeface="Arial" panose="020B0604020202020204" pitchFamily="34" charset="0"/>
              </a:rPr>
              <a:t>(1), 1-22. </a:t>
            </a:r>
            <a:r>
              <a:rPr lang="en-US" altLang="en-US" sz="2400" u="sng" dirty="0">
                <a:solidFill>
                  <a:srgbClr val="046FF8"/>
                </a:solidFill>
                <a:latin typeface="Arial" panose="020B0604020202020204" pitchFamily="34" charset="0"/>
                <a:cs typeface="Arial" panose="020B0604020202020204" pitchFamily="34" charset="0"/>
                <a:hlinkClick r:id="rId2"/>
              </a:rPr>
              <a:t>https://doi.org/10.1177/10717919070130010301</a:t>
            </a:r>
            <a:endParaRPr lang="en-US" altLang="en-US" sz="2400" dirty="0">
              <a:latin typeface="Arial" panose="020B0604020202020204" pitchFamily="34" charset="0"/>
              <a:cs typeface="Arial" panose="020B060402020202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2178</Words>
  <Application>Microsoft Office PowerPoint</Application>
  <PresentationFormat>Widescreen</PresentationFormat>
  <Paragraphs>230</Paragraphs>
  <Slides>44</Slides>
  <Notes>7</Notes>
  <HiddenSlides>1</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GH Guardian Headline</vt:lpstr>
      <vt:lpstr>Inter</vt:lpstr>
      <vt:lpstr>Arial</vt:lpstr>
      <vt:lpstr>Arial</vt:lpstr>
      <vt:lpstr>Calibri</vt:lpstr>
      <vt:lpstr>Calibri Light</vt:lpstr>
      <vt:lpstr>Open Sans</vt:lpstr>
      <vt:lpstr>PT Serif</vt:lpstr>
      <vt:lpstr>Times New Roman</vt:lpstr>
      <vt:lpstr>verdana</vt:lpstr>
      <vt:lpstr>Wingdings</vt:lpstr>
      <vt:lpstr>Office Theme</vt:lpstr>
      <vt:lpstr>LCDB7008 Visions for the Future : Theoretical Perspectives on Management</vt:lpstr>
      <vt:lpstr>LCDB7008 Visions for the Future : Theoretical Perspectives on Management</vt:lpstr>
      <vt:lpstr>Leader and organisation </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Forbes World's Best Employers 2025 - Top Companies To Work For</vt:lpstr>
      <vt:lpstr>LCDB7008 Visions for the Future : Theoretical Perspectives on Management</vt:lpstr>
      <vt:lpstr>LCDB7008 Visions for the Future : Theoretical Perspectives on Management</vt:lpstr>
      <vt:lpstr>Good leader ? Bad leader ? Why bother ?</vt:lpstr>
      <vt:lpstr>https://www.myhubintranet.com/bad-leadership/ </vt:lpstr>
      <vt:lpstr>A bad leader…</vt:lpstr>
      <vt:lpstr>1. Leadership: Name a good leader. </vt:lpstr>
      <vt:lpstr>Leadership and organisation </vt:lpstr>
      <vt:lpstr>Activity (1)</vt:lpstr>
      <vt:lpstr>Activity (1)</vt:lpstr>
      <vt:lpstr>Activity (1)</vt:lpstr>
      <vt:lpstr>LCDB7008 Visions for the Future : Theoretical Perspectives on Management</vt:lpstr>
      <vt:lpstr>Good leaders: Class response</vt:lpstr>
      <vt:lpstr>Bad leaders: Class response</vt:lpstr>
      <vt:lpstr>What is good or bad about them?</vt:lpstr>
      <vt:lpstr>Jacinda Ardern and Sanna Marin dismiss suggestion their age and gender was reason for meeting </vt:lpstr>
      <vt:lpstr>Hitler, a good guy?????</vt:lpstr>
      <vt:lpstr>Who are we leading? “It depends…..” factors.</vt:lpstr>
      <vt:lpstr> Managers VS Leaders</vt:lpstr>
      <vt:lpstr>Leadership, management and organisation</vt:lpstr>
      <vt:lpstr> Case 1 – Managing different generation(s) </vt:lpstr>
      <vt:lpstr>Case 2 – Poor customer service </vt:lpstr>
      <vt:lpstr>Case 3 – Team Management </vt:lpstr>
      <vt:lpstr>Activity 1 – What is your choice ?</vt:lpstr>
      <vt:lpstr>Activity (2)</vt:lpstr>
      <vt:lpstr>Activity (2)</vt:lpstr>
      <vt:lpstr>Activity (2) </vt:lpstr>
      <vt:lpstr>Activity (2) </vt:lpstr>
      <vt:lpstr>Activity (2)</vt:lpstr>
      <vt:lpstr>Way forward </vt:lpstr>
      <vt:lpstr>Copyright</vt:lpstr>
      <vt:lpstr>Literature Reading</vt:lpstr>
      <vt:lpstr>Q&amp;A ! </vt:lpstr>
      <vt:lpstr>Thank You!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10</cp:revision>
  <cp:lastPrinted>2024-06-04T13:22:47Z</cp:lastPrinted>
  <dcterms:created xsi:type="dcterms:W3CDTF">2024-05-03T11:57:05Z</dcterms:created>
  <dcterms:modified xsi:type="dcterms:W3CDTF">2026-06-15T17:59:38Z</dcterms:modified>
</cp:coreProperties>
</file>