
<file path=[Content_Types].xml><?xml version="1.0" encoding="utf-8"?>
<Types xmlns="http://schemas.openxmlformats.org/package/2006/content-types">
  <Default Extension="jfif" ContentType="image/jpeg"/>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58" r:id="rId4"/>
    <p:sldId id="259" r:id="rId5"/>
    <p:sldId id="266" r:id="rId6"/>
    <p:sldId id="260" r:id="rId7"/>
    <p:sldId id="261" r:id="rId8"/>
    <p:sldId id="262" r:id="rId9"/>
    <p:sldId id="263" r:id="rId10"/>
    <p:sldId id="265" r:id="rId11"/>
    <p:sldId id="264"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90" d="100"/>
          <a:sy n="90" d="100"/>
        </p:scale>
        <p:origin x="-1234" y="0"/>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8B3BA0C-70C1-40B9-9DE5-DA0687765A51}" type="doc">
      <dgm:prSet loTypeId="urn:microsoft.com/office/officeart/2018/5/layout/IconLeafLabel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FD4B220B-6F47-4DC0-9A2B-6FFCC477A1DA}">
      <dgm:prSet custT="1"/>
      <dgm:spPr/>
      <dgm:t>
        <a:bodyPr/>
        <a:lstStyle/>
        <a:p>
          <a:pPr>
            <a:defRPr cap="all"/>
          </a:pPr>
          <a:r>
            <a:rPr lang="en-US" sz="1400" dirty="0">
              <a:latin typeface="Arial" panose="020B0604020202020204" pitchFamily="34" charset="0"/>
              <a:cs typeface="Arial" panose="020B0604020202020204" pitchFamily="34" charset="0"/>
            </a:rPr>
            <a:t>Throughout their careers, managers must regularly encourage themselves and reenergize themselves through the process of 360degree feedback. The produced feedback must be used for development purposes, and it must be treated with care (Moxley, 1996).</a:t>
          </a:r>
        </a:p>
      </dgm:t>
    </dgm:pt>
    <dgm:pt modelId="{8CBF9CA2-3969-4A5F-8D75-F0AC3998F940}" type="parTrans" cxnId="{6A936EE7-74D9-4C8B-A85F-88B4C7585607}">
      <dgm:prSet/>
      <dgm:spPr/>
      <dgm:t>
        <a:bodyPr/>
        <a:lstStyle/>
        <a:p>
          <a:endParaRPr lang="en-US"/>
        </a:p>
      </dgm:t>
    </dgm:pt>
    <dgm:pt modelId="{16ADA04E-78FD-4783-984A-7E232463C4BA}" type="sibTrans" cxnId="{6A936EE7-74D9-4C8B-A85F-88B4C7585607}">
      <dgm:prSet/>
      <dgm:spPr/>
      <dgm:t>
        <a:bodyPr/>
        <a:lstStyle/>
        <a:p>
          <a:endParaRPr lang="en-US"/>
        </a:p>
      </dgm:t>
    </dgm:pt>
    <dgm:pt modelId="{6662C390-2E36-4774-9364-09ABF4EFDC85}">
      <dgm:prSet/>
      <dgm:spPr/>
      <dgm:t>
        <a:bodyPr/>
        <a:lstStyle/>
        <a:p>
          <a:pPr>
            <a:defRPr cap="all"/>
          </a:pPr>
          <a:r>
            <a:rPr lang="en-GB" dirty="0">
              <a:latin typeface="Arial" panose="020B0604020202020204" pitchFamily="34" charset="0"/>
              <a:cs typeface="Arial" panose="020B0604020202020204" pitchFamily="34" charset="0"/>
            </a:rPr>
            <a:t>According to research by Pollitt (2004), 360-degree feedback benefits individuals in a variety of ways, including improving performance  and structural skills. In addition, he affirmed that this method is more appreciated than the traditional method and is more adaptable and pleasant. </a:t>
          </a:r>
          <a:endParaRPr lang="en-US" dirty="0">
            <a:latin typeface="Arial" panose="020B0604020202020204" pitchFamily="34" charset="0"/>
            <a:cs typeface="Arial" panose="020B0604020202020204" pitchFamily="34" charset="0"/>
          </a:endParaRPr>
        </a:p>
      </dgm:t>
    </dgm:pt>
    <dgm:pt modelId="{7581819D-2506-4994-BBC3-BAF913114D8B}" type="parTrans" cxnId="{F62BBBC2-9EA5-4D40-A7B6-99696CE8748D}">
      <dgm:prSet/>
      <dgm:spPr/>
      <dgm:t>
        <a:bodyPr/>
        <a:lstStyle/>
        <a:p>
          <a:endParaRPr lang="en-US"/>
        </a:p>
      </dgm:t>
    </dgm:pt>
    <dgm:pt modelId="{DF2CDC19-ADD9-492D-A4BF-6BBB359CE4D1}" type="sibTrans" cxnId="{F62BBBC2-9EA5-4D40-A7B6-99696CE8748D}">
      <dgm:prSet/>
      <dgm:spPr/>
      <dgm:t>
        <a:bodyPr/>
        <a:lstStyle/>
        <a:p>
          <a:endParaRPr lang="en-US"/>
        </a:p>
      </dgm:t>
    </dgm:pt>
    <dgm:pt modelId="{B48EEB5D-58C5-4453-89EF-2F1ECC30632B}" type="pres">
      <dgm:prSet presAssocID="{58B3BA0C-70C1-40B9-9DE5-DA0687765A51}" presName="root" presStyleCnt="0">
        <dgm:presLayoutVars>
          <dgm:dir/>
          <dgm:resizeHandles val="exact"/>
        </dgm:presLayoutVars>
      </dgm:prSet>
      <dgm:spPr/>
      <dgm:t>
        <a:bodyPr/>
        <a:lstStyle/>
        <a:p>
          <a:endParaRPr lang="en-US"/>
        </a:p>
      </dgm:t>
    </dgm:pt>
    <dgm:pt modelId="{781E21DF-C64C-4C09-B7D2-28250C6E3337}" type="pres">
      <dgm:prSet presAssocID="{FD4B220B-6F47-4DC0-9A2B-6FFCC477A1DA}" presName="compNode" presStyleCnt="0"/>
      <dgm:spPr/>
    </dgm:pt>
    <dgm:pt modelId="{AD0F4F54-9034-4AE8-8987-C103148DDCC6}" type="pres">
      <dgm:prSet presAssocID="{FD4B220B-6F47-4DC0-9A2B-6FFCC477A1DA}" presName="iconBgRect" presStyleLbl="bgShp" presStyleIdx="0" presStyleCnt="2"/>
      <dgm:spPr>
        <a:prstGeom prst="round2DiagRect">
          <a:avLst>
            <a:gd name="adj1" fmla="val 29727"/>
            <a:gd name="adj2" fmla="val 0"/>
          </a:avLst>
        </a:prstGeom>
      </dgm:spPr>
    </dgm:pt>
    <dgm:pt modelId="{4F712145-51B2-450E-8A75-089EC29612B2}" type="pres">
      <dgm:prSet presAssocID="{FD4B220B-6F47-4DC0-9A2B-6FFCC477A1D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Business Growth"/>
        </a:ext>
      </dgm:extLst>
    </dgm:pt>
    <dgm:pt modelId="{B05080DD-0087-411B-A9F2-EB2B02BFD742}" type="pres">
      <dgm:prSet presAssocID="{FD4B220B-6F47-4DC0-9A2B-6FFCC477A1DA}" presName="spaceRect" presStyleCnt="0"/>
      <dgm:spPr/>
    </dgm:pt>
    <dgm:pt modelId="{AA19DAAD-18E9-4DE6-B887-7DBA4E34B569}" type="pres">
      <dgm:prSet presAssocID="{FD4B220B-6F47-4DC0-9A2B-6FFCC477A1DA}" presName="textRect" presStyleLbl="revTx" presStyleIdx="0" presStyleCnt="2">
        <dgm:presLayoutVars>
          <dgm:chMax val="1"/>
          <dgm:chPref val="1"/>
        </dgm:presLayoutVars>
      </dgm:prSet>
      <dgm:spPr/>
      <dgm:t>
        <a:bodyPr/>
        <a:lstStyle/>
        <a:p>
          <a:endParaRPr lang="en-US"/>
        </a:p>
      </dgm:t>
    </dgm:pt>
    <dgm:pt modelId="{2BD395D2-4C58-4C5F-AA78-9465D6E0036D}" type="pres">
      <dgm:prSet presAssocID="{16ADA04E-78FD-4783-984A-7E232463C4BA}" presName="sibTrans" presStyleCnt="0"/>
      <dgm:spPr/>
    </dgm:pt>
    <dgm:pt modelId="{0D8C506A-C336-4B5C-9A07-6362ACFECE9D}" type="pres">
      <dgm:prSet presAssocID="{6662C390-2E36-4774-9364-09ABF4EFDC85}" presName="compNode" presStyleCnt="0"/>
      <dgm:spPr/>
    </dgm:pt>
    <dgm:pt modelId="{327B3766-EFEA-46AC-B1D5-02ACC4165DE8}" type="pres">
      <dgm:prSet presAssocID="{6662C390-2E36-4774-9364-09ABF4EFDC85}" presName="iconBgRect" presStyleLbl="bgShp" presStyleIdx="1" presStyleCnt="2"/>
      <dgm:spPr>
        <a:prstGeom prst="round2DiagRect">
          <a:avLst>
            <a:gd name="adj1" fmla="val 29727"/>
            <a:gd name="adj2" fmla="val 0"/>
          </a:avLst>
        </a:prstGeom>
      </dgm:spPr>
    </dgm:pt>
    <dgm:pt modelId="{B780F3A0-31B1-482E-AAE8-83FB542EB1E9}" type="pres">
      <dgm:prSet presAssocID="{6662C390-2E36-4774-9364-09ABF4EFDC85}" presName="iconRect" presStyleLbl="node1" presStyleIdx="1" presStyleCnt="2"/>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Presentation with Bar Chart"/>
        </a:ext>
      </dgm:extLst>
    </dgm:pt>
    <dgm:pt modelId="{2E66BBA3-EF64-497E-A299-0EEB04622D05}" type="pres">
      <dgm:prSet presAssocID="{6662C390-2E36-4774-9364-09ABF4EFDC85}" presName="spaceRect" presStyleCnt="0"/>
      <dgm:spPr/>
    </dgm:pt>
    <dgm:pt modelId="{72BA47D7-1FEC-412E-A391-E96FDA225DC2}" type="pres">
      <dgm:prSet presAssocID="{6662C390-2E36-4774-9364-09ABF4EFDC85}" presName="textRect" presStyleLbl="revTx" presStyleIdx="1" presStyleCnt="2">
        <dgm:presLayoutVars>
          <dgm:chMax val="1"/>
          <dgm:chPref val="1"/>
        </dgm:presLayoutVars>
      </dgm:prSet>
      <dgm:spPr/>
      <dgm:t>
        <a:bodyPr/>
        <a:lstStyle/>
        <a:p>
          <a:endParaRPr lang="en-US"/>
        </a:p>
      </dgm:t>
    </dgm:pt>
  </dgm:ptLst>
  <dgm:cxnLst>
    <dgm:cxn modelId="{8AA5229E-1B11-4EBE-A5F8-99FC0116A430}" type="presOf" srcId="{6662C390-2E36-4774-9364-09ABF4EFDC85}" destId="{72BA47D7-1FEC-412E-A391-E96FDA225DC2}" srcOrd="0" destOrd="0" presId="urn:microsoft.com/office/officeart/2018/5/layout/IconLeafLabelList"/>
    <dgm:cxn modelId="{F416D6FC-7F03-4569-AEB0-797A208DF9B6}" type="presOf" srcId="{FD4B220B-6F47-4DC0-9A2B-6FFCC477A1DA}" destId="{AA19DAAD-18E9-4DE6-B887-7DBA4E34B569}" srcOrd="0" destOrd="0" presId="urn:microsoft.com/office/officeart/2018/5/layout/IconLeafLabelList"/>
    <dgm:cxn modelId="{F62BBBC2-9EA5-4D40-A7B6-99696CE8748D}" srcId="{58B3BA0C-70C1-40B9-9DE5-DA0687765A51}" destId="{6662C390-2E36-4774-9364-09ABF4EFDC85}" srcOrd="1" destOrd="0" parTransId="{7581819D-2506-4994-BBC3-BAF913114D8B}" sibTransId="{DF2CDC19-ADD9-492D-A4BF-6BBB359CE4D1}"/>
    <dgm:cxn modelId="{DA0E9308-80F8-4B0F-BF2E-927191BAB878}" type="presOf" srcId="{58B3BA0C-70C1-40B9-9DE5-DA0687765A51}" destId="{B48EEB5D-58C5-4453-89EF-2F1ECC30632B}" srcOrd="0" destOrd="0" presId="urn:microsoft.com/office/officeart/2018/5/layout/IconLeafLabelList"/>
    <dgm:cxn modelId="{6A936EE7-74D9-4C8B-A85F-88B4C7585607}" srcId="{58B3BA0C-70C1-40B9-9DE5-DA0687765A51}" destId="{FD4B220B-6F47-4DC0-9A2B-6FFCC477A1DA}" srcOrd="0" destOrd="0" parTransId="{8CBF9CA2-3969-4A5F-8D75-F0AC3998F940}" sibTransId="{16ADA04E-78FD-4783-984A-7E232463C4BA}"/>
    <dgm:cxn modelId="{1FD7C000-915E-4E0A-B43F-AACE808F6458}" type="presParOf" srcId="{B48EEB5D-58C5-4453-89EF-2F1ECC30632B}" destId="{781E21DF-C64C-4C09-B7D2-28250C6E3337}" srcOrd="0" destOrd="0" presId="urn:microsoft.com/office/officeart/2018/5/layout/IconLeafLabelList"/>
    <dgm:cxn modelId="{B9852AD1-3EE7-4123-92DF-5EE0C79D3146}" type="presParOf" srcId="{781E21DF-C64C-4C09-B7D2-28250C6E3337}" destId="{AD0F4F54-9034-4AE8-8987-C103148DDCC6}" srcOrd="0" destOrd="0" presId="urn:microsoft.com/office/officeart/2018/5/layout/IconLeafLabelList"/>
    <dgm:cxn modelId="{D1FB685B-5574-4F43-9098-7365869CF4C8}" type="presParOf" srcId="{781E21DF-C64C-4C09-B7D2-28250C6E3337}" destId="{4F712145-51B2-450E-8A75-089EC29612B2}" srcOrd="1" destOrd="0" presId="urn:microsoft.com/office/officeart/2018/5/layout/IconLeafLabelList"/>
    <dgm:cxn modelId="{D53867B9-06AD-47D7-ACAD-E34120FE2D08}" type="presParOf" srcId="{781E21DF-C64C-4C09-B7D2-28250C6E3337}" destId="{B05080DD-0087-411B-A9F2-EB2B02BFD742}" srcOrd="2" destOrd="0" presId="urn:microsoft.com/office/officeart/2018/5/layout/IconLeafLabelList"/>
    <dgm:cxn modelId="{1FF28386-DF84-4C63-BD01-2D40390A99B0}" type="presParOf" srcId="{781E21DF-C64C-4C09-B7D2-28250C6E3337}" destId="{AA19DAAD-18E9-4DE6-B887-7DBA4E34B569}" srcOrd="3" destOrd="0" presId="urn:microsoft.com/office/officeart/2018/5/layout/IconLeafLabelList"/>
    <dgm:cxn modelId="{2E46AF97-3324-499E-9196-E70D5989EE0D}" type="presParOf" srcId="{B48EEB5D-58C5-4453-89EF-2F1ECC30632B}" destId="{2BD395D2-4C58-4C5F-AA78-9465D6E0036D}" srcOrd="1" destOrd="0" presId="urn:microsoft.com/office/officeart/2018/5/layout/IconLeafLabelList"/>
    <dgm:cxn modelId="{1D817158-F3F0-4833-A096-5560646386BD}" type="presParOf" srcId="{B48EEB5D-58C5-4453-89EF-2F1ECC30632B}" destId="{0D8C506A-C336-4B5C-9A07-6362ACFECE9D}" srcOrd="2" destOrd="0" presId="urn:microsoft.com/office/officeart/2018/5/layout/IconLeafLabelList"/>
    <dgm:cxn modelId="{D31D77F3-E600-47BD-9760-956DA194F32C}" type="presParOf" srcId="{0D8C506A-C336-4B5C-9A07-6362ACFECE9D}" destId="{327B3766-EFEA-46AC-B1D5-02ACC4165DE8}" srcOrd="0" destOrd="0" presId="urn:microsoft.com/office/officeart/2018/5/layout/IconLeafLabelList"/>
    <dgm:cxn modelId="{A05D0A3C-D809-427F-9EAD-FC4177C61C6C}" type="presParOf" srcId="{0D8C506A-C336-4B5C-9A07-6362ACFECE9D}" destId="{B780F3A0-31B1-482E-AAE8-83FB542EB1E9}" srcOrd="1" destOrd="0" presId="urn:microsoft.com/office/officeart/2018/5/layout/IconLeafLabelList"/>
    <dgm:cxn modelId="{9C43273F-36D0-41D7-8D7D-3BB0B312030E}" type="presParOf" srcId="{0D8C506A-C336-4B5C-9A07-6362ACFECE9D}" destId="{2E66BBA3-EF64-497E-A299-0EEB04622D05}" srcOrd="2" destOrd="0" presId="urn:microsoft.com/office/officeart/2018/5/layout/IconLeafLabelList"/>
    <dgm:cxn modelId="{EEC4B896-FB43-422C-BA1D-D612827C80B1}" type="presParOf" srcId="{0D8C506A-C336-4B5C-9A07-6362ACFECE9D}" destId="{72BA47D7-1FEC-412E-A391-E96FDA225DC2}"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D056A48-F06D-4308-B2AF-E34A82B7B716}"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75FF50EF-C0A0-4A84-BDDA-D7E828AF0286}">
      <dgm:prSet custT="1"/>
      <dgm:spPr/>
      <dgm:t>
        <a:bodyPr/>
        <a:lstStyle/>
        <a:p>
          <a:r>
            <a:rPr lang="en-US" sz="1400" dirty="0">
              <a:latin typeface="Arial" panose="020B0604020202020204" pitchFamily="34" charset="0"/>
              <a:cs typeface="Arial" panose="020B0604020202020204" pitchFamily="34" charset="0"/>
            </a:rPr>
            <a:t>The power of rating their employer may be felt by the rater. Employees may feel empowered and have the right to speak up if they have the chance to rate their employer (</a:t>
          </a:r>
          <a:r>
            <a:rPr lang="en-US" sz="1400" dirty="0" err="1">
              <a:latin typeface="Arial" panose="020B0604020202020204" pitchFamily="34" charset="0"/>
              <a:cs typeface="Arial" panose="020B0604020202020204" pitchFamily="34" charset="0"/>
            </a:rPr>
            <a:t>Alimo</a:t>
          </a:r>
          <a:r>
            <a:rPr lang="en-US" sz="1400" dirty="0">
              <a:latin typeface="Arial" panose="020B0604020202020204" pitchFamily="34" charset="0"/>
              <a:cs typeface="Arial" panose="020B0604020202020204" pitchFamily="34" charset="0"/>
            </a:rPr>
            <a:t>-Metcalfe, 2003).</a:t>
          </a:r>
        </a:p>
      </dgm:t>
    </dgm:pt>
    <dgm:pt modelId="{D2CCA4A4-7D40-4E47-A86F-15A162ABADEE}" type="parTrans" cxnId="{8D2D464E-61AD-4199-AB77-8806F4BBB3A5}">
      <dgm:prSet/>
      <dgm:spPr/>
      <dgm:t>
        <a:bodyPr/>
        <a:lstStyle/>
        <a:p>
          <a:endParaRPr lang="en-US"/>
        </a:p>
      </dgm:t>
    </dgm:pt>
    <dgm:pt modelId="{FCBD46D6-3998-4205-9E1C-F5D3FDB0670B}" type="sibTrans" cxnId="{8D2D464E-61AD-4199-AB77-8806F4BBB3A5}">
      <dgm:prSet/>
      <dgm:spPr/>
      <dgm:t>
        <a:bodyPr/>
        <a:lstStyle/>
        <a:p>
          <a:endParaRPr lang="en-US"/>
        </a:p>
      </dgm:t>
    </dgm:pt>
    <dgm:pt modelId="{B29301E0-69D8-4D7D-9326-DF0221468D55}">
      <dgm:prSet custT="1"/>
      <dgm:spPr/>
      <dgm:t>
        <a:bodyPr/>
        <a:lstStyle/>
        <a:p>
          <a:r>
            <a:rPr lang="en-GB" sz="1400" dirty="0">
              <a:latin typeface="Arial" panose="020B0604020202020204" pitchFamily="34" charset="0"/>
              <a:cs typeface="Arial" panose="020B0604020202020204" pitchFamily="34" charset="0"/>
            </a:rPr>
            <a:t>Performance coaching is conducted using a multi-rater feedback system that provides high-quality input (Atwater et al., 2007). </a:t>
          </a:r>
          <a:endParaRPr lang="en-US" sz="1400" dirty="0">
            <a:latin typeface="Arial" panose="020B0604020202020204" pitchFamily="34" charset="0"/>
            <a:cs typeface="Arial" panose="020B0604020202020204" pitchFamily="34" charset="0"/>
          </a:endParaRPr>
        </a:p>
      </dgm:t>
    </dgm:pt>
    <dgm:pt modelId="{C705F748-E2A6-4399-A914-7A041C8D9698}" type="parTrans" cxnId="{0246E57A-E4BB-4B14-AD5E-C308F6587A3B}">
      <dgm:prSet/>
      <dgm:spPr/>
      <dgm:t>
        <a:bodyPr/>
        <a:lstStyle/>
        <a:p>
          <a:endParaRPr lang="en-US"/>
        </a:p>
      </dgm:t>
    </dgm:pt>
    <dgm:pt modelId="{4D09061F-AF78-48F1-9123-F88E2C92BD38}" type="sibTrans" cxnId="{0246E57A-E4BB-4B14-AD5E-C308F6587A3B}">
      <dgm:prSet/>
      <dgm:spPr/>
      <dgm:t>
        <a:bodyPr/>
        <a:lstStyle/>
        <a:p>
          <a:endParaRPr lang="en-US"/>
        </a:p>
      </dgm:t>
    </dgm:pt>
    <dgm:pt modelId="{075110DA-56B5-47E5-9686-BA6C742C0B62}">
      <dgm:prSet custT="1"/>
      <dgm:spPr/>
      <dgm:t>
        <a:bodyPr/>
        <a:lstStyle/>
        <a:p>
          <a:r>
            <a:rPr lang="en-GB" sz="1400" dirty="0">
              <a:latin typeface="Arial" panose="020B0604020202020204" pitchFamily="34" charset="0"/>
              <a:cs typeface="Arial" panose="020B0604020202020204" pitchFamily="34" charset="0"/>
            </a:rPr>
            <a:t>Deci and Ryan (1985) provide an example of how excellent and rewarding  work can enhance employees' perceptions of their own abilities, which in turn can increase their intrinsic motivation.</a:t>
          </a:r>
          <a:endParaRPr lang="en-US" sz="1400" dirty="0">
            <a:latin typeface="Arial" panose="020B0604020202020204" pitchFamily="34" charset="0"/>
            <a:cs typeface="Arial" panose="020B0604020202020204" pitchFamily="34" charset="0"/>
          </a:endParaRPr>
        </a:p>
      </dgm:t>
    </dgm:pt>
    <dgm:pt modelId="{7EDBB63D-2AB0-4A74-82DF-638B563F5B9B}" type="parTrans" cxnId="{EC326AF6-BD87-4E9F-B2CB-D9094EA49124}">
      <dgm:prSet/>
      <dgm:spPr/>
      <dgm:t>
        <a:bodyPr/>
        <a:lstStyle/>
        <a:p>
          <a:endParaRPr lang="en-US"/>
        </a:p>
      </dgm:t>
    </dgm:pt>
    <dgm:pt modelId="{58BE3942-4774-4441-B770-1664F62A32AC}" type="sibTrans" cxnId="{EC326AF6-BD87-4E9F-B2CB-D9094EA49124}">
      <dgm:prSet/>
      <dgm:spPr/>
      <dgm:t>
        <a:bodyPr/>
        <a:lstStyle/>
        <a:p>
          <a:endParaRPr lang="en-US"/>
        </a:p>
      </dgm:t>
    </dgm:pt>
    <dgm:pt modelId="{3619CFD6-3CF2-4AC1-8CB7-D790FA1D8364}" type="pres">
      <dgm:prSet presAssocID="{7D056A48-F06D-4308-B2AF-E34A82B7B716}" presName="hierChild1" presStyleCnt="0">
        <dgm:presLayoutVars>
          <dgm:chPref val="1"/>
          <dgm:dir/>
          <dgm:animOne val="branch"/>
          <dgm:animLvl val="lvl"/>
          <dgm:resizeHandles/>
        </dgm:presLayoutVars>
      </dgm:prSet>
      <dgm:spPr/>
      <dgm:t>
        <a:bodyPr/>
        <a:lstStyle/>
        <a:p>
          <a:endParaRPr lang="en-US"/>
        </a:p>
      </dgm:t>
    </dgm:pt>
    <dgm:pt modelId="{D12EB3D6-DC96-4EF3-9A1D-C22EC822C8D9}" type="pres">
      <dgm:prSet presAssocID="{75FF50EF-C0A0-4A84-BDDA-D7E828AF0286}" presName="hierRoot1" presStyleCnt="0"/>
      <dgm:spPr/>
    </dgm:pt>
    <dgm:pt modelId="{8517CFFB-C478-41E5-95B2-AB1F1262BAF1}" type="pres">
      <dgm:prSet presAssocID="{75FF50EF-C0A0-4A84-BDDA-D7E828AF0286}" presName="composite" presStyleCnt="0"/>
      <dgm:spPr/>
    </dgm:pt>
    <dgm:pt modelId="{521AF2CE-656E-4328-A423-FDD7F318F71A}" type="pres">
      <dgm:prSet presAssocID="{75FF50EF-C0A0-4A84-BDDA-D7E828AF0286}" presName="background" presStyleLbl="node0" presStyleIdx="0" presStyleCnt="3"/>
      <dgm:spPr/>
    </dgm:pt>
    <dgm:pt modelId="{489ED056-3405-40F4-938C-B0CE83AD3EB0}" type="pres">
      <dgm:prSet presAssocID="{75FF50EF-C0A0-4A84-BDDA-D7E828AF0286}" presName="text" presStyleLbl="fgAcc0" presStyleIdx="0" presStyleCnt="3" custScaleX="107628" custScaleY="151522">
        <dgm:presLayoutVars>
          <dgm:chPref val="3"/>
        </dgm:presLayoutVars>
      </dgm:prSet>
      <dgm:spPr/>
      <dgm:t>
        <a:bodyPr/>
        <a:lstStyle/>
        <a:p>
          <a:endParaRPr lang="en-US"/>
        </a:p>
      </dgm:t>
    </dgm:pt>
    <dgm:pt modelId="{C5C54FE7-6CA1-41D2-96D2-333531EDCFEA}" type="pres">
      <dgm:prSet presAssocID="{75FF50EF-C0A0-4A84-BDDA-D7E828AF0286}" presName="hierChild2" presStyleCnt="0"/>
      <dgm:spPr/>
    </dgm:pt>
    <dgm:pt modelId="{37504E5F-5423-4C4E-969E-57BDD259890E}" type="pres">
      <dgm:prSet presAssocID="{B29301E0-69D8-4D7D-9326-DF0221468D55}" presName="hierRoot1" presStyleCnt="0"/>
      <dgm:spPr/>
    </dgm:pt>
    <dgm:pt modelId="{98EF97FD-76EA-4546-B626-2FE9A4309E9E}" type="pres">
      <dgm:prSet presAssocID="{B29301E0-69D8-4D7D-9326-DF0221468D55}" presName="composite" presStyleCnt="0"/>
      <dgm:spPr/>
    </dgm:pt>
    <dgm:pt modelId="{1222FE5A-264E-4D1C-9C7C-ED06314087D0}" type="pres">
      <dgm:prSet presAssocID="{B29301E0-69D8-4D7D-9326-DF0221468D55}" presName="background" presStyleLbl="node0" presStyleIdx="1" presStyleCnt="3"/>
      <dgm:spPr/>
    </dgm:pt>
    <dgm:pt modelId="{DD84503A-5681-43BE-A81F-BF2296E0D51F}" type="pres">
      <dgm:prSet presAssocID="{B29301E0-69D8-4D7D-9326-DF0221468D55}" presName="text" presStyleLbl="fgAcc0" presStyleIdx="1" presStyleCnt="3" custScaleX="103992" custScaleY="161972" custLinFactNeighborX="-8083" custLinFactNeighborY="-3830">
        <dgm:presLayoutVars>
          <dgm:chPref val="3"/>
        </dgm:presLayoutVars>
      </dgm:prSet>
      <dgm:spPr/>
      <dgm:t>
        <a:bodyPr/>
        <a:lstStyle/>
        <a:p>
          <a:endParaRPr lang="en-US"/>
        </a:p>
      </dgm:t>
    </dgm:pt>
    <dgm:pt modelId="{3B5743BE-FCBE-4D21-979B-229B96CD6E8C}" type="pres">
      <dgm:prSet presAssocID="{B29301E0-69D8-4D7D-9326-DF0221468D55}" presName="hierChild2" presStyleCnt="0"/>
      <dgm:spPr/>
    </dgm:pt>
    <dgm:pt modelId="{CD94BB1B-8FDC-44A1-8C16-D6A7D8172216}" type="pres">
      <dgm:prSet presAssocID="{075110DA-56B5-47E5-9686-BA6C742C0B62}" presName="hierRoot1" presStyleCnt="0"/>
      <dgm:spPr/>
    </dgm:pt>
    <dgm:pt modelId="{B302C2A7-9E77-4BFA-9926-3C35E4DA0791}" type="pres">
      <dgm:prSet presAssocID="{075110DA-56B5-47E5-9686-BA6C742C0B62}" presName="composite" presStyleCnt="0"/>
      <dgm:spPr/>
    </dgm:pt>
    <dgm:pt modelId="{221F9271-CFD6-4FB4-BD3A-03D89B91E03E}" type="pres">
      <dgm:prSet presAssocID="{075110DA-56B5-47E5-9686-BA6C742C0B62}" presName="background" presStyleLbl="node0" presStyleIdx="2" presStyleCnt="3"/>
      <dgm:spPr/>
    </dgm:pt>
    <dgm:pt modelId="{D4C42DD0-6B4F-4FFF-8DE6-C8DBC0893D3D}" type="pres">
      <dgm:prSet presAssocID="{075110DA-56B5-47E5-9686-BA6C742C0B62}" presName="text" presStyleLbl="fgAcc0" presStyleIdx="2" presStyleCnt="3" custScaleX="101707" custScaleY="150846" custLinFactNeighborX="-2314" custLinFactNeighborY="-7029">
        <dgm:presLayoutVars>
          <dgm:chPref val="3"/>
        </dgm:presLayoutVars>
      </dgm:prSet>
      <dgm:spPr/>
      <dgm:t>
        <a:bodyPr/>
        <a:lstStyle/>
        <a:p>
          <a:endParaRPr lang="en-US"/>
        </a:p>
      </dgm:t>
    </dgm:pt>
    <dgm:pt modelId="{C3C8E6CD-0D9F-449E-86CB-263731C99303}" type="pres">
      <dgm:prSet presAssocID="{075110DA-56B5-47E5-9686-BA6C742C0B62}" presName="hierChild2" presStyleCnt="0"/>
      <dgm:spPr/>
    </dgm:pt>
  </dgm:ptLst>
  <dgm:cxnLst>
    <dgm:cxn modelId="{45EFE743-D74A-45F3-B0A8-E0631116A532}" type="presOf" srcId="{7D056A48-F06D-4308-B2AF-E34A82B7B716}" destId="{3619CFD6-3CF2-4AC1-8CB7-D790FA1D8364}" srcOrd="0" destOrd="0" presId="urn:microsoft.com/office/officeart/2005/8/layout/hierarchy1"/>
    <dgm:cxn modelId="{0246E57A-E4BB-4B14-AD5E-C308F6587A3B}" srcId="{7D056A48-F06D-4308-B2AF-E34A82B7B716}" destId="{B29301E0-69D8-4D7D-9326-DF0221468D55}" srcOrd="1" destOrd="0" parTransId="{C705F748-E2A6-4399-A914-7A041C8D9698}" sibTransId="{4D09061F-AF78-48F1-9123-F88E2C92BD38}"/>
    <dgm:cxn modelId="{9140A939-DEAC-420A-9F31-C5AAC3C3FD85}" type="presOf" srcId="{B29301E0-69D8-4D7D-9326-DF0221468D55}" destId="{DD84503A-5681-43BE-A81F-BF2296E0D51F}" srcOrd="0" destOrd="0" presId="urn:microsoft.com/office/officeart/2005/8/layout/hierarchy1"/>
    <dgm:cxn modelId="{3C50E5CF-3C8D-45EA-8D67-9C56C0E6E484}" type="presOf" srcId="{75FF50EF-C0A0-4A84-BDDA-D7E828AF0286}" destId="{489ED056-3405-40F4-938C-B0CE83AD3EB0}" srcOrd="0" destOrd="0" presId="urn:microsoft.com/office/officeart/2005/8/layout/hierarchy1"/>
    <dgm:cxn modelId="{8D2D464E-61AD-4199-AB77-8806F4BBB3A5}" srcId="{7D056A48-F06D-4308-B2AF-E34A82B7B716}" destId="{75FF50EF-C0A0-4A84-BDDA-D7E828AF0286}" srcOrd="0" destOrd="0" parTransId="{D2CCA4A4-7D40-4E47-A86F-15A162ABADEE}" sibTransId="{FCBD46D6-3998-4205-9E1C-F5D3FDB0670B}"/>
    <dgm:cxn modelId="{EC326AF6-BD87-4E9F-B2CB-D9094EA49124}" srcId="{7D056A48-F06D-4308-B2AF-E34A82B7B716}" destId="{075110DA-56B5-47E5-9686-BA6C742C0B62}" srcOrd="2" destOrd="0" parTransId="{7EDBB63D-2AB0-4A74-82DF-638B563F5B9B}" sibTransId="{58BE3942-4774-4441-B770-1664F62A32AC}"/>
    <dgm:cxn modelId="{C8DBE1D2-EB00-416D-9ADE-BFEA23ED9305}" type="presOf" srcId="{075110DA-56B5-47E5-9686-BA6C742C0B62}" destId="{D4C42DD0-6B4F-4FFF-8DE6-C8DBC0893D3D}" srcOrd="0" destOrd="0" presId="urn:microsoft.com/office/officeart/2005/8/layout/hierarchy1"/>
    <dgm:cxn modelId="{0255843B-8780-4181-9CD9-9779A6DFA890}" type="presParOf" srcId="{3619CFD6-3CF2-4AC1-8CB7-D790FA1D8364}" destId="{D12EB3D6-DC96-4EF3-9A1D-C22EC822C8D9}" srcOrd="0" destOrd="0" presId="urn:microsoft.com/office/officeart/2005/8/layout/hierarchy1"/>
    <dgm:cxn modelId="{8D6CBF22-7BCC-44D0-ADBC-24AB1D117DB0}" type="presParOf" srcId="{D12EB3D6-DC96-4EF3-9A1D-C22EC822C8D9}" destId="{8517CFFB-C478-41E5-95B2-AB1F1262BAF1}" srcOrd="0" destOrd="0" presId="urn:microsoft.com/office/officeart/2005/8/layout/hierarchy1"/>
    <dgm:cxn modelId="{8EB313F3-1F1E-4A7F-8AD6-53C38206D42C}" type="presParOf" srcId="{8517CFFB-C478-41E5-95B2-AB1F1262BAF1}" destId="{521AF2CE-656E-4328-A423-FDD7F318F71A}" srcOrd="0" destOrd="0" presId="urn:microsoft.com/office/officeart/2005/8/layout/hierarchy1"/>
    <dgm:cxn modelId="{40C51D76-5CF7-4599-8794-4DC4453D93F4}" type="presParOf" srcId="{8517CFFB-C478-41E5-95B2-AB1F1262BAF1}" destId="{489ED056-3405-40F4-938C-B0CE83AD3EB0}" srcOrd="1" destOrd="0" presId="urn:microsoft.com/office/officeart/2005/8/layout/hierarchy1"/>
    <dgm:cxn modelId="{44B9A7E9-D452-441B-A70F-E9173CC72E1B}" type="presParOf" srcId="{D12EB3D6-DC96-4EF3-9A1D-C22EC822C8D9}" destId="{C5C54FE7-6CA1-41D2-96D2-333531EDCFEA}" srcOrd="1" destOrd="0" presId="urn:microsoft.com/office/officeart/2005/8/layout/hierarchy1"/>
    <dgm:cxn modelId="{88C8C5EB-9F31-4784-B64E-58A6986A7B55}" type="presParOf" srcId="{3619CFD6-3CF2-4AC1-8CB7-D790FA1D8364}" destId="{37504E5F-5423-4C4E-969E-57BDD259890E}" srcOrd="1" destOrd="0" presId="urn:microsoft.com/office/officeart/2005/8/layout/hierarchy1"/>
    <dgm:cxn modelId="{DB90E24B-534F-489B-8D90-91480FAD16EF}" type="presParOf" srcId="{37504E5F-5423-4C4E-969E-57BDD259890E}" destId="{98EF97FD-76EA-4546-B626-2FE9A4309E9E}" srcOrd="0" destOrd="0" presId="urn:microsoft.com/office/officeart/2005/8/layout/hierarchy1"/>
    <dgm:cxn modelId="{FF118A73-234E-4A69-9C51-791D0391F743}" type="presParOf" srcId="{98EF97FD-76EA-4546-B626-2FE9A4309E9E}" destId="{1222FE5A-264E-4D1C-9C7C-ED06314087D0}" srcOrd="0" destOrd="0" presId="urn:microsoft.com/office/officeart/2005/8/layout/hierarchy1"/>
    <dgm:cxn modelId="{8F68B5A6-60F4-4FEE-A89E-C6507359565F}" type="presParOf" srcId="{98EF97FD-76EA-4546-B626-2FE9A4309E9E}" destId="{DD84503A-5681-43BE-A81F-BF2296E0D51F}" srcOrd="1" destOrd="0" presId="urn:microsoft.com/office/officeart/2005/8/layout/hierarchy1"/>
    <dgm:cxn modelId="{952C3647-ED2C-4380-9FC2-390C99259878}" type="presParOf" srcId="{37504E5F-5423-4C4E-969E-57BDD259890E}" destId="{3B5743BE-FCBE-4D21-979B-229B96CD6E8C}" srcOrd="1" destOrd="0" presId="urn:microsoft.com/office/officeart/2005/8/layout/hierarchy1"/>
    <dgm:cxn modelId="{A6AB5741-583D-4F5A-A13F-C83688E01742}" type="presParOf" srcId="{3619CFD6-3CF2-4AC1-8CB7-D790FA1D8364}" destId="{CD94BB1B-8FDC-44A1-8C16-D6A7D8172216}" srcOrd="2" destOrd="0" presId="urn:microsoft.com/office/officeart/2005/8/layout/hierarchy1"/>
    <dgm:cxn modelId="{F5339C04-89D2-42B2-9A6C-07F83BBE1AF7}" type="presParOf" srcId="{CD94BB1B-8FDC-44A1-8C16-D6A7D8172216}" destId="{B302C2A7-9E77-4BFA-9926-3C35E4DA0791}" srcOrd="0" destOrd="0" presId="urn:microsoft.com/office/officeart/2005/8/layout/hierarchy1"/>
    <dgm:cxn modelId="{0AEC22E4-A7A7-4488-A34A-07B9BF92D9F1}" type="presParOf" srcId="{B302C2A7-9E77-4BFA-9926-3C35E4DA0791}" destId="{221F9271-CFD6-4FB4-BD3A-03D89B91E03E}" srcOrd="0" destOrd="0" presId="urn:microsoft.com/office/officeart/2005/8/layout/hierarchy1"/>
    <dgm:cxn modelId="{51B5AAC8-22C7-48D3-9FC2-679DD81C9F5E}" type="presParOf" srcId="{B302C2A7-9E77-4BFA-9926-3C35E4DA0791}" destId="{D4C42DD0-6B4F-4FFF-8DE6-C8DBC0893D3D}" srcOrd="1" destOrd="0" presId="urn:microsoft.com/office/officeart/2005/8/layout/hierarchy1"/>
    <dgm:cxn modelId="{9C31F45D-2683-40F2-9A38-7D4E1B9F1855}" type="presParOf" srcId="{CD94BB1B-8FDC-44A1-8C16-D6A7D8172216}" destId="{C3C8E6CD-0D9F-449E-86CB-263731C99303}"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DC6E57F-DB4E-475F-9E1E-9F071BFBB648}"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F0D3B5EA-3734-4FDA-941B-C016C0A873D0}">
      <dgm:prSet custT="1"/>
      <dgm:spPr/>
      <dgm:t>
        <a:bodyPr/>
        <a:lstStyle/>
        <a:p>
          <a:r>
            <a:rPr lang="en-US" sz="1400" dirty="0">
              <a:latin typeface="Arial" panose="020B0604020202020204" pitchFamily="34" charset="0"/>
              <a:cs typeface="Arial" panose="020B0604020202020204" pitchFamily="34" charset="0"/>
            </a:rPr>
            <a:t>Employees have the chance to assess both their own conduct and that of the people with whom they interact on a daily basis through the use of 360degree feedback (Rohan-Jones, 2004).</a:t>
          </a:r>
        </a:p>
      </dgm:t>
    </dgm:pt>
    <dgm:pt modelId="{01245D2A-B8C9-4FBA-8842-448AFAD26B09}" type="parTrans" cxnId="{276245B7-AAD6-4C73-9C1B-9F11A030C5CA}">
      <dgm:prSet/>
      <dgm:spPr/>
      <dgm:t>
        <a:bodyPr/>
        <a:lstStyle/>
        <a:p>
          <a:endParaRPr lang="en-US"/>
        </a:p>
      </dgm:t>
    </dgm:pt>
    <dgm:pt modelId="{89C68E80-04D8-4EE6-B012-8D8AB36934AD}" type="sibTrans" cxnId="{276245B7-AAD6-4C73-9C1B-9F11A030C5CA}">
      <dgm:prSet/>
      <dgm:spPr/>
      <dgm:t>
        <a:bodyPr/>
        <a:lstStyle/>
        <a:p>
          <a:endParaRPr lang="en-US"/>
        </a:p>
      </dgm:t>
    </dgm:pt>
    <dgm:pt modelId="{151D6D6A-EEB9-43B8-AB9A-4264D29FEC34}">
      <dgm:prSet custT="1"/>
      <dgm:spPr/>
      <dgm:t>
        <a:bodyPr/>
        <a:lstStyle/>
        <a:p>
          <a:r>
            <a:rPr lang="en-US" sz="1400" dirty="0" smtClean="0">
              <a:latin typeface="Arial" panose="020B0604020202020204" pitchFamily="34" charset="0"/>
              <a:cs typeface="Arial" panose="020B0604020202020204" pitchFamily="34" charset="0"/>
            </a:rPr>
            <a:t>Legal protection is another benefit of 360degree feedback (Carter et al., 2005; </a:t>
          </a:r>
          <a:r>
            <a:rPr lang="en-US" sz="1400" dirty="0" err="1" smtClean="0">
              <a:latin typeface="Arial" panose="020B0604020202020204" pitchFamily="34" charset="0"/>
              <a:cs typeface="Arial" panose="020B0604020202020204" pitchFamily="34" charset="0"/>
            </a:rPr>
            <a:t>Gitlespie</a:t>
          </a:r>
          <a:r>
            <a:rPr lang="en-US" sz="1400" dirty="0" smtClean="0">
              <a:latin typeface="Arial" panose="020B0604020202020204" pitchFamily="34" charset="0"/>
              <a:cs typeface="Arial" panose="020B0604020202020204" pitchFamily="34" charset="0"/>
            </a:rPr>
            <a:t> and Parry, 2006).</a:t>
          </a:r>
          <a:endParaRPr lang="en-US" sz="1400" dirty="0">
            <a:latin typeface="Arial" panose="020B0604020202020204" pitchFamily="34" charset="0"/>
            <a:cs typeface="Arial" panose="020B0604020202020204" pitchFamily="34" charset="0"/>
          </a:endParaRPr>
        </a:p>
      </dgm:t>
    </dgm:pt>
    <dgm:pt modelId="{0AEFBFB3-4349-430E-A4FA-B8B6F222909F}" type="parTrans" cxnId="{31AD3D65-C0EB-44A4-A28A-2F6B95C7B6E8}">
      <dgm:prSet/>
      <dgm:spPr/>
      <dgm:t>
        <a:bodyPr/>
        <a:lstStyle/>
        <a:p>
          <a:endParaRPr lang="en-US"/>
        </a:p>
      </dgm:t>
    </dgm:pt>
    <dgm:pt modelId="{4C95B415-5A94-4575-A5AD-B1E13451C263}" type="sibTrans" cxnId="{31AD3D65-C0EB-44A4-A28A-2F6B95C7B6E8}">
      <dgm:prSet/>
      <dgm:spPr/>
      <dgm:t>
        <a:bodyPr/>
        <a:lstStyle/>
        <a:p>
          <a:endParaRPr lang="en-US"/>
        </a:p>
      </dgm:t>
    </dgm:pt>
    <dgm:pt modelId="{C7751076-E3C4-45EC-B965-16DD056F5EBF}">
      <dgm:prSet custT="1"/>
      <dgm:spPr/>
      <dgm:t>
        <a:bodyPr/>
        <a:lstStyle/>
        <a:p>
          <a:r>
            <a:rPr lang="en-US" sz="1400" dirty="0">
              <a:latin typeface="Arial" panose="020B0604020202020204" pitchFamily="34" charset="0"/>
              <a:cs typeface="Arial" panose="020B0604020202020204" pitchFamily="34" charset="0"/>
            </a:rPr>
            <a:t>Useful tool for staff development</a:t>
          </a:r>
        </a:p>
      </dgm:t>
    </dgm:pt>
    <dgm:pt modelId="{B6F58FA3-78AF-481A-BA31-069450954FD7}" type="parTrans" cxnId="{4B6D466E-984E-4F45-A06F-132E02827649}">
      <dgm:prSet/>
      <dgm:spPr/>
      <dgm:t>
        <a:bodyPr/>
        <a:lstStyle/>
        <a:p>
          <a:endParaRPr lang="en-US"/>
        </a:p>
      </dgm:t>
    </dgm:pt>
    <dgm:pt modelId="{DA62E23A-C3DE-4B0B-B95A-19C2143ED63A}" type="sibTrans" cxnId="{4B6D466E-984E-4F45-A06F-132E02827649}">
      <dgm:prSet/>
      <dgm:spPr/>
      <dgm:t>
        <a:bodyPr/>
        <a:lstStyle/>
        <a:p>
          <a:endParaRPr lang="en-US"/>
        </a:p>
      </dgm:t>
    </dgm:pt>
    <dgm:pt modelId="{FEC0A37B-861D-4ABC-A2EB-3C236668FB9C}">
      <dgm:prSet custT="1"/>
      <dgm:spPr/>
      <dgm:t>
        <a:bodyPr/>
        <a:lstStyle/>
        <a:p>
          <a:r>
            <a:rPr lang="en-US" sz="1400" dirty="0" err="1" smtClean="0">
              <a:latin typeface="Arial" panose="020B0604020202020204" pitchFamily="34" charset="0"/>
              <a:cs typeface="Arial" panose="020B0604020202020204" pitchFamily="34" charset="0"/>
            </a:rPr>
            <a:t>Heathfield</a:t>
          </a:r>
          <a:r>
            <a:rPr lang="en-US" sz="1400" dirty="0" smtClean="0">
              <a:latin typeface="Arial" panose="020B0604020202020204" pitchFamily="34" charset="0"/>
              <a:cs typeface="Arial" panose="020B0604020202020204" pitchFamily="34" charset="0"/>
            </a:rPr>
            <a:t> (2001) suggests that feedback from a variety of sources can diminish the prevalence of discrimination based on gender, race, and age.</a:t>
          </a:r>
          <a:endParaRPr lang="en-US" sz="1400" dirty="0">
            <a:latin typeface="Arial" panose="020B0604020202020204" pitchFamily="34" charset="0"/>
            <a:cs typeface="Arial" panose="020B0604020202020204" pitchFamily="34" charset="0"/>
          </a:endParaRPr>
        </a:p>
      </dgm:t>
    </dgm:pt>
    <dgm:pt modelId="{5AB10FF9-3623-486A-B17B-DEB18D088756}" type="parTrans" cxnId="{A698B5E5-866B-4509-B775-9B3782923FB7}">
      <dgm:prSet/>
      <dgm:spPr/>
    </dgm:pt>
    <dgm:pt modelId="{8A7E0D00-C4F9-44C9-9C70-2469DE3E07CC}" type="sibTrans" cxnId="{A698B5E5-866B-4509-B775-9B3782923FB7}">
      <dgm:prSet/>
      <dgm:spPr/>
    </dgm:pt>
    <dgm:pt modelId="{56262B78-8C67-4B1E-9F6C-E4F8CA2CA468}" type="pres">
      <dgm:prSet presAssocID="{2DC6E57F-DB4E-475F-9E1E-9F071BFBB648}" presName="linear" presStyleCnt="0">
        <dgm:presLayoutVars>
          <dgm:animLvl val="lvl"/>
          <dgm:resizeHandles val="exact"/>
        </dgm:presLayoutVars>
      </dgm:prSet>
      <dgm:spPr/>
      <dgm:t>
        <a:bodyPr/>
        <a:lstStyle/>
        <a:p>
          <a:endParaRPr lang="en-US"/>
        </a:p>
      </dgm:t>
    </dgm:pt>
    <dgm:pt modelId="{E07056E0-B140-45B9-8D2B-CA69F05A67F6}" type="pres">
      <dgm:prSet presAssocID="{F0D3B5EA-3734-4FDA-941B-C016C0A873D0}" presName="parentText" presStyleLbl="node1" presStyleIdx="0" presStyleCnt="4">
        <dgm:presLayoutVars>
          <dgm:chMax val="0"/>
          <dgm:bulletEnabled val="1"/>
        </dgm:presLayoutVars>
      </dgm:prSet>
      <dgm:spPr/>
      <dgm:t>
        <a:bodyPr/>
        <a:lstStyle/>
        <a:p>
          <a:endParaRPr lang="en-US"/>
        </a:p>
      </dgm:t>
    </dgm:pt>
    <dgm:pt modelId="{24EC7663-BE7B-4722-92E0-B6A917B23235}" type="pres">
      <dgm:prSet presAssocID="{89C68E80-04D8-4EE6-B012-8D8AB36934AD}" presName="spacer" presStyleCnt="0"/>
      <dgm:spPr/>
    </dgm:pt>
    <dgm:pt modelId="{DD7A6D02-6620-4D41-B3C7-2BD9A3872EE7}" type="pres">
      <dgm:prSet presAssocID="{FEC0A37B-861D-4ABC-A2EB-3C236668FB9C}" presName="parentText" presStyleLbl="node1" presStyleIdx="1" presStyleCnt="4">
        <dgm:presLayoutVars>
          <dgm:chMax val="0"/>
          <dgm:bulletEnabled val="1"/>
        </dgm:presLayoutVars>
      </dgm:prSet>
      <dgm:spPr/>
      <dgm:t>
        <a:bodyPr/>
        <a:lstStyle/>
        <a:p>
          <a:endParaRPr lang="en-US"/>
        </a:p>
      </dgm:t>
    </dgm:pt>
    <dgm:pt modelId="{0056D504-1D04-48EA-9541-4F158BEFE828}" type="pres">
      <dgm:prSet presAssocID="{8A7E0D00-C4F9-44C9-9C70-2469DE3E07CC}" presName="spacer" presStyleCnt="0"/>
      <dgm:spPr/>
    </dgm:pt>
    <dgm:pt modelId="{D7DE78D7-DD37-4EFD-8552-5737452DCD35}" type="pres">
      <dgm:prSet presAssocID="{151D6D6A-EEB9-43B8-AB9A-4264D29FEC34}" presName="parentText" presStyleLbl="node1" presStyleIdx="2" presStyleCnt="4">
        <dgm:presLayoutVars>
          <dgm:chMax val="0"/>
          <dgm:bulletEnabled val="1"/>
        </dgm:presLayoutVars>
      </dgm:prSet>
      <dgm:spPr/>
      <dgm:t>
        <a:bodyPr/>
        <a:lstStyle/>
        <a:p>
          <a:endParaRPr lang="en-US"/>
        </a:p>
      </dgm:t>
    </dgm:pt>
    <dgm:pt modelId="{4E09095A-9E64-4282-9CE6-EF9C42E62A0E}" type="pres">
      <dgm:prSet presAssocID="{4C95B415-5A94-4575-A5AD-B1E13451C263}" presName="spacer" presStyleCnt="0"/>
      <dgm:spPr/>
    </dgm:pt>
    <dgm:pt modelId="{AFE0E083-0952-4DC2-9B88-BBCC9191A4B3}" type="pres">
      <dgm:prSet presAssocID="{C7751076-E3C4-45EC-B965-16DD056F5EBF}" presName="parentText" presStyleLbl="node1" presStyleIdx="3" presStyleCnt="4">
        <dgm:presLayoutVars>
          <dgm:chMax val="0"/>
          <dgm:bulletEnabled val="1"/>
        </dgm:presLayoutVars>
      </dgm:prSet>
      <dgm:spPr/>
      <dgm:t>
        <a:bodyPr/>
        <a:lstStyle/>
        <a:p>
          <a:endParaRPr lang="en-US"/>
        </a:p>
      </dgm:t>
    </dgm:pt>
  </dgm:ptLst>
  <dgm:cxnLst>
    <dgm:cxn modelId="{276245B7-AAD6-4C73-9C1B-9F11A030C5CA}" srcId="{2DC6E57F-DB4E-475F-9E1E-9F071BFBB648}" destId="{F0D3B5EA-3734-4FDA-941B-C016C0A873D0}" srcOrd="0" destOrd="0" parTransId="{01245D2A-B8C9-4FBA-8842-448AFAD26B09}" sibTransId="{89C68E80-04D8-4EE6-B012-8D8AB36934AD}"/>
    <dgm:cxn modelId="{D4188A4A-43BF-471B-8956-6B5FEF290837}" type="presOf" srcId="{151D6D6A-EEB9-43B8-AB9A-4264D29FEC34}" destId="{D7DE78D7-DD37-4EFD-8552-5737452DCD35}" srcOrd="0" destOrd="0" presId="urn:microsoft.com/office/officeart/2005/8/layout/vList2"/>
    <dgm:cxn modelId="{E311B04E-E12C-4010-82C2-BE54A0D96BC4}" type="presOf" srcId="{FEC0A37B-861D-4ABC-A2EB-3C236668FB9C}" destId="{DD7A6D02-6620-4D41-B3C7-2BD9A3872EE7}" srcOrd="0" destOrd="0" presId="urn:microsoft.com/office/officeart/2005/8/layout/vList2"/>
    <dgm:cxn modelId="{840E22AF-626D-4D65-93F8-27318F4CB511}" type="presOf" srcId="{2DC6E57F-DB4E-475F-9E1E-9F071BFBB648}" destId="{56262B78-8C67-4B1E-9F6C-E4F8CA2CA468}" srcOrd="0" destOrd="0" presId="urn:microsoft.com/office/officeart/2005/8/layout/vList2"/>
    <dgm:cxn modelId="{8B1283BE-DEFD-4C07-A3EC-2F9B124F8532}" type="presOf" srcId="{C7751076-E3C4-45EC-B965-16DD056F5EBF}" destId="{AFE0E083-0952-4DC2-9B88-BBCC9191A4B3}" srcOrd="0" destOrd="0" presId="urn:microsoft.com/office/officeart/2005/8/layout/vList2"/>
    <dgm:cxn modelId="{31AD3D65-C0EB-44A4-A28A-2F6B95C7B6E8}" srcId="{2DC6E57F-DB4E-475F-9E1E-9F071BFBB648}" destId="{151D6D6A-EEB9-43B8-AB9A-4264D29FEC34}" srcOrd="2" destOrd="0" parTransId="{0AEFBFB3-4349-430E-A4FA-B8B6F222909F}" sibTransId="{4C95B415-5A94-4575-A5AD-B1E13451C263}"/>
    <dgm:cxn modelId="{4B6D466E-984E-4F45-A06F-132E02827649}" srcId="{2DC6E57F-DB4E-475F-9E1E-9F071BFBB648}" destId="{C7751076-E3C4-45EC-B965-16DD056F5EBF}" srcOrd="3" destOrd="0" parTransId="{B6F58FA3-78AF-481A-BA31-069450954FD7}" sibTransId="{DA62E23A-C3DE-4B0B-B95A-19C2143ED63A}"/>
    <dgm:cxn modelId="{A698B5E5-866B-4509-B775-9B3782923FB7}" srcId="{2DC6E57F-DB4E-475F-9E1E-9F071BFBB648}" destId="{FEC0A37B-861D-4ABC-A2EB-3C236668FB9C}" srcOrd="1" destOrd="0" parTransId="{5AB10FF9-3623-486A-B17B-DEB18D088756}" sibTransId="{8A7E0D00-C4F9-44C9-9C70-2469DE3E07CC}"/>
    <dgm:cxn modelId="{56F86C87-6A50-477F-84AB-F0FD387F4337}" type="presOf" srcId="{F0D3B5EA-3734-4FDA-941B-C016C0A873D0}" destId="{E07056E0-B140-45B9-8D2B-CA69F05A67F6}" srcOrd="0" destOrd="0" presId="urn:microsoft.com/office/officeart/2005/8/layout/vList2"/>
    <dgm:cxn modelId="{E40CCA05-992B-433C-AFBF-639C45A3C430}" type="presParOf" srcId="{56262B78-8C67-4B1E-9F6C-E4F8CA2CA468}" destId="{E07056E0-B140-45B9-8D2B-CA69F05A67F6}" srcOrd="0" destOrd="0" presId="urn:microsoft.com/office/officeart/2005/8/layout/vList2"/>
    <dgm:cxn modelId="{536BD125-C4EF-407A-9B26-581F62FDA78D}" type="presParOf" srcId="{56262B78-8C67-4B1E-9F6C-E4F8CA2CA468}" destId="{24EC7663-BE7B-4722-92E0-B6A917B23235}" srcOrd="1" destOrd="0" presId="urn:microsoft.com/office/officeart/2005/8/layout/vList2"/>
    <dgm:cxn modelId="{D07CDD56-1A8C-4C5B-BE9D-5134ECF9F15B}" type="presParOf" srcId="{56262B78-8C67-4B1E-9F6C-E4F8CA2CA468}" destId="{DD7A6D02-6620-4D41-B3C7-2BD9A3872EE7}" srcOrd="2" destOrd="0" presId="urn:microsoft.com/office/officeart/2005/8/layout/vList2"/>
    <dgm:cxn modelId="{A4729FA8-D778-4E61-B9E7-F440C61DCFF9}" type="presParOf" srcId="{56262B78-8C67-4B1E-9F6C-E4F8CA2CA468}" destId="{0056D504-1D04-48EA-9541-4F158BEFE828}" srcOrd="3" destOrd="0" presId="urn:microsoft.com/office/officeart/2005/8/layout/vList2"/>
    <dgm:cxn modelId="{A8D6E7E0-A977-40CE-AD92-F746C6D119FE}" type="presParOf" srcId="{56262B78-8C67-4B1E-9F6C-E4F8CA2CA468}" destId="{D7DE78D7-DD37-4EFD-8552-5737452DCD35}" srcOrd="4" destOrd="0" presId="urn:microsoft.com/office/officeart/2005/8/layout/vList2"/>
    <dgm:cxn modelId="{3DAFCCA2-9F3D-463C-AA07-D073DE6C84B3}" type="presParOf" srcId="{56262B78-8C67-4B1E-9F6C-E4F8CA2CA468}" destId="{4E09095A-9E64-4282-9CE6-EF9C42E62A0E}" srcOrd="5" destOrd="0" presId="urn:microsoft.com/office/officeart/2005/8/layout/vList2"/>
    <dgm:cxn modelId="{74C2AEBA-2D74-4EBB-8193-924C68850DF5}" type="presParOf" srcId="{56262B78-8C67-4B1E-9F6C-E4F8CA2CA468}" destId="{AFE0E083-0952-4DC2-9B88-BBCC9191A4B3}"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0F4F54-9034-4AE8-8987-C103148DDCC6}">
      <dsp:nvSpPr>
        <dsp:cNvPr id="0" name=""/>
        <dsp:cNvSpPr/>
      </dsp:nvSpPr>
      <dsp:spPr>
        <a:xfrm>
          <a:off x="739874" y="168281"/>
          <a:ext cx="2196000" cy="219600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712145-51B2-450E-8A75-089EC29612B2}">
      <dsp:nvSpPr>
        <dsp:cNvPr id="0" name=""/>
        <dsp:cNvSpPr/>
      </dsp:nvSpPr>
      <dsp:spPr>
        <a:xfrm>
          <a:off x="1207874" y="636281"/>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A19DAAD-18E9-4DE6-B887-7DBA4E34B569}">
      <dsp:nvSpPr>
        <dsp:cNvPr id="0" name=""/>
        <dsp:cNvSpPr/>
      </dsp:nvSpPr>
      <dsp:spPr>
        <a:xfrm>
          <a:off x="37874" y="3048281"/>
          <a:ext cx="3600000" cy="166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622300">
            <a:lnSpc>
              <a:spcPct val="90000"/>
            </a:lnSpc>
            <a:spcBef>
              <a:spcPct val="0"/>
            </a:spcBef>
            <a:spcAft>
              <a:spcPct val="35000"/>
            </a:spcAft>
            <a:defRPr cap="all"/>
          </a:pPr>
          <a:r>
            <a:rPr lang="en-US" sz="1400" kern="1200" dirty="0">
              <a:latin typeface="Arial" panose="020B0604020202020204" pitchFamily="34" charset="0"/>
              <a:cs typeface="Arial" panose="020B0604020202020204" pitchFamily="34" charset="0"/>
            </a:rPr>
            <a:t>Throughout their careers, managers must regularly encourage themselves and reenergize themselves through the process of 360degree feedback. The produced feedback must be used for development purposes, and it must be treated with care (Moxley, 1996).</a:t>
          </a:r>
        </a:p>
      </dsp:txBody>
      <dsp:txXfrm>
        <a:off x="37874" y="3048281"/>
        <a:ext cx="3600000" cy="1665000"/>
      </dsp:txXfrm>
    </dsp:sp>
    <dsp:sp modelId="{327B3766-EFEA-46AC-B1D5-02ACC4165DE8}">
      <dsp:nvSpPr>
        <dsp:cNvPr id="0" name=""/>
        <dsp:cNvSpPr/>
      </dsp:nvSpPr>
      <dsp:spPr>
        <a:xfrm>
          <a:off x="4969874" y="168281"/>
          <a:ext cx="2196000" cy="219600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80F3A0-31B1-482E-AAE8-83FB542EB1E9}">
      <dsp:nvSpPr>
        <dsp:cNvPr id="0" name=""/>
        <dsp:cNvSpPr/>
      </dsp:nvSpPr>
      <dsp:spPr>
        <a:xfrm>
          <a:off x="5437874" y="636281"/>
          <a:ext cx="1260000" cy="1260000"/>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2BA47D7-1FEC-412E-A391-E96FDA225DC2}">
      <dsp:nvSpPr>
        <dsp:cNvPr id="0" name=""/>
        <dsp:cNvSpPr/>
      </dsp:nvSpPr>
      <dsp:spPr>
        <a:xfrm>
          <a:off x="4267875" y="3048281"/>
          <a:ext cx="3600000" cy="166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622300">
            <a:lnSpc>
              <a:spcPct val="90000"/>
            </a:lnSpc>
            <a:spcBef>
              <a:spcPct val="0"/>
            </a:spcBef>
            <a:spcAft>
              <a:spcPct val="35000"/>
            </a:spcAft>
            <a:defRPr cap="all"/>
          </a:pPr>
          <a:r>
            <a:rPr lang="en-GB" sz="1400" kern="1200" dirty="0">
              <a:latin typeface="Arial" panose="020B0604020202020204" pitchFamily="34" charset="0"/>
              <a:cs typeface="Arial" panose="020B0604020202020204" pitchFamily="34" charset="0"/>
            </a:rPr>
            <a:t>According to research by Pollitt (2004), 360-degree feedback benefits individuals in a variety of ways, including improving performance  and structural skills. In addition, he affirmed that this method is more appreciated than the traditional method and is more adaptable and pleasant. </a:t>
          </a:r>
          <a:endParaRPr lang="en-US" sz="1400" kern="1200" dirty="0">
            <a:latin typeface="Arial" panose="020B0604020202020204" pitchFamily="34" charset="0"/>
            <a:cs typeface="Arial" panose="020B0604020202020204" pitchFamily="34" charset="0"/>
          </a:endParaRPr>
        </a:p>
      </dsp:txBody>
      <dsp:txXfrm>
        <a:off x="4267875" y="3048281"/>
        <a:ext cx="3600000" cy="1665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1AF2CE-656E-4328-A423-FDD7F318F71A}">
      <dsp:nvSpPr>
        <dsp:cNvPr id="0" name=""/>
        <dsp:cNvSpPr/>
      </dsp:nvSpPr>
      <dsp:spPr>
        <a:xfrm>
          <a:off x="5539" y="410139"/>
          <a:ext cx="2267837" cy="2027384"/>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89ED056-3405-40F4-938C-B0CE83AD3EB0}">
      <dsp:nvSpPr>
        <dsp:cNvPr id="0" name=""/>
        <dsp:cNvSpPr/>
      </dsp:nvSpPr>
      <dsp:spPr>
        <a:xfrm>
          <a:off x="239662" y="632556"/>
          <a:ext cx="2267837" cy="2027384"/>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US" sz="1400" kern="1200" dirty="0">
              <a:latin typeface="Arial" panose="020B0604020202020204" pitchFamily="34" charset="0"/>
              <a:cs typeface="Arial" panose="020B0604020202020204" pitchFamily="34" charset="0"/>
            </a:rPr>
            <a:t>The power of rating their employer may be felt by the rater. Employees may feel empowered and have the right to speak up if they have the chance to rate their employer (</a:t>
          </a:r>
          <a:r>
            <a:rPr lang="en-US" sz="1400" kern="1200" dirty="0" err="1">
              <a:latin typeface="Arial" panose="020B0604020202020204" pitchFamily="34" charset="0"/>
              <a:cs typeface="Arial" panose="020B0604020202020204" pitchFamily="34" charset="0"/>
            </a:rPr>
            <a:t>Alimo</a:t>
          </a:r>
          <a:r>
            <a:rPr lang="en-US" sz="1400" kern="1200" dirty="0">
              <a:latin typeface="Arial" panose="020B0604020202020204" pitchFamily="34" charset="0"/>
              <a:cs typeface="Arial" panose="020B0604020202020204" pitchFamily="34" charset="0"/>
            </a:rPr>
            <a:t>-Metcalfe, 2003).</a:t>
          </a:r>
        </a:p>
      </dsp:txBody>
      <dsp:txXfrm>
        <a:off x="299042" y="691936"/>
        <a:ext cx="2149077" cy="1908624"/>
      </dsp:txXfrm>
    </dsp:sp>
    <dsp:sp modelId="{1222FE5A-264E-4D1C-9C7C-ED06314087D0}">
      <dsp:nvSpPr>
        <dsp:cNvPr id="0" name=""/>
        <dsp:cNvSpPr/>
      </dsp:nvSpPr>
      <dsp:spPr>
        <a:xfrm>
          <a:off x="2571305" y="358893"/>
          <a:ext cx="2191222" cy="216720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D84503A-5681-43BE-A81F-BF2296E0D51F}">
      <dsp:nvSpPr>
        <dsp:cNvPr id="0" name=""/>
        <dsp:cNvSpPr/>
      </dsp:nvSpPr>
      <dsp:spPr>
        <a:xfrm>
          <a:off x="2805428" y="581310"/>
          <a:ext cx="2191222" cy="2167206"/>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kern="1200" dirty="0">
              <a:latin typeface="Arial" panose="020B0604020202020204" pitchFamily="34" charset="0"/>
              <a:cs typeface="Arial" panose="020B0604020202020204" pitchFamily="34" charset="0"/>
            </a:rPr>
            <a:t>Performance coaching is conducted using a multi-rater feedback system that provides high-quality input (Atwater et al., 2007). </a:t>
          </a:r>
          <a:endParaRPr lang="en-US" sz="1400" kern="1200" dirty="0">
            <a:latin typeface="Arial" panose="020B0604020202020204" pitchFamily="34" charset="0"/>
            <a:cs typeface="Arial" panose="020B0604020202020204" pitchFamily="34" charset="0"/>
          </a:endParaRPr>
        </a:p>
      </dsp:txBody>
      <dsp:txXfrm>
        <a:off x="2868903" y="644785"/>
        <a:ext cx="2064272" cy="2040256"/>
      </dsp:txXfrm>
    </dsp:sp>
    <dsp:sp modelId="{221F9271-CFD6-4FB4-BD3A-03D89B91E03E}">
      <dsp:nvSpPr>
        <dsp:cNvPr id="0" name=""/>
        <dsp:cNvSpPr/>
      </dsp:nvSpPr>
      <dsp:spPr>
        <a:xfrm>
          <a:off x="5352333" y="316090"/>
          <a:ext cx="2143075" cy="2018339"/>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4C42DD0-6B4F-4FFF-8DE6-C8DBC0893D3D}">
      <dsp:nvSpPr>
        <dsp:cNvPr id="0" name=""/>
        <dsp:cNvSpPr/>
      </dsp:nvSpPr>
      <dsp:spPr>
        <a:xfrm>
          <a:off x="5586456" y="538507"/>
          <a:ext cx="2143075" cy="2018339"/>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kern="1200" dirty="0">
              <a:latin typeface="Arial" panose="020B0604020202020204" pitchFamily="34" charset="0"/>
              <a:cs typeface="Arial" panose="020B0604020202020204" pitchFamily="34" charset="0"/>
            </a:rPr>
            <a:t>Deci and Ryan (1985) provide an example of how excellent and rewarding  work can enhance employees' perceptions of their own abilities, which in turn can increase their intrinsic motivation.</a:t>
          </a:r>
          <a:endParaRPr lang="en-US" sz="1400" kern="1200" dirty="0">
            <a:latin typeface="Arial" panose="020B0604020202020204" pitchFamily="34" charset="0"/>
            <a:cs typeface="Arial" panose="020B0604020202020204" pitchFamily="34" charset="0"/>
          </a:endParaRPr>
        </a:p>
      </dsp:txBody>
      <dsp:txXfrm>
        <a:off x="5645571" y="597622"/>
        <a:ext cx="2024845" cy="190010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7056E0-B140-45B9-8D2B-CA69F05A67F6}">
      <dsp:nvSpPr>
        <dsp:cNvPr id="0" name=""/>
        <dsp:cNvSpPr/>
      </dsp:nvSpPr>
      <dsp:spPr>
        <a:xfrm>
          <a:off x="0" y="58623"/>
          <a:ext cx="4916510" cy="12168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l" defTabSz="622300">
            <a:lnSpc>
              <a:spcPct val="90000"/>
            </a:lnSpc>
            <a:spcBef>
              <a:spcPct val="0"/>
            </a:spcBef>
            <a:spcAft>
              <a:spcPct val="35000"/>
            </a:spcAft>
          </a:pPr>
          <a:r>
            <a:rPr lang="en-US" sz="1400" kern="1200" dirty="0">
              <a:latin typeface="Arial" panose="020B0604020202020204" pitchFamily="34" charset="0"/>
              <a:cs typeface="Arial" panose="020B0604020202020204" pitchFamily="34" charset="0"/>
            </a:rPr>
            <a:t>Employees have the chance to assess both their own conduct and that of the people with whom they interact on a daily basis through the use of 360degree feedback (Rohan-Jones, 2004).</a:t>
          </a:r>
        </a:p>
      </dsp:txBody>
      <dsp:txXfrm>
        <a:off x="59399" y="118022"/>
        <a:ext cx="4797712" cy="1098002"/>
      </dsp:txXfrm>
    </dsp:sp>
    <dsp:sp modelId="{DD7A6D02-6620-4D41-B3C7-2BD9A3872EE7}">
      <dsp:nvSpPr>
        <dsp:cNvPr id="0" name=""/>
        <dsp:cNvSpPr/>
      </dsp:nvSpPr>
      <dsp:spPr>
        <a:xfrm>
          <a:off x="0" y="1462623"/>
          <a:ext cx="4916510" cy="12168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l" defTabSz="622300">
            <a:lnSpc>
              <a:spcPct val="90000"/>
            </a:lnSpc>
            <a:spcBef>
              <a:spcPct val="0"/>
            </a:spcBef>
            <a:spcAft>
              <a:spcPct val="35000"/>
            </a:spcAft>
          </a:pPr>
          <a:r>
            <a:rPr lang="en-US" sz="1400" kern="1200" dirty="0" err="1" smtClean="0">
              <a:latin typeface="Arial" panose="020B0604020202020204" pitchFamily="34" charset="0"/>
              <a:cs typeface="Arial" panose="020B0604020202020204" pitchFamily="34" charset="0"/>
            </a:rPr>
            <a:t>Heathfield</a:t>
          </a:r>
          <a:r>
            <a:rPr lang="en-US" sz="1400" kern="1200" dirty="0" smtClean="0">
              <a:latin typeface="Arial" panose="020B0604020202020204" pitchFamily="34" charset="0"/>
              <a:cs typeface="Arial" panose="020B0604020202020204" pitchFamily="34" charset="0"/>
            </a:rPr>
            <a:t> (2001) suggests that feedback from a variety of sources can diminish the prevalence of discrimination based on gender, race, and age.</a:t>
          </a:r>
          <a:endParaRPr lang="en-US" sz="1400" kern="1200" dirty="0">
            <a:latin typeface="Arial" panose="020B0604020202020204" pitchFamily="34" charset="0"/>
            <a:cs typeface="Arial" panose="020B0604020202020204" pitchFamily="34" charset="0"/>
          </a:endParaRPr>
        </a:p>
      </dsp:txBody>
      <dsp:txXfrm>
        <a:off x="59399" y="1522022"/>
        <a:ext cx="4797712" cy="1098002"/>
      </dsp:txXfrm>
    </dsp:sp>
    <dsp:sp modelId="{D7DE78D7-DD37-4EFD-8552-5737452DCD35}">
      <dsp:nvSpPr>
        <dsp:cNvPr id="0" name=""/>
        <dsp:cNvSpPr/>
      </dsp:nvSpPr>
      <dsp:spPr>
        <a:xfrm>
          <a:off x="0" y="2866623"/>
          <a:ext cx="4916510" cy="12168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l" defTabSz="622300">
            <a:lnSpc>
              <a:spcPct val="90000"/>
            </a:lnSpc>
            <a:spcBef>
              <a:spcPct val="0"/>
            </a:spcBef>
            <a:spcAft>
              <a:spcPct val="35000"/>
            </a:spcAft>
          </a:pPr>
          <a:r>
            <a:rPr lang="en-US" sz="1400" kern="1200" dirty="0" smtClean="0">
              <a:latin typeface="Arial" panose="020B0604020202020204" pitchFamily="34" charset="0"/>
              <a:cs typeface="Arial" panose="020B0604020202020204" pitchFamily="34" charset="0"/>
            </a:rPr>
            <a:t>Legal protection is another benefit of 360degree feedback (Carter et al., 2005; </a:t>
          </a:r>
          <a:r>
            <a:rPr lang="en-US" sz="1400" kern="1200" dirty="0" err="1" smtClean="0">
              <a:latin typeface="Arial" panose="020B0604020202020204" pitchFamily="34" charset="0"/>
              <a:cs typeface="Arial" panose="020B0604020202020204" pitchFamily="34" charset="0"/>
            </a:rPr>
            <a:t>Gitlespie</a:t>
          </a:r>
          <a:r>
            <a:rPr lang="en-US" sz="1400" kern="1200" dirty="0" smtClean="0">
              <a:latin typeface="Arial" panose="020B0604020202020204" pitchFamily="34" charset="0"/>
              <a:cs typeface="Arial" panose="020B0604020202020204" pitchFamily="34" charset="0"/>
            </a:rPr>
            <a:t> and Parry, 2006).</a:t>
          </a:r>
          <a:endParaRPr lang="en-US" sz="1400" kern="1200" dirty="0">
            <a:latin typeface="Arial" panose="020B0604020202020204" pitchFamily="34" charset="0"/>
            <a:cs typeface="Arial" panose="020B0604020202020204" pitchFamily="34" charset="0"/>
          </a:endParaRPr>
        </a:p>
      </dsp:txBody>
      <dsp:txXfrm>
        <a:off x="59399" y="2926022"/>
        <a:ext cx="4797712" cy="1098002"/>
      </dsp:txXfrm>
    </dsp:sp>
    <dsp:sp modelId="{AFE0E083-0952-4DC2-9B88-BBCC9191A4B3}">
      <dsp:nvSpPr>
        <dsp:cNvPr id="0" name=""/>
        <dsp:cNvSpPr/>
      </dsp:nvSpPr>
      <dsp:spPr>
        <a:xfrm>
          <a:off x="0" y="4270623"/>
          <a:ext cx="4916510" cy="12168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l" defTabSz="622300">
            <a:lnSpc>
              <a:spcPct val="90000"/>
            </a:lnSpc>
            <a:spcBef>
              <a:spcPct val="0"/>
            </a:spcBef>
            <a:spcAft>
              <a:spcPct val="35000"/>
            </a:spcAft>
          </a:pPr>
          <a:r>
            <a:rPr lang="en-US" sz="1400" kern="1200" dirty="0">
              <a:latin typeface="Arial" panose="020B0604020202020204" pitchFamily="34" charset="0"/>
              <a:cs typeface="Arial" panose="020B0604020202020204" pitchFamily="34" charset="0"/>
            </a:rPr>
            <a:t>Useful tool for staff development</a:t>
          </a:r>
        </a:p>
      </dsp:txBody>
      <dsp:txXfrm>
        <a:off x="59399" y="4330022"/>
        <a:ext cx="4797712" cy="1098002"/>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xmlns="">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CE518E-DCB6-42D7-A809-606C80D3BDC3}" type="datetimeFigureOut">
              <a:rPr lang="en-GB" smtClean="0"/>
              <a:t>23/10/2023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40FB07F-DED0-475B-A714-E2BBE1B1AC20}" type="slidenum">
              <a:rPr lang="en-GB" smtClean="0"/>
              <a:t>‹#›</a:t>
            </a:fld>
            <a:endParaRPr lang="en-GB"/>
          </a:p>
        </p:txBody>
      </p:sp>
    </p:spTree>
    <p:extLst>
      <p:ext uri="{BB962C8B-B14F-4D97-AF65-F5344CB8AC3E}">
        <p14:creationId xmlns:p14="http://schemas.microsoft.com/office/powerpoint/2010/main" val="25916591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40FB07F-DED0-475B-A714-E2BBE1B1AC20}" type="slidenum">
              <a:rPr lang="en-GB" smtClean="0"/>
              <a:t>1</a:t>
            </a:fld>
            <a:endParaRPr lang="en-GB"/>
          </a:p>
        </p:txBody>
      </p:sp>
    </p:spTree>
    <p:extLst>
      <p:ext uri="{BB962C8B-B14F-4D97-AF65-F5344CB8AC3E}">
        <p14:creationId xmlns:p14="http://schemas.microsoft.com/office/powerpoint/2010/main" val="33991471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40FB07F-DED0-475B-A714-E2BBE1B1AC20}" type="slidenum">
              <a:rPr lang="en-GB" smtClean="0"/>
              <a:t>2</a:t>
            </a:fld>
            <a:endParaRPr lang="en-GB"/>
          </a:p>
        </p:txBody>
      </p:sp>
    </p:spTree>
    <p:extLst>
      <p:ext uri="{BB962C8B-B14F-4D97-AF65-F5344CB8AC3E}">
        <p14:creationId xmlns:p14="http://schemas.microsoft.com/office/powerpoint/2010/main" val="7337256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727A246A-0956-4E0B-9D57-903C0F909D34}" type="datetimeFigureOut">
              <a:rPr lang="en-US" smtClean="0"/>
              <a:t>10/23/2023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269F1F2-21F9-4215-926C-AC54BF664BC8}" type="slidenum">
              <a:rPr lang="en-US" smtClean="0"/>
              <a:t>‹#›</a:t>
            </a:fld>
            <a:endParaRPr lang="en-US"/>
          </a:p>
        </p:txBody>
      </p:sp>
    </p:spTree>
    <p:extLst>
      <p:ext uri="{BB962C8B-B14F-4D97-AF65-F5344CB8AC3E}">
        <p14:creationId xmlns:p14="http://schemas.microsoft.com/office/powerpoint/2010/main" val="12019102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27A246A-0956-4E0B-9D57-903C0F909D34}" type="datetimeFigureOut">
              <a:rPr lang="en-US" smtClean="0"/>
              <a:t>10/23/2023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269F1F2-21F9-4215-926C-AC54BF664BC8}" type="slidenum">
              <a:rPr lang="en-US" smtClean="0"/>
              <a:t>‹#›</a:t>
            </a:fld>
            <a:endParaRPr lang="en-US"/>
          </a:p>
        </p:txBody>
      </p:sp>
    </p:spTree>
    <p:extLst>
      <p:ext uri="{BB962C8B-B14F-4D97-AF65-F5344CB8AC3E}">
        <p14:creationId xmlns:p14="http://schemas.microsoft.com/office/powerpoint/2010/main" val="593566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27A246A-0956-4E0B-9D57-903C0F909D34}" type="datetimeFigureOut">
              <a:rPr lang="en-US" smtClean="0"/>
              <a:t>10/23/2023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269F1F2-21F9-4215-926C-AC54BF664BC8}" type="slidenum">
              <a:rPr lang="en-US" smtClean="0"/>
              <a:t>‹#›</a:t>
            </a:fld>
            <a:endParaRPr lang="en-US"/>
          </a:p>
        </p:txBody>
      </p:sp>
    </p:spTree>
    <p:extLst>
      <p:ext uri="{BB962C8B-B14F-4D97-AF65-F5344CB8AC3E}">
        <p14:creationId xmlns:p14="http://schemas.microsoft.com/office/powerpoint/2010/main" val="19559515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27A246A-0956-4E0B-9D57-903C0F909D34}" type="datetimeFigureOut">
              <a:rPr lang="en-US" smtClean="0"/>
              <a:t>10/23/2023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269F1F2-21F9-4215-926C-AC54BF664BC8}" type="slidenum">
              <a:rPr lang="en-US" smtClean="0"/>
              <a:t>‹#›</a:t>
            </a:fld>
            <a:endParaRPr lang="en-US"/>
          </a:p>
        </p:txBody>
      </p:sp>
    </p:spTree>
    <p:extLst>
      <p:ext uri="{BB962C8B-B14F-4D97-AF65-F5344CB8AC3E}">
        <p14:creationId xmlns:p14="http://schemas.microsoft.com/office/powerpoint/2010/main" val="41741004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27A246A-0956-4E0B-9D57-903C0F909D34}" type="datetimeFigureOut">
              <a:rPr lang="en-US" smtClean="0"/>
              <a:t>10/23/2023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269F1F2-21F9-4215-926C-AC54BF664BC8}" type="slidenum">
              <a:rPr lang="en-US" smtClean="0"/>
              <a:t>‹#›</a:t>
            </a:fld>
            <a:endParaRPr lang="en-US"/>
          </a:p>
        </p:txBody>
      </p:sp>
    </p:spTree>
    <p:extLst>
      <p:ext uri="{BB962C8B-B14F-4D97-AF65-F5344CB8AC3E}">
        <p14:creationId xmlns:p14="http://schemas.microsoft.com/office/powerpoint/2010/main" val="322551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27A246A-0956-4E0B-9D57-903C0F909D34}" type="datetimeFigureOut">
              <a:rPr lang="en-US" smtClean="0"/>
              <a:t>10/23/2023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269F1F2-21F9-4215-926C-AC54BF664BC8}" type="slidenum">
              <a:rPr lang="en-US" smtClean="0"/>
              <a:t>‹#›</a:t>
            </a:fld>
            <a:endParaRPr lang="en-US"/>
          </a:p>
        </p:txBody>
      </p:sp>
    </p:spTree>
    <p:extLst>
      <p:ext uri="{BB962C8B-B14F-4D97-AF65-F5344CB8AC3E}">
        <p14:creationId xmlns:p14="http://schemas.microsoft.com/office/powerpoint/2010/main" val="40637735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27A246A-0956-4E0B-9D57-903C0F909D34}" type="datetimeFigureOut">
              <a:rPr lang="en-US" smtClean="0"/>
              <a:t>10/23/2023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269F1F2-21F9-4215-926C-AC54BF664BC8}" type="slidenum">
              <a:rPr lang="en-US" smtClean="0"/>
              <a:t>‹#›</a:t>
            </a:fld>
            <a:endParaRPr lang="en-US"/>
          </a:p>
        </p:txBody>
      </p:sp>
    </p:spTree>
    <p:extLst>
      <p:ext uri="{BB962C8B-B14F-4D97-AF65-F5344CB8AC3E}">
        <p14:creationId xmlns:p14="http://schemas.microsoft.com/office/powerpoint/2010/main" val="24207620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27A246A-0956-4E0B-9D57-903C0F909D34}" type="datetimeFigureOut">
              <a:rPr lang="en-US" smtClean="0"/>
              <a:t>10/23/2023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269F1F2-21F9-4215-926C-AC54BF664BC8}" type="slidenum">
              <a:rPr lang="en-US" smtClean="0"/>
              <a:t>‹#›</a:t>
            </a:fld>
            <a:endParaRPr lang="en-US"/>
          </a:p>
        </p:txBody>
      </p:sp>
    </p:spTree>
    <p:extLst>
      <p:ext uri="{BB962C8B-B14F-4D97-AF65-F5344CB8AC3E}">
        <p14:creationId xmlns:p14="http://schemas.microsoft.com/office/powerpoint/2010/main" val="1808190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27A246A-0956-4E0B-9D57-903C0F909D34}" type="datetimeFigureOut">
              <a:rPr lang="en-US" smtClean="0"/>
              <a:t>10/23/2023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269F1F2-21F9-4215-926C-AC54BF664BC8}" type="slidenum">
              <a:rPr lang="en-US" smtClean="0"/>
              <a:t>‹#›</a:t>
            </a:fld>
            <a:endParaRPr lang="en-US"/>
          </a:p>
        </p:txBody>
      </p:sp>
    </p:spTree>
    <p:extLst>
      <p:ext uri="{BB962C8B-B14F-4D97-AF65-F5344CB8AC3E}">
        <p14:creationId xmlns:p14="http://schemas.microsoft.com/office/powerpoint/2010/main" val="967435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27A246A-0956-4E0B-9D57-903C0F909D34}" type="datetimeFigureOut">
              <a:rPr lang="en-US" smtClean="0"/>
              <a:t>10/23/2023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269F1F2-21F9-4215-926C-AC54BF664BC8}" type="slidenum">
              <a:rPr lang="en-US" smtClean="0"/>
              <a:t>‹#›</a:t>
            </a:fld>
            <a:endParaRPr lang="en-US"/>
          </a:p>
        </p:txBody>
      </p:sp>
    </p:spTree>
    <p:extLst>
      <p:ext uri="{BB962C8B-B14F-4D97-AF65-F5344CB8AC3E}">
        <p14:creationId xmlns:p14="http://schemas.microsoft.com/office/powerpoint/2010/main" val="39229536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27A246A-0956-4E0B-9D57-903C0F909D34}" type="datetimeFigureOut">
              <a:rPr lang="en-US" smtClean="0"/>
              <a:t>10/23/2023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269F1F2-21F9-4215-926C-AC54BF664BC8}" type="slidenum">
              <a:rPr lang="en-US" smtClean="0"/>
              <a:t>‹#›</a:t>
            </a:fld>
            <a:endParaRPr lang="en-US"/>
          </a:p>
        </p:txBody>
      </p:sp>
    </p:spTree>
    <p:extLst>
      <p:ext uri="{BB962C8B-B14F-4D97-AF65-F5344CB8AC3E}">
        <p14:creationId xmlns:p14="http://schemas.microsoft.com/office/powerpoint/2010/main" val="13818421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27A246A-0956-4E0B-9D57-903C0F909D34}" type="datetimeFigureOut">
              <a:rPr lang="en-US" smtClean="0"/>
              <a:t>10/23/2023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69F1F2-21F9-4215-926C-AC54BF664BC8}" type="slidenum">
              <a:rPr lang="en-US" smtClean="0"/>
              <a:t>‹#›</a:t>
            </a:fld>
            <a:endParaRPr lang="en-US"/>
          </a:p>
        </p:txBody>
      </p:sp>
    </p:spTree>
    <p:extLst>
      <p:ext uri="{BB962C8B-B14F-4D97-AF65-F5344CB8AC3E}">
        <p14:creationId xmlns:p14="http://schemas.microsoft.com/office/powerpoint/2010/main" val="4417698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fif"/><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6.jfif"/><Relationship Id="rId2" Type="http://schemas.openxmlformats.org/officeDocument/2006/relationships/image" Target="../media/image5.jfif"/><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doi.org/10.5815/ijisa.2014.08.09" TargetMode="External"/><Relationship Id="rId7" Type="http://schemas.openxmlformats.org/officeDocument/2006/relationships/hyperlink" Target="https://digitalcommons.uri.edu/cgi/viewcontent.cgi?article=1014&amp;context=lrc_paper_series" TargetMode="External"/><Relationship Id="rId2" Type="http://schemas.openxmlformats.org/officeDocument/2006/relationships/hyperlink" Target="https://doi.org/10.6007/IJARBSS/v6-i5/2124" TargetMode="External"/><Relationship Id="rId1" Type="http://schemas.openxmlformats.org/officeDocument/2006/relationships/slideLayout" Target="../slideLayouts/slideLayout6.xml"/><Relationship Id="rId6" Type="http://schemas.openxmlformats.org/officeDocument/2006/relationships/hyperlink" Target="https://hbr.org/2020/12/what-makes-a-360-degree-review-successful" TargetMode="External"/><Relationship Id="rId5" Type="http://schemas.openxmlformats.org/officeDocument/2006/relationships/hyperlink" Target="https://doi.org/10.1016/j.ins.2012.08.015" TargetMode="External"/><Relationship Id="rId4" Type="http://schemas.openxmlformats.org/officeDocument/2006/relationships/hyperlink" Target="http://www.rsisinternational.org/Issue10/112-116.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38">
            <a:extLst>
              <a:ext uri="{FF2B5EF4-FFF2-40B4-BE49-F238E27FC236}">
                <a16:creationId xmlns:a16="http://schemas.microsoft.com/office/drawing/2014/main" xmlns="" id="{BD396B13-A10E-4A7C-A096-8CAE0B98BDC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4" name="Picture 4">
            <a:extLst>
              <a:ext uri="{FF2B5EF4-FFF2-40B4-BE49-F238E27FC236}">
                <a16:creationId xmlns:a16="http://schemas.microsoft.com/office/drawing/2014/main" xmlns="" id="{3B009840-E781-5B94-F2A2-4C6F4DD6517C}"/>
              </a:ext>
            </a:extLst>
          </p:cNvPr>
          <p:cNvPicPr>
            <a:picLocks noChangeAspect="1"/>
          </p:cNvPicPr>
          <p:nvPr/>
        </p:nvPicPr>
        <p:blipFill rotWithShape="1">
          <a:blip r:embed="rId3"/>
          <a:srcRect l="14434" r="37304"/>
          <a:stretch/>
        </p:blipFill>
        <p:spPr>
          <a:xfrm>
            <a:off x="3615965" y="348856"/>
            <a:ext cx="5285455" cy="6160289"/>
          </a:xfrm>
          <a:custGeom>
            <a:avLst/>
            <a:gdLst/>
            <a:ahLst/>
            <a:cxnLst/>
            <a:rect l="l" t="t" r="r" b="b"/>
            <a:pathLst>
              <a:path w="7047273" h="6160289">
                <a:moveTo>
                  <a:pt x="0" y="0"/>
                </a:moveTo>
                <a:lnTo>
                  <a:pt x="7047273" y="0"/>
                </a:lnTo>
                <a:lnTo>
                  <a:pt x="7047273" y="2807326"/>
                </a:lnTo>
                <a:lnTo>
                  <a:pt x="3603828" y="6155120"/>
                </a:lnTo>
                <a:lnTo>
                  <a:pt x="7047273" y="6155120"/>
                </a:lnTo>
                <a:lnTo>
                  <a:pt x="7047273" y="6160289"/>
                </a:lnTo>
                <a:lnTo>
                  <a:pt x="0" y="6160289"/>
                </a:lnTo>
                <a:close/>
              </a:path>
            </a:pathLst>
          </a:custGeom>
        </p:spPr>
      </p:pic>
      <p:sp>
        <p:nvSpPr>
          <p:cNvPr id="48" name="Right Triangle 40">
            <a:extLst>
              <a:ext uri="{FF2B5EF4-FFF2-40B4-BE49-F238E27FC236}">
                <a16:creationId xmlns:a16="http://schemas.microsoft.com/office/drawing/2014/main" xmlns="" id="{52B7117A-6A3D-4C1E-8D25-852D81E78C5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Rectangle 42">
            <a:extLst>
              <a:ext uri="{FF2B5EF4-FFF2-40B4-BE49-F238E27FC236}">
                <a16:creationId xmlns:a16="http://schemas.microsoft.com/office/drawing/2014/main" xmlns="" id="{EE04B5EB-F158-4507-90DD-BD23620C7CC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82605" y="625059"/>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723899" y="1383528"/>
            <a:ext cx="2528592" cy="3167510"/>
          </a:xfrm>
        </p:spPr>
        <p:txBody>
          <a:bodyPr anchor="ctr">
            <a:normAutofit/>
          </a:bodyPr>
          <a:lstStyle/>
          <a:p>
            <a:pPr algn="r">
              <a:lnSpc>
                <a:spcPct val="90000"/>
              </a:lnSpc>
            </a:pPr>
            <a:r>
              <a:rPr lang="en-US" sz="3500" dirty="0">
                <a:latin typeface="Arial" panose="020B0604020202020204" pitchFamily="34" charset="0"/>
                <a:cs typeface="Arial" panose="020B0604020202020204" pitchFamily="34" charset="0"/>
              </a:rPr>
              <a:t>Importance and benefits of 360degree feedback</a:t>
            </a:r>
          </a:p>
        </p:txBody>
      </p:sp>
      <p:sp>
        <p:nvSpPr>
          <p:cNvPr id="3" name="Subtitle 2"/>
          <p:cNvSpPr>
            <a:spLocks noGrp="1"/>
          </p:cNvSpPr>
          <p:nvPr>
            <p:ph type="subTitle" idx="1"/>
          </p:nvPr>
        </p:nvSpPr>
        <p:spPr>
          <a:xfrm>
            <a:off x="723900" y="4582814"/>
            <a:ext cx="2528591" cy="1312657"/>
          </a:xfrm>
        </p:spPr>
        <p:txBody>
          <a:bodyPr anchor="t">
            <a:normAutofit/>
          </a:bodyPr>
          <a:lstStyle/>
          <a:p>
            <a:pPr algn="r">
              <a:lnSpc>
                <a:spcPct val="90000"/>
              </a:lnSpc>
            </a:pPr>
            <a:r>
              <a:rPr lang="en-US" sz="1400" dirty="0">
                <a:latin typeface="Arial" panose="020B0604020202020204" pitchFamily="34" charset="0"/>
                <a:cs typeface="Arial" panose="020B0604020202020204" pitchFamily="34" charset="0"/>
              </a:rPr>
              <a:t>Student: </a:t>
            </a:r>
            <a:r>
              <a:rPr lang="en-US" sz="1400" dirty="0" err="1">
                <a:latin typeface="Arial" panose="020B0604020202020204" pitchFamily="34" charset="0"/>
                <a:cs typeface="Arial" panose="020B0604020202020204" pitchFamily="34" charset="0"/>
              </a:rPr>
              <a:t>Vasilica</a:t>
            </a:r>
            <a:r>
              <a:rPr lang="en-US" sz="1400">
                <a:latin typeface="Arial" panose="020B0604020202020204" pitchFamily="34" charset="0"/>
                <a:cs typeface="Arial" panose="020B0604020202020204" pitchFamily="34" charset="0"/>
              </a:rPr>
              <a:t> Valentina Dinca</a:t>
            </a:r>
          </a:p>
          <a:p>
            <a:pPr algn="r">
              <a:lnSpc>
                <a:spcPct val="90000"/>
              </a:lnSpc>
            </a:pPr>
            <a:r>
              <a:rPr lang="en-US" sz="1400">
                <a:latin typeface="Arial" panose="020B0604020202020204" pitchFamily="34" charset="0"/>
                <a:cs typeface="Arial" panose="020B0604020202020204" pitchFamily="34" charset="0"/>
              </a:rPr>
              <a:t>2131463</a:t>
            </a:r>
          </a:p>
          <a:p>
            <a:pPr algn="r">
              <a:lnSpc>
                <a:spcPct val="90000"/>
              </a:lnSpc>
            </a:pPr>
            <a:r>
              <a:rPr lang="en-US" sz="1400">
                <a:latin typeface="Arial" panose="020B0604020202020204" pitchFamily="34" charset="0"/>
                <a:cs typeface="Arial" panose="020B0604020202020204" pitchFamily="34" charset="0"/>
              </a:rPr>
              <a:t>Lecturer: Ehsan Khajeh</a:t>
            </a:r>
          </a:p>
          <a:p>
            <a:pPr algn="r">
              <a:lnSpc>
                <a:spcPct val="90000"/>
              </a:lnSpc>
            </a:pPr>
            <a:r>
              <a:rPr lang="en-US" sz="1400">
                <a:latin typeface="Arial" panose="020B0604020202020204" pitchFamily="34" charset="0"/>
                <a:cs typeface="Arial" panose="020B0604020202020204" pitchFamily="34" charset="0"/>
              </a:rPr>
              <a:t>Module: BMSW 5102</a:t>
            </a:r>
          </a:p>
        </p:txBody>
      </p:sp>
    </p:spTree>
    <p:extLst>
      <p:ext uri="{BB962C8B-B14F-4D97-AF65-F5344CB8AC3E}">
        <p14:creationId xmlns:p14="http://schemas.microsoft.com/office/powerpoint/2010/main" val="14845216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alpha val="35000"/>
          </a:schemeClr>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xmlns="" id="{C5278130-DFE0-457B-8698-88DF69019D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43" y="0"/>
            <a:ext cx="9141714"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5" name="Rectangle 14">
            <a:extLst>
              <a:ext uri="{FF2B5EF4-FFF2-40B4-BE49-F238E27FC236}">
                <a16:creationId xmlns:a16="http://schemas.microsoft.com/office/drawing/2014/main" xmlns="" id="{2F99531B-1681-4D6E-BECB-18325B33A61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43" y="0"/>
            <a:ext cx="9141714"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7" name="Rectangle 16">
            <a:extLst>
              <a:ext uri="{FF2B5EF4-FFF2-40B4-BE49-F238E27FC236}">
                <a16:creationId xmlns:a16="http://schemas.microsoft.com/office/drawing/2014/main" xmlns="" id="{20344094-430A-400B-804B-910E696A1A9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08743" y="709375"/>
            <a:ext cx="8035257"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xmlns="" id="{453C67DF-7782-4E57-AB9B-F1B4811AD8F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6200000">
            <a:off x="-1084243" y="1789005"/>
            <a:ext cx="5413238" cy="3244751"/>
          </a:xfrm>
          <a:prstGeom prst="rect">
            <a:avLst/>
          </a:prstGeom>
          <a:solidFill>
            <a:schemeClr val="accent1">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78725" y="675564"/>
            <a:ext cx="2707375" cy="5204085"/>
          </a:xfrm>
        </p:spPr>
        <p:txBody>
          <a:bodyPr vert="horz" lIns="91440" tIns="45720" rIns="91440" bIns="45720" rtlCol="0" anchor="ctr">
            <a:normAutofit/>
          </a:bodyPr>
          <a:lstStyle/>
          <a:p>
            <a:pPr algn="l">
              <a:lnSpc>
                <a:spcPct val="90000"/>
              </a:lnSpc>
            </a:pPr>
            <a:r>
              <a:rPr lang="en-US" kern="1200" dirty="0">
                <a:solidFill>
                  <a:schemeClr val="tx1"/>
                </a:solidFill>
                <a:latin typeface="+mj-lt"/>
                <a:ea typeface="+mj-ea"/>
                <a:cs typeface="+mj-cs"/>
              </a:rPr>
              <a:t>360-degree feedback</a:t>
            </a:r>
          </a:p>
        </p:txBody>
      </p:sp>
      <p:cxnSp>
        <p:nvCxnSpPr>
          <p:cNvPr id="21" name="Straight Connector 20">
            <a:extLst>
              <a:ext uri="{FF2B5EF4-FFF2-40B4-BE49-F238E27FC236}">
                <a16:creationId xmlns:a16="http://schemas.microsoft.com/office/drawing/2014/main" xmlns="" id="{B03A5AE3-BD30-455C-842B-7626C8BEF097}"/>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V="1">
            <a:off x="8524492"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xmlns="" id="{2DBECAA5-1F2D-470D-875C-8F2C2CA3E54B}"/>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6118001"/>
            <a:ext cx="9144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33607" y="1176806"/>
            <a:ext cx="2146006" cy="1428070"/>
          </a:xfrm>
          <a:prstGeom prst="rect">
            <a:avLst/>
          </a:prstGeom>
          <a:ln>
            <a:noFill/>
          </a:ln>
          <a:effectLst>
            <a:softEdge rad="112500"/>
          </a:effectLst>
        </p:spPr>
      </p:pic>
      <p:sp>
        <p:nvSpPr>
          <p:cNvPr id="4" name="TextBox 3"/>
          <p:cNvSpPr txBox="1"/>
          <p:nvPr/>
        </p:nvSpPr>
        <p:spPr>
          <a:xfrm>
            <a:off x="3382765" y="1095863"/>
            <a:ext cx="2802946" cy="4339650"/>
          </a:xfrm>
          <a:prstGeom prst="rect">
            <a:avLst/>
          </a:prstGeom>
          <a:noFill/>
        </p:spPr>
        <p:txBody>
          <a:bodyPr wrap="square" rtlCol="0">
            <a:spAutoFit/>
          </a:bodyPr>
          <a:lstStyle/>
          <a:p>
            <a:pPr defTabSz="521208">
              <a:spcAft>
                <a:spcPts val="600"/>
              </a:spcAft>
            </a:pPr>
            <a:r>
              <a:rPr lang="en-US" sz="1400" dirty="0">
                <a:latin typeface="Arial" panose="020B0604020202020204" pitchFamily="34" charset="0"/>
                <a:cs typeface="Arial" panose="020B0604020202020204" pitchFamily="34" charset="0"/>
              </a:rPr>
              <a:t>Full circle evaluation, multi-rater feedback, multi-source feedback, group performance reviews, and 360-degree evaluation are other names for 360-degree feedback. According to Ward (2004), all these sentences have the same meaning.</a:t>
            </a:r>
            <a:endParaRPr lang="en-GB" sz="1400" kern="1200" dirty="0" smtClean="0">
              <a:solidFill>
                <a:schemeClr val="tx1"/>
              </a:solidFill>
              <a:latin typeface="Arial" panose="020B0604020202020204" pitchFamily="34" charset="0"/>
              <a:ea typeface="+mn-ea"/>
              <a:cs typeface="Arial" panose="020B0604020202020204" pitchFamily="34" charset="0"/>
            </a:endParaRPr>
          </a:p>
          <a:p>
            <a:pPr defTabSz="521208">
              <a:spcAft>
                <a:spcPts val="600"/>
              </a:spcAft>
            </a:pPr>
            <a:r>
              <a:rPr lang="en-US" sz="1400" dirty="0" err="1">
                <a:latin typeface="Arial" panose="020B0604020202020204" pitchFamily="34" charset="0"/>
                <a:cs typeface="Arial" panose="020B0604020202020204" pitchFamily="34" charset="0"/>
              </a:rPr>
              <a:t>Lepseinger</a:t>
            </a:r>
            <a:r>
              <a:rPr lang="en-US" sz="1400" dirty="0">
                <a:latin typeface="Arial" panose="020B0604020202020204" pitchFamily="34" charset="0"/>
                <a:cs typeface="Arial" panose="020B0604020202020204" pitchFamily="34" charset="0"/>
              </a:rPr>
              <a:t> and Lucia (1997) define the 360-degree feedback process as "a process of collecting information on an individual's behavior and its effects from their supervisor(s), their direct reports, their peers, other project team members, internal customers and external suppliers."</a:t>
            </a:r>
          </a:p>
          <a:p>
            <a:pPr defTabSz="521208">
              <a:spcAft>
                <a:spcPts val="600"/>
              </a:spcAft>
            </a:pPr>
            <a:r>
              <a:rPr lang="en-GB" sz="1400" kern="1200" dirty="0" smtClean="0">
                <a:solidFill>
                  <a:schemeClr val="tx1"/>
                </a:solidFill>
                <a:latin typeface="Arial" panose="020B0604020202020204" pitchFamily="34" charset="0"/>
                <a:ea typeface="+mn-ea"/>
                <a:cs typeface="Arial" panose="020B0604020202020204" pitchFamily="34" charset="0"/>
              </a:rPr>
              <a:t> </a:t>
            </a:r>
            <a:endParaRPr lang="en-US" sz="1400" kern="1200" dirty="0">
              <a:solidFill>
                <a:schemeClr val="tx1"/>
              </a:solidFill>
              <a:latin typeface="Arial" panose="020B0604020202020204" pitchFamily="34" charset="0"/>
              <a:ea typeface="+mn-ea"/>
              <a:cs typeface="Arial" panose="020B0604020202020204" pitchFamily="34" charset="0"/>
            </a:endParaRPr>
          </a:p>
        </p:txBody>
      </p:sp>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051774" y="3712557"/>
            <a:ext cx="2321190" cy="1065080"/>
          </a:xfrm>
          <a:prstGeom prst="rect">
            <a:avLst/>
          </a:prstGeom>
        </p:spPr>
      </p:pic>
      <p:sp>
        <p:nvSpPr>
          <p:cNvPr id="6" name="TextBox 5">
            <a:extLst>
              <a:ext uri="{FF2B5EF4-FFF2-40B4-BE49-F238E27FC236}">
                <a16:creationId xmlns:a16="http://schemas.microsoft.com/office/drawing/2014/main" xmlns="" id="{8302CDC1-4052-853C-6134-B925EB8BCE5E}"/>
              </a:ext>
            </a:extLst>
          </p:cNvPr>
          <p:cNvSpPr txBox="1"/>
          <p:nvPr/>
        </p:nvSpPr>
        <p:spPr>
          <a:xfrm>
            <a:off x="6023915" y="2654752"/>
            <a:ext cx="2629246" cy="307777"/>
          </a:xfrm>
          <a:prstGeom prst="rect">
            <a:avLst/>
          </a:prstGeom>
          <a:noFill/>
        </p:spPr>
        <p:txBody>
          <a:bodyPr wrap="none" rtlCol="0">
            <a:spAutoFit/>
          </a:bodyPr>
          <a:lstStyle/>
          <a:p>
            <a:pPr defTabSz="521208">
              <a:spcAft>
                <a:spcPts val="600"/>
              </a:spcAft>
            </a:pPr>
            <a:r>
              <a:rPr lang="en-GB" sz="1400" kern="1200" dirty="0">
                <a:solidFill>
                  <a:schemeClr val="tx1"/>
                </a:solidFill>
                <a:latin typeface="Arial" panose="020B0604020202020204" pitchFamily="34" charset="0"/>
                <a:cs typeface="Arial" panose="020B0604020202020204" pitchFamily="34" charset="0"/>
              </a:rPr>
              <a:t>Figure 1: 360degree Feedback</a:t>
            </a:r>
            <a:endParaRPr lang="en-GB" sz="14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xmlns="" id="{10966269-1EFE-8E44-B9B0-C96975D171B2}"/>
              </a:ext>
            </a:extLst>
          </p:cNvPr>
          <p:cNvSpPr txBox="1"/>
          <p:nvPr/>
        </p:nvSpPr>
        <p:spPr>
          <a:xfrm>
            <a:off x="6300864" y="4785154"/>
            <a:ext cx="2040639" cy="523220"/>
          </a:xfrm>
          <a:prstGeom prst="rect">
            <a:avLst/>
          </a:prstGeom>
          <a:noFill/>
        </p:spPr>
        <p:txBody>
          <a:bodyPr wrap="square" rtlCol="0">
            <a:spAutoFit/>
          </a:bodyPr>
          <a:lstStyle/>
          <a:p>
            <a:pPr defTabSz="521208">
              <a:spcAft>
                <a:spcPts val="600"/>
              </a:spcAft>
            </a:pPr>
            <a:r>
              <a:rPr lang="en-GB" sz="1400" kern="1200" dirty="0">
                <a:solidFill>
                  <a:schemeClr val="tx1"/>
                </a:solidFill>
                <a:latin typeface="Arial" panose="020B0604020202020204" pitchFamily="34" charset="0"/>
                <a:cs typeface="Arial" panose="020B0604020202020204" pitchFamily="34" charset="0"/>
              </a:rPr>
              <a:t>Figure 2: Feedback method</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072583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arn(inVertical)">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xmlns="" id="{700E0F77-E936-4985-B7B1-B9823486AC3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xmlns="" id="{95C8260E-968F-44E8-A823-ABB43131192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4000" cy="8658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xmlns="" id="{2C1BBA94-3F40-40AA-8BB9-E69E25E537C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88416" y="0"/>
            <a:ext cx="8423809" cy="458818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xmlns="" id="{FE43805F-24A6-46A4-B19B-54F28347355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flipH="1">
            <a:off x="2817950" y="5666847"/>
            <a:ext cx="1463040" cy="3428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3872039" y="4883544"/>
            <a:ext cx="4940186" cy="155690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GB" sz="1400" dirty="0">
                <a:latin typeface="Arial" panose="020B0604020202020204" pitchFamily="34" charset="0"/>
                <a:cs typeface="Arial" panose="020B0604020202020204" pitchFamily="34" charset="0"/>
              </a:rPr>
              <a:t>The application of 360-degree feedback is commonly used for performance appraisal, development, and management purposes (Atwater et al., 2007). </a:t>
            </a:r>
            <a:r>
              <a:rPr lang="en-US" sz="1400" dirty="0">
                <a:latin typeface="Arial" panose="020B0604020202020204" pitchFamily="34" charset="0"/>
                <a:cs typeface="Arial" panose="020B0604020202020204" pitchFamily="34" charset="0"/>
              </a:rPr>
              <a:t>According to the majority of studies, 360-degree techniques are effective when used to evaluate performance (Ward, 2004; Gallagher, 2008; Dowling et al., 2008).</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50318" y="364142"/>
            <a:ext cx="5715404" cy="3429242"/>
          </a:xfrm>
          <a:prstGeom prst="rect">
            <a:avLst/>
          </a:prstGeom>
        </p:spPr>
      </p:pic>
      <p:sp>
        <p:nvSpPr>
          <p:cNvPr id="4" name="TextBox 3">
            <a:extLst>
              <a:ext uri="{FF2B5EF4-FFF2-40B4-BE49-F238E27FC236}">
                <a16:creationId xmlns:a16="http://schemas.microsoft.com/office/drawing/2014/main" xmlns="" id="{59CAC7E5-60B1-07BB-8217-A0CF2974B585}"/>
              </a:ext>
            </a:extLst>
          </p:cNvPr>
          <p:cNvSpPr txBox="1"/>
          <p:nvPr/>
        </p:nvSpPr>
        <p:spPr>
          <a:xfrm>
            <a:off x="2946356" y="3897571"/>
            <a:ext cx="3057247" cy="307777"/>
          </a:xfrm>
          <a:prstGeom prst="rect">
            <a:avLst/>
          </a:prstGeom>
          <a:noFill/>
        </p:spPr>
        <p:txBody>
          <a:bodyPr wrap="none" rtlCol="0">
            <a:spAutoFit/>
          </a:bodyPr>
          <a:lstStyle/>
          <a:p>
            <a:pPr defTabSz="987552">
              <a:spcAft>
                <a:spcPts val="600"/>
              </a:spcAft>
            </a:pPr>
            <a:r>
              <a:rPr lang="en-GB" sz="1400" kern="1200" dirty="0">
                <a:solidFill>
                  <a:schemeClr val="tx1"/>
                </a:solidFill>
                <a:latin typeface="Arial" panose="020B0604020202020204" pitchFamily="34" charset="0"/>
                <a:cs typeface="Arial" panose="020B0604020202020204" pitchFamily="34" charset="0"/>
              </a:rPr>
              <a:t>Figure 3: Performance management</a:t>
            </a:r>
            <a:endParaRPr lang="en-GB" sz="14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xmlns="" id="{D53EBA7E-34E4-FC78-4E74-1EC144337F33}"/>
              </a:ext>
            </a:extLst>
          </p:cNvPr>
          <p:cNvSpPr txBox="1"/>
          <p:nvPr/>
        </p:nvSpPr>
        <p:spPr>
          <a:xfrm>
            <a:off x="609600" y="304800"/>
            <a:ext cx="675185" cy="338554"/>
          </a:xfrm>
          <a:prstGeom prst="rect">
            <a:avLst/>
          </a:prstGeom>
          <a:noFill/>
        </p:spPr>
        <p:txBody>
          <a:bodyPr wrap="none" rtlCol="0">
            <a:spAutoFit/>
          </a:bodyPr>
          <a:lstStyle/>
          <a:p>
            <a:r>
              <a:rPr lang="en-GB" sz="1600" dirty="0">
                <a:latin typeface="Arial" panose="020B0604020202020204" pitchFamily="34" charset="0"/>
                <a:cs typeface="Arial" panose="020B0604020202020204" pitchFamily="34" charset="0"/>
              </a:rPr>
              <a:t>Cont.</a:t>
            </a:r>
          </a:p>
        </p:txBody>
      </p:sp>
    </p:spTree>
    <p:extLst>
      <p:ext uri="{BB962C8B-B14F-4D97-AF65-F5344CB8AC3E}">
        <p14:creationId xmlns:p14="http://schemas.microsoft.com/office/powerpoint/2010/main" val="4011562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xmlns="" id="{EB85B3D8-1E85-4E55-9F6B-4DB259252BD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83771" y="1482631"/>
            <a:ext cx="2919549" cy="4199710"/>
          </a:xfrm>
        </p:spPr>
        <p:txBody>
          <a:bodyPr vert="horz" lIns="91440" tIns="45720" rIns="91440" bIns="45720" rtlCol="0" anchor="ctr">
            <a:normAutofit/>
          </a:bodyPr>
          <a:lstStyle/>
          <a:p>
            <a:pPr algn="l">
              <a:lnSpc>
                <a:spcPct val="90000"/>
              </a:lnSpc>
            </a:pPr>
            <a:r>
              <a:rPr lang="en-US" sz="4300" kern="1200" dirty="0">
                <a:solidFill>
                  <a:schemeClr val="tx1"/>
                </a:solidFill>
                <a:latin typeface="+mj-lt"/>
                <a:ea typeface="+mj-ea"/>
                <a:cs typeface="+mj-cs"/>
              </a:rPr>
              <a:t>Importance of the concept for employees and employers</a:t>
            </a:r>
          </a:p>
        </p:txBody>
      </p:sp>
      <p:grpSp>
        <p:nvGrpSpPr>
          <p:cNvPr id="17" name="Group 16">
            <a:extLst>
              <a:ext uri="{FF2B5EF4-FFF2-40B4-BE49-F238E27FC236}">
                <a16:creationId xmlns:a16="http://schemas.microsoft.com/office/drawing/2014/main" xmlns="" id="{032D8612-31EB-44CF-A1D0-14FD4C705424}"/>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2" y="3154317"/>
            <a:ext cx="548639" cy="673460"/>
            <a:chOff x="3940602" y="308034"/>
            <a:chExt cx="2116791" cy="3428999"/>
          </a:xfrm>
          <a:solidFill>
            <a:schemeClr val="accent4"/>
          </a:solidFill>
        </p:grpSpPr>
        <p:sp>
          <p:nvSpPr>
            <p:cNvPr id="18" name="Rectangle 17">
              <a:extLst>
                <a:ext uri="{FF2B5EF4-FFF2-40B4-BE49-F238E27FC236}">
                  <a16:creationId xmlns:a16="http://schemas.microsoft.com/office/drawing/2014/main" xmlns="" id="{F19A4A0F-1B59-4DB0-9764-D10936E9877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xmlns="" id="{F399A70F-F8CD-4992-9EF5-6CF15472E73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xmlns="" id="{48F4FEDC-6D80-458C-A665-075D9B9500F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Rectangle 21">
            <a:extLst>
              <a:ext uri="{FF2B5EF4-FFF2-40B4-BE49-F238E27FC236}">
                <a16:creationId xmlns:a16="http://schemas.microsoft.com/office/drawing/2014/main" xmlns="" id="{3873B707-463F-40B0-8227-E8CC6C67EB2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8023252" y="0"/>
            <a:ext cx="112074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xmlns="" id="{19C9EAEA-39D0-4B0E-A0EB-51E7B26740B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64357" y="982976"/>
            <a:ext cx="4507025" cy="512063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77906" y="1638674"/>
            <a:ext cx="2288194" cy="1372917"/>
          </a:xfrm>
          <a:prstGeom prst="rect">
            <a:avLst/>
          </a:prstGeom>
        </p:spPr>
      </p:pic>
      <p:sp>
        <p:nvSpPr>
          <p:cNvPr id="3" name="TextBox 2"/>
          <p:cNvSpPr txBox="1"/>
          <p:nvPr/>
        </p:nvSpPr>
        <p:spPr>
          <a:xfrm>
            <a:off x="4024505" y="587697"/>
            <a:ext cx="2923960" cy="5632311"/>
          </a:xfrm>
          <a:prstGeom prst="rect">
            <a:avLst/>
          </a:prstGeom>
          <a:noFill/>
        </p:spPr>
        <p:txBody>
          <a:bodyPr wrap="square" rtlCol="0">
            <a:spAutoFit/>
          </a:bodyPr>
          <a:lstStyle/>
          <a:p>
            <a:pPr marL="131445" indent="-131445" defTabSz="420624">
              <a:spcAft>
                <a:spcPts val="600"/>
              </a:spcAft>
              <a:buFont typeface="Wingdings" panose="05000000000000000000" pitchFamily="2" charset="2"/>
              <a:buChar char="v"/>
            </a:pPr>
            <a:r>
              <a:rPr lang="en-GB" sz="1400" kern="1200" dirty="0" smtClean="0">
                <a:solidFill>
                  <a:schemeClr val="tx1"/>
                </a:solidFill>
                <a:latin typeface="Arial" panose="020B0604020202020204" pitchFamily="34" charset="0"/>
                <a:cs typeface="Arial" panose="020B0604020202020204" pitchFamily="34" charset="0"/>
              </a:rPr>
              <a:t> </a:t>
            </a:r>
            <a:r>
              <a:rPr lang="en-US" sz="1400" dirty="0">
                <a:latin typeface="Arial" panose="020B0604020202020204" pitchFamily="34" charset="0"/>
                <a:cs typeface="Arial" panose="020B0604020202020204" pitchFamily="34" charset="0"/>
              </a:rPr>
              <a:t>Incorporating a more effective management style, improved communication, improved collaboration, a greater appreciation of one's strengths and weaknesses, as well as a greater recognition of the significance of strong interpersonal skills, can be achieved through the implementation of 360-degree </a:t>
            </a:r>
            <a:r>
              <a:rPr lang="en-US" sz="1400" dirty="0" smtClean="0">
                <a:latin typeface="Arial" panose="020B0604020202020204" pitchFamily="34" charset="0"/>
                <a:cs typeface="Arial" panose="020B0604020202020204" pitchFamily="34" charset="0"/>
              </a:rPr>
              <a:t>feedback</a:t>
            </a:r>
            <a:r>
              <a:rPr lang="en-US" sz="1400" dirty="0">
                <a:latin typeface="Arial" panose="020B0604020202020204" pitchFamily="34" charset="0"/>
                <a:cs typeface="Arial" panose="020B0604020202020204" pitchFamily="34" charset="0"/>
              </a:rPr>
              <a:t> </a:t>
            </a:r>
            <a:r>
              <a:rPr lang="en-GB" sz="1400" kern="1200" dirty="0" smtClean="0">
                <a:solidFill>
                  <a:schemeClr val="tx1"/>
                </a:solidFill>
                <a:latin typeface="Arial" panose="020B0604020202020204" pitchFamily="34" charset="0"/>
                <a:cs typeface="Arial" panose="020B0604020202020204" pitchFamily="34" charset="0"/>
              </a:rPr>
              <a:t>(Curtis</a:t>
            </a:r>
            <a:r>
              <a:rPr lang="en-GB" sz="1400" kern="1200" dirty="0">
                <a:solidFill>
                  <a:schemeClr val="tx1"/>
                </a:solidFill>
                <a:latin typeface="Arial" panose="020B0604020202020204" pitchFamily="34" charset="0"/>
                <a:cs typeface="Arial" panose="020B0604020202020204" pitchFamily="34" charset="0"/>
              </a:rPr>
              <a:t>, 2000). </a:t>
            </a:r>
            <a:endParaRPr lang="en-US" sz="1400" kern="1200" dirty="0">
              <a:solidFill>
                <a:schemeClr val="tx1"/>
              </a:solidFill>
              <a:latin typeface="Arial" panose="020B0604020202020204" pitchFamily="34" charset="0"/>
              <a:cs typeface="Arial" panose="020B0604020202020204" pitchFamily="34" charset="0"/>
            </a:endParaRPr>
          </a:p>
          <a:p>
            <a:pPr marL="131445" indent="-131445" defTabSz="420624">
              <a:spcAft>
                <a:spcPts val="600"/>
              </a:spcAft>
              <a:buFont typeface="Wingdings" panose="05000000000000000000" pitchFamily="2" charset="2"/>
              <a:buChar char="v"/>
            </a:pPr>
            <a:r>
              <a:rPr lang="en-US" sz="1400" kern="1200" dirty="0">
                <a:solidFill>
                  <a:schemeClr val="tx1"/>
                </a:solidFill>
                <a:latin typeface="Arial" panose="020B0604020202020204" pitchFamily="34" charset="0"/>
                <a:cs typeface="Arial" panose="020B0604020202020204" pitchFamily="34" charset="0"/>
              </a:rPr>
              <a:t>The organization may promote its innovation and customer service strengths with the use of 360degree aggregate reports, which in turn helps to boost sales and profits (Hallam, 2004).</a:t>
            </a:r>
          </a:p>
          <a:p>
            <a:pPr marL="131445" indent="-131445" defTabSz="420624">
              <a:spcAft>
                <a:spcPts val="600"/>
              </a:spcAft>
              <a:buFont typeface="Wingdings" panose="05000000000000000000" pitchFamily="2" charset="2"/>
              <a:buChar char="v"/>
            </a:pPr>
            <a:r>
              <a:rPr lang="en-GB" sz="1400" dirty="0">
                <a:latin typeface="Arial" panose="020B0604020202020204" pitchFamily="34" charset="0"/>
                <a:cs typeface="Arial" panose="020B0604020202020204" pitchFamily="34" charset="0"/>
              </a:rPr>
              <a:t>According to Edwards (1999), better performance can be achieved through a  strong 360-degree motivational impact, improved information quality, increased employee expertise, and continuous learning support.</a:t>
            </a:r>
            <a:endParaRPr lang="en-US" sz="1400" dirty="0">
              <a:latin typeface="Arial" panose="020B0604020202020204" pitchFamily="34" charset="0"/>
              <a:cs typeface="Arial" panose="020B0604020202020204" pitchFamily="34" charset="0"/>
            </a:endParaRPr>
          </a:p>
        </p:txBody>
      </p:sp>
      <p:pic>
        <p:nvPicPr>
          <p:cNvPr id="10" name="Pictur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66823" y="3258640"/>
            <a:ext cx="2076305" cy="1372917"/>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5" name="TextBox 4">
            <a:extLst>
              <a:ext uri="{FF2B5EF4-FFF2-40B4-BE49-F238E27FC236}">
                <a16:creationId xmlns:a16="http://schemas.microsoft.com/office/drawing/2014/main" xmlns="" id="{46A301A8-8363-82A6-15BC-6C54355181CA}"/>
              </a:ext>
            </a:extLst>
          </p:cNvPr>
          <p:cNvSpPr txBox="1"/>
          <p:nvPr/>
        </p:nvSpPr>
        <p:spPr>
          <a:xfrm>
            <a:off x="6814567" y="2858020"/>
            <a:ext cx="1751698" cy="307777"/>
          </a:xfrm>
          <a:prstGeom prst="rect">
            <a:avLst/>
          </a:prstGeom>
          <a:noFill/>
        </p:spPr>
        <p:txBody>
          <a:bodyPr wrap="none" rtlCol="0">
            <a:spAutoFit/>
          </a:bodyPr>
          <a:lstStyle/>
          <a:p>
            <a:pPr defTabSz="420624">
              <a:spcAft>
                <a:spcPts val="600"/>
              </a:spcAft>
            </a:pPr>
            <a:r>
              <a:rPr lang="en-GB" sz="1400" kern="1200" dirty="0">
                <a:solidFill>
                  <a:schemeClr val="tx1"/>
                </a:solidFill>
                <a:latin typeface="Arial" panose="020B0604020202020204" pitchFamily="34" charset="0"/>
                <a:ea typeface="+mn-ea"/>
                <a:cs typeface="Arial" panose="020B0604020202020204" pitchFamily="34" charset="0"/>
              </a:rPr>
              <a:t>Figure 4: Teamwork</a:t>
            </a:r>
            <a:endParaRPr lang="en-GB" sz="14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xmlns="" id="{89333C5E-13F5-7C01-F969-DDA79CDFD4A7}"/>
              </a:ext>
            </a:extLst>
          </p:cNvPr>
          <p:cNvSpPr txBox="1"/>
          <p:nvPr/>
        </p:nvSpPr>
        <p:spPr>
          <a:xfrm>
            <a:off x="6799327" y="4724400"/>
            <a:ext cx="1951533" cy="738664"/>
          </a:xfrm>
          <a:prstGeom prst="rect">
            <a:avLst/>
          </a:prstGeom>
          <a:noFill/>
        </p:spPr>
        <p:txBody>
          <a:bodyPr wrap="square" rtlCol="0">
            <a:spAutoFit/>
          </a:bodyPr>
          <a:lstStyle/>
          <a:p>
            <a:pPr defTabSz="420624">
              <a:spcAft>
                <a:spcPts val="600"/>
              </a:spcAft>
            </a:pPr>
            <a:r>
              <a:rPr lang="en-GB" sz="1400" kern="1200" dirty="0">
                <a:solidFill>
                  <a:schemeClr val="tx1"/>
                </a:solidFill>
                <a:latin typeface="Arial" panose="020B0604020202020204" pitchFamily="34" charset="0"/>
                <a:ea typeface="+mn-ea"/>
                <a:cs typeface="Arial" panose="020B0604020202020204" pitchFamily="34" charset="0"/>
              </a:rPr>
              <a:t>Figure 5: Innovation promote by organization</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7399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randombar(horizontal)">
                                      <p:cBhvr>
                                        <p:cTn id="1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xmlns="" id="{6C4028FD-8BAA-4A19-BFDE-594D991B755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2" name="TextBox 1">
            <a:extLst>
              <a:ext uri="{FF2B5EF4-FFF2-40B4-BE49-F238E27FC236}">
                <a16:creationId xmlns:a16="http://schemas.microsoft.com/office/drawing/2014/main" xmlns="" id="{FC9DE033-89A3-6783-FB18-C3207295A355}"/>
              </a:ext>
            </a:extLst>
          </p:cNvPr>
          <p:cNvGraphicFramePr/>
          <p:nvPr>
            <p:extLst>
              <p:ext uri="{D42A27DB-BD31-4B8C-83A1-F6EECF244321}">
                <p14:modId xmlns:p14="http://schemas.microsoft.com/office/powerpoint/2010/main" val="3686355549"/>
              </p:ext>
            </p:extLst>
          </p:nvPr>
        </p:nvGraphicFramePr>
        <p:xfrm>
          <a:off x="628650" y="1295400"/>
          <a:ext cx="7905750" cy="48815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extBox 1">
            <a:extLst>
              <a:ext uri="{FF2B5EF4-FFF2-40B4-BE49-F238E27FC236}">
                <a16:creationId xmlns:a16="http://schemas.microsoft.com/office/drawing/2014/main" xmlns="" id="{E247B213-A2EA-727B-382F-D1C97976EE1C}"/>
              </a:ext>
            </a:extLst>
          </p:cNvPr>
          <p:cNvSpPr txBox="1"/>
          <p:nvPr/>
        </p:nvSpPr>
        <p:spPr>
          <a:xfrm>
            <a:off x="1752600" y="533400"/>
            <a:ext cx="675185" cy="338554"/>
          </a:xfrm>
          <a:prstGeom prst="rect">
            <a:avLst/>
          </a:prstGeom>
          <a:noFill/>
        </p:spPr>
        <p:txBody>
          <a:bodyPr wrap="none" rtlCol="0">
            <a:spAutoFit/>
          </a:bodyPr>
          <a:lstStyle/>
          <a:p>
            <a:r>
              <a:rPr lang="en-GB" sz="1600" dirty="0">
                <a:latin typeface="Arial" panose="020B0604020202020204" pitchFamily="34" charset="0"/>
                <a:cs typeface="Arial" panose="020B0604020202020204" pitchFamily="34" charset="0"/>
              </a:rPr>
              <a:t>Cont.</a:t>
            </a:r>
          </a:p>
        </p:txBody>
      </p:sp>
    </p:spTree>
    <p:extLst>
      <p:ext uri="{BB962C8B-B14F-4D97-AF65-F5344CB8AC3E}">
        <p14:creationId xmlns:p14="http://schemas.microsoft.com/office/powerpoint/2010/main" val="24710736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xmlns="" id="{0FE2D22C-409B-48AF-B24F-7988A8F7F84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xmlns="" id="{90464369-70FA-42AF-948F-80664CA7BFE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4000" cy="2146816"/>
          </a:xfrm>
          <a:prstGeom prst="rect">
            <a:avLst/>
          </a:prstGeom>
          <a:solidFill>
            <a:schemeClr val="bg1">
              <a:lumMod val="85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xmlns="" id="{A648176E-454C-437C-B0FC-9B82FCF32B2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145363" y="6150940"/>
            <a:ext cx="524256" cy="11428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xmlns="" id="{A6604B49-AD5C-4590-B051-06C8222ECD9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6200000" flipH="1">
            <a:off x="4433100" y="1760836"/>
            <a:ext cx="524256" cy="889754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a:extLst>
              <a:ext uri="{FF2B5EF4-FFF2-40B4-BE49-F238E27FC236}">
                <a16:creationId xmlns:a16="http://schemas.microsoft.com/office/drawing/2014/main" xmlns="" id="{CC552A98-EF7D-4D42-AB69-066B786AB55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46888" y="399675"/>
            <a:ext cx="3485526" cy="5809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arge skydiving group mid-air">
            <a:extLst>
              <a:ext uri="{FF2B5EF4-FFF2-40B4-BE49-F238E27FC236}">
                <a16:creationId xmlns:a16="http://schemas.microsoft.com/office/drawing/2014/main" xmlns="" id="{EEE4BDD1-37A3-0043-DD9A-2C3CCF64AF46}"/>
              </a:ext>
            </a:extLst>
          </p:cNvPr>
          <p:cNvPicPr>
            <a:picLocks noChangeAspect="1"/>
          </p:cNvPicPr>
          <p:nvPr/>
        </p:nvPicPr>
        <p:blipFill rotWithShape="1">
          <a:blip r:embed="rId2"/>
          <a:srcRect l="30770" r="29768" b="-2"/>
          <a:stretch/>
        </p:blipFill>
        <p:spPr>
          <a:xfrm>
            <a:off x="401332" y="627954"/>
            <a:ext cx="3176637" cy="5353373"/>
          </a:xfrm>
          <a:prstGeom prst="rect">
            <a:avLst/>
          </a:prstGeom>
        </p:spPr>
      </p:pic>
      <p:sp>
        <p:nvSpPr>
          <p:cNvPr id="3" name="TextBox 2"/>
          <p:cNvSpPr txBox="1"/>
          <p:nvPr/>
        </p:nvSpPr>
        <p:spPr>
          <a:xfrm>
            <a:off x="4191000" y="2209800"/>
            <a:ext cx="4512009" cy="3434543"/>
          </a:xfrm>
          <a:prstGeom prst="rect">
            <a:avLst/>
          </a:prstGeom>
        </p:spPr>
        <p:txBody>
          <a:bodyPr vert="horz" lIns="91440" tIns="45720" rIns="91440" bIns="45720" rtlCol="0" anchor="ctr">
            <a:noAutofit/>
          </a:bodyPr>
          <a:lstStyle/>
          <a:p>
            <a:pPr marL="285750" indent="-228600">
              <a:lnSpc>
                <a:spcPct val="9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When the individual receiving training accepts the feedback and takes appropriate steps to make the necessary adjustments, </a:t>
            </a:r>
            <a:r>
              <a:rPr lang="en-US" sz="1400" dirty="0" err="1">
                <a:latin typeface="Arial" panose="020B0604020202020204" pitchFamily="34" charset="0"/>
                <a:cs typeface="Arial" panose="020B0604020202020204" pitchFamily="34" charset="0"/>
              </a:rPr>
              <a:t>organisation</a:t>
            </a:r>
            <a:r>
              <a:rPr lang="en-US" sz="1400" dirty="0">
                <a:latin typeface="Arial" panose="020B0604020202020204" pitchFamily="34" charset="0"/>
                <a:cs typeface="Arial" panose="020B0604020202020204" pitchFamily="34" charset="0"/>
              </a:rPr>
              <a:t> will be able to profit from the 360-degree feedback. Gaining benefits from the deployment of the 360degree feedback method depends on the </a:t>
            </a:r>
            <a:r>
              <a:rPr lang="en-US" sz="1400" dirty="0" err="1">
                <a:latin typeface="Arial" panose="020B0604020202020204" pitchFamily="34" charset="0"/>
                <a:cs typeface="Arial" panose="020B0604020202020204" pitchFamily="34" charset="0"/>
              </a:rPr>
              <a:t>organisational</a:t>
            </a:r>
            <a:r>
              <a:rPr lang="en-US" sz="1400" dirty="0">
                <a:latin typeface="Arial" panose="020B0604020202020204" pitchFamily="34" charset="0"/>
                <a:cs typeface="Arial" panose="020B0604020202020204" pitchFamily="34" charset="0"/>
              </a:rPr>
              <a:t> climate. It is always important to take good care of the design and implementation (Alexander 2006).</a:t>
            </a:r>
          </a:p>
          <a:p>
            <a:pPr marL="285750" indent="-228600">
              <a:lnSpc>
                <a:spcPct val="90000"/>
              </a:lnSpc>
              <a:spcAft>
                <a:spcPts val="600"/>
              </a:spcAft>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360-degree reviews, according to Newbold (2008), are a potent complement to the performance management system. It need to be compatible with the organization's strategic goal.  </a:t>
            </a:r>
          </a:p>
        </p:txBody>
      </p:sp>
      <p:sp>
        <p:nvSpPr>
          <p:cNvPr id="2" name="TextBox 1">
            <a:extLst>
              <a:ext uri="{FF2B5EF4-FFF2-40B4-BE49-F238E27FC236}">
                <a16:creationId xmlns:a16="http://schemas.microsoft.com/office/drawing/2014/main" xmlns="" id="{26B3A241-F9ED-D767-805F-B716CF9D3C97}"/>
              </a:ext>
            </a:extLst>
          </p:cNvPr>
          <p:cNvSpPr txBox="1"/>
          <p:nvPr/>
        </p:nvSpPr>
        <p:spPr>
          <a:xfrm>
            <a:off x="5638800" y="762000"/>
            <a:ext cx="675185" cy="338554"/>
          </a:xfrm>
          <a:prstGeom prst="rect">
            <a:avLst/>
          </a:prstGeom>
          <a:noFill/>
        </p:spPr>
        <p:txBody>
          <a:bodyPr wrap="none" rtlCol="0">
            <a:spAutoFit/>
          </a:bodyPr>
          <a:lstStyle/>
          <a:p>
            <a:r>
              <a:rPr lang="en-GB" sz="1600" dirty="0">
                <a:latin typeface="Arial" panose="020B0604020202020204" pitchFamily="34" charset="0"/>
                <a:cs typeface="Arial" panose="020B0604020202020204" pitchFamily="34" charset="0"/>
              </a:rPr>
              <a:t>Cont.</a:t>
            </a:r>
          </a:p>
        </p:txBody>
      </p:sp>
    </p:spTree>
    <p:extLst>
      <p:ext uri="{BB962C8B-B14F-4D97-AF65-F5344CB8AC3E}">
        <p14:creationId xmlns:p14="http://schemas.microsoft.com/office/powerpoint/2010/main" val="32904178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xmlns="" id="{56E9B3E6-E277-4D68-BA48-9CB43FFBD6E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27">
            <a:extLst>
              <a:ext uri="{FF2B5EF4-FFF2-40B4-BE49-F238E27FC236}">
                <a16:creationId xmlns:a16="http://schemas.microsoft.com/office/drawing/2014/main" xmlns="" id="{AE1C45F0-260A-458C-96ED-C1F6D2151219}"/>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1216597"/>
            <a:ext cx="548639" cy="673460"/>
            <a:chOff x="3940602" y="308034"/>
            <a:chExt cx="2116791" cy="3428999"/>
          </a:xfrm>
          <a:solidFill>
            <a:schemeClr val="accent4"/>
          </a:solidFill>
        </p:grpSpPr>
        <p:sp>
          <p:nvSpPr>
            <p:cNvPr id="29" name="Rectangle 28">
              <a:extLst>
                <a:ext uri="{FF2B5EF4-FFF2-40B4-BE49-F238E27FC236}">
                  <a16:creationId xmlns:a16="http://schemas.microsoft.com/office/drawing/2014/main" xmlns="" id="{A6604B49-AD5C-4590-B051-06C8222ECD9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xmlns="" id="{743ECCAF-29C5-4537-947C-7EA1292463D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xmlns="" id="{ED49787B-8DE6-4467-AD0A-8DECC6E0C2D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3" name="Rectangle 32">
            <a:extLst>
              <a:ext uri="{FF2B5EF4-FFF2-40B4-BE49-F238E27FC236}">
                <a16:creationId xmlns:a16="http://schemas.microsoft.com/office/drawing/2014/main" xmlns="" id="{D5B0017B-2ECA-49AF-B397-DC140825DF8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80059" y="613954"/>
            <a:ext cx="8180615"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82723" y="809898"/>
            <a:ext cx="7629757" cy="1554480"/>
          </a:xfrm>
        </p:spPr>
        <p:txBody>
          <a:bodyPr vert="horz" lIns="91440" tIns="45720" rIns="91440" bIns="45720" rtlCol="0" anchor="ctr">
            <a:normAutofit/>
          </a:bodyPr>
          <a:lstStyle/>
          <a:p>
            <a:pPr algn="l">
              <a:lnSpc>
                <a:spcPct val="90000"/>
              </a:lnSpc>
            </a:pPr>
            <a:r>
              <a:rPr lang="en-US" sz="4200" kern="1200">
                <a:solidFill>
                  <a:schemeClr val="tx1"/>
                </a:solidFill>
                <a:latin typeface="+mj-lt"/>
                <a:ea typeface="+mj-ea"/>
                <a:cs typeface="+mj-cs"/>
              </a:rPr>
              <a:t>Benefits for employees and employers</a:t>
            </a:r>
          </a:p>
        </p:txBody>
      </p:sp>
      <p:cxnSp>
        <p:nvCxnSpPr>
          <p:cNvPr id="35" name="Straight Connector 34">
            <a:extLst>
              <a:ext uri="{FF2B5EF4-FFF2-40B4-BE49-F238E27FC236}">
                <a16:creationId xmlns:a16="http://schemas.microsoft.com/office/drawing/2014/main" xmlns="" id="{6CF1BAF6-AD41-4082-B212-8A1F9A2E8779}"/>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a:off x="628650" y="6485313"/>
            <a:ext cx="78867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21" name="TextBox 2">
            <a:extLst>
              <a:ext uri="{FF2B5EF4-FFF2-40B4-BE49-F238E27FC236}">
                <a16:creationId xmlns:a16="http://schemas.microsoft.com/office/drawing/2014/main" xmlns="" id="{410DF967-55C4-248B-CDC1-CD481164E957}"/>
              </a:ext>
            </a:extLst>
          </p:cNvPr>
          <p:cNvGraphicFramePr/>
          <p:nvPr>
            <p:extLst>
              <p:ext uri="{D42A27DB-BD31-4B8C-83A1-F6EECF244321}">
                <p14:modId xmlns:p14="http://schemas.microsoft.com/office/powerpoint/2010/main" val="4239556413"/>
              </p:ext>
            </p:extLst>
          </p:nvPr>
        </p:nvGraphicFramePr>
        <p:xfrm>
          <a:off x="678451" y="3017519"/>
          <a:ext cx="778383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847025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09588DA8-065E-4F6F-8EFD-43104AB2E0C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xmlns="" id="{C4285719-470E-454C-AF62-8323075F1F5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xmlns="" id="{CD9FE4EF-C4D8-49A0-B2FF-81D8DB7D8A2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xmlns="" id="{4300840D-0A0B-4512-BACA-B439D5B9C57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xmlns="" id="{D2B78728-A580-49A7-84F9-6EF6F583ADE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xmlns="" id="{38FAA1A1-D861-433F-88FA-1E9D6FD31D1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xmlns="" id="{8D71EDA1-87BF-4D5D-AB79-F346FD19278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2" name="TextBox 2">
            <a:extLst>
              <a:ext uri="{FF2B5EF4-FFF2-40B4-BE49-F238E27FC236}">
                <a16:creationId xmlns:a16="http://schemas.microsoft.com/office/drawing/2014/main" xmlns="" id="{10CDB94D-D02B-16A4-58DD-100EC5637A64}"/>
              </a:ext>
            </a:extLst>
          </p:cNvPr>
          <p:cNvGraphicFramePr/>
          <p:nvPr>
            <p:extLst>
              <p:ext uri="{D42A27DB-BD31-4B8C-83A1-F6EECF244321}">
                <p14:modId xmlns:p14="http://schemas.microsoft.com/office/powerpoint/2010/main" val="2363512570"/>
              </p:ext>
            </p:extLst>
          </p:nvPr>
        </p:nvGraphicFramePr>
        <p:xfrm>
          <a:off x="3607694" y="649480"/>
          <a:ext cx="4916510" cy="55460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extBox 1">
            <a:extLst>
              <a:ext uri="{FF2B5EF4-FFF2-40B4-BE49-F238E27FC236}">
                <a16:creationId xmlns:a16="http://schemas.microsoft.com/office/drawing/2014/main" xmlns="" id="{35026EE5-97E3-E5D5-DB3A-B1E95819AA8C}"/>
              </a:ext>
            </a:extLst>
          </p:cNvPr>
          <p:cNvSpPr txBox="1"/>
          <p:nvPr/>
        </p:nvSpPr>
        <p:spPr>
          <a:xfrm>
            <a:off x="3810000" y="155463"/>
            <a:ext cx="799899" cy="338554"/>
          </a:xfrm>
          <a:prstGeom prst="rect">
            <a:avLst/>
          </a:prstGeom>
          <a:noFill/>
        </p:spPr>
        <p:txBody>
          <a:bodyPr wrap="none" rtlCol="0">
            <a:spAutoFit/>
          </a:bodyPr>
          <a:lstStyle/>
          <a:p>
            <a:r>
              <a:rPr lang="en-GB" sz="1600" dirty="0">
                <a:latin typeface="Arial" panose="020B0604020202020204" pitchFamily="34" charset="0"/>
                <a:cs typeface="Arial" panose="020B0604020202020204" pitchFamily="34" charset="0"/>
              </a:rPr>
              <a:t>CONT.</a:t>
            </a:r>
          </a:p>
        </p:txBody>
      </p:sp>
    </p:spTree>
    <p:extLst>
      <p:ext uri="{BB962C8B-B14F-4D97-AF65-F5344CB8AC3E}">
        <p14:creationId xmlns:p14="http://schemas.microsoft.com/office/powerpoint/2010/main" val="30646978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3" name="Rectangle 92">
            <a:extLst>
              <a:ext uri="{FF2B5EF4-FFF2-40B4-BE49-F238E27FC236}">
                <a16:creationId xmlns:a16="http://schemas.microsoft.com/office/drawing/2014/main" xmlns="" id="{B6CDA21F-E7AF-4C75-8395-33F58D5B0E4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5" name="Group 94">
            <a:extLst>
              <a:ext uri="{FF2B5EF4-FFF2-40B4-BE49-F238E27FC236}">
                <a16:creationId xmlns:a16="http://schemas.microsoft.com/office/drawing/2014/main" xmlns="" id="{AE1C45F0-260A-458C-96ED-C1F6D2151219}"/>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1216597"/>
            <a:ext cx="548639" cy="673460"/>
            <a:chOff x="3940602" y="308034"/>
            <a:chExt cx="2116791" cy="3428999"/>
          </a:xfrm>
          <a:solidFill>
            <a:schemeClr val="accent4"/>
          </a:solidFill>
        </p:grpSpPr>
        <p:sp>
          <p:nvSpPr>
            <p:cNvPr id="96" name="Rectangle 95">
              <a:extLst>
                <a:ext uri="{FF2B5EF4-FFF2-40B4-BE49-F238E27FC236}">
                  <a16:creationId xmlns:a16="http://schemas.microsoft.com/office/drawing/2014/main" xmlns="" id="{A6604B49-AD5C-4590-B051-06C8222ECD9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Rectangle 96">
              <a:extLst>
                <a:ext uri="{FF2B5EF4-FFF2-40B4-BE49-F238E27FC236}">
                  <a16:creationId xmlns:a16="http://schemas.microsoft.com/office/drawing/2014/main" xmlns="" id="{743ECCAF-29C5-4537-947C-7EA1292463D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Rectangle 97">
              <a:extLst>
                <a:ext uri="{FF2B5EF4-FFF2-40B4-BE49-F238E27FC236}">
                  <a16:creationId xmlns:a16="http://schemas.microsoft.com/office/drawing/2014/main" xmlns="" id="{ED49787B-8DE6-4467-AD0A-8DECC6E0C2D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0" name="Rectangle 99">
            <a:extLst>
              <a:ext uri="{FF2B5EF4-FFF2-40B4-BE49-F238E27FC236}">
                <a16:creationId xmlns:a16="http://schemas.microsoft.com/office/drawing/2014/main" xmlns="" id="{D5B0017B-2ECA-49AF-B397-DC140825DF8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80059" y="613954"/>
            <a:ext cx="8180615"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82723" y="809898"/>
            <a:ext cx="7457037" cy="1554480"/>
          </a:xfrm>
        </p:spPr>
        <p:txBody>
          <a:bodyPr vert="horz" lIns="91440" tIns="45720" rIns="91440" bIns="45720" rtlCol="0" anchor="ctr">
            <a:normAutofit/>
          </a:bodyPr>
          <a:lstStyle/>
          <a:p>
            <a:pPr algn="l">
              <a:lnSpc>
                <a:spcPct val="90000"/>
              </a:lnSpc>
            </a:pPr>
            <a:r>
              <a:rPr lang="en-US" sz="4200" kern="1200">
                <a:solidFill>
                  <a:schemeClr val="tx1"/>
                </a:solidFill>
                <a:latin typeface="+mj-lt"/>
                <a:ea typeface="+mj-ea"/>
                <a:cs typeface="+mj-cs"/>
              </a:rPr>
              <a:t>Issues during implementing the concept</a:t>
            </a:r>
          </a:p>
        </p:txBody>
      </p:sp>
      <p:sp>
        <p:nvSpPr>
          <p:cNvPr id="30" name="TextBox 2"/>
          <p:cNvSpPr txBox="1"/>
          <p:nvPr/>
        </p:nvSpPr>
        <p:spPr>
          <a:xfrm>
            <a:off x="783771" y="2819404"/>
            <a:ext cx="7522029" cy="3322776"/>
          </a:xfrm>
          <a:prstGeom prst="rect">
            <a:avLst/>
          </a:prstGeom>
        </p:spPr>
        <p:txBody>
          <a:bodyPr vert="horz" lIns="91440" tIns="45720" rIns="91440" bIns="45720" rtlCol="0" anchor="ctr">
            <a:normAutofit/>
          </a:bodyPr>
          <a:lstStyle/>
          <a:p>
            <a:pPr marL="285750" indent="-228600">
              <a:lnSpc>
                <a:spcPct val="9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Implementing 360 degrees in time and frequently.</a:t>
            </a:r>
          </a:p>
          <a:p>
            <a:pPr>
              <a:lnSpc>
                <a:spcPct val="90000"/>
              </a:lnSpc>
              <a:spcAft>
                <a:spcPts val="600"/>
              </a:spcAft>
            </a:pPr>
            <a:r>
              <a:rPr lang="en-US" sz="1400" dirty="0">
                <a:latin typeface="Arial" panose="020B0604020202020204" pitchFamily="34" charset="0"/>
                <a:cs typeface="Arial" panose="020B0604020202020204" pitchFamily="34" charset="0"/>
              </a:rPr>
              <a:t> It is advised that firms who choose to implement 360degree feedback take the time commitment into account and be prepared to wait for the outcomes (Ward, 2004).</a:t>
            </a:r>
          </a:p>
          <a:p>
            <a:pPr marL="285750" indent="-228600">
              <a:lnSpc>
                <a:spcPct val="9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360-degree feedback price</a:t>
            </a:r>
          </a:p>
          <a:p>
            <a:pPr marL="57150">
              <a:lnSpc>
                <a:spcPct val="90000"/>
              </a:lnSpc>
              <a:spcAft>
                <a:spcPts val="600"/>
              </a:spcAft>
            </a:pPr>
            <a:r>
              <a:rPr lang="en-GB" sz="1400" dirty="0">
                <a:latin typeface="Arial" panose="020B0604020202020204" pitchFamily="34" charset="0"/>
                <a:cs typeface="Arial" panose="020B0604020202020204" pitchFamily="34" charset="0"/>
              </a:rPr>
              <a:t>Before implementing a system, organizations should consider both the time  and  cost of the  feedback process from multiple reviewers (Carter et al., 2005). </a:t>
            </a:r>
            <a:endParaRPr lang="en-US" sz="1400" dirty="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360-degree feedback's validity and dependability</a:t>
            </a:r>
          </a:p>
          <a:p>
            <a:pPr>
              <a:lnSpc>
                <a:spcPct val="90000"/>
              </a:lnSpc>
              <a:spcAft>
                <a:spcPts val="600"/>
              </a:spcAft>
            </a:pPr>
            <a:r>
              <a:rPr lang="en-US" sz="1400" dirty="0">
                <a:latin typeface="Arial" panose="020B0604020202020204" pitchFamily="34" charset="0"/>
                <a:cs typeface="Arial" panose="020B0604020202020204" pitchFamily="34" charset="0"/>
              </a:rPr>
              <a:t>Fletcher asserts that "The notion that 360degree feedback is somehow more objective and accurate because it involves more sources of evaluation than conventional appraisal is difficult to accept“ (Fletcher, 2001, pp. 479).</a:t>
            </a:r>
          </a:p>
          <a:p>
            <a:pPr marL="285750" indent="-228600">
              <a:lnSpc>
                <a:spcPct val="9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Cultural effects and Reactions to 360-Degree Feedback</a:t>
            </a:r>
          </a:p>
          <a:p>
            <a:pPr marL="285750" indent="-228600">
              <a:lnSpc>
                <a:spcPct val="9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In tiny organizations, maintaining confidentiality may be difficult</a:t>
            </a:r>
            <a:r>
              <a:rPr lang="en-US" sz="1500" dirty="0"/>
              <a:t>.</a:t>
            </a:r>
          </a:p>
        </p:txBody>
      </p:sp>
      <p:cxnSp>
        <p:nvCxnSpPr>
          <p:cNvPr id="102" name="Straight Connector 101">
            <a:extLst>
              <a:ext uri="{FF2B5EF4-FFF2-40B4-BE49-F238E27FC236}">
                <a16:creationId xmlns:a16="http://schemas.microsoft.com/office/drawing/2014/main" xmlns="" id="{6CF1BAF6-AD41-4082-B212-8A1F9A2E8779}"/>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a:off x="628650" y="6485313"/>
            <a:ext cx="78867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099189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xmlns="" id="{0FE2D22C-409B-48AF-B24F-7988A8F7F84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xmlns="" id="{90464369-70FA-42AF-948F-80664CA7BFE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4000" cy="2146816"/>
          </a:xfrm>
          <a:prstGeom prst="rect">
            <a:avLst/>
          </a:prstGeom>
          <a:solidFill>
            <a:schemeClr val="bg1">
              <a:lumMod val="85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xmlns="" id="{A648176E-454C-437C-B0FC-9B82FCF32B2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145363" y="6150940"/>
            <a:ext cx="524256" cy="11428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xmlns="" id="{A6604B49-AD5C-4590-B051-06C8222ECD9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6200000" flipH="1">
            <a:off x="4433100" y="1760836"/>
            <a:ext cx="524256" cy="889754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xmlns="" id="{CC552A98-EF7D-4D42-AB69-066B786AB55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46888" y="399675"/>
            <a:ext cx="3485526" cy="5809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puzzle with one red piece">
            <a:extLst>
              <a:ext uri="{FF2B5EF4-FFF2-40B4-BE49-F238E27FC236}">
                <a16:creationId xmlns:a16="http://schemas.microsoft.com/office/drawing/2014/main" xmlns="" id="{E996DC2F-4F25-556F-48B1-428CE79923B3}"/>
              </a:ext>
            </a:extLst>
          </p:cNvPr>
          <p:cNvPicPr>
            <a:picLocks noChangeAspect="1"/>
          </p:cNvPicPr>
          <p:nvPr/>
        </p:nvPicPr>
        <p:blipFill rotWithShape="1">
          <a:blip r:embed="rId2"/>
          <a:srcRect l="34092" r="32530" b="1"/>
          <a:stretch/>
        </p:blipFill>
        <p:spPr>
          <a:xfrm>
            <a:off x="401332" y="627954"/>
            <a:ext cx="3176637" cy="5353373"/>
          </a:xfrm>
          <a:prstGeom prst="rect">
            <a:avLst/>
          </a:prstGeom>
        </p:spPr>
      </p:pic>
      <p:sp>
        <p:nvSpPr>
          <p:cNvPr id="3" name="TextBox 2"/>
          <p:cNvSpPr txBox="1"/>
          <p:nvPr/>
        </p:nvSpPr>
        <p:spPr>
          <a:xfrm>
            <a:off x="4324696" y="2620641"/>
            <a:ext cx="4378313" cy="3023702"/>
          </a:xfrm>
          <a:prstGeom prst="rect">
            <a:avLst/>
          </a:prstGeom>
        </p:spPr>
        <p:txBody>
          <a:bodyPr vert="horz" lIns="91440" tIns="45720" rIns="91440" bIns="45720" rtlCol="0" anchor="ctr">
            <a:normAutofit/>
          </a:bodyPr>
          <a:lstStyle/>
          <a:p>
            <a:pPr marL="285750" indent="-2286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360-degree feedback's validity and dependability</a:t>
            </a:r>
          </a:p>
          <a:p>
            <a:pPr marL="285750" indent="-2286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Cultural effects and Reactions to 360-Degree Feedback</a:t>
            </a:r>
          </a:p>
          <a:p>
            <a:pPr marL="285750" indent="-2286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In tiny organizations, maintaining confidentiality may be difficult.</a:t>
            </a:r>
          </a:p>
        </p:txBody>
      </p:sp>
      <p:sp>
        <p:nvSpPr>
          <p:cNvPr id="2" name="TextBox 1">
            <a:extLst>
              <a:ext uri="{FF2B5EF4-FFF2-40B4-BE49-F238E27FC236}">
                <a16:creationId xmlns:a16="http://schemas.microsoft.com/office/drawing/2014/main" xmlns="" id="{586308C7-962E-8CF3-108F-03EF8C91FCB3}"/>
              </a:ext>
            </a:extLst>
          </p:cNvPr>
          <p:cNvSpPr txBox="1"/>
          <p:nvPr/>
        </p:nvSpPr>
        <p:spPr>
          <a:xfrm flipH="1">
            <a:off x="4541519" y="1600200"/>
            <a:ext cx="822962"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CONT.</a:t>
            </a:r>
          </a:p>
        </p:txBody>
      </p:sp>
    </p:spTree>
    <p:extLst>
      <p:ext uri="{BB962C8B-B14F-4D97-AF65-F5344CB8AC3E}">
        <p14:creationId xmlns:p14="http://schemas.microsoft.com/office/powerpoint/2010/main" val="12395133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979E27D9-03C7-44E2-9FF8-15D0C8506AF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33400" y="304800"/>
            <a:ext cx="5777103" cy="773390"/>
          </a:xfrm>
        </p:spPr>
        <p:txBody>
          <a:bodyPr vert="horz" lIns="91440" tIns="45720" rIns="91440" bIns="45720" rtlCol="0" anchor="b">
            <a:normAutofit/>
          </a:bodyPr>
          <a:lstStyle/>
          <a:p>
            <a:pPr algn="l">
              <a:lnSpc>
                <a:spcPct val="90000"/>
              </a:lnSpc>
            </a:pPr>
            <a:r>
              <a:rPr lang="en-US" sz="3500" kern="1200" dirty="0">
                <a:solidFill>
                  <a:schemeClr val="tx1"/>
                </a:solidFill>
                <a:latin typeface="+mj-lt"/>
                <a:ea typeface="+mj-ea"/>
                <a:cs typeface="+mj-cs"/>
              </a:rPr>
              <a:t>Reference list</a:t>
            </a:r>
          </a:p>
        </p:txBody>
      </p:sp>
      <p:sp>
        <p:nvSpPr>
          <p:cNvPr id="3" name="TextBox 2"/>
          <p:cNvSpPr txBox="1"/>
          <p:nvPr/>
        </p:nvSpPr>
        <p:spPr>
          <a:xfrm>
            <a:off x="852296" y="1447800"/>
            <a:ext cx="7834504" cy="4424967"/>
          </a:xfrm>
          <a:prstGeom prst="rect">
            <a:avLst/>
          </a:prstGeom>
        </p:spPr>
        <p:txBody>
          <a:bodyPr vert="horz" lIns="91440" tIns="45720" rIns="91440" bIns="45720" rtlCol="0" anchor="t">
            <a:normAutofit fontScale="92500" lnSpcReduction="20000"/>
          </a:bodyPr>
          <a:lstStyle/>
          <a:p>
            <a:pPr marL="285750" indent="-228600">
              <a:lnSpc>
                <a:spcPct val="90000"/>
              </a:lnSpc>
              <a:spcAft>
                <a:spcPts val="600"/>
              </a:spcAft>
              <a:buFont typeface="Arial" panose="020B0604020202020204" pitchFamily="34" charset="0"/>
              <a:buChar char="•"/>
            </a:pPr>
            <a:r>
              <a:rPr lang="en-US" sz="1500" dirty="0" err="1">
                <a:latin typeface="Arial" panose="020B0604020202020204" pitchFamily="34" charset="0"/>
                <a:cs typeface="Arial" panose="020B0604020202020204" pitchFamily="34" charset="0"/>
              </a:rPr>
              <a:t>Kanaslan</a:t>
            </a:r>
            <a:r>
              <a:rPr lang="en-US" sz="1500" dirty="0">
                <a:latin typeface="Arial" panose="020B0604020202020204" pitchFamily="34" charset="0"/>
                <a:cs typeface="Arial" panose="020B0604020202020204" pitchFamily="34" charset="0"/>
              </a:rPr>
              <a:t>, E.K. and </a:t>
            </a:r>
            <a:r>
              <a:rPr lang="en-US" sz="1500" dirty="0" err="1">
                <a:latin typeface="Arial" panose="020B0604020202020204" pitchFamily="34" charset="0"/>
                <a:cs typeface="Arial" panose="020B0604020202020204" pitchFamily="34" charset="0"/>
              </a:rPr>
              <a:t>Iyem</a:t>
            </a:r>
            <a:r>
              <a:rPr lang="en-US" sz="1500" dirty="0">
                <a:latin typeface="Arial" panose="020B0604020202020204" pitchFamily="34" charset="0"/>
                <a:cs typeface="Arial" panose="020B0604020202020204" pitchFamily="34" charset="0"/>
              </a:rPr>
              <a:t>, C. (2016) ‘Is 360 Degree Feedback Appraisal an Effective Way of Performance Evaluation?’, International Journal of Academic Research in Business and Social Sciences, 6(5). Available at: </a:t>
            </a:r>
            <a:r>
              <a:rPr lang="en-US" sz="1500" dirty="0">
                <a:latin typeface="Arial" panose="020B0604020202020204" pitchFamily="34" charset="0"/>
                <a:cs typeface="Arial" panose="020B0604020202020204" pitchFamily="34" charset="0"/>
                <a:hlinkClick r:id="rId2"/>
              </a:rPr>
              <a:t>https://doi.org/10.6007/IJARBSS/v6-i5/2124</a:t>
            </a:r>
            <a:r>
              <a:rPr lang="en-US" sz="1500" dirty="0">
                <a:latin typeface="Arial" panose="020B0604020202020204" pitchFamily="34" charset="0"/>
                <a:cs typeface="Arial" panose="020B0604020202020204" pitchFamily="34" charset="0"/>
              </a:rPr>
              <a:t>.</a:t>
            </a:r>
          </a:p>
          <a:p>
            <a:pPr marL="285750" indent="-228600">
              <a:lnSpc>
                <a:spcPct val="90000"/>
              </a:lnSpc>
              <a:spcAft>
                <a:spcPts val="600"/>
              </a:spcAft>
              <a:buFont typeface="Arial" panose="020B0604020202020204" pitchFamily="34" charset="0"/>
              <a:buChar char="•"/>
            </a:pPr>
            <a:r>
              <a:rPr lang="en-US" sz="1500" dirty="0">
                <a:latin typeface="Arial" panose="020B0604020202020204" pitchFamily="34" charset="0"/>
                <a:cs typeface="Arial" panose="020B0604020202020204" pitchFamily="34" charset="0"/>
              </a:rPr>
              <a:t>Aggarwal, A. and Thakur, G.S.M. (2014) ‘Design and Implementation of Fuzzy Rule Based Expert System for Employees Performance Appraisal in IT Organizations’, International Journal of Intelligent Systems and Applications, 6(8), pp. 77–86. Available at: </a:t>
            </a:r>
            <a:r>
              <a:rPr lang="en-US" sz="1500" dirty="0">
                <a:latin typeface="Arial" panose="020B0604020202020204" pitchFamily="34" charset="0"/>
                <a:cs typeface="Arial" panose="020B0604020202020204" pitchFamily="34" charset="0"/>
                <a:hlinkClick r:id="rId3"/>
              </a:rPr>
              <a:t>https://doi.org/10.5815/ijisa.2014.08.09</a:t>
            </a:r>
            <a:r>
              <a:rPr lang="en-US" sz="1500" dirty="0">
                <a:latin typeface="Arial" panose="020B0604020202020204" pitchFamily="34" charset="0"/>
                <a:cs typeface="Arial" panose="020B0604020202020204" pitchFamily="34" charset="0"/>
              </a:rPr>
              <a:t>.</a:t>
            </a:r>
          </a:p>
          <a:p>
            <a:pPr marL="285750" indent="-228600">
              <a:lnSpc>
                <a:spcPct val="90000"/>
              </a:lnSpc>
              <a:spcAft>
                <a:spcPts val="600"/>
              </a:spcAft>
              <a:buFont typeface="Arial" panose="020B0604020202020204" pitchFamily="34" charset="0"/>
              <a:buChar char="•"/>
            </a:pPr>
            <a:r>
              <a:rPr lang="en-US" sz="1500" dirty="0">
                <a:latin typeface="Arial" panose="020B0604020202020204" pitchFamily="34" charset="0"/>
                <a:cs typeface="Arial" panose="020B0604020202020204" pitchFamily="34" charset="0"/>
              </a:rPr>
              <a:t>Mohapatra, M. (2015) 360 Degree Feedback: A Review of Literature. Available at: </a:t>
            </a:r>
            <a:r>
              <a:rPr lang="en-US" sz="1500" dirty="0">
                <a:latin typeface="Arial" panose="020B0604020202020204" pitchFamily="34" charset="0"/>
                <a:cs typeface="Arial" panose="020B0604020202020204" pitchFamily="34" charset="0"/>
                <a:hlinkClick r:id="rId4"/>
              </a:rPr>
              <a:t>http://www.rsisinternational.org/Issue10/112-116.pdf</a:t>
            </a:r>
            <a:r>
              <a:rPr lang="en-US" sz="1500" dirty="0">
                <a:latin typeface="Arial" panose="020B0604020202020204" pitchFamily="34" charset="0"/>
                <a:cs typeface="Arial" panose="020B0604020202020204" pitchFamily="34" charset="0"/>
              </a:rPr>
              <a:t>.</a:t>
            </a:r>
          </a:p>
          <a:p>
            <a:pPr marL="285750" indent="-228600">
              <a:lnSpc>
                <a:spcPct val="90000"/>
              </a:lnSpc>
              <a:spcAft>
                <a:spcPts val="600"/>
              </a:spcAft>
              <a:buFont typeface="Arial" panose="020B0604020202020204" pitchFamily="34" charset="0"/>
              <a:buChar char="•"/>
            </a:pPr>
            <a:r>
              <a:rPr lang="en-US" sz="1500" dirty="0" err="1">
                <a:latin typeface="Arial" panose="020B0604020202020204" pitchFamily="34" charset="0"/>
                <a:cs typeface="Arial" panose="020B0604020202020204" pitchFamily="34" charset="0"/>
              </a:rPr>
              <a:t>Espinilla</a:t>
            </a:r>
            <a:r>
              <a:rPr lang="en-US" sz="1500" dirty="0">
                <a:latin typeface="Arial" panose="020B0604020202020204" pitchFamily="34" charset="0"/>
                <a:cs typeface="Arial" panose="020B0604020202020204" pitchFamily="34" charset="0"/>
              </a:rPr>
              <a:t>, M. et al. (2013) ‘A 360-degree performance appraisal model dealing with heterogeneous information and dependent criteria’, Information Sciences, 222, pp. 459–471. Available at: </a:t>
            </a:r>
            <a:r>
              <a:rPr lang="en-US" sz="1500" dirty="0">
                <a:latin typeface="Arial" panose="020B0604020202020204" pitchFamily="34" charset="0"/>
                <a:cs typeface="Arial" panose="020B0604020202020204" pitchFamily="34" charset="0"/>
                <a:hlinkClick r:id="rId5"/>
              </a:rPr>
              <a:t>https://doi.org/10.1016/j.ins.2012.08.015</a:t>
            </a:r>
            <a:r>
              <a:rPr lang="en-US" sz="1500" dirty="0">
                <a:latin typeface="Arial" panose="020B0604020202020204" pitchFamily="34" charset="0"/>
                <a:cs typeface="Arial" panose="020B0604020202020204" pitchFamily="34" charset="0"/>
              </a:rPr>
              <a:t>.</a:t>
            </a:r>
          </a:p>
          <a:p>
            <a:pPr marL="285750" indent="-228600">
              <a:lnSpc>
                <a:spcPct val="90000"/>
              </a:lnSpc>
              <a:spcAft>
                <a:spcPts val="600"/>
              </a:spcAft>
              <a:buFont typeface="Arial" panose="020B0604020202020204" pitchFamily="34" charset="0"/>
              <a:buChar char="•"/>
            </a:pPr>
            <a:r>
              <a:rPr lang="en-US" sz="1500" dirty="0">
                <a:latin typeface="Arial" panose="020B0604020202020204" pitchFamily="34" charset="0"/>
                <a:cs typeface="Arial" panose="020B0604020202020204" pitchFamily="34" charset="0"/>
              </a:rPr>
              <a:t>Zenger, J. and Folkman, J. (2020) What Makes a 360-Degree Review Successful?, Harvard Business Review. Available at: </a:t>
            </a:r>
            <a:r>
              <a:rPr lang="en-US" sz="1500" dirty="0">
                <a:latin typeface="Arial" panose="020B0604020202020204" pitchFamily="34" charset="0"/>
                <a:cs typeface="Arial" panose="020B0604020202020204" pitchFamily="34" charset="0"/>
                <a:hlinkClick r:id="rId6"/>
              </a:rPr>
              <a:t>https://hbr.org/2020/12/what-makes-a-360-degree-review-successful</a:t>
            </a:r>
            <a:r>
              <a:rPr lang="en-US" sz="1500" dirty="0">
                <a:latin typeface="Arial" panose="020B0604020202020204" pitchFamily="34" charset="0"/>
                <a:cs typeface="Arial" panose="020B0604020202020204" pitchFamily="34" charset="0"/>
              </a:rPr>
              <a:t>.</a:t>
            </a:r>
          </a:p>
          <a:p>
            <a:pPr marL="285750" indent="-228600">
              <a:lnSpc>
                <a:spcPct val="90000"/>
              </a:lnSpc>
              <a:spcAft>
                <a:spcPts val="600"/>
              </a:spcAft>
              <a:buFont typeface="Arial" panose="020B0604020202020204" pitchFamily="34" charset="0"/>
              <a:buChar char="•"/>
            </a:pPr>
            <a:r>
              <a:rPr lang="en-US" sz="1500" dirty="0">
                <a:latin typeface="Arial" panose="020B0604020202020204" pitchFamily="34" charset="0"/>
                <a:cs typeface="Arial" panose="020B0604020202020204" pitchFamily="34" charset="0"/>
              </a:rPr>
              <a:t>Alexander, D. (2006) How Do 360 Degree Performance Reviews Affect Employee Attitudes, Effectiveness and Performance? Available at: </a:t>
            </a:r>
            <a:r>
              <a:rPr lang="en-US" sz="1500" dirty="0">
                <a:latin typeface="Arial" panose="020B0604020202020204" pitchFamily="34" charset="0"/>
                <a:cs typeface="Arial" panose="020B0604020202020204" pitchFamily="34" charset="0"/>
                <a:hlinkClick r:id="rId7"/>
              </a:rPr>
              <a:t>https://digitalcommons.uri.edu/cgi/viewcontent.cgi?article=1014&amp;context=lrc_paper_series</a:t>
            </a:r>
            <a:r>
              <a:rPr lang="en-US" sz="1500" dirty="0">
                <a:latin typeface="Arial" panose="020B0604020202020204" pitchFamily="34" charset="0"/>
                <a:cs typeface="Arial" panose="020B0604020202020204" pitchFamily="34" charset="0"/>
              </a:rPr>
              <a:t>.</a:t>
            </a:r>
          </a:p>
          <a:p>
            <a:pPr marL="285750" indent="-228600">
              <a:lnSpc>
                <a:spcPct val="90000"/>
              </a:lnSpc>
              <a:spcAft>
                <a:spcPts val="600"/>
              </a:spcAft>
              <a:buFont typeface="Arial" panose="020B0604020202020204" pitchFamily="34" charset="0"/>
              <a:buChar char="•"/>
            </a:pPr>
            <a:r>
              <a:rPr lang="en-US" sz="1500" dirty="0">
                <a:latin typeface="Arial" panose="020B0604020202020204" pitchFamily="34" charset="0"/>
                <a:cs typeface="Arial" panose="020B0604020202020204" pitchFamily="34" charset="0"/>
              </a:rPr>
              <a:t>360-Degree Feedback as a Competitive Advantage - ProQuest (no date) www.proquest.com. Available at: https://www.proquest.com/docview/224341530?parentSessionId=cXxBBNtweHt5TbNMga05l1exqMqpEtzE1m5lwnzVwY8%3D&amp;pq-origsite=primo&amp;accountid=130472 (Accessed: 19 October 2023).</a:t>
            </a:r>
          </a:p>
          <a:p>
            <a:pPr indent="-228600">
              <a:lnSpc>
                <a:spcPct val="90000"/>
              </a:lnSpc>
              <a:spcAft>
                <a:spcPts val="600"/>
              </a:spcAft>
              <a:buFont typeface="Arial" panose="020B0604020202020204" pitchFamily="34" charset="0"/>
              <a:buChar char="•"/>
            </a:pPr>
            <a:endParaRPr lang="en-US" sz="1100" dirty="0"/>
          </a:p>
          <a:p>
            <a:pPr indent="-228600">
              <a:lnSpc>
                <a:spcPct val="90000"/>
              </a:lnSpc>
              <a:spcAft>
                <a:spcPts val="600"/>
              </a:spcAft>
              <a:buFont typeface="Arial" panose="020B0604020202020204" pitchFamily="34" charset="0"/>
              <a:buChar char="•"/>
            </a:pPr>
            <a:endParaRPr lang="en-US" sz="1100" dirty="0"/>
          </a:p>
          <a:p>
            <a:pPr indent="-228600">
              <a:lnSpc>
                <a:spcPct val="90000"/>
              </a:lnSpc>
              <a:spcAft>
                <a:spcPts val="600"/>
              </a:spcAft>
              <a:buFont typeface="Arial" panose="020B0604020202020204" pitchFamily="34" charset="0"/>
              <a:buChar char="•"/>
            </a:pPr>
            <a:endParaRPr lang="en-US" sz="1100" dirty="0"/>
          </a:p>
          <a:p>
            <a:pPr indent="-228600">
              <a:lnSpc>
                <a:spcPct val="90000"/>
              </a:lnSpc>
              <a:spcAft>
                <a:spcPts val="600"/>
              </a:spcAft>
              <a:buFont typeface="Arial" panose="020B0604020202020204" pitchFamily="34" charset="0"/>
              <a:buChar char="•"/>
            </a:pPr>
            <a:endParaRPr lang="en-US" sz="1100" dirty="0"/>
          </a:p>
          <a:p>
            <a:pPr indent="-228600">
              <a:lnSpc>
                <a:spcPct val="90000"/>
              </a:lnSpc>
              <a:spcAft>
                <a:spcPts val="600"/>
              </a:spcAft>
              <a:buFont typeface="Arial" panose="020B0604020202020204" pitchFamily="34" charset="0"/>
              <a:buChar char="•"/>
            </a:pPr>
            <a:endParaRPr lang="en-US" sz="1100" dirty="0"/>
          </a:p>
          <a:p>
            <a:pPr indent="-228600">
              <a:lnSpc>
                <a:spcPct val="90000"/>
              </a:lnSpc>
              <a:spcAft>
                <a:spcPts val="600"/>
              </a:spcAft>
              <a:buFont typeface="Arial" panose="020B0604020202020204" pitchFamily="34" charset="0"/>
              <a:buChar char="•"/>
            </a:pPr>
            <a:endParaRPr lang="en-US" sz="1100" dirty="0"/>
          </a:p>
          <a:p>
            <a:pPr indent="-228600">
              <a:lnSpc>
                <a:spcPct val="90000"/>
              </a:lnSpc>
              <a:spcAft>
                <a:spcPts val="600"/>
              </a:spcAft>
              <a:buFont typeface="Arial" panose="020B0604020202020204" pitchFamily="34" charset="0"/>
              <a:buChar char="•"/>
            </a:pPr>
            <a:endParaRPr lang="en-US" sz="1100" dirty="0"/>
          </a:p>
          <a:p>
            <a:pPr indent="-228600">
              <a:lnSpc>
                <a:spcPct val="90000"/>
              </a:lnSpc>
              <a:spcAft>
                <a:spcPts val="600"/>
              </a:spcAft>
              <a:buFont typeface="Arial" panose="020B0604020202020204" pitchFamily="34" charset="0"/>
              <a:buChar char="•"/>
            </a:pPr>
            <a:endParaRPr lang="en-US" sz="1100" dirty="0"/>
          </a:p>
          <a:p>
            <a:pPr indent="-228600">
              <a:lnSpc>
                <a:spcPct val="90000"/>
              </a:lnSpc>
              <a:spcAft>
                <a:spcPts val="600"/>
              </a:spcAft>
              <a:buFont typeface="Arial" panose="020B0604020202020204" pitchFamily="34" charset="0"/>
              <a:buChar char="•"/>
            </a:pPr>
            <a:endParaRPr lang="en-US" sz="1100" dirty="0"/>
          </a:p>
        </p:txBody>
      </p:sp>
      <p:sp>
        <p:nvSpPr>
          <p:cNvPr id="10" name="Rectangle 9">
            <a:extLst>
              <a:ext uri="{FF2B5EF4-FFF2-40B4-BE49-F238E27FC236}">
                <a16:creationId xmlns:a16="http://schemas.microsoft.com/office/drawing/2014/main" xmlns="" id="{EEBF1590-3B36-48EE-A89D-3B6F3CB256A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0800000" flipH="1">
            <a:off x="0" y="6400799"/>
            <a:ext cx="9144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xmlns="" id="{AC8F6C8C-AB5A-4548-942D-E3FD40ACBC4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3028950" y="6400799"/>
            <a:ext cx="611504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60872071"/>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1783</TotalTime>
  <Words>1090</Words>
  <Application>Microsoft Office PowerPoint</Application>
  <PresentationFormat>On-screen Show (4:3)</PresentationFormat>
  <Paragraphs>66</Paragraphs>
  <Slides>11</Slides>
  <Notes>2</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Importance and benefits of 360degree feedback</vt:lpstr>
      <vt:lpstr>360-degree feedback</vt:lpstr>
      <vt:lpstr>PowerPoint Presentation</vt:lpstr>
      <vt:lpstr>Importance of the concept for employees and employers</vt:lpstr>
      <vt:lpstr>PowerPoint Presentation</vt:lpstr>
      <vt:lpstr>PowerPoint Presentation</vt:lpstr>
      <vt:lpstr>Benefits for employees and employers</vt:lpstr>
      <vt:lpstr>PowerPoint Presentation</vt:lpstr>
      <vt:lpstr>Issues during implementing the concept</vt:lpstr>
      <vt:lpstr>PowerPoint Presentation</vt:lpstr>
      <vt:lpstr>Reference list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Tudor</dc:creator>
  <cp:lastModifiedBy>Tudor</cp:lastModifiedBy>
  <cp:revision>23</cp:revision>
  <dcterms:created xsi:type="dcterms:W3CDTF">2023-10-18T15:30:59Z</dcterms:created>
  <dcterms:modified xsi:type="dcterms:W3CDTF">2023-10-23T15:35:41Z</dcterms:modified>
</cp:coreProperties>
</file>