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51159D-C183-4A10-950D-C43271BFEAA8}" v="106" dt="2024-03-01T13:56:33.9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25B39A-2B65-4CBE-B07D-D5B780CFC689}" type="datetimeFigureOut">
              <a:rPr lang="en-GB" smtClean="0"/>
              <a:t>01/03/2024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665774-7FE9-4467-A8C1-7BD3697FD053}" type="slidenum">
              <a:rPr lang="en-GB" smtClean="0"/>
              <a:t>‹#›</a:t>
            </a:fld>
            <a:endParaRPr lang="en-GB"/>
          </a:p>
        </p:txBody>
      </p:sp>
    </p:spTree>
    <p:extLst>
      <p:ext uri="{BB962C8B-B14F-4D97-AF65-F5344CB8AC3E}">
        <p14:creationId xmlns:p14="http://schemas.microsoft.com/office/powerpoint/2010/main" val="1549385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To begin preparations for the dinner service, I will start by checking our reservations system to ensure we have an accurate record of expected numbers for the evening. This will allow me to make any necessary changes to our seating plan layout to optimize tables and accommodate parties of different sizes as required. Following this, I will hold a brief pre-shift meeting with the front of house staff where I will go over any special dietary requirements or valuable customers with reservations that we want to provide excellent personal service for. We will then turn our attention to stock levels, and I will conduct a full inventory check in both the kitchen and bar areas (</a:t>
            </a:r>
            <a:r>
              <a:rPr lang="en-US" sz="1200" err="1">
                <a:latin typeface="Times New Roman" panose="02020603050405020304" pitchFamily="18" charset="0"/>
                <a:cs typeface="Times New Roman" panose="02020603050405020304" pitchFamily="18" charset="0"/>
              </a:rPr>
              <a:t>Petrovets</a:t>
            </a:r>
            <a:r>
              <a:rPr lang="en-US" sz="1200">
                <a:latin typeface="Times New Roman" panose="02020603050405020304" pitchFamily="18" charset="0"/>
                <a:cs typeface="Times New Roman" panose="02020603050405020304" pitchFamily="18" charset="0"/>
              </a:rPr>
              <a:t> &amp; </a:t>
            </a:r>
            <a:r>
              <a:rPr lang="en-US" sz="1200" err="1">
                <a:latin typeface="Times New Roman" panose="02020603050405020304" pitchFamily="18" charset="0"/>
                <a:cs typeface="Times New Roman" panose="02020603050405020304" pitchFamily="18" charset="0"/>
              </a:rPr>
              <a:t>Startseva</a:t>
            </a:r>
            <a:r>
              <a:rPr lang="en-US" sz="1200">
                <a:latin typeface="Times New Roman" panose="02020603050405020304" pitchFamily="18" charset="0"/>
                <a:cs typeface="Times New Roman" panose="02020603050405020304" pitchFamily="18" charset="0"/>
              </a:rPr>
              <a:t>, 2020</a:t>
            </a:r>
            <a:r>
              <a:rPr lang="en-US" sz="1200" b="0" i="0" kern="1200">
                <a:solidFill>
                  <a:schemeClr val="tx1"/>
                </a:solidFill>
                <a:effectLst/>
                <a:latin typeface="+mn-lt"/>
                <a:ea typeface="+mn-ea"/>
                <a:cs typeface="+mn-cs"/>
              </a:rPr>
              <a:t>). While doing so, I will identify any additional items we require in order to have sufficient supply throughout the busy period ahead. Appropriate delivery orders will then be placed in good time to ensure we do not face any lack of provisions. Finally, a thorough inspection of our dining facilities will be done to guarantee the space is left in pristine condition with tables correctly dressed to standard and amenities such as bathrooms fully stocked with towels, soap and amenities before guests begin to arrive for their meals.</a:t>
            </a:r>
          </a:p>
          <a:p>
            <a:br>
              <a:rPr lang="en-US"/>
            </a:br>
            <a:endParaRPr lang="en-GB"/>
          </a:p>
        </p:txBody>
      </p:sp>
      <p:sp>
        <p:nvSpPr>
          <p:cNvPr id="4" name="Slide Number Placeholder 3"/>
          <p:cNvSpPr>
            <a:spLocks noGrp="1"/>
          </p:cNvSpPr>
          <p:nvPr>
            <p:ph type="sldNum" sz="quarter" idx="5"/>
          </p:nvPr>
        </p:nvSpPr>
        <p:spPr/>
        <p:txBody>
          <a:bodyPr/>
          <a:lstStyle/>
          <a:p>
            <a:fld id="{6D665774-7FE9-4467-A8C1-7BD3697FD053}" type="slidenum">
              <a:rPr lang="en-GB" smtClean="0"/>
              <a:t>2</a:t>
            </a:fld>
            <a:endParaRPr lang="en-GB"/>
          </a:p>
        </p:txBody>
      </p:sp>
    </p:spTree>
    <p:extLst>
      <p:ext uri="{BB962C8B-B14F-4D97-AF65-F5344CB8AC3E}">
        <p14:creationId xmlns:p14="http://schemas.microsoft.com/office/powerpoint/2010/main" val="1122200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Once our front of house preparations are complete, I will hold an important briefing with the kitchen team. We will gather to thoroughly review the full menu of options that will be available to guests during service. The head chef and I will closely examine each item, and we will also determine any specials or alternatives that may be featured. With a complete understanding of what will be ordered, we can strategically collaborate on the ideal timing for each course to be ready (</a:t>
            </a:r>
            <a:r>
              <a:rPr lang="en-US">
                <a:latin typeface="Times New Roman" panose="02020603050405020304" pitchFamily="18" charset="0"/>
                <a:cs typeface="Times New Roman" panose="02020603050405020304" pitchFamily="18" charset="0"/>
              </a:rPr>
              <a:t>Dahl et al., 2023</a:t>
            </a:r>
            <a:r>
              <a:rPr lang="en-US" sz="1200" b="0" i="0" kern="1200">
                <a:solidFill>
                  <a:schemeClr val="tx1"/>
                </a:solidFill>
                <a:effectLst/>
                <a:latin typeface="+mn-lt"/>
                <a:ea typeface="+mn-ea"/>
                <a:cs typeface="+mn-cs"/>
              </a:rPr>
              <a:t>). Effective pacing is essential so that cooks are not overwhelmed by tickets. To ensure we are fully prepared, specific mise </a:t>
            </a:r>
            <a:r>
              <a:rPr lang="en-US" sz="1200" b="0" i="0" kern="1200" err="1">
                <a:solidFill>
                  <a:schemeClr val="tx1"/>
                </a:solidFill>
                <a:effectLst/>
                <a:latin typeface="+mn-lt"/>
                <a:ea typeface="+mn-ea"/>
                <a:cs typeface="+mn-cs"/>
              </a:rPr>
              <a:t>en</a:t>
            </a:r>
            <a:r>
              <a:rPr lang="en-US" sz="1200" b="0" i="0" kern="1200">
                <a:solidFill>
                  <a:schemeClr val="tx1"/>
                </a:solidFill>
                <a:effectLst/>
                <a:latin typeface="+mn-lt"/>
                <a:ea typeface="+mn-ea"/>
                <a:cs typeface="+mn-cs"/>
              </a:rPr>
              <a:t> place, starter cooking and sauce/stock making tasks will then be delegated to the appropriate staff members. Finally, all equipment utilization will be reviewed, and I will personally inspect ranges, grills, deep fryers and small appliances to confirm they are in safe, functioning order before active food preparation gets underway. Only with these crucial pre-service measures in place can we expect a flawless culinary operation throughout the busy dinner period (</a:t>
            </a:r>
            <a:r>
              <a:rPr lang="en-US">
                <a:latin typeface="Times New Roman" panose="02020603050405020304" pitchFamily="18" charset="0"/>
                <a:cs typeface="Times New Roman" panose="02020603050405020304" pitchFamily="18" charset="0"/>
              </a:rPr>
              <a:t>Ushakov et al. 2020</a:t>
            </a:r>
            <a:r>
              <a:rPr lang="en-US" sz="1200" b="0" i="0" kern="1200">
                <a:solidFill>
                  <a:schemeClr val="tx1"/>
                </a:solidFill>
                <a:effectLst/>
                <a:latin typeface="+mn-lt"/>
                <a:ea typeface="+mn-ea"/>
                <a:cs typeface="+mn-cs"/>
              </a:rPr>
              <a:t>).</a:t>
            </a:r>
          </a:p>
          <a:p>
            <a:br>
              <a:rPr lang="en-US"/>
            </a:br>
            <a:endParaRPr lang="en-GB"/>
          </a:p>
        </p:txBody>
      </p:sp>
      <p:sp>
        <p:nvSpPr>
          <p:cNvPr id="4" name="Slide Number Placeholder 3"/>
          <p:cNvSpPr>
            <a:spLocks noGrp="1"/>
          </p:cNvSpPr>
          <p:nvPr>
            <p:ph type="sldNum" sz="quarter" idx="5"/>
          </p:nvPr>
        </p:nvSpPr>
        <p:spPr/>
        <p:txBody>
          <a:bodyPr/>
          <a:lstStyle/>
          <a:p>
            <a:fld id="{6D665774-7FE9-4467-A8C1-7BD3697FD053}" type="slidenum">
              <a:rPr lang="en-GB" smtClean="0"/>
              <a:t>3</a:t>
            </a:fld>
            <a:endParaRPr lang="en-GB"/>
          </a:p>
        </p:txBody>
      </p:sp>
    </p:spTree>
    <p:extLst>
      <p:ext uri="{BB962C8B-B14F-4D97-AF65-F5344CB8AC3E}">
        <p14:creationId xmlns:p14="http://schemas.microsoft.com/office/powerpoint/2010/main" val="3291354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Throughout the evening of our dinner service, I will regularly check our reservations system for any last minute changes that may occur. This is important to maintain an accurate record of our expected covers. I will monitor for potential upgrades where existing bookings increase their numbers, or they add additional guests to their reservations. I will also note any cancellations that free up capacity. Concurrently, as guests with earlier reservations begin to arrive, our qualified front of house team led by the sommelier will be on hand to efficiently greet each table and promptly record beverage orders. This ensures our patrons experience a welcoming and comfortable start to their dining experience (</a:t>
            </a:r>
            <a:r>
              <a:rPr lang="en-US">
                <a:latin typeface="Times New Roman" panose="02020603050405020304" pitchFamily="18" charset="0"/>
                <a:cs typeface="Times New Roman" panose="02020603050405020304" pitchFamily="18" charset="0"/>
              </a:rPr>
              <a:t>Dahl et al., 2023</a:t>
            </a:r>
            <a:r>
              <a:rPr lang="en-US" sz="1200" b="0" i="0" kern="1200">
                <a:solidFill>
                  <a:schemeClr val="tx1"/>
                </a:solidFill>
                <a:effectLst/>
                <a:latin typeface="+mn-lt"/>
                <a:ea typeface="+mn-ea"/>
                <a:cs typeface="+mn-cs"/>
              </a:rPr>
              <a:t>). In addition, I will keep close watch on any walk-in customers seeking a table without a prior booking. By skillfully observing seating availability between reserved times, I aim to fit as many new covers as possible to maximize utilization of our covers throughout service. Finally, clear communication with the kitchen brigade about table turns and estimated ticket times is key, so they can effectively pace the rhythm of their culinary production to meet guest expectations as our reservations swell closer towards the peak period.</a:t>
            </a:r>
          </a:p>
          <a:p>
            <a:br>
              <a:rPr lang="en-US"/>
            </a:br>
            <a:endParaRPr lang="en-GB"/>
          </a:p>
        </p:txBody>
      </p:sp>
      <p:sp>
        <p:nvSpPr>
          <p:cNvPr id="4" name="Slide Number Placeholder 3"/>
          <p:cNvSpPr>
            <a:spLocks noGrp="1"/>
          </p:cNvSpPr>
          <p:nvPr>
            <p:ph type="sldNum" sz="quarter" idx="5"/>
          </p:nvPr>
        </p:nvSpPr>
        <p:spPr/>
        <p:txBody>
          <a:bodyPr/>
          <a:lstStyle/>
          <a:p>
            <a:fld id="{6D665774-7FE9-4467-A8C1-7BD3697FD053}" type="slidenum">
              <a:rPr lang="en-GB" smtClean="0"/>
              <a:t>4</a:t>
            </a:fld>
            <a:endParaRPr lang="en-GB"/>
          </a:p>
        </p:txBody>
      </p:sp>
    </p:spTree>
    <p:extLst>
      <p:ext uri="{BB962C8B-B14F-4D97-AF65-F5344CB8AC3E}">
        <p14:creationId xmlns:p14="http://schemas.microsoft.com/office/powerpoint/2010/main" val="1878563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During our first rounds of food and drink deliveries to tables, I will personally oversee service to ensure the highest standards are being met from the beginning of the evening. I will monitor deliveries being taken from the kitchen pass, carefully inspecting each individual dish before it is brought out. This involves double checking the order is complete and correct, evaluating that the cooking meets appropriate quality levels, and assessing presentation is aesthetically pleasing. By shadowing initial serving interactions between staff and guests, I aim to identify any issues such as inaccurate orders, unforeseen delays or emerging satisfaction problems early on through close communication with both front and back of house personnel (</a:t>
            </a:r>
            <a:r>
              <a:rPr lang="en-US" err="1">
                <a:latin typeface="Times New Roman" panose="02020603050405020304" pitchFamily="18" charset="0"/>
                <a:cs typeface="Times New Roman" panose="02020603050405020304" pitchFamily="18" charset="0"/>
              </a:rPr>
              <a:t>Mroz</a:t>
            </a:r>
            <a:r>
              <a:rPr lang="en-US">
                <a:latin typeface="Times New Roman" panose="02020603050405020304" pitchFamily="18" charset="0"/>
                <a:cs typeface="Times New Roman" panose="02020603050405020304" pitchFamily="18" charset="0"/>
              </a:rPr>
              <a:t> et al., 2022</a:t>
            </a:r>
            <a:r>
              <a:rPr lang="en-US" sz="1200" b="0" i="0" kern="1200">
                <a:solidFill>
                  <a:schemeClr val="tx1"/>
                </a:solidFill>
                <a:effectLst/>
                <a:latin typeface="+mn-lt"/>
                <a:ea typeface="+mn-ea"/>
                <a:cs typeface="+mn-cs"/>
              </a:rPr>
              <a:t>). To sustain our excellent reputation, it is important minor service lapses are promptly addressed before expanding into larger customer complaints. Therefore I will also engage in frequent check-ins among early diners through their meals, carefully monitoring overall atmosphere and guest responses. This proactive approach allows me to remedy any unforeseen problems in real time, keeping the momentum of a smooth start to service as more patrons arrive throughout the busy evening period.</a:t>
            </a:r>
          </a:p>
          <a:p>
            <a:br>
              <a:rPr lang="en-US"/>
            </a:br>
            <a:endParaRPr lang="en-GB"/>
          </a:p>
        </p:txBody>
      </p:sp>
      <p:sp>
        <p:nvSpPr>
          <p:cNvPr id="4" name="Slide Number Placeholder 3"/>
          <p:cNvSpPr>
            <a:spLocks noGrp="1"/>
          </p:cNvSpPr>
          <p:nvPr>
            <p:ph type="sldNum" sz="quarter" idx="5"/>
          </p:nvPr>
        </p:nvSpPr>
        <p:spPr/>
        <p:txBody>
          <a:bodyPr/>
          <a:lstStyle/>
          <a:p>
            <a:fld id="{6D665774-7FE9-4467-A8C1-7BD3697FD053}" type="slidenum">
              <a:rPr lang="en-GB" smtClean="0"/>
              <a:t>5</a:t>
            </a:fld>
            <a:endParaRPr lang="en-GB"/>
          </a:p>
        </p:txBody>
      </p:sp>
    </p:spTree>
    <p:extLst>
      <p:ext uri="{BB962C8B-B14F-4D97-AF65-F5344CB8AC3E}">
        <p14:creationId xmlns:p14="http://schemas.microsoft.com/office/powerpoint/2010/main" val="2116897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As we progress into the core period of our dinner service, continuing smooth operations will be critical. I will actively oversee the ongoing delivery of sequential food and beverage courses to all occupied tables, making sure each setting receives prompt attention to maintain a timely flow for guests throughout the experience. Open tables will also need to be swiftly reset and reseated according to our reservation schedule. This will allow us to maximize covers while minimizing wait times for patrons arriving on schedule (</a:t>
            </a:r>
            <a:r>
              <a:rPr lang="en-US">
                <a:latin typeface="Times New Roman" panose="02020603050405020304" pitchFamily="18" charset="0"/>
                <a:cs typeface="Times New Roman" panose="02020603050405020304" pitchFamily="18" charset="0"/>
              </a:rPr>
              <a:t>de Camargo et al., 2020</a:t>
            </a:r>
            <a:r>
              <a:rPr lang="en-US" sz="1200" b="0" i="0" kern="1200">
                <a:solidFill>
                  <a:schemeClr val="tx1"/>
                </a:solidFill>
                <a:effectLst/>
                <a:latin typeface="+mn-lt"/>
                <a:ea typeface="+mn-ea"/>
                <a:cs typeface="+mn-cs"/>
              </a:rPr>
              <a:t>). To facilitate a well-paced evening, I will maintain close monitoring of the reservation book, kitchen tickets and workflow. This includes communicating clearly with the kitchen to ensure courses are timed to coordinate properly without bottlenecks developing. Additionally, I will prioritize being accessible on the dining room floor to directly engage with patrons and address any issues or complaints that arise during service. By personally handling problems respectfully and efficiently, we can work to resolve concerns satisfactorily and ensure positive experiences are had by all.</a:t>
            </a:r>
          </a:p>
          <a:p>
            <a:br>
              <a:rPr lang="en-US"/>
            </a:br>
            <a:endParaRPr lang="en-GB"/>
          </a:p>
        </p:txBody>
      </p:sp>
      <p:sp>
        <p:nvSpPr>
          <p:cNvPr id="4" name="Slide Number Placeholder 3"/>
          <p:cNvSpPr>
            <a:spLocks noGrp="1"/>
          </p:cNvSpPr>
          <p:nvPr>
            <p:ph type="sldNum" sz="quarter" idx="5"/>
          </p:nvPr>
        </p:nvSpPr>
        <p:spPr/>
        <p:txBody>
          <a:bodyPr/>
          <a:lstStyle/>
          <a:p>
            <a:fld id="{6D665774-7FE9-4467-A8C1-7BD3697FD053}" type="slidenum">
              <a:rPr lang="en-GB" smtClean="0"/>
              <a:t>6</a:t>
            </a:fld>
            <a:endParaRPr lang="en-GB"/>
          </a:p>
        </p:txBody>
      </p:sp>
    </p:spTree>
    <p:extLst>
      <p:ext uri="{BB962C8B-B14F-4D97-AF65-F5344CB8AC3E}">
        <p14:creationId xmlns:p14="http://schemas.microsoft.com/office/powerpoint/2010/main" val="5012498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Once we have seen our last guests out after a busy evening of service, it is time to complete a thorough post-service reset of our dining facilities. To begin, I will conduct a close inspection of each individual table to ensure they have been properly cleared of all remnants from every course. This involves checking that all plates, cutlery and glassware have been completely removed. Once cleared, I will proceed to scrub down and sanitize all table surfaces to a pristine standard using our industrial cleaning equipment (</a:t>
            </a:r>
            <a:r>
              <a:rPr lang="en-US" sz="1200" err="1">
                <a:latin typeface="Times New Roman" panose="02020603050405020304" pitchFamily="18" charset="0"/>
                <a:cs typeface="Times New Roman" panose="02020603050405020304" pitchFamily="18" charset="0"/>
              </a:rPr>
              <a:t>Kainthola</a:t>
            </a:r>
            <a:r>
              <a:rPr lang="en-US" sz="1200">
                <a:latin typeface="Times New Roman" panose="02020603050405020304" pitchFamily="18" charset="0"/>
                <a:cs typeface="Times New Roman" panose="02020603050405020304" pitchFamily="18" charset="0"/>
              </a:rPr>
              <a:t>, 2021</a:t>
            </a:r>
            <a:r>
              <a:rPr lang="en-US" sz="1200" b="0" i="0" kern="1200">
                <a:solidFill>
                  <a:schemeClr val="tx1"/>
                </a:solidFill>
                <a:effectLst/>
                <a:latin typeface="+mn-lt"/>
                <a:ea typeface="+mn-ea"/>
                <a:cs typeface="+mn-cs"/>
              </a:rPr>
              <a:t>). Following sanitization, fresh linens will be reapplied and settings reset to their meticulously dressed state, ready for smooth service the next day. In addition to these tasks, I will have our floor team sweep and mop all guest areas such as the dining room, lounge and bar to ensure a spotless presentation. Trash will be completely emptied and restrooms given a deep clean and resupply with paper products, soap, amenities and any other necessary provisions ahead of welcoming tomorrow's patrons. Through rigorous post-reset processes, we aim to consistently provide flawless hygienic hospitality standards each and every day.</a:t>
            </a:r>
          </a:p>
          <a:p>
            <a:br>
              <a:rPr lang="en-US"/>
            </a:br>
            <a:endParaRPr lang="en-GB"/>
          </a:p>
        </p:txBody>
      </p:sp>
      <p:sp>
        <p:nvSpPr>
          <p:cNvPr id="4" name="Slide Number Placeholder 3"/>
          <p:cNvSpPr>
            <a:spLocks noGrp="1"/>
          </p:cNvSpPr>
          <p:nvPr>
            <p:ph type="sldNum" sz="quarter" idx="5"/>
          </p:nvPr>
        </p:nvSpPr>
        <p:spPr/>
        <p:txBody>
          <a:bodyPr/>
          <a:lstStyle/>
          <a:p>
            <a:fld id="{6D665774-7FE9-4467-A8C1-7BD3697FD053}" type="slidenum">
              <a:rPr lang="en-GB" smtClean="0"/>
              <a:t>7</a:t>
            </a:fld>
            <a:endParaRPr lang="en-GB"/>
          </a:p>
        </p:txBody>
      </p:sp>
    </p:spTree>
    <p:extLst>
      <p:ext uri="{BB962C8B-B14F-4D97-AF65-F5344CB8AC3E}">
        <p14:creationId xmlns:p14="http://schemas.microsoft.com/office/powerpoint/2010/main" val="30103783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At the close of our dinner service, it is important to convene the head chef and entire kitchen brigade for a thorough debriefing. This meeting allows us to closely examine key metrics like the full volume of guests served as indicated by total production numbers and ticket times recorded during service. Within this analysis, we can pinpoint any bottlenecks or inefficiencies that emerged, such as deficiencies in particular ingredients or challenges at specific stations. I encourage open communication where the entire kitchen team feels comfortable providing candid feedback on issues faced or suggestions for improvement. Their first-hand insights are invaluable to enhancing our operations. Before adjourning, we will also review upcoming special events, menus, or seasonal rotations requiring lead preparation. This facilitates advance coordination of any necessary tasks such as detailed mise </a:t>
            </a:r>
            <a:r>
              <a:rPr lang="en-US" sz="1200" b="0" i="0" kern="1200" err="1">
                <a:solidFill>
                  <a:schemeClr val="tx1"/>
                </a:solidFill>
                <a:effectLst/>
                <a:latin typeface="+mn-lt"/>
                <a:ea typeface="+mn-ea"/>
                <a:cs typeface="+mn-cs"/>
              </a:rPr>
              <a:t>en</a:t>
            </a:r>
            <a:r>
              <a:rPr lang="en-US" sz="1200" b="0" i="0" kern="1200">
                <a:solidFill>
                  <a:schemeClr val="tx1"/>
                </a:solidFill>
                <a:effectLst/>
                <a:latin typeface="+mn-lt"/>
                <a:ea typeface="+mn-ea"/>
                <a:cs typeface="+mn-cs"/>
              </a:rPr>
              <a:t> place lists or equipment checks and maintenance. Through insightful discussion and coordinated planning, our post-service kitchen debrief aims to cultivate continual refinement that elevates each guest experience going forward.</a:t>
            </a:r>
          </a:p>
          <a:p>
            <a:br>
              <a:rPr lang="en-US"/>
            </a:br>
            <a:endParaRPr lang="en-GB"/>
          </a:p>
        </p:txBody>
      </p:sp>
      <p:sp>
        <p:nvSpPr>
          <p:cNvPr id="4" name="Slide Number Placeholder 3"/>
          <p:cNvSpPr>
            <a:spLocks noGrp="1"/>
          </p:cNvSpPr>
          <p:nvPr>
            <p:ph type="sldNum" sz="quarter" idx="5"/>
          </p:nvPr>
        </p:nvSpPr>
        <p:spPr/>
        <p:txBody>
          <a:bodyPr/>
          <a:lstStyle/>
          <a:p>
            <a:fld id="{6D665774-7FE9-4467-A8C1-7BD3697FD053}" type="slidenum">
              <a:rPr lang="en-GB" smtClean="0"/>
              <a:t>8</a:t>
            </a:fld>
            <a:endParaRPr lang="en-GB"/>
          </a:p>
        </p:txBody>
      </p:sp>
    </p:spTree>
    <p:extLst>
      <p:ext uri="{BB962C8B-B14F-4D97-AF65-F5344CB8AC3E}">
        <p14:creationId xmlns:p14="http://schemas.microsoft.com/office/powerpoint/2010/main" val="1047291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The final stage of our evening close out procedure involves ensuring security of the premises and reconciling all finances and documents. I will personally double check that all entrance and exit points, including doors and windows, are firmly locked down with the alarm system properly activated. A full physical inventory count will also be performed across our liquor, wine, </a:t>
            </a:r>
            <a:r>
              <a:rPr lang="en-US" sz="1200" b="0" i="0" kern="1200" err="1">
                <a:solidFill>
                  <a:schemeClr val="tx1"/>
                </a:solidFill>
                <a:effectLst/>
                <a:latin typeface="+mn-lt"/>
                <a:ea typeface="+mn-ea"/>
                <a:cs typeface="+mn-cs"/>
              </a:rPr>
              <a:t>smallwares</a:t>
            </a:r>
            <a:r>
              <a:rPr lang="en-US" sz="1200" b="0" i="0" kern="1200">
                <a:solidFill>
                  <a:schemeClr val="tx1"/>
                </a:solidFill>
                <a:effectLst/>
                <a:latin typeface="+mn-lt"/>
                <a:ea typeface="+mn-ea"/>
                <a:cs typeface="+mn-cs"/>
              </a:rPr>
              <a:t> and high-value equipment to validate volumes for internal controls. All managers on duty will then sign off on close of day financial reconciliation, acknowledging cash deposit preparation, transaction processing, and other end of day accounting routines were completed accurately. Finally, I will extract and print all pertinent operational reports from our POS system, such as occupancy, sales and labor analytics, preserving them for management review each morning (</a:t>
            </a:r>
            <a:r>
              <a:rPr lang="en-US">
                <a:latin typeface="Times New Roman" panose="02020603050405020304" pitchFamily="18" charset="0"/>
                <a:cs typeface="Times New Roman" panose="02020603050405020304" pitchFamily="18" charset="0"/>
              </a:rPr>
              <a:t>Chan, 2021</a:t>
            </a:r>
            <a:r>
              <a:rPr lang="en-US" sz="1200" b="0" i="0" kern="1200">
                <a:solidFill>
                  <a:schemeClr val="tx1"/>
                </a:solidFill>
                <a:effectLst/>
                <a:latin typeface="+mn-lt"/>
                <a:ea typeface="+mn-ea"/>
                <a:cs typeface="+mn-cs"/>
              </a:rPr>
              <a:t>). Taking the time for fastidious close down protocols helps guarantee full accountability of both physical assets and fiscal activities, fortifying our foundation for another successful service tomorrow.</a:t>
            </a:r>
          </a:p>
          <a:p>
            <a:br>
              <a:rPr lang="en-US"/>
            </a:br>
            <a:endParaRPr lang="en-GB"/>
          </a:p>
        </p:txBody>
      </p:sp>
      <p:sp>
        <p:nvSpPr>
          <p:cNvPr id="4" name="Slide Number Placeholder 3"/>
          <p:cNvSpPr>
            <a:spLocks noGrp="1"/>
          </p:cNvSpPr>
          <p:nvPr>
            <p:ph type="sldNum" sz="quarter" idx="5"/>
          </p:nvPr>
        </p:nvSpPr>
        <p:spPr/>
        <p:txBody>
          <a:bodyPr/>
          <a:lstStyle/>
          <a:p>
            <a:fld id="{6D665774-7FE9-4467-A8C1-7BD3697FD053}" type="slidenum">
              <a:rPr lang="en-GB" smtClean="0"/>
              <a:t>9</a:t>
            </a:fld>
            <a:endParaRPr lang="en-GB"/>
          </a:p>
        </p:txBody>
      </p:sp>
    </p:spTree>
    <p:extLst>
      <p:ext uri="{BB962C8B-B14F-4D97-AF65-F5344CB8AC3E}">
        <p14:creationId xmlns:p14="http://schemas.microsoft.com/office/powerpoint/2010/main" val="4147567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To effectively recap our full operation flow and standards of service, a variety of visual aids will be displayed in this portion of the presentation. Specifically, floor plans will be shown detailing our reservation schedules and layouts displaying maximum seating capacities by period to optimize coverage. Diagrams of our kitchen brigade system mapping out defined stations and ideal mise </a:t>
            </a:r>
            <a:r>
              <a:rPr lang="en-US" sz="1200" b="0" i="0" kern="1200" err="1">
                <a:solidFill>
                  <a:schemeClr val="tx1"/>
                </a:solidFill>
                <a:effectLst/>
                <a:latin typeface="+mn-lt"/>
                <a:ea typeface="+mn-ea"/>
                <a:cs typeface="+mn-cs"/>
              </a:rPr>
              <a:t>en</a:t>
            </a:r>
            <a:r>
              <a:rPr lang="en-US" sz="1200" b="0" i="0" kern="1200">
                <a:solidFill>
                  <a:schemeClr val="tx1"/>
                </a:solidFill>
                <a:effectLst/>
                <a:latin typeface="+mn-lt"/>
                <a:ea typeface="+mn-ea"/>
                <a:cs typeface="+mn-cs"/>
              </a:rPr>
              <a:t> place and ticket workflows will provide insight into the inner workings of food production. Additionally, current menu layouts will be featured alongside selected recipes to highlight signature dishes and ingredients. Lastly, photos of flawlessly plated and presented finished plates will be included to exhibit the polished quality of food we strive to deliver to each and every guest. By incorporating these visual elements encompassing floor models, process charts and food imagery, a more robust picture of our full end-to-end guest experience will be brought to life for all attendees.</a:t>
            </a:r>
          </a:p>
          <a:p>
            <a:br>
              <a:rPr lang="en-US"/>
            </a:br>
            <a:endParaRPr lang="en-GB"/>
          </a:p>
        </p:txBody>
      </p:sp>
      <p:sp>
        <p:nvSpPr>
          <p:cNvPr id="4" name="Slide Number Placeholder 3"/>
          <p:cNvSpPr>
            <a:spLocks noGrp="1"/>
          </p:cNvSpPr>
          <p:nvPr>
            <p:ph type="sldNum" sz="quarter" idx="5"/>
          </p:nvPr>
        </p:nvSpPr>
        <p:spPr/>
        <p:txBody>
          <a:bodyPr/>
          <a:lstStyle/>
          <a:p>
            <a:fld id="{6D665774-7FE9-4467-A8C1-7BD3697FD053}" type="slidenum">
              <a:rPr lang="en-GB" smtClean="0"/>
              <a:t>10</a:t>
            </a:fld>
            <a:endParaRPr lang="en-GB"/>
          </a:p>
        </p:txBody>
      </p:sp>
    </p:spTree>
    <p:extLst>
      <p:ext uri="{BB962C8B-B14F-4D97-AF65-F5344CB8AC3E}">
        <p14:creationId xmlns:p14="http://schemas.microsoft.com/office/powerpoint/2010/main" val="23130447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This next set of visual aids shifts focus to highlight other crucial operational components. Proper uniform standards for all front and back of house staff will be on display, emphasizing our insistence on polished professional presentation. Additionally, photographs inside our climate-controlled liquor storage facilities will convey strict protocols for premium alcohol and wine preservation. Supplementary images will provide a glimpse into our meticulously organized and labeled pantry mise </a:t>
            </a:r>
            <a:r>
              <a:rPr lang="en-US" sz="1200" b="0" i="0" kern="1200" err="1">
                <a:solidFill>
                  <a:schemeClr val="tx1"/>
                </a:solidFill>
                <a:effectLst/>
                <a:latin typeface="+mn-lt"/>
                <a:ea typeface="+mn-ea"/>
                <a:cs typeface="+mn-cs"/>
              </a:rPr>
              <a:t>en</a:t>
            </a:r>
            <a:r>
              <a:rPr lang="en-US" sz="1200" b="0" i="0" kern="1200">
                <a:solidFill>
                  <a:schemeClr val="tx1"/>
                </a:solidFill>
                <a:effectLst/>
                <a:latin typeface="+mn-lt"/>
                <a:ea typeface="+mn-ea"/>
                <a:cs typeface="+mn-cs"/>
              </a:rPr>
              <a:t> place systems denoting appropriate date coding. Finally, inventories of specialized cleaning supplies and equipment such as high powered sanitation units will be in view, underscoring the scrupulous hygienic practices we employ daily. Combined, these visual samples offer a well-rounded view of our unyielding standards for facilities, uniforms and sanitation, painting the full picture of a seamlessly managed establishment.</a:t>
            </a:r>
          </a:p>
          <a:p>
            <a:br>
              <a:rPr lang="en-US"/>
            </a:br>
            <a:endParaRPr lang="en-GB"/>
          </a:p>
        </p:txBody>
      </p:sp>
      <p:sp>
        <p:nvSpPr>
          <p:cNvPr id="4" name="Slide Number Placeholder 3"/>
          <p:cNvSpPr>
            <a:spLocks noGrp="1"/>
          </p:cNvSpPr>
          <p:nvPr>
            <p:ph type="sldNum" sz="quarter" idx="5"/>
          </p:nvPr>
        </p:nvSpPr>
        <p:spPr/>
        <p:txBody>
          <a:bodyPr/>
          <a:lstStyle/>
          <a:p>
            <a:fld id="{6D665774-7FE9-4467-A8C1-7BD3697FD053}" type="slidenum">
              <a:rPr lang="en-GB" smtClean="0"/>
              <a:t>11</a:t>
            </a:fld>
            <a:endParaRPr lang="en-GB"/>
          </a:p>
        </p:txBody>
      </p:sp>
    </p:spTree>
    <p:extLst>
      <p:ext uri="{BB962C8B-B14F-4D97-AF65-F5344CB8AC3E}">
        <p14:creationId xmlns:p14="http://schemas.microsoft.com/office/powerpoint/2010/main" val="28970066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A critical piece of any fine dining operation involves cultivating a best-in-class culinary and beverage program. For this reason, this slide emphasizes our expertise in </a:t>
            </a:r>
            <a:r>
              <a:rPr lang="en-US" sz="1200" b="0" i="0" kern="1200" err="1">
                <a:solidFill>
                  <a:schemeClr val="tx1"/>
                </a:solidFill>
                <a:effectLst/>
                <a:latin typeface="+mn-lt"/>
                <a:ea typeface="+mn-ea"/>
                <a:cs typeface="+mn-cs"/>
              </a:rPr>
              <a:t>menuing</a:t>
            </a:r>
            <a:r>
              <a:rPr lang="en-US" sz="1200" b="0" i="0" kern="1200">
                <a:solidFill>
                  <a:schemeClr val="tx1"/>
                </a:solidFill>
                <a:effectLst/>
                <a:latin typeface="+mn-lt"/>
                <a:ea typeface="+mn-ea"/>
                <a:cs typeface="+mn-cs"/>
              </a:rPr>
              <a:t> and bar management. Seasonal menus will be shared, demonstrating our emphasis on fresh, local ingredients procured through valued partnerships with artisan purveyors. Accompanying these will be samples of our extensive wine and liquor lists, highlighting the internationally diverse selections available. We will also showcase crafted cocktail menus along with featured specialty drink recipes, underscoring our skilled bartending talents. Furthermore, photography from our bar area will be displayed, exhibiting the professional equipment, mixes and garnishing stations our mixologists utilize daily. By focusing on our menus, beverage inventories and bar presentations, attendees will gain a comprehensive look into our meticulous approach to providing diners with comforting flavors alongside their stellar dining experience.</a:t>
            </a:r>
          </a:p>
          <a:p>
            <a:br>
              <a:rPr lang="en-US"/>
            </a:br>
            <a:endParaRPr lang="en-GB"/>
          </a:p>
        </p:txBody>
      </p:sp>
      <p:sp>
        <p:nvSpPr>
          <p:cNvPr id="4" name="Slide Number Placeholder 3"/>
          <p:cNvSpPr>
            <a:spLocks noGrp="1"/>
          </p:cNvSpPr>
          <p:nvPr>
            <p:ph type="sldNum" sz="quarter" idx="5"/>
          </p:nvPr>
        </p:nvSpPr>
        <p:spPr/>
        <p:txBody>
          <a:bodyPr/>
          <a:lstStyle/>
          <a:p>
            <a:fld id="{6D665774-7FE9-4467-A8C1-7BD3697FD053}" type="slidenum">
              <a:rPr lang="en-GB" smtClean="0"/>
              <a:t>12</a:t>
            </a:fld>
            <a:endParaRPr lang="en-GB"/>
          </a:p>
        </p:txBody>
      </p:sp>
    </p:spTree>
    <p:extLst>
      <p:ext uri="{BB962C8B-B14F-4D97-AF65-F5344CB8AC3E}">
        <p14:creationId xmlns:p14="http://schemas.microsoft.com/office/powerpoint/2010/main" val="1379290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To truly bring the full dining experience to life, this pivotal slide incorporates a variety of compelling service videos. Kicking off the presentation will be a “day-in-the-life” video granting viewers an inside look into our early morning opening and prep routines. Following this will be a captivating </a:t>
            </a:r>
            <a:r>
              <a:rPr lang="en-US" sz="1200" b="0" i="0" kern="1200" err="1">
                <a:solidFill>
                  <a:schemeClr val="tx1"/>
                </a:solidFill>
                <a:effectLst/>
                <a:latin typeface="+mn-lt"/>
                <a:ea typeface="+mn-ea"/>
                <a:cs typeface="+mn-cs"/>
              </a:rPr>
              <a:t>timelapse</a:t>
            </a:r>
            <a:r>
              <a:rPr lang="en-US" sz="1200" b="0" i="0" kern="1200">
                <a:solidFill>
                  <a:schemeClr val="tx1"/>
                </a:solidFill>
                <a:effectLst/>
                <a:latin typeface="+mn-lt"/>
                <a:ea typeface="+mn-ea"/>
                <a:cs typeface="+mn-cs"/>
              </a:rPr>
              <a:t> video distilled down to showcase an entire dinner service period from open to close in a streamlined manner. Additionally, specific videos highlighting techniques for our signature cocktail and dessert preparations will be on display (</a:t>
            </a:r>
            <a:r>
              <a:rPr lang="en-US">
                <a:latin typeface="Times New Roman" panose="02020603050405020304" pitchFamily="18" charset="0"/>
                <a:cs typeface="Times New Roman" panose="02020603050405020304" pitchFamily="18" charset="0"/>
              </a:rPr>
              <a:t>Lee and Kim, 2020</a:t>
            </a:r>
            <a:r>
              <a:rPr lang="en-US" sz="1200" b="0" i="0" kern="1200">
                <a:solidFill>
                  <a:schemeClr val="tx1"/>
                </a:solidFill>
                <a:effectLst/>
                <a:latin typeface="+mn-lt"/>
                <a:ea typeface="+mn-ea"/>
                <a:cs typeface="+mn-cs"/>
              </a:rPr>
              <a:t>). Rounding out the multimedia portion, proficient videos of our well-trained staff seamlessly executing refined tasks like food running, tableside cooking and carving stations will leave attendees with a polished impression. Through these immersive service-based videos, we aim to give all those present a virtual feel for the flawless caliber of hospitality and culinary artistry provided nightly in our establishment.</a:t>
            </a:r>
          </a:p>
          <a:p>
            <a:br>
              <a:rPr lang="en-US"/>
            </a:br>
            <a:endParaRPr lang="en-GB"/>
          </a:p>
        </p:txBody>
      </p:sp>
      <p:sp>
        <p:nvSpPr>
          <p:cNvPr id="4" name="Slide Number Placeholder 3"/>
          <p:cNvSpPr>
            <a:spLocks noGrp="1"/>
          </p:cNvSpPr>
          <p:nvPr>
            <p:ph type="sldNum" sz="quarter" idx="5"/>
          </p:nvPr>
        </p:nvSpPr>
        <p:spPr/>
        <p:txBody>
          <a:bodyPr/>
          <a:lstStyle/>
          <a:p>
            <a:fld id="{6D665774-7FE9-4467-A8C1-7BD3697FD053}" type="slidenum">
              <a:rPr lang="en-GB" smtClean="0"/>
              <a:t>13</a:t>
            </a:fld>
            <a:endParaRPr lang="en-GB"/>
          </a:p>
        </p:txBody>
      </p:sp>
    </p:spTree>
    <p:extLst>
      <p:ext uri="{BB962C8B-B14F-4D97-AF65-F5344CB8AC3E}">
        <p14:creationId xmlns:p14="http://schemas.microsoft.com/office/powerpoint/2010/main" val="29010205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A well-trained team is integral to delivering consistently excellent service, so streamlined training programs are pivotal. This slide highlights the robust systems we have in place both for onboarding and ongoing development. New employees undergo a thorough multi-day orientation immersed in all of our operating procedures and protocols. Meanwhile, weekly staff conferences are held to recap best practices and receive feedback. Our dedication to refinement also includes monthly intensive continuing education sessions led by distinguished chef instructors and sommeliers. Finally, at regular intervals individuals receive personalized evaluations and career path counseling (</a:t>
            </a:r>
            <a:r>
              <a:rPr lang="en-US">
                <a:latin typeface="Times New Roman" panose="02020603050405020304" pitchFamily="18" charset="0"/>
                <a:cs typeface="Times New Roman" panose="02020603050405020304" pitchFamily="18" charset="0"/>
              </a:rPr>
              <a:t>Ushakov et al., 2020</a:t>
            </a:r>
            <a:r>
              <a:rPr lang="en-US" sz="1200" b="0" i="0" kern="1200">
                <a:solidFill>
                  <a:schemeClr val="tx1"/>
                </a:solidFill>
                <a:effectLst/>
                <a:latin typeface="+mn-lt"/>
                <a:ea typeface="+mn-ea"/>
                <a:cs typeface="+mn-cs"/>
              </a:rPr>
              <a:t>). Through a comprehensive commitment to training at every level, we effectively cultivate professionally skilled and knowledgeable service professionals primed to exceed guest satisfaction.</a:t>
            </a:r>
          </a:p>
          <a:p>
            <a:br>
              <a:rPr lang="en-US"/>
            </a:br>
            <a:endParaRPr lang="en-GB"/>
          </a:p>
        </p:txBody>
      </p:sp>
      <p:sp>
        <p:nvSpPr>
          <p:cNvPr id="4" name="Slide Number Placeholder 3"/>
          <p:cNvSpPr>
            <a:spLocks noGrp="1"/>
          </p:cNvSpPr>
          <p:nvPr>
            <p:ph type="sldNum" sz="quarter" idx="5"/>
          </p:nvPr>
        </p:nvSpPr>
        <p:spPr/>
        <p:txBody>
          <a:bodyPr/>
          <a:lstStyle/>
          <a:p>
            <a:fld id="{6D665774-7FE9-4467-A8C1-7BD3697FD053}" type="slidenum">
              <a:rPr lang="en-GB" smtClean="0"/>
              <a:t>14</a:t>
            </a:fld>
            <a:endParaRPr lang="en-GB"/>
          </a:p>
        </p:txBody>
      </p:sp>
    </p:spTree>
    <p:extLst>
      <p:ext uri="{BB962C8B-B14F-4D97-AF65-F5344CB8AC3E}">
        <p14:creationId xmlns:p14="http://schemas.microsoft.com/office/powerpoint/2010/main" val="29830595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As we reach the culmination of today's presentation, it is important to reiterate our foremost strengths and values. A succinct recap highlights our talents in culinary artistry, polished service standards and heartfelt hospitality. We moreover reassure our dedication to continually elevating quality and customizing each guest's experience. Looking ahead, this is an ideal time to invite any potential collaborations or partnerships for further consideration. Whether operational support, private events or marketing initiatives, we welcome productive discussions. To close, we express our sincere gratitude for those in attendance donating their valuable time and attention. Your interest truly means the world to us as we strive to spread our passion for service excellence. Thank you all for joining us this afternoon - please reach out with any other questions.</a:t>
            </a:r>
          </a:p>
          <a:p>
            <a:br>
              <a:rPr lang="en-US"/>
            </a:br>
            <a:endParaRPr lang="en-GB"/>
          </a:p>
        </p:txBody>
      </p:sp>
      <p:sp>
        <p:nvSpPr>
          <p:cNvPr id="4" name="Slide Number Placeholder 3"/>
          <p:cNvSpPr>
            <a:spLocks noGrp="1"/>
          </p:cNvSpPr>
          <p:nvPr>
            <p:ph type="sldNum" sz="quarter" idx="5"/>
          </p:nvPr>
        </p:nvSpPr>
        <p:spPr/>
        <p:txBody>
          <a:bodyPr/>
          <a:lstStyle/>
          <a:p>
            <a:fld id="{6D665774-7FE9-4467-A8C1-7BD3697FD053}" type="slidenum">
              <a:rPr lang="en-GB" smtClean="0"/>
              <a:t>15</a:t>
            </a:fld>
            <a:endParaRPr lang="en-GB"/>
          </a:p>
        </p:txBody>
      </p:sp>
    </p:spTree>
    <p:extLst>
      <p:ext uri="{BB962C8B-B14F-4D97-AF65-F5344CB8AC3E}">
        <p14:creationId xmlns:p14="http://schemas.microsoft.com/office/powerpoint/2010/main" val="3412896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3/1/2024</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3/1/2024</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3/1/2024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3/1/2024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3/1/2024</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3/1/2024</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3/1/2024</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3/1/2024</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3/1/2024</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8C3277C-EA4B-4E07-9515-4E998AFD6470}"/>
              </a:ext>
            </a:extLst>
          </p:cNvPr>
          <p:cNvSpPr>
            <a:spLocks noGrp="1"/>
          </p:cNvSpPr>
          <p:nvPr>
            <p:ph type="subTitle" idx="1"/>
          </p:nvPr>
        </p:nvSpPr>
        <p:spPr>
          <a:xfrm>
            <a:off x="3390900" y="1572986"/>
            <a:ext cx="6326414" cy="3303514"/>
          </a:xfrm>
        </p:spPr>
        <p:txBody>
          <a:bodyPr vert="horz" lIns="91440" tIns="45720" rIns="91440" bIns="45720" rtlCol="0" anchor="t">
            <a:noAutofit/>
          </a:bodyPr>
          <a:lstStyle/>
          <a:p>
            <a:pPr algn="ctr"/>
            <a:r>
              <a:rPr lang="en-US" sz="2400" u="sng">
                <a:latin typeface="Times New Roman"/>
                <a:cs typeface="Times New Roman"/>
              </a:rPr>
              <a:t> </a:t>
            </a:r>
            <a:r>
              <a:rPr lang="en-US" sz="2400" b="1" u="sng">
                <a:latin typeface="Times New Roman"/>
                <a:cs typeface="Times New Roman"/>
              </a:rPr>
              <a:t>Presentation</a:t>
            </a:r>
          </a:p>
          <a:p>
            <a:pPr algn="ctr"/>
            <a:endParaRPr lang="en-US">
              <a:latin typeface="Times New Roman"/>
              <a:cs typeface="Times New Roman"/>
            </a:endParaRPr>
          </a:p>
          <a:p>
            <a:pPr algn="ctr"/>
            <a:r>
              <a:rPr lang="en-US">
                <a:latin typeface="Times New Roman"/>
                <a:cs typeface="Times New Roman"/>
              </a:rPr>
              <a:t>Hind </a:t>
            </a:r>
            <a:r>
              <a:rPr lang="en-US" err="1">
                <a:latin typeface="Times New Roman"/>
                <a:cs typeface="Times New Roman"/>
              </a:rPr>
              <a:t>Outamarte</a:t>
            </a:r>
            <a:endParaRPr lang="en-US">
              <a:latin typeface="Times New Roman" panose="02020603050405020304" pitchFamily="18" charset="0"/>
              <a:cs typeface="Times New Roman" panose="02020603050405020304" pitchFamily="18" charset="0"/>
            </a:endParaRPr>
          </a:p>
          <a:p>
            <a:pPr algn="ctr"/>
            <a:r>
              <a:rPr lang="en-GB">
                <a:latin typeface="Times New Roman"/>
                <a:cs typeface="Times New Roman"/>
              </a:rPr>
              <a:t>Student Number: 2308564</a:t>
            </a:r>
          </a:p>
          <a:p>
            <a:pPr algn="ctr"/>
            <a:r>
              <a:rPr lang="en-US">
                <a:latin typeface="Times New Roman"/>
                <a:cs typeface="Times New Roman"/>
              </a:rPr>
              <a:t>UWTSD</a:t>
            </a:r>
            <a:endParaRPr lang="en-GB">
              <a:latin typeface="Times New Roman" panose="02020603050405020304" pitchFamily="18" charset="0"/>
              <a:cs typeface="Times New Roman" panose="02020603050405020304" pitchFamily="18" charset="0"/>
            </a:endParaRPr>
          </a:p>
          <a:p>
            <a:pPr algn="ctr"/>
            <a:r>
              <a:rPr lang="en-US">
                <a:latin typeface="Times New Roman"/>
                <a:cs typeface="Times New Roman"/>
              </a:rPr>
              <a:t>International Gastronomy Management</a:t>
            </a:r>
            <a:endParaRPr lang="en-US">
              <a:latin typeface="Times New Roman" panose="02020603050405020304" pitchFamily="18" charset="0"/>
              <a:cs typeface="Times New Roman" panose="02020603050405020304" pitchFamily="18" charset="0"/>
            </a:endParaRPr>
          </a:p>
          <a:p>
            <a:pPr algn="ctr"/>
            <a:endParaRPr lang="en-US">
              <a:latin typeface="Times New Roman" panose="02020603050405020304" pitchFamily="18" charset="0"/>
              <a:cs typeface="Times New Roman" panose="02020603050405020304" pitchFamily="18" charset="0"/>
            </a:endParaRPr>
          </a:p>
          <a:p>
            <a:pPr algn="ctr"/>
            <a:endParaRPr lang="en-US">
              <a:latin typeface="Times New Roman" panose="02020603050405020304" pitchFamily="18" charset="0"/>
              <a:cs typeface="Times New Roman" panose="02020603050405020304" pitchFamily="18" charset="0"/>
            </a:endParaRPr>
          </a:p>
          <a:p>
            <a:pPr algn="ctr"/>
            <a:endParaRPr lang="en-US">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9905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6C401-9E4B-4CA0-8DE8-AAF3022161AF}"/>
              </a:ext>
            </a:extLst>
          </p:cNvPr>
          <p:cNvSpPr>
            <a:spLocks noGrp="1"/>
          </p:cNvSpPr>
          <p:nvPr>
            <p:ph type="title"/>
          </p:nvPr>
        </p:nvSpPr>
        <p:spPr>
          <a:xfrm>
            <a:off x="2156012" y="690415"/>
            <a:ext cx="8610600" cy="1293028"/>
          </a:xfrm>
        </p:spPr>
        <p:txBody>
          <a:bodyPr>
            <a:normAutofit/>
          </a:bodyPr>
          <a:lstStyle/>
          <a:p>
            <a:pPr algn="ctr"/>
            <a:r>
              <a:rPr lang="en-GB" sz="2800" b="1" u="sng" cap="none">
                <a:latin typeface="Times New Roman"/>
                <a:cs typeface="Times New Roman"/>
              </a:rPr>
              <a:t>Pre-service Preparations</a:t>
            </a:r>
          </a:p>
        </p:txBody>
      </p:sp>
      <p:sp>
        <p:nvSpPr>
          <p:cNvPr id="3" name="Content Placeholder 2">
            <a:extLst>
              <a:ext uri="{FF2B5EF4-FFF2-40B4-BE49-F238E27FC236}">
                <a16:creationId xmlns:a16="http://schemas.microsoft.com/office/drawing/2014/main" id="{C1E7DBD7-7395-44C2-B908-8B9911D4CA8F}"/>
              </a:ext>
            </a:extLst>
          </p:cNvPr>
          <p:cNvSpPr>
            <a:spLocks noGrp="1"/>
          </p:cNvSpPr>
          <p:nvPr>
            <p:ph idx="1"/>
          </p:nvPr>
        </p:nvSpPr>
        <p:spPr>
          <a:xfrm>
            <a:off x="87407" y="2131359"/>
            <a:ext cx="7543800" cy="4087327"/>
          </a:xfrm>
        </p:spPr>
        <p:txBody>
          <a:bodyPr>
            <a:normAutofit/>
          </a:bodyPr>
          <a:lstStyle/>
          <a:p>
            <a:r>
              <a:rPr lang="en-US" sz="2000">
                <a:latin typeface="Times New Roman" panose="02020603050405020304" pitchFamily="18" charset="0"/>
                <a:cs typeface="Times New Roman" panose="02020603050405020304" pitchFamily="18" charset="0"/>
              </a:rPr>
              <a:t>Check tonight's reservations in the system and make any necessary changes to the seating plan for the evening based on confirmed numbers.</a:t>
            </a:r>
          </a:p>
          <a:p>
            <a:r>
              <a:rPr lang="en-US" sz="2000">
                <a:latin typeface="Times New Roman" panose="02020603050405020304" pitchFamily="18" charset="0"/>
                <a:cs typeface="Times New Roman" panose="02020603050405020304" pitchFamily="18" charset="0"/>
              </a:rPr>
              <a:t>Brief the front of house staff at the start of shift on any special dietary requirements or VIP guests with reservations to ensure we can cater to all needs (</a:t>
            </a:r>
            <a:r>
              <a:rPr lang="en-US" sz="2000" err="1">
                <a:latin typeface="Times New Roman" panose="02020603050405020304" pitchFamily="18" charset="0"/>
                <a:cs typeface="Times New Roman" panose="02020603050405020304" pitchFamily="18" charset="0"/>
              </a:rPr>
              <a:t>Petrovets</a:t>
            </a:r>
            <a:r>
              <a:rPr lang="en-US" sz="2000">
                <a:latin typeface="Times New Roman" panose="02020603050405020304" pitchFamily="18" charset="0"/>
                <a:cs typeface="Times New Roman" panose="02020603050405020304" pitchFamily="18" charset="0"/>
              </a:rPr>
              <a:t> &amp; </a:t>
            </a:r>
            <a:r>
              <a:rPr lang="en-US" sz="2000" err="1">
                <a:latin typeface="Times New Roman" panose="02020603050405020304" pitchFamily="18" charset="0"/>
                <a:cs typeface="Times New Roman" panose="02020603050405020304" pitchFamily="18" charset="0"/>
              </a:rPr>
              <a:t>Startseva</a:t>
            </a:r>
            <a:r>
              <a:rPr lang="en-US" sz="2000">
                <a:latin typeface="Times New Roman" panose="02020603050405020304" pitchFamily="18" charset="0"/>
                <a:cs typeface="Times New Roman" panose="02020603050405020304" pitchFamily="18" charset="0"/>
              </a:rPr>
              <a:t>, 2020).</a:t>
            </a:r>
          </a:p>
          <a:p>
            <a:r>
              <a:rPr lang="en-US" sz="2000">
                <a:latin typeface="Times New Roman" panose="02020603050405020304" pitchFamily="18" charset="0"/>
                <a:cs typeface="Times New Roman" panose="02020603050405020304" pitchFamily="18" charset="0"/>
              </a:rPr>
              <a:t>Do a stock check in both the kitchen and bar areas and place any additional orders that are required in good time for deliveries before service (Ingram et al., 2020).</a:t>
            </a:r>
          </a:p>
          <a:p>
            <a:r>
              <a:rPr lang="en-US" sz="2000">
                <a:latin typeface="Times New Roman" panose="02020603050405020304" pitchFamily="18" charset="0"/>
                <a:cs typeface="Times New Roman" panose="02020603050405020304" pitchFamily="18" charset="0"/>
              </a:rPr>
              <a:t>Inspect the dining area to confirm it is clean, tables are set up correctly with any linens, cutlery or condiments that are needed, and the bathrooms are fully stocked before guests arrive.</a:t>
            </a:r>
          </a:p>
          <a:p>
            <a:endParaRPr lang="en-GB" sz="200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8F1C5D95-DC2F-4EA3-B0E8-6FBCE34FEBFB}"/>
              </a:ext>
            </a:extLst>
          </p:cNvPr>
          <p:cNvPicPr>
            <a:picLocks noChangeAspect="1"/>
          </p:cNvPicPr>
          <p:nvPr/>
        </p:nvPicPr>
        <p:blipFill>
          <a:blip r:embed="rId3"/>
          <a:stretch>
            <a:fillRect/>
          </a:stretch>
        </p:blipFill>
        <p:spPr>
          <a:xfrm>
            <a:off x="7689476" y="2463883"/>
            <a:ext cx="4415117" cy="3422278"/>
          </a:xfrm>
          <a:prstGeom prst="rect">
            <a:avLst/>
          </a:prstGeom>
        </p:spPr>
      </p:pic>
    </p:spTree>
    <p:extLst>
      <p:ext uri="{BB962C8B-B14F-4D97-AF65-F5344CB8AC3E}">
        <p14:creationId xmlns:p14="http://schemas.microsoft.com/office/powerpoint/2010/main" val="1858527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AAB03-EC18-414A-AC0A-DD2FD3934253}"/>
              </a:ext>
            </a:extLst>
          </p:cNvPr>
          <p:cNvSpPr>
            <a:spLocks noGrp="1"/>
          </p:cNvSpPr>
          <p:nvPr>
            <p:ph type="title"/>
          </p:nvPr>
        </p:nvSpPr>
        <p:spPr>
          <a:xfrm>
            <a:off x="1947582" y="684270"/>
            <a:ext cx="8610600" cy="1293028"/>
          </a:xfrm>
        </p:spPr>
        <p:txBody>
          <a:bodyPr>
            <a:normAutofit/>
          </a:bodyPr>
          <a:lstStyle/>
          <a:p>
            <a:pPr algn="ctr"/>
            <a:r>
              <a:rPr lang="en-GB" sz="2800" b="1" u="sng" cap="none">
                <a:latin typeface="Times New Roman"/>
                <a:cs typeface="Times New Roman"/>
              </a:rPr>
              <a:t> Kitchen Briefing</a:t>
            </a:r>
          </a:p>
        </p:txBody>
      </p:sp>
      <p:sp>
        <p:nvSpPr>
          <p:cNvPr id="3" name="Content Placeholder 2">
            <a:extLst>
              <a:ext uri="{FF2B5EF4-FFF2-40B4-BE49-F238E27FC236}">
                <a16:creationId xmlns:a16="http://schemas.microsoft.com/office/drawing/2014/main" id="{44CABF1D-8C4E-40D0-B005-F149DDB6999D}"/>
              </a:ext>
            </a:extLst>
          </p:cNvPr>
          <p:cNvSpPr>
            <a:spLocks noGrp="1"/>
          </p:cNvSpPr>
          <p:nvPr>
            <p:ph idx="1"/>
          </p:nvPr>
        </p:nvSpPr>
        <p:spPr>
          <a:xfrm>
            <a:off x="228601" y="2104465"/>
            <a:ext cx="5997388" cy="4114221"/>
          </a:xfrm>
        </p:spPr>
        <p:txBody>
          <a:bodyPr>
            <a:normAutofit fontScale="92500"/>
          </a:bodyPr>
          <a:lstStyle/>
          <a:p>
            <a:r>
              <a:rPr lang="en-US">
                <a:latin typeface="Times New Roman" panose="02020603050405020304" pitchFamily="18" charset="0"/>
                <a:cs typeface="Times New Roman" panose="02020603050405020304" pitchFamily="18" charset="0"/>
              </a:rPr>
              <a:t>Review the full menu offerings with the kitchen team, including any specials or substitutions for the evening service.</a:t>
            </a:r>
          </a:p>
          <a:p>
            <a:r>
              <a:rPr lang="en-US">
                <a:latin typeface="Times New Roman" panose="02020603050405020304" pitchFamily="18" charset="0"/>
                <a:cs typeface="Times New Roman" panose="02020603050405020304" pitchFamily="18" charset="0"/>
              </a:rPr>
              <a:t>Collaborate with the head chef to finalize the timing of each course and discuss strategies to pace the service so the kitchen is not overwhelmed (Dahl et al., 2023).</a:t>
            </a:r>
          </a:p>
          <a:p>
            <a:r>
              <a:rPr lang="en-US">
                <a:latin typeface="Times New Roman" panose="02020603050405020304" pitchFamily="18" charset="0"/>
                <a:cs typeface="Times New Roman" panose="02020603050405020304" pitchFamily="18" charset="0"/>
              </a:rPr>
              <a:t>Delegate tasks such as mise </a:t>
            </a:r>
            <a:r>
              <a:rPr lang="en-US" err="1">
                <a:latin typeface="Times New Roman" panose="02020603050405020304" pitchFamily="18" charset="0"/>
                <a:cs typeface="Times New Roman" panose="02020603050405020304" pitchFamily="18" charset="0"/>
              </a:rPr>
              <a:t>en</a:t>
            </a:r>
            <a:r>
              <a:rPr lang="en-US">
                <a:latin typeface="Times New Roman" panose="02020603050405020304" pitchFamily="18" charset="0"/>
                <a:cs typeface="Times New Roman" panose="02020603050405020304" pitchFamily="18" charset="0"/>
              </a:rPr>
              <a:t> place, starter cooking and sauce/stock preparation to ensure everything is ready when needed (Taylor and Berger, 2020).</a:t>
            </a:r>
          </a:p>
          <a:p>
            <a:r>
              <a:rPr lang="en-US">
                <a:latin typeface="Times New Roman" panose="02020603050405020304" pitchFamily="18" charset="0"/>
                <a:cs typeface="Times New Roman" panose="02020603050405020304" pitchFamily="18" charset="0"/>
              </a:rPr>
              <a:t>Perform a check of all equipment in the kitchen including ranges, grills, fryers and small appliances to ensure proper working order before cooking commences (Ushakov et al. 2020).</a:t>
            </a:r>
          </a:p>
        </p:txBody>
      </p:sp>
      <p:pic>
        <p:nvPicPr>
          <p:cNvPr id="4" name="Picture 3">
            <a:extLst>
              <a:ext uri="{FF2B5EF4-FFF2-40B4-BE49-F238E27FC236}">
                <a16:creationId xmlns:a16="http://schemas.microsoft.com/office/drawing/2014/main" id="{FFBA9919-63B9-4D7D-9C61-A5AB6AC0D515}"/>
              </a:ext>
            </a:extLst>
          </p:cNvPr>
          <p:cNvPicPr>
            <a:picLocks noChangeAspect="1"/>
          </p:cNvPicPr>
          <p:nvPr/>
        </p:nvPicPr>
        <p:blipFill>
          <a:blip r:embed="rId3"/>
          <a:stretch>
            <a:fillRect/>
          </a:stretch>
        </p:blipFill>
        <p:spPr>
          <a:xfrm>
            <a:off x="6615495" y="2357848"/>
            <a:ext cx="4885069" cy="3207124"/>
          </a:xfrm>
          <a:prstGeom prst="rect">
            <a:avLst/>
          </a:prstGeom>
        </p:spPr>
      </p:pic>
    </p:spTree>
    <p:extLst>
      <p:ext uri="{BB962C8B-B14F-4D97-AF65-F5344CB8AC3E}">
        <p14:creationId xmlns:p14="http://schemas.microsoft.com/office/powerpoint/2010/main" val="3627052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2762F-997E-46F4-9331-62558C1260EE}"/>
              </a:ext>
            </a:extLst>
          </p:cNvPr>
          <p:cNvSpPr>
            <a:spLocks noGrp="1"/>
          </p:cNvSpPr>
          <p:nvPr>
            <p:ph type="title"/>
          </p:nvPr>
        </p:nvSpPr>
        <p:spPr>
          <a:xfrm>
            <a:off x="1790700" y="724032"/>
            <a:ext cx="8610600" cy="1293028"/>
          </a:xfrm>
        </p:spPr>
        <p:txBody>
          <a:bodyPr>
            <a:normAutofit/>
          </a:bodyPr>
          <a:lstStyle/>
          <a:p>
            <a:pPr algn="ctr"/>
            <a:r>
              <a:rPr lang="en-GB" sz="2800" b="1" u="sng" cap="none">
                <a:latin typeface="Times New Roman"/>
                <a:cs typeface="Times New Roman"/>
              </a:rPr>
              <a:t>Live Reservations</a:t>
            </a:r>
          </a:p>
        </p:txBody>
      </p:sp>
      <p:sp>
        <p:nvSpPr>
          <p:cNvPr id="3" name="Content Placeholder 2">
            <a:extLst>
              <a:ext uri="{FF2B5EF4-FFF2-40B4-BE49-F238E27FC236}">
                <a16:creationId xmlns:a16="http://schemas.microsoft.com/office/drawing/2014/main" id="{67EBD3A1-339B-459B-BAA2-B1BCCB5B268E}"/>
              </a:ext>
            </a:extLst>
          </p:cNvPr>
          <p:cNvSpPr>
            <a:spLocks noGrp="1"/>
          </p:cNvSpPr>
          <p:nvPr>
            <p:ph idx="1"/>
          </p:nvPr>
        </p:nvSpPr>
        <p:spPr>
          <a:xfrm>
            <a:off x="134471" y="2292724"/>
            <a:ext cx="6011009" cy="4638480"/>
          </a:xfrm>
        </p:spPr>
        <p:txBody>
          <a:bodyPr vert="horz" lIns="91440" tIns="45720" rIns="91440" bIns="45720" rtlCol="0" anchor="t">
            <a:noAutofit/>
          </a:bodyPr>
          <a:lstStyle/>
          <a:p>
            <a:r>
              <a:rPr lang="en-US" sz="1800">
                <a:latin typeface="Times New Roman"/>
                <a:cs typeface="Times New Roman"/>
              </a:rPr>
              <a:t>Regularly check our reservations system for any upgrades in numbers, additional guests joining existing bookings or cancellations throughout the evening.</a:t>
            </a:r>
          </a:p>
          <a:p>
            <a:r>
              <a:rPr lang="en-US" sz="1800">
                <a:latin typeface="Times New Roman"/>
                <a:cs typeface="Times New Roman"/>
              </a:rPr>
              <a:t>As patrons with early reservations arrive, our experienced sommelier and wait staff will greet each table and promptly take drink orders to ensure an enjoyable start to the dining experience (Dahl et al., 2023). </a:t>
            </a:r>
            <a:endParaRPr lang="en-US" sz="1800">
              <a:latin typeface="Times New Roman" panose="02020603050405020304" pitchFamily="18" charset="0"/>
              <a:cs typeface="Times New Roman" panose="02020603050405020304" pitchFamily="18" charset="0"/>
            </a:endParaRPr>
          </a:p>
          <a:p>
            <a:r>
              <a:rPr lang="en-US" sz="1800">
                <a:latin typeface="Times New Roman"/>
                <a:cs typeface="Times New Roman"/>
              </a:rPr>
              <a:t>Monitor walk-ins and fit any additional covers into existing reservations as space allows to maximize seating utilization throughout service (Nelson and Dopson, 2019).</a:t>
            </a:r>
          </a:p>
          <a:p>
            <a:r>
              <a:rPr lang="en-US" sz="1800">
                <a:latin typeface="Times New Roman"/>
                <a:cs typeface="Times New Roman"/>
              </a:rPr>
              <a:t>Communicate clearly with kitchen staff on table turns and estimated ticket times so they can effectively pace cooking and meet service expectations as reservations build in the peak period.</a:t>
            </a:r>
          </a:p>
          <a:p>
            <a:endParaRPr lang="en-GB" sz="180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5F07B04-4058-4412-AC52-D3BCBA398D1D}"/>
              </a:ext>
            </a:extLst>
          </p:cNvPr>
          <p:cNvPicPr>
            <a:picLocks noChangeAspect="1"/>
          </p:cNvPicPr>
          <p:nvPr/>
        </p:nvPicPr>
        <p:blipFill>
          <a:blip r:embed="rId3"/>
          <a:stretch>
            <a:fillRect/>
          </a:stretch>
        </p:blipFill>
        <p:spPr>
          <a:xfrm>
            <a:off x="6096000" y="2292724"/>
            <a:ext cx="5880736" cy="3429000"/>
          </a:xfrm>
          <a:prstGeom prst="rect">
            <a:avLst/>
          </a:prstGeom>
        </p:spPr>
      </p:pic>
    </p:spTree>
    <p:extLst>
      <p:ext uri="{BB962C8B-B14F-4D97-AF65-F5344CB8AC3E}">
        <p14:creationId xmlns:p14="http://schemas.microsoft.com/office/powerpoint/2010/main" val="1403512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F8503-72BC-400A-8C88-2127D730D088}"/>
              </a:ext>
            </a:extLst>
          </p:cNvPr>
          <p:cNvSpPr>
            <a:spLocks noGrp="1"/>
          </p:cNvSpPr>
          <p:nvPr>
            <p:ph type="title"/>
          </p:nvPr>
        </p:nvSpPr>
        <p:spPr>
          <a:xfrm>
            <a:off x="24653" y="598973"/>
            <a:ext cx="8610600" cy="1293028"/>
          </a:xfrm>
        </p:spPr>
        <p:txBody>
          <a:bodyPr>
            <a:normAutofit/>
          </a:bodyPr>
          <a:lstStyle/>
          <a:p>
            <a:pPr algn="ctr"/>
            <a:r>
              <a:rPr lang="en-GB" sz="2800" b="1" u="sng" cap="none">
                <a:latin typeface="Times New Roman"/>
                <a:cs typeface="Times New Roman"/>
              </a:rPr>
              <a:t>First Service</a:t>
            </a:r>
          </a:p>
        </p:txBody>
      </p:sp>
      <p:sp>
        <p:nvSpPr>
          <p:cNvPr id="3" name="Content Placeholder 2">
            <a:extLst>
              <a:ext uri="{FF2B5EF4-FFF2-40B4-BE49-F238E27FC236}">
                <a16:creationId xmlns:a16="http://schemas.microsoft.com/office/drawing/2014/main" id="{F3D6B149-94FD-4678-A41C-313635BBF403}"/>
              </a:ext>
            </a:extLst>
          </p:cNvPr>
          <p:cNvSpPr>
            <a:spLocks noGrp="1"/>
          </p:cNvSpPr>
          <p:nvPr>
            <p:ph idx="1"/>
          </p:nvPr>
        </p:nvSpPr>
        <p:spPr>
          <a:xfrm>
            <a:off x="262218" y="2178425"/>
            <a:ext cx="6320117" cy="4080602"/>
          </a:xfrm>
        </p:spPr>
        <p:txBody>
          <a:bodyPr vert="horz" lIns="91440" tIns="45720" rIns="91440" bIns="45720" rtlCol="0" anchor="t">
            <a:normAutofit fontScale="92500" lnSpcReduction="20000"/>
          </a:bodyPr>
          <a:lstStyle/>
          <a:p>
            <a:r>
              <a:rPr lang="en-US">
                <a:latin typeface="Times New Roman"/>
                <a:cs typeface="Times New Roman"/>
              </a:rPr>
              <a:t>Personally oversee the first few food and beverage deliveries to tables to ensure our standards of quality, presentation and service are being consistently met.</a:t>
            </a:r>
          </a:p>
          <a:p>
            <a:r>
              <a:rPr lang="en-US">
                <a:latin typeface="Times New Roman"/>
                <a:cs typeface="Times New Roman"/>
              </a:rPr>
              <a:t>Inspect each individual dish leaving the kitchen pass to confirm correct orders, satisfactory cooking and aesthetically pleasing presentation before being taken to guests (Mroz et al., 2022).</a:t>
            </a:r>
          </a:p>
          <a:p>
            <a:r>
              <a:rPr lang="en-US">
                <a:latin typeface="Times New Roman"/>
                <a:cs typeface="Times New Roman"/>
              </a:rPr>
              <a:t>Keep close communication with both front and back of house staff to identify and address any emerging issues such as incorrect orders, delays or guest satisfaction problems early on.</a:t>
            </a:r>
          </a:p>
          <a:p>
            <a:r>
              <a:rPr lang="en-US">
                <a:latin typeface="Times New Roman"/>
                <a:cs typeface="Times New Roman"/>
              </a:rPr>
              <a:t>Monitor overall mood and responses from early diners through frequent check-ins so we can promptly remedy any minor service lapses before they become larger complaints or problems.</a:t>
            </a:r>
          </a:p>
          <a:p>
            <a:endParaRPr lang="en-GB">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2B0FE7F-B430-48A3-99A2-8B2EAAC06352}"/>
              </a:ext>
            </a:extLst>
          </p:cNvPr>
          <p:cNvPicPr>
            <a:picLocks noChangeAspect="1"/>
          </p:cNvPicPr>
          <p:nvPr/>
        </p:nvPicPr>
        <p:blipFill>
          <a:blip r:embed="rId3"/>
          <a:stretch>
            <a:fillRect/>
          </a:stretch>
        </p:blipFill>
        <p:spPr>
          <a:xfrm>
            <a:off x="6467530" y="2359959"/>
            <a:ext cx="5462252" cy="3402106"/>
          </a:xfrm>
          <a:prstGeom prst="rect">
            <a:avLst/>
          </a:prstGeom>
        </p:spPr>
      </p:pic>
    </p:spTree>
    <p:extLst>
      <p:ext uri="{BB962C8B-B14F-4D97-AF65-F5344CB8AC3E}">
        <p14:creationId xmlns:p14="http://schemas.microsoft.com/office/powerpoint/2010/main" val="2997286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A76D6-FE63-4537-B9AC-90B9A6FE6EA0}"/>
              </a:ext>
            </a:extLst>
          </p:cNvPr>
          <p:cNvSpPr>
            <a:spLocks noGrp="1"/>
          </p:cNvSpPr>
          <p:nvPr>
            <p:ph type="title"/>
          </p:nvPr>
        </p:nvSpPr>
        <p:spPr>
          <a:xfrm>
            <a:off x="2895600" y="764373"/>
            <a:ext cx="5849588" cy="1293028"/>
          </a:xfrm>
        </p:spPr>
        <p:txBody>
          <a:bodyPr>
            <a:normAutofit/>
          </a:bodyPr>
          <a:lstStyle/>
          <a:p>
            <a:pPr algn="ctr"/>
            <a:r>
              <a:rPr lang="en-GB" sz="2800" b="1" u="sng" cap="none">
                <a:latin typeface="Times New Roman"/>
                <a:cs typeface="Times New Roman"/>
              </a:rPr>
              <a:t>Continuing Service</a:t>
            </a:r>
          </a:p>
        </p:txBody>
      </p:sp>
      <p:sp>
        <p:nvSpPr>
          <p:cNvPr id="3" name="Content Placeholder 2">
            <a:extLst>
              <a:ext uri="{FF2B5EF4-FFF2-40B4-BE49-F238E27FC236}">
                <a16:creationId xmlns:a16="http://schemas.microsoft.com/office/drawing/2014/main" id="{C795D14A-1AF1-4903-8ED8-F1220A337AFD}"/>
              </a:ext>
            </a:extLst>
          </p:cNvPr>
          <p:cNvSpPr>
            <a:spLocks noGrp="1"/>
          </p:cNvSpPr>
          <p:nvPr>
            <p:ph idx="1"/>
          </p:nvPr>
        </p:nvSpPr>
        <p:spPr>
          <a:xfrm>
            <a:off x="302559" y="2225488"/>
            <a:ext cx="6246158" cy="3569614"/>
          </a:xfrm>
        </p:spPr>
        <p:txBody>
          <a:bodyPr>
            <a:normAutofit fontScale="92500" lnSpcReduction="10000"/>
          </a:bodyPr>
          <a:lstStyle/>
          <a:p>
            <a:r>
              <a:rPr lang="en-US">
                <a:latin typeface="Times New Roman" panose="02020603050405020304" pitchFamily="18" charset="0"/>
                <a:cs typeface="Times New Roman" panose="02020603050405020304" pitchFamily="18" charset="0"/>
              </a:rPr>
              <a:t>Ensure prompt service of subsequent food and drink courses for all occupied tables to maintain a timely rhythm throughout the dining experience.</a:t>
            </a:r>
          </a:p>
          <a:p>
            <a:r>
              <a:rPr lang="en-US">
                <a:latin typeface="Times New Roman" panose="02020603050405020304" pitchFamily="18" charset="0"/>
                <a:cs typeface="Times New Roman" panose="02020603050405020304" pitchFamily="18" charset="0"/>
              </a:rPr>
              <a:t>Quickly seat new reservations that arrive according to our reservation schedule floor plan to maximize covers and minimize waiting times (de Camargo et al., 2020).</a:t>
            </a:r>
          </a:p>
          <a:p>
            <a:r>
              <a:rPr lang="en-US">
                <a:latin typeface="Times New Roman" panose="02020603050405020304" pitchFamily="18" charset="0"/>
                <a:cs typeface="Times New Roman" panose="02020603050405020304" pitchFamily="18" charset="0"/>
              </a:rPr>
              <a:t>Monitor the reservation bookings, kitchen workflow and ticket times to effectively pace the evening and prevent bottlenecks.</a:t>
            </a:r>
          </a:p>
          <a:p>
            <a:r>
              <a:rPr lang="en-US">
                <a:latin typeface="Times New Roman" panose="02020603050405020304" pitchFamily="18" charset="0"/>
                <a:cs typeface="Times New Roman" panose="02020603050405020304" pitchFamily="18" charset="0"/>
              </a:rPr>
              <a:t>Personally engage with patrons and be accessible on the floor to handle any issues or complaints that may arise, aiming to resolve problems respectfully.</a:t>
            </a:r>
          </a:p>
          <a:p>
            <a:endParaRPr lang="en-GB">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AB4305CD-C6CA-478D-B20E-9F6A70A6BC09}"/>
              </a:ext>
            </a:extLst>
          </p:cNvPr>
          <p:cNvPicPr>
            <a:picLocks noChangeAspect="1"/>
          </p:cNvPicPr>
          <p:nvPr/>
        </p:nvPicPr>
        <p:blipFill>
          <a:blip r:embed="rId3"/>
          <a:stretch>
            <a:fillRect/>
          </a:stretch>
        </p:blipFill>
        <p:spPr>
          <a:xfrm>
            <a:off x="7028921" y="2146915"/>
            <a:ext cx="3959281" cy="3946712"/>
          </a:xfrm>
          <a:prstGeom prst="rect">
            <a:avLst/>
          </a:prstGeom>
        </p:spPr>
      </p:pic>
    </p:spTree>
    <p:extLst>
      <p:ext uri="{BB962C8B-B14F-4D97-AF65-F5344CB8AC3E}">
        <p14:creationId xmlns:p14="http://schemas.microsoft.com/office/powerpoint/2010/main" val="31790013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F92AC-4931-4F61-986F-013821E8FC70}"/>
              </a:ext>
            </a:extLst>
          </p:cNvPr>
          <p:cNvSpPr>
            <a:spLocks noGrp="1"/>
          </p:cNvSpPr>
          <p:nvPr>
            <p:ph type="title"/>
          </p:nvPr>
        </p:nvSpPr>
        <p:spPr>
          <a:xfrm>
            <a:off x="2371164" y="771096"/>
            <a:ext cx="8610600" cy="1293028"/>
          </a:xfrm>
        </p:spPr>
        <p:txBody>
          <a:bodyPr>
            <a:normAutofit/>
          </a:bodyPr>
          <a:lstStyle/>
          <a:p>
            <a:pPr algn="ctr"/>
            <a:r>
              <a:rPr lang="en-GB" sz="2800" b="1" u="sng" cap="none">
                <a:latin typeface="Times New Roman"/>
                <a:cs typeface="Times New Roman"/>
              </a:rPr>
              <a:t>Post Service Reset</a:t>
            </a:r>
          </a:p>
        </p:txBody>
      </p:sp>
      <p:sp>
        <p:nvSpPr>
          <p:cNvPr id="3" name="Content Placeholder 2">
            <a:extLst>
              <a:ext uri="{FF2B5EF4-FFF2-40B4-BE49-F238E27FC236}">
                <a16:creationId xmlns:a16="http://schemas.microsoft.com/office/drawing/2014/main" id="{633F3805-5CE2-4AD4-A11A-618737A8E690}"/>
              </a:ext>
            </a:extLst>
          </p:cNvPr>
          <p:cNvSpPr>
            <a:spLocks noGrp="1"/>
          </p:cNvSpPr>
          <p:nvPr>
            <p:ph idx="1"/>
          </p:nvPr>
        </p:nvSpPr>
        <p:spPr>
          <a:xfrm>
            <a:off x="443753" y="1922930"/>
            <a:ext cx="5652247" cy="4295756"/>
          </a:xfrm>
        </p:spPr>
        <p:txBody>
          <a:bodyPr>
            <a:normAutofit/>
          </a:bodyPr>
          <a:lstStyle/>
          <a:p>
            <a:r>
              <a:rPr lang="en-US" sz="2000">
                <a:latin typeface="Times New Roman" panose="02020603050405020304" pitchFamily="18" charset="0"/>
                <a:cs typeface="Times New Roman" panose="02020603050405020304" pitchFamily="18" charset="0"/>
              </a:rPr>
              <a:t>Inspect all tables to ensure they have been fully cleared of all plates, cutlery and glassware before resetting.</a:t>
            </a:r>
          </a:p>
          <a:p>
            <a:r>
              <a:rPr lang="en-US" sz="2000">
                <a:latin typeface="Times New Roman" panose="02020603050405020304" pitchFamily="18" charset="0"/>
                <a:cs typeface="Times New Roman" panose="02020603050405020304" pitchFamily="18" charset="0"/>
              </a:rPr>
              <a:t>Scrub down and sanitize all table surfaces and reset with clean linens and fresh settings for the next day of service (</a:t>
            </a:r>
            <a:r>
              <a:rPr lang="en-US" sz="2000" err="1">
                <a:latin typeface="Times New Roman" panose="02020603050405020304" pitchFamily="18" charset="0"/>
                <a:cs typeface="Times New Roman" panose="02020603050405020304" pitchFamily="18" charset="0"/>
              </a:rPr>
              <a:t>Kainthola</a:t>
            </a:r>
            <a:r>
              <a:rPr lang="en-US" sz="2000">
                <a:latin typeface="Times New Roman" panose="02020603050405020304" pitchFamily="18" charset="0"/>
                <a:cs typeface="Times New Roman" panose="02020603050405020304" pitchFamily="18" charset="0"/>
              </a:rPr>
              <a:t>, 2021).</a:t>
            </a:r>
          </a:p>
          <a:p>
            <a:r>
              <a:rPr lang="en-US" sz="2000">
                <a:latin typeface="Times New Roman" panose="02020603050405020304" pitchFamily="18" charset="0"/>
                <a:cs typeface="Times New Roman" panose="02020603050405020304" pitchFamily="18" charset="0"/>
              </a:rPr>
              <a:t>Sweep and mop floors, empty trash, and do a thorough cleaning of all public spaces like restrooms.</a:t>
            </a:r>
          </a:p>
          <a:p>
            <a:r>
              <a:rPr lang="en-US" sz="2000">
                <a:latin typeface="Times New Roman" panose="02020603050405020304" pitchFamily="18" charset="0"/>
                <a:cs typeface="Times New Roman" panose="02020603050405020304" pitchFamily="18" charset="0"/>
              </a:rPr>
              <a:t>Fully restock bathrooms with paper products, soap and amenities in preparation for tomorrow's guests.</a:t>
            </a:r>
          </a:p>
          <a:p>
            <a:endParaRPr lang="en-GB" sz="200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8D5F4C8E-E8AB-4870-A03B-4FC75A9956EF}"/>
              </a:ext>
            </a:extLst>
          </p:cNvPr>
          <p:cNvPicPr>
            <a:picLocks noChangeAspect="1"/>
          </p:cNvPicPr>
          <p:nvPr/>
        </p:nvPicPr>
        <p:blipFill>
          <a:blip r:embed="rId3"/>
          <a:stretch>
            <a:fillRect/>
          </a:stretch>
        </p:blipFill>
        <p:spPr>
          <a:xfrm>
            <a:off x="6022041" y="2452672"/>
            <a:ext cx="6096000" cy="3377465"/>
          </a:xfrm>
          <a:prstGeom prst="rect">
            <a:avLst/>
          </a:prstGeom>
        </p:spPr>
      </p:pic>
    </p:spTree>
    <p:extLst>
      <p:ext uri="{BB962C8B-B14F-4D97-AF65-F5344CB8AC3E}">
        <p14:creationId xmlns:p14="http://schemas.microsoft.com/office/powerpoint/2010/main" val="2315393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E456B-FBCF-4A27-8F2C-F37C1311571F}"/>
              </a:ext>
            </a:extLst>
          </p:cNvPr>
          <p:cNvSpPr>
            <a:spLocks noGrp="1"/>
          </p:cNvSpPr>
          <p:nvPr>
            <p:ph type="title"/>
          </p:nvPr>
        </p:nvSpPr>
        <p:spPr>
          <a:xfrm>
            <a:off x="1974476" y="744203"/>
            <a:ext cx="8610600" cy="1293028"/>
          </a:xfrm>
        </p:spPr>
        <p:txBody>
          <a:bodyPr>
            <a:normAutofit/>
          </a:bodyPr>
          <a:lstStyle/>
          <a:p>
            <a:pPr algn="ctr"/>
            <a:r>
              <a:rPr lang="en-GB" sz="2800" b="1" u="sng" cap="none">
                <a:latin typeface="Times New Roman"/>
                <a:cs typeface="Times New Roman"/>
              </a:rPr>
              <a:t>Kitchen Debrief</a:t>
            </a:r>
          </a:p>
        </p:txBody>
      </p:sp>
      <p:sp>
        <p:nvSpPr>
          <p:cNvPr id="3" name="Content Placeholder 2">
            <a:extLst>
              <a:ext uri="{FF2B5EF4-FFF2-40B4-BE49-F238E27FC236}">
                <a16:creationId xmlns:a16="http://schemas.microsoft.com/office/drawing/2014/main" id="{99CF20FC-C0C4-4F68-AF2F-8C485F97F418}"/>
              </a:ext>
            </a:extLst>
          </p:cNvPr>
          <p:cNvSpPr>
            <a:spLocks noGrp="1"/>
          </p:cNvSpPr>
          <p:nvPr>
            <p:ph idx="1"/>
          </p:nvPr>
        </p:nvSpPr>
        <p:spPr>
          <a:xfrm>
            <a:off x="60512" y="2185148"/>
            <a:ext cx="6629400" cy="4033538"/>
          </a:xfrm>
        </p:spPr>
        <p:txBody>
          <a:bodyPr vert="horz" lIns="91440" tIns="45720" rIns="91440" bIns="45720" rtlCol="0" anchor="t">
            <a:normAutofit/>
          </a:bodyPr>
          <a:lstStyle/>
          <a:p>
            <a:r>
              <a:rPr lang="en-US">
                <a:latin typeface="Times New Roman"/>
                <a:cs typeface="Times New Roman"/>
              </a:rPr>
              <a:t>Meet with the head chef and kitchen staff to discuss the full evenings production numbers and ticket times.</a:t>
            </a:r>
          </a:p>
          <a:p>
            <a:r>
              <a:rPr lang="en-US">
                <a:latin typeface="Times New Roman"/>
                <a:cs typeface="Times New Roman"/>
              </a:rPr>
              <a:t>Identify any bottlenecks, missing or surplus ingredients, or station-specific issues that emerged during service (Ushakov et al., 2020).</a:t>
            </a:r>
          </a:p>
          <a:p>
            <a:r>
              <a:rPr lang="en-US">
                <a:latin typeface="Times New Roman"/>
                <a:cs typeface="Times New Roman"/>
              </a:rPr>
              <a:t>Solicit candid feedback on challenges faced and suggestions for process improvements.</a:t>
            </a:r>
          </a:p>
          <a:p>
            <a:r>
              <a:rPr lang="en-US">
                <a:latin typeface="Times New Roman"/>
                <a:cs typeface="Times New Roman"/>
              </a:rPr>
              <a:t>Review upcoming events or menus and coordinate any necessary preparatory mise </a:t>
            </a:r>
            <a:r>
              <a:rPr lang="en-US" err="1">
                <a:latin typeface="Times New Roman"/>
                <a:cs typeface="Times New Roman"/>
              </a:rPr>
              <a:t>en</a:t>
            </a:r>
            <a:r>
              <a:rPr lang="en-US">
                <a:latin typeface="Times New Roman"/>
                <a:cs typeface="Times New Roman"/>
              </a:rPr>
              <a:t> place or equipment checks before next service period.</a:t>
            </a:r>
          </a:p>
          <a:p>
            <a:endParaRPr lang="en-GB">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D741272-BFAC-41DA-8914-E4F8EEA3857B}"/>
              </a:ext>
            </a:extLst>
          </p:cNvPr>
          <p:cNvPicPr>
            <a:picLocks noChangeAspect="1"/>
          </p:cNvPicPr>
          <p:nvPr/>
        </p:nvPicPr>
        <p:blipFill>
          <a:blip r:embed="rId3"/>
          <a:stretch>
            <a:fillRect/>
          </a:stretch>
        </p:blipFill>
        <p:spPr>
          <a:xfrm>
            <a:off x="6895452" y="2474257"/>
            <a:ext cx="4979417" cy="3334871"/>
          </a:xfrm>
          <a:prstGeom prst="rect">
            <a:avLst/>
          </a:prstGeom>
        </p:spPr>
      </p:pic>
    </p:spTree>
    <p:extLst>
      <p:ext uri="{BB962C8B-B14F-4D97-AF65-F5344CB8AC3E}">
        <p14:creationId xmlns:p14="http://schemas.microsoft.com/office/powerpoint/2010/main" val="3780272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D2E49-157B-4A47-99CB-29BE7CC5013B}"/>
              </a:ext>
            </a:extLst>
          </p:cNvPr>
          <p:cNvSpPr>
            <a:spLocks noGrp="1"/>
          </p:cNvSpPr>
          <p:nvPr>
            <p:ph type="title"/>
          </p:nvPr>
        </p:nvSpPr>
        <p:spPr>
          <a:xfrm>
            <a:off x="2102223" y="690415"/>
            <a:ext cx="8610600" cy="1293028"/>
          </a:xfrm>
        </p:spPr>
        <p:txBody>
          <a:bodyPr>
            <a:normAutofit/>
          </a:bodyPr>
          <a:lstStyle/>
          <a:p>
            <a:pPr algn="ctr"/>
            <a:r>
              <a:rPr lang="en-GB" sz="2800" b="1" u="sng" cap="none">
                <a:latin typeface="Times New Roman"/>
                <a:cs typeface="Times New Roman"/>
              </a:rPr>
              <a:t> Security and Close Down</a:t>
            </a:r>
          </a:p>
        </p:txBody>
      </p:sp>
      <p:sp>
        <p:nvSpPr>
          <p:cNvPr id="3" name="Content Placeholder 2">
            <a:extLst>
              <a:ext uri="{FF2B5EF4-FFF2-40B4-BE49-F238E27FC236}">
                <a16:creationId xmlns:a16="http://schemas.microsoft.com/office/drawing/2014/main" id="{F9DE4444-0341-42CE-84F9-0898DB24BFCA}"/>
              </a:ext>
            </a:extLst>
          </p:cNvPr>
          <p:cNvSpPr>
            <a:spLocks noGrp="1"/>
          </p:cNvSpPr>
          <p:nvPr>
            <p:ph idx="1"/>
          </p:nvPr>
        </p:nvSpPr>
        <p:spPr>
          <a:xfrm>
            <a:off x="107576" y="2393576"/>
            <a:ext cx="6992471" cy="3825109"/>
          </a:xfrm>
        </p:spPr>
        <p:txBody>
          <a:bodyPr vert="horz" lIns="91440" tIns="45720" rIns="91440" bIns="45720" rtlCol="0" anchor="t">
            <a:normAutofit/>
          </a:bodyPr>
          <a:lstStyle/>
          <a:p>
            <a:r>
              <a:rPr lang="en-US">
                <a:latin typeface="Times New Roman"/>
                <a:cs typeface="Times New Roman"/>
              </a:rPr>
              <a:t>Double check all points of entry/exit are securely locked and the alarm system is properly engaged.</a:t>
            </a:r>
          </a:p>
          <a:p>
            <a:r>
              <a:rPr lang="en-US">
                <a:latin typeface="Times New Roman"/>
                <a:cs typeface="Times New Roman"/>
              </a:rPr>
              <a:t>Perform a full inventory count of liquor, wine, </a:t>
            </a:r>
            <a:r>
              <a:rPr lang="en-US" err="1">
                <a:latin typeface="Times New Roman"/>
                <a:cs typeface="Times New Roman"/>
              </a:rPr>
              <a:t>smallwares</a:t>
            </a:r>
            <a:r>
              <a:rPr lang="en-US">
                <a:latin typeface="Times New Roman"/>
                <a:cs typeface="Times New Roman"/>
              </a:rPr>
              <a:t> and high value equipment before sign off (</a:t>
            </a:r>
            <a:r>
              <a:rPr lang="en-US" err="1">
                <a:latin typeface="Times New Roman"/>
                <a:cs typeface="Times New Roman"/>
              </a:rPr>
              <a:t>Okumus</a:t>
            </a:r>
            <a:r>
              <a:rPr lang="en-US">
                <a:latin typeface="Times New Roman"/>
                <a:cs typeface="Times New Roman"/>
              </a:rPr>
              <a:t>, 2020).</a:t>
            </a:r>
          </a:p>
          <a:p>
            <a:r>
              <a:rPr lang="en-US">
                <a:latin typeface="Times New Roman"/>
                <a:cs typeface="Times New Roman"/>
              </a:rPr>
              <a:t>Have key staff sign off to acknowledge close of day financial reconciliation and procedures (Chan, 2021).</a:t>
            </a:r>
          </a:p>
          <a:p>
            <a:r>
              <a:rPr lang="en-US">
                <a:latin typeface="Times New Roman"/>
                <a:cs typeface="Times New Roman"/>
              </a:rPr>
              <a:t>Print and file end of day closing reports capturing all relevant metrics for management review (</a:t>
            </a:r>
            <a:r>
              <a:rPr lang="en-US" err="1">
                <a:latin typeface="Times New Roman"/>
                <a:cs typeface="Times New Roman"/>
              </a:rPr>
              <a:t>Jhaiyanuntana</a:t>
            </a:r>
            <a:r>
              <a:rPr lang="en-US">
                <a:latin typeface="Times New Roman"/>
                <a:cs typeface="Times New Roman"/>
              </a:rPr>
              <a:t> and </a:t>
            </a:r>
            <a:r>
              <a:rPr lang="en-US" err="1">
                <a:latin typeface="Times New Roman"/>
                <a:cs typeface="Times New Roman"/>
              </a:rPr>
              <a:t>Nomnian</a:t>
            </a:r>
            <a:r>
              <a:rPr lang="en-US">
                <a:latin typeface="Times New Roman"/>
                <a:cs typeface="Times New Roman"/>
              </a:rPr>
              <a:t>, 2021).</a:t>
            </a:r>
          </a:p>
          <a:p>
            <a:endParaRPr lang="en-GB">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C61D35ED-0063-4FBF-BA35-CB21A1EEC94C}"/>
              </a:ext>
            </a:extLst>
          </p:cNvPr>
          <p:cNvPicPr>
            <a:picLocks noChangeAspect="1"/>
          </p:cNvPicPr>
          <p:nvPr/>
        </p:nvPicPr>
        <p:blipFill>
          <a:blip r:embed="rId3"/>
          <a:stretch>
            <a:fillRect/>
          </a:stretch>
        </p:blipFill>
        <p:spPr>
          <a:xfrm>
            <a:off x="7151078" y="2554940"/>
            <a:ext cx="4394154" cy="2931459"/>
          </a:xfrm>
          <a:prstGeom prst="rect">
            <a:avLst/>
          </a:prstGeom>
        </p:spPr>
      </p:pic>
    </p:spTree>
    <p:extLst>
      <p:ext uri="{BB962C8B-B14F-4D97-AF65-F5344CB8AC3E}">
        <p14:creationId xmlns:p14="http://schemas.microsoft.com/office/powerpoint/2010/main" val="34486471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768AD-F057-478B-8FBC-5654A6C75E79}"/>
              </a:ext>
            </a:extLst>
          </p:cNvPr>
          <p:cNvSpPr>
            <a:spLocks noGrp="1"/>
          </p:cNvSpPr>
          <p:nvPr>
            <p:ph type="title"/>
          </p:nvPr>
        </p:nvSpPr>
        <p:spPr/>
        <p:txBody>
          <a:bodyPr>
            <a:normAutofit/>
          </a:bodyPr>
          <a:lstStyle/>
          <a:p>
            <a:pPr algn="ctr"/>
            <a:r>
              <a:rPr lang="en-GB" sz="2800" b="1" u="sng" cap="none">
                <a:latin typeface="Times New Roman"/>
                <a:cs typeface="Times New Roman"/>
              </a:rPr>
              <a:t>Visual Aids 1</a:t>
            </a:r>
          </a:p>
        </p:txBody>
      </p:sp>
      <p:sp>
        <p:nvSpPr>
          <p:cNvPr id="3" name="Content Placeholder 2">
            <a:extLst>
              <a:ext uri="{FF2B5EF4-FFF2-40B4-BE49-F238E27FC236}">
                <a16:creationId xmlns:a16="http://schemas.microsoft.com/office/drawing/2014/main" id="{05A7C571-9580-4C6D-8AFF-9673B56AFD4B}"/>
              </a:ext>
            </a:extLst>
          </p:cNvPr>
          <p:cNvSpPr>
            <a:spLocks noGrp="1"/>
          </p:cNvSpPr>
          <p:nvPr>
            <p:ph idx="1"/>
          </p:nvPr>
        </p:nvSpPr>
        <p:spPr>
          <a:xfrm>
            <a:off x="685800" y="2057402"/>
            <a:ext cx="6138582" cy="4161284"/>
          </a:xfrm>
        </p:spPr>
        <p:txBody>
          <a:bodyPr vert="horz" lIns="91440" tIns="45720" rIns="91440" bIns="45720" rtlCol="0" anchor="t">
            <a:normAutofit/>
          </a:bodyPr>
          <a:lstStyle/>
          <a:p>
            <a:r>
              <a:rPr lang="en-US">
                <a:latin typeface="Times New Roman"/>
                <a:cs typeface="Times New Roman"/>
              </a:rPr>
              <a:t>Floor plans showing reservations layout and maximum seating capacities</a:t>
            </a:r>
          </a:p>
          <a:p>
            <a:r>
              <a:rPr lang="en-US">
                <a:latin typeface="Times New Roman"/>
                <a:cs typeface="Times New Roman"/>
              </a:rPr>
              <a:t>Diagrams of brigade stations and kitchen flows</a:t>
            </a:r>
          </a:p>
          <a:p>
            <a:r>
              <a:rPr lang="en-US">
                <a:latin typeface="Times New Roman"/>
                <a:cs typeface="Times New Roman"/>
              </a:rPr>
              <a:t>Menu layouts and recipes to showcase dishes</a:t>
            </a:r>
          </a:p>
          <a:p>
            <a:r>
              <a:rPr lang="en-US">
                <a:latin typeface="Times New Roman"/>
                <a:cs typeface="Times New Roman"/>
              </a:rPr>
              <a:t>Pictures of finished plates presented to guests</a:t>
            </a:r>
          </a:p>
          <a:p>
            <a:endParaRPr lang="en-GB">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814A7F60-BF7C-4BD9-B905-0DB75555C743}"/>
              </a:ext>
            </a:extLst>
          </p:cNvPr>
          <p:cNvPicPr>
            <a:picLocks noChangeAspect="1"/>
          </p:cNvPicPr>
          <p:nvPr/>
        </p:nvPicPr>
        <p:blipFill>
          <a:blip r:embed="rId3"/>
          <a:stretch>
            <a:fillRect/>
          </a:stretch>
        </p:blipFill>
        <p:spPr>
          <a:xfrm>
            <a:off x="6613288" y="2198593"/>
            <a:ext cx="5463747" cy="3334871"/>
          </a:xfrm>
          <a:prstGeom prst="rect">
            <a:avLst/>
          </a:prstGeom>
        </p:spPr>
      </p:pic>
    </p:spTree>
    <p:extLst>
      <p:ext uri="{BB962C8B-B14F-4D97-AF65-F5344CB8AC3E}">
        <p14:creationId xmlns:p14="http://schemas.microsoft.com/office/powerpoint/2010/main" val="1121431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6183B-FDE4-4BEF-81A5-3DEEC1432231}"/>
              </a:ext>
            </a:extLst>
          </p:cNvPr>
          <p:cNvSpPr>
            <a:spLocks noGrp="1"/>
          </p:cNvSpPr>
          <p:nvPr>
            <p:ph type="title"/>
          </p:nvPr>
        </p:nvSpPr>
        <p:spPr/>
        <p:txBody>
          <a:bodyPr>
            <a:normAutofit/>
          </a:bodyPr>
          <a:lstStyle/>
          <a:p>
            <a:pPr algn="ctr"/>
            <a:r>
              <a:rPr lang="en-GB" sz="2800" b="1" u="sng" cap="none">
                <a:latin typeface="Times New Roman"/>
                <a:cs typeface="Times New Roman"/>
              </a:rPr>
              <a:t>Visual Aids 2</a:t>
            </a:r>
          </a:p>
        </p:txBody>
      </p:sp>
      <p:sp>
        <p:nvSpPr>
          <p:cNvPr id="3" name="Content Placeholder 2">
            <a:extLst>
              <a:ext uri="{FF2B5EF4-FFF2-40B4-BE49-F238E27FC236}">
                <a16:creationId xmlns:a16="http://schemas.microsoft.com/office/drawing/2014/main" id="{F011D25C-18A2-414E-A596-A2DA3D81C2DA}"/>
              </a:ext>
            </a:extLst>
          </p:cNvPr>
          <p:cNvSpPr>
            <a:spLocks noGrp="1"/>
          </p:cNvSpPr>
          <p:nvPr>
            <p:ph idx="1"/>
          </p:nvPr>
        </p:nvSpPr>
        <p:spPr>
          <a:xfrm>
            <a:off x="685800" y="2259106"/>
            <a:ext cx="5822576" cy="3959579"/>
          </a:xfrm>
        </p:spPr>
        <p:txBody>
          <a:bodyPr vert="horz" lIns="91440" tIns="45720" rIns="91440" bIns="45720" rtlCol="0" anchor="t">
            <a:normAutofit/>
          </a:bodyPr>
          <a:lstStyle/>
          <a:p>
            <a:r>
              <a:rPr lang="en-US">
                <a:latin typeface="Times New Roman"/>
                <a:cs typeface="Times New Roman"/>
              </a:rPr>
              <a:t>Properly attired uniform standards for all front and back of house staff.</a:t>
            </a:r>
          </a:p>
          <a:p>
            <a:r>
              <a:rPr lang="en-US">
                <a:latin typeface="Times New Roman"/>
                <a:cs typeface="Times New Roman"/>
              </a:rPr>
              <a:t>Professional liquor storage facilities featuring climate controls.</a:t>
            </a:r>
          </a:p>
          <a:p>
            <a:r>
              <a:rPr lang="en-US">
                <a:latin typeface="Times New Roman"/>
                <a:cs typeface="Times New Roman"/>
              </a:rPr>
              <a:t>Detailed pantry mise </a:t>
            </a:r>
            <a:r>
              <a:rPr lang="en-US" err="1">
                <a:latin typeface="Times New Roman"/>
                <a:cs typeface="Times New Roman"/>
              </a:rPr>
              <a:t>en</a:t>
            </a:r>
            <a:r>
              <a:rPr lang="en-US">
                <a:latin typeface="Times New Roman"/>
                <a:cs typeface="Times New Roman"/>
              </a:rPr>
              <a:t> place with dates and organizational labels (Ushakov et al., 2020).</a:t>
            </a:r>
          </a:p>
          <a:p>
            <a:r>
              <a:rPr lang="en-US">
                <a:latin typeface="Times New Roman"/>
                <a:cs typeface="Times New Roman"/>
              </a:rPr>
              <a:t>Cleaning supply inventories and deep cleaning equipment.</a:t>
            </a:r>
          </a:p>
          <a:p>
            <a:endParaRPr lang="en-GB">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1DC7EE94-9DAF-469E-A5F5-11BC65673776}"/>
              </a:ext>
            </a:extLst>
          </p:cNvPr>
          <p:cNvPicPr>
            <a:picLocks noChangeAspect="1"/>
          </p:cNvPicPr>
          <p:nvPr/>
        </p:nvPicPr>
        <p:blipFill>
          <a:blip r:embed="rId3"/>
          <a:stretch>
            <a:fillRect/>
          </a:stretch>
        </p:blipFill>
        <p:spPr>
          <a:xfrm>
            <a:off x="8297858" y="1592638"/>
            <a:ext cx="3696918" cy="5077102"/>
          </a:xfrm>
          <a:prstGeom prst="rect">
            <a:avLst/>
          </a:prstGeom>
        </p:spPr>
      </p:pic>
    </p:spTree>
    <p:extLst>
      <p:ext uri="{BB962C8B-B14F-4D97-AF65-F5344CB8AC3E}">
        <p14:creationId xmlns:p14="http://schemas.microsoft.com/office/powerpoint/2010/main" val="28086251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C881C-BB71-4F5B-8E8C-4FF5843C7BE2}"/>
              </a:ext>
            </a:extLst>
          </p:cNvPr>
          <p:cNvSpPr>
            <a:spLocks noGrp="1"/>
          </p:cNvSpPr>
          <p:nvPr>
            <p:ph type="title"/>
          </p:nvPr>
        </p:nvSpPr>
        <p:spPr>
          <a:xfrm>
            <a:off x="871817" y="639315"/>
            <a:ext cx="8610600" cy="1293028"/>
          </a:xfrm>
        </p:spPr>
        <p:txBody>
          <a:bodyPr>
            <a:normAutofit/>
          </a:bodyPr>
          <a:lstStyle/>
          <a:p>
            <a:pPr algn="ctr"/>
            <a:r>
              <a:rPr lang="en-GB" sz="2800" b="1" u="sng" cap="none" err="1">
                <a:latin typeface="Times New Roman"/>
                <a:cs typeface="Times New Roman"/>
              </a:rPr>
              <a:t>Menuing</a:t>
            </a:r>
            <a:r>
              <a:rPr lang="en-GB" sz="2800" b="1" u="sng" cap="none">
                <a:latin typeface="Times New Roman"/>
                <a:cs typeface="Times New Roman"/>
              </a:rPr>
              <a:t> and Bar</a:t>
            </a:r>
          </a:p>
        </p:txBody>
      </p:sp>
      <p:sp>
        <p:nvSpPr>
          <p:cNvPr id="3" name="Content Placeholder 2">
            <a:extLst>
              <a:ext uri="{FF2B5EF4-FFF2-40B4-BE49-F238E27FC236}">
                <a16:creationId xmlns:a16="http://schemas.microsoft.com/office/drawing/2014/main" id="{24810CFD-E127-48BF-9219-D42436AE15FC}"/>
              </a:ext>
            </a:extLst>
          </p:cNvPr>
          <p:cNvSpPr>
            <a:spLocks noGrp="1"/>
          </p:cNvSpPr>
          <p:nvPr>
            <p:ph idx="1"/>
          </p:nvPr>
        </p:nvSpPr>
        <p:spPr>
          <a:xfrm>
            <a:off x="685800" y="2037229"/>
            <a:ext cx="5237629" cy="4181456"/>
          </a:xfrm>
        </p:spPr>
        <p:txBody>
          <a:bodyPr/>
          <a:lstStyle/>
          <a:p>
            <a:r>
              <a:rPr lang="en-US">
                <a:latin typeface="Times New Roman" panose="02020603050405020304" pitchFamily="18" charset="0"/>
                <a:cs typeface="Times New Roman" panose="02020603050405020304" pitchFamily="18" charset="0"/>
              </a:rPr>
              <a:t>Seasonal menus highlighting local ingredients and purveyor partnerships (Gunawardena and </a:t>
            </a:r>
            <a:r>
              <a:rPr lang="en-US" err="1">
                <a:latin typeface="Times New Roman" panose="02020603050405020304" pitchFamily="18" charset="0"/>
                <a:cs typeface="Times New Roman" panose="02020603050405020304" pitchFamily="18" charset="0"/>
              </a:rPr>
              <a:t>Sarathchandra</a:t>
            </a:r>
            <a:r>
              <a:rPr lang="en-US">
                <a:latin typeface="Times New Roman" panose="02020603050405020304" pitchFamily="18" charset="0"/>
                <a:cs typeface="Times New Roman" panose="02020603050405020304" pitchFamily="18" charset="0"/>
              </a:rPr>
              <a:t>, 2020).</a:t>
            </a:r>
          </a:p>
          <a:p>
            <a:r>
              <a:rPr lang="en-US">
                <a:latin typeface="Times New Roman" panose="02020603050405020304" pitchFamily="18" charset="0"/>
                <a:cs typeface="Times New Roman" panose="02020603050405020304" pitchFamily="18" charset="0"/>
              </a:rPr>
              <a:t>Sample wine and liquor lists showcasing diverse selections.</a:t>
            </a:r>
          </a:p>
          <a:p>
            <a:r>
              <a:rPr lang="en-US">
                <a:latin typeface="Times New Roman" panose="02020603050405020304" pitchFamily="18" charset="0"/>
                <a:cs typeface="Times New Roman" panose="02020603050405020304" pitchFamily="18" charset="0"/>
              </a:rPr>
              <a:t>Examples of craft cocktail menus and specialty drink recipes.</a:t>
            </a:r>
          </a:p>
          <a:p>
            <a:r>
              <a:rPr lang="en-US">
                <a:latin typeface="Times New Roman" panose="02020603050405020304" pitchFamily="18" charset="0"/>
                <a:cs typeface="Times New Roman" panose="02020603050405020304" pitchFamily="18" charset="0"/>
              </a:rPr>
              <a:t>Photography from bar featuring equipment, mixes and garnishes.</a:t>
            </a:r>
          </a:p>
          <a:p>
            <a:endParaRPr lang="en-GB">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FC68B646-81D5-4BE0-94E2-8AED3D7D5D69}"/>
              </a:ext>
            </a:extLst>
          </p:cNvPr>
          <p:cNvPicPr>
            <a:picLocks noChangeAspect="1"/>
          </p:cNvPicPr>
          <p:nvPr/>
        </p:nvPicPr>
        <p:blipFill>
          <a:blip r:embed="rId3"/>
          <a:stretch>
            <a:fillRect/>
          </a:stretch>
        </p:blipFill>
        <p:spPr>
          <a:xfrm>
            <a:off x="5989970" y="2037229"/>
            <a:ext cx="5716623" cy="3980329"/>
          </a:xfrm>
          <a:prstGeom prst="rect">
            <a:avLst/>
          </a:prstGeom>
        </p:spPr>
      </p:pic>
    </p:spTree>
    <p:extLst>
      <p:ext uri="{BB962C8B-B14F-4D97-AF65-F5344CB8AC3E}">
        <p14:creationId xmlns:p14="http://schemas.microsoft.com/office/powerpoint/2010/main" val="6824411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FD7B0-A90D-48D4-B9A0-5AA4D4CD2DCF}"/>
              </a:ext>
            </a:extLst>
          </p:cNvPr>
          <p:cNvSpPr>
            <a:spLocks noGrp="1"/>
          </p:cNvSpPr>
          <p:nvPr>
            <p:ph type="title"/>
          </p:nvPr>
        </p:nvSpPr>
        <p:spPr/>
        <p:txBody>
          <a:bodyPr>
            <a:normAutofit/>
          </a:bodyPr>
          <a:lstStyle/>
          <a:p>
            <a:pPr algn="ctr"/>
            <a:r>
              <a:rPr lang="en-GB" sz="2800" b="1" u="sng" cap="none">
                <a:latin typeface="Times New Roman"/>
                <a:cs typeface="Times New Roman"/>
              </a:rPr>
              <a:t>Service Videos</a:t>
            </a:r>
          </a:p>
        </p:txBody>
      </p:sp>
      <p:sp>
        <p:nvSpPr>
          <p:cNvPr id="3" name="Content Placeholder 2">
            <a:extLst>
              <a:ext uri="{FF2B5EF4-FFF2-40B4-BE49-F238E27FC236}">
                <a16:creationId xmlns:a16="http://schemas.microsoft.com/office/drawing/2014/main" id="{39FC5A1C-041F-48FA-B9B7-AD8E1AEEB28A}"/>
              </a:ext>
            </a:extLst>
          </p:cNvPr>
          <p:cNvSpPr>
            <a:spLocks noGrp="1"/>
          </p:cNvSpPr>
          <p:nvPr>
            <p:ph idx="1"/>
          </p:nvPr>
        </p:nvSpPr>
        <p:spPr>
          <a:xfrm>
            <a:off x="685800" y="2057402"/>
            <a:ext cx="5694829" cy="4161284"/>
          </a:xfrm>
        </p:spPr>
        <p:txBody>
          <a:bodyPr vert="horz" lIns="91440" tIns="45720" rIns="91440" bIns="45720" rtlCol="0" anchor="t">
            <a:normAutofit/>
          </a:bodyPr>
          <a:lstStyle/>
          <a:p>
            <a:r>
              <a:rPr lang="en-US">
                <a:latin typeface="Times New Roman"/>
                <a:cs typeface="Times New Roman"/>
              </a:rPr>
              <a:t>A day-in-the-life video showing opening and morning prep routines.</a:t>
            </a:r>
          </a:p>
          <a:p>
            <a:r>
              <a:rPr lang="en-US">
                <a:latin typeface="Times New Roman"/>
                <a:cs typeface="Times New Roman"/>
              </a:rPr>
              <a:t>Timelapse of full dinner service from open to close.</a:t>
            </a:r>
          </a:p>
          <a:p>
            <a:r>
              <a:rPr lang="en-US">
                <a:latin typeface="Times New Roman"/>
                <a:cs typeface="Times New Roman"/>
              </a:rPr>
              <a:t>Videos demonstrating signature cocktail and dessert preparation (Lee and Kim, 2020).</a:t>
            </a:r>
          </a:p>
          <a:p>
            <a:r>
              <a:rPr lang="en-US">
                <a:latin typeface="Times New Roman"/>
                <a:cs typeface="Times New Roman"/>
              </a:rPr>
              <a:t>Professional footage of staff perfectly executing food running and tableside service.</a:t>
            </a:r>
          </a:p>
          <a:p>
            <a:endParaRPr lang="en-GB">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A7A9DD14-321B-4F88-93C7-B87A79E83B1B}"/>
              </a:ext>
            </a:extLst>
          </p:cNvPr>
          <p:cNvPicPr>
            <a:picLocks noChangeAspect="1"/>
          </p:cNvPicPr>
          <p:nvPr/>
        </p:nvPicPr>
        <p:blipFill>
          <a:blip r:embed="rId3"/>
          <a:stretch>
            <a:fillRect/>
          </a:stretch>
        </p:blipFill>
        <p:spPr>
          <a:xfrm>
            <a:off x="6581334" y="2504226"/>
            <a:ext cx="5610666" cy="3267635"/>
          </a:xfrm>
          <a:prstGeom prst="rect">
            <a:avLst/>
          </a:prstGeom>
        </p:spPr>
      </p:pic>
    </p:spTree>
    <p:extLst>
      <p:ext uri="{BB962C8B-B14F-4D97-AF65-F5344CB8AC3E}">
        <p14:creationId xmlns:p14="http://schemas.microsoft.com/office/powerpoint/2010/main" val="18701388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CCA02-5237-408E-85BD-AC36FD99E43F}"/>
              </a:ext>
            </a:extLst>
          </p:cNvPr>
          <p:cNvSpPr>
            <a:spLocks noGrp="1"/>
          </p:cNvSpPr>
          <p:nvPr>
            <p:ph type="title"/>
          </p:nvPr>
        </p:nvSpPr>
        <p:spPr/>
        <p:txBody>
          <a:bodyPr>
            <a:normAutofit/>
          </a:bodyPr>
          <a:lstStyle/>
          <a:p>
            <a:pPr algn="ctr"/>
            <a:r>
              <a:rPr lang="en-GB" sz="2800" b="1" cap="none">
                <a:latin typeface="Times New Roman" panose="02020603050405020304" pitchFamily="18" charset="0"/>
                <a:cs typeface="Times New Roman" panose="02020603050405020304" pitchFamily="18" charset="0"/>
              </a:rPr>
              <a:t>Training Programs</a:t>
            </a:r>
          </a:p>
        </p:txBody>
      </p:sp>
      <p:sp>
        <p:nvSpPr>
          <p:cNvPr id="3" name="Content Placeholder 2">
            <a:extLst>
              <a:ext uri="{FF2B5EF4-FFF2-40B4-BE49-F238E27FC236}">
                <a16:creationId xmlns:a16="http://schemas.microsoft.com/office/drawing/2014/main" id="{130971FA-105E-4DDB-BA0F-7B75AA986FD6}"/>
              </a:ext>
            </a:extLst>
          </p:cNvPr>
          <p:cNvSpPr>
            <a:spLocks noGrp="1"/>
          </p:cNvSpPr>
          <p:nvPr>
            <p:ph idx="1"/>
          </p:nvPr>
        </p:nvSpPr>
        <p:spPr>
          <a:xfrm>
            <a:off x="107576" y="2292724"/>
            <a:ext cx="6710083" cy="3925961"/>
          </a:xfrm>
        </p:spPr>
        <p:txBody>
          <a:bodyPr/>
          <a:lstStyle/>
          <a:p>
            <a:r>
              <a:rPr lang="en-US">
                <a:latin typeface="Times New Roman" panose="02020603050405020304" pitchFamily="18" charset="0"/>
                <a:cs typeface="Times New Roman" panose="02020603050405020304" pitchFamily="18" charset="0"/>
              </a:rPr>
              <a:t>Comprehensive new hire orientation covering all operational standards.</a:t>
            </a:r>
          </a:p>
          <a:p>
            <a:r>
              <a:rPr lang="en-US">
                <a:latin typeface="Times New Roman" panose="02020603050405020304" pitchFamily="18" charset="0"/>
                <a:cs typeface="Times New Roman" panose="02020603050405020304" pitchFamily="18" charset="0"/>
              </a:rPr>
              <a:t>Ongoing weekly staff meetings to review best practices.</a:t>
            </a:r>
          </a:p>
          <a:p>
            <a:r>
              <a:rPr lang="en-US">
                <a:latin typeface="Times New Roman" panose="02020603050405020304" pitchFamily="18" charset="0"/>
                <a:cs typeface="Times New Roman" panose="02020603050405020304" pitchFamily="18" charset="0"/>
              </a:rPr>
              <a:t>Monthly continuing education with professional chefs and sommeliers (Ushakov et al., 2020).</a:t>
            </a:r>
          </a:p>
          <a:p>
            <a:r>
              <a:rPr lang="en-US">
                <a:latin typeface="Times New Roman" panose="02020603050405020304" pitchFamily="18" charset="0"/>
                <a:cs typeface="Times New Roman" panose="02020603050405020304" pitchFamily="18" charset="0"/>
              </a:rPr>
              <a:t>Individual performance evaluations and development planning.</a:t>
            </a:r>
          </a:p>
          <a:p>
            <a:endParaRPr lang="en-GB">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FE777CA9-E5A5-4AAE-939A-1AA5660C5E8D}"/>
              </a:ext>
            </a:extLst>
          </p:cNvPr>
          <p:cNvPicPr>
            <a:picLocks noChangeAspect="1"/>
          </p:cNvPicPr>
          <p:nvPr/>
        </p:nvPicPr>
        <p:blipFill>
          <a:blip r:embed="rId3"/>
          <a:stretch>
            <a:fillRect/>
          </a:stretch>
        </p:blipFill>
        <p:spPr>
          <a:xfrm>
            <a:off x="6698876" y="2124635"/>
            <a:ext cx="5385548" cy="4975411"/>
          </a:xfrm>
          <a:prstGeom prst="rect">
            <a:avLst/>
          </a:prstGeom>
        </p:spPr>
      </p:pic>
    </p:spTree>
    <p:extLst>
      <p:ext uri="{BB962C8B-B14F-4D97-AF65-F5344CB8AC3E}">
        <p14:creationId xmlns:p14="http://schemas.microsoft.com/office/powerpoint/2010/main" val="36831378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063E8-746C-4AA5-A96D-13488780257B}"/>
              </a:ext>
            </a:extLst>
          </p:cNvPr>
          <p:cNvSpPr>
            <a:spLocks noGrp="1"/>
          </p:cNvSpPr>
          <p:nvPr>
            <p:ph type="title"/>
          </p:nvPr>
        </p:nvSpPr>
        <p:spPr/>
        <p:txBody>
          <a:bodyPr>
            <a:normAutofit/>
          </a:bodyPr>
          <a:lstStyle/>
          <a:p>
            <a:pPr algn="ctr"/>
            <a:r>
              <a:rPr lang="en-US" sz="2800" b="1" u="sng" cap="none">
                <a:latin typeface="Times New Roman"/>
                <a:cs typeface="Times New Roman"/>
              </a:rPr>
              <a:t>Conclusion</a:t>
            </a:r>
            <a:endParaRPr lang="en-GB" sz="2800" b="1" u="sng" cap="none">
              <a:latin typeface="Times New Roman"/>
              <a:cs typeface="Times New Roman"/>
            </a:endParaRPr>
          </a:p>
        </p:txBody>
      </p:sp>
      <p:sp>
        <p:nvSpPr>
          <p:cNvPr id="3" name="Content Placeholder 2">
            <a:extLst>
              <a:ext uri="{FF2B5EF4-FFF2-40B4-BE49-F238E27FC236}">
                <a16:creationId xmlns:a16="http://schemas.microsoft.com/office/drawing/2014/main" id="{E2C7AC79-07E2-4592-818F-FC461B7DF3D1}"/>
              </a:ext>
            </a:extLst>
          </p:cNvPr>
          <p:cNvSpPr>
            <a:spLocks noGrp="1"/>
          </p:cNvSpPr>
          <p:nvPr>
            <p:ph idx="1"/>
          </p:nvPr>
        </p:nvSpPr>
        <p:spPr>
          <a:xfrm>
            <a:off x="685800" y="2299447"/>
            <a:ext cx="6609229" cy="3919238"/>
          </a:xfrm>
        </p:spPr>
        <p:txBody>
          <a:bodyPr vert="horz" lIns="91440" tIns="45720" rIns="91440" bIns="45720" rtlCol="0" anchor="t">
            <a:normAutofit/>
          </a:bodyPr>
          <a:lstStyle/>
          <a:p>
            <a:r>
              <a:rPr lang="en-US">
                <a:latin typeface="Times New Roman"/>
                <a:cs typeface="Times New Roman"/>
              </a:rPr>
              <a:t>Restatement of the vision and mission of the restaurant.</a:t>
            </a:r>
          </a:p>
          <a:p>
            <a:r>
              <a:rPr lang="en-US">
                <a:latin typeface="Times New Roman"/>
                <a:cs typeface="Times New Roman"/>
              </a:rPr>
              <a:t>Recap of the high standards presented throughout all operations.</a:t>
            </a:r>
          </a:p>
          <a:p>
            <a:r>
              <a:rPr lang="en-US">
                <a:latin typeface="Times New Roman"/>
                <a:cs typeface="Times New Roman"/>
              </a:rPr>
              <a:t>Expression of appreciation for consideration and attention to the presentation.</a:t>
            </a:r>
          </a:p>
          <a:p>
            <a:r>
              <a:rPr lang="en-US">
                <a:latin typeface="Times New Roman"/>
                <a:cs typeface="Times New Roman"/>
              </a:rPr>
              <a:t>Open invitation for any other questions or future discussions.</a:t>
            </a:r>
          </a:p>
          <a:p>
            <a:endParaRPr lang="en-GB">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6943EF45-50F7-4C9A-AC52-B00DB187DB6F}"/>
              </a:ext>
            </a:extLst>
          </p:cNvPr>
          <p:cNvPicPr>
            <a:picLocks noChangeAspect="1"/>
          </p:cNvPicPr>
          <p:nvPr/>
        </p:nvPicPr>
        <p:blipFill>
          <a:blip r:embed="rId3"/>
          <a:stretch>
            <a:fillRect/>
          </a:stretch>
        </p:blipFill>
        <p:spPr>
          <a:xfrm>
            <a:off x="7295029" y="2877670"/>
            <a:ext cx="4794622" cy="2789685"/>
          </a:xfrm>
          <a:prstGeom prst="rect">
            <a:avLst/>
          </a:prstGeom>
        </p:spPr>
      </p:pic>
    </p:spTree>
    <p:extLst>
      <p:ext uri="{BB962C8B-B14F-4D97-AF65-F5344CB8AC3E}">
        <p14:creationId xmlns:p14="http://schemas.microsoft.com/office/powerpoint/2010/main" val="22141417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9F560-E781-41A1-8063-872264377AAC}"/>
              </a:ext>
            </a:extLst>
          </p:cNvPr>
          <p:cNvSpPr>
            <a:spLocks noGrp="1"/>
          </p:cNvSpPr>
          <p:nvPr>
            <p:ph type="title"/>
          </p:nvPr>
        </p:nvSpPr>
        <p:spPr>
          <a:xfrm>
            <a:off x="2297205" y="724032"/>
            <a:ext cx="8610600" cy="1293028"/>
          </a:xfrm>
        </p:spPr>
        <p:txBody>
          <a:bodyPr>
            <a:normAutofit/>
          </a:bodyPr>
          <a:lstStyle/>
          <a:p>
            <a:pPr algn="ctr"/>
            <a:r>
              <a:rPr lang="en-US" sz="2800" u="sng" cap="none">
                <a:latin typeface="Times New Roman"/>
                <a:cs typeface="Times New Roman"/>
              </a:rPr>
              <a:t>References </a:t>
            </a:r>
            <a:endParaRPr lang="en-GB" sz="2800" cap="none">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0DE0585-7996-4081-B63A-42ACE6EE93F2}"/>
              </a:ext>
            </a:extLst>
          </p:cNvPr>
          <p:cNvSpPr>
            <a:spLocks noGrp="1"/>
          </p:cNvSpPr>
          <p:nvPr>
            <p:ph idx="1"/>
          </p:nvPr>
        </p:nvSpPr>
        <p:spPr/>
        <p:txBody>
          <a:bodyPr>
            <a:normAutofit fontScale="77500" lnSpcReduction="20000"/>
          </a:bodyPr>
          <a:lstStyle/>
          <a:p>
            <a:r>
              <a:rPr lang="en-US">
                <a:latin typeface="Times New Roman" panose="02020603050405020304" pitchFamily="18" charset="0"/>
                <a:cs typeface="Times New Roman" panose="02020603050405020304" pitchFamily="18" charset="0"/>
              </a:rPr>
              <a:t>Chan, E.S., 2021. Influencing stakeholders to reduce carbon footprints: Hotel managers’ perspective. </a:t>
            </a:r>
            <a:r>
              <a:rPr lang="en-GB" i="1">
                <a:latin typeface="Times New Roman" panose="02020603050405020304" pitchFamily="18" charset="0"/>
                <a:cs typeface="Times New Roman" panose="02020603050405020304" pitchFamily="18" charset="0"/>
              </a:rPr>
              <a:t>International Journal of Hospitality Management</a:t>
            </a:r>
            <a:r>
              <a:rPr lang="en-GB">
                <a:latin typeface="Times New Roman" panose="02020603050405020304" pitchFamily="18" charset="0"/>
                <a:cs typeface="Times New Roman" panose="02020603050405020304" pitchFamily="18" charset="0"/>
              </a:rPr>
              <a:t>, </a:t>
            </a:r>
            <a:r>
              <a:rPr lang="en-GB" i="1">
                <a:latin typeface="Times New Roman" panose="02020603050405020304" pitchFamily="18" charset="0"/>
                <a:cs typeface="Times New Roman" panose="02020603050405020304" pitchFamily="18" charset="0"/>
              </a:rPr>
              <a:t>94</a:t>
            </a:r>
            <a:r>
              <a:rPr lang="en-GB">
                <a:latin typeface="Times New Roman" panose="02020603050405020304" pitchFamily="18" charset="0"/>
                <a:cs typeface="Times New Roman" panose="02020603050405020304" pitchFamily="18" charset="0"/>
              </a:rPr>
              <a:t>, p.102807.</a:t>
            </a:r>
          </a:p>
          <a:p>
            <a:r>
              <a:rPr lang="en-US">
                <a:latin typeface="Times New Roman" panose="02020603050405020304" pitchFamily="18" charset="0"/>
                <a:cs typeface="Times New Roman" panose="02020603050405020304" pitchFamily="18" charset="0"/>
              </a:rPr>
              <a:t>Dahl, A.A., Mayfield, M., Fernandez-</a:t>
            </a:r>
            <a:r>
              <a:rPr lang="en-US" err="1">
                <a:latin typeface="Times New Roman" panose="02020603050405020304" pitchFamily="18" charset="0"/>
                <a:cs typeface="Times New Roman" panose="02020603050405020304" pitchFamily="18" charset="0"/>
              </a:rPr>
              <a:t>Borunda</a:t>
            </a:r>
            <a:r>
              <a:rPr lang="en-US">
                <a:latin typeface="Times New Roman" panose="02020603050405020304" pitchFamily="18" charset="0"/>
                <a:cs typeface="Times New Roman" panose="02020603050405020304" pitchFamily="18" charset="0"/>
              </a:rPr>
              <a:t>, A., Butts, S.J., </a:t>
            </a:r>
            <a:r>
              <a:rPr lang="en-US" err="1">
                <a:latin typeface="Times New Roman" panose="02020603050405020304" pitchFamily="18" charset="0"/>
                <a:cs typeface="Times New Roman" panose="02020603050405020304" pitchFamily="18" charset="0"/>
              </a:rPr>
              <a:t>Grafals</a:t>
            </a:r>
            <a:r>
              <a:rPr lang="en-US">
                <a:latin typeface="Times New Roman" panose="02020603050405020304" pitchFamily="18" charset="0"/>
                <a:cs typeface="Times New Roman" panose="02020603050405020304" pitchFamily="18" charset="0"/>
              </a:rPr>
              <a:t>, M. and Racine, E.F., 2023. Dinner planning and preparation considerations of parents with children attending childcare. </a:t>
            </a:r>
            <a:r>
              <a:rPr lang="en-GB" i="1">
                <a:latin typeface="Times New Roman" panose="02020603050405020304" pitchFamily="18" charset="0"/>
                <a:cs typeface="Times New Roman" panose="02020603050405020304" pitchFamily="18" charset="0"/>
              </a:rPr>
              <a:t>Appetite</a:t>
            </a:r>
            <a:r>
              <a:rPr lang="en-GB">
                <a:latin typeface="Times New Roman" panose="02020603050405020304" pitchFamily="18" charset="0"/>
                <a:cs typeface="Times New Roman" panose="02020603050405020304" pitchFamily="18" charset="0"/>
              </a:rPr>
              <a:t>, </a:t>
            </a:r>
            <a:r>
              <a:rPr lang="en-GB" i="1">
                <a:latin typeface="Times New Roman" panose="02020603050405020304" pitchFamily="18" charset="0"/>
                <a:cs typeface="Times New Roman" panose="02020603050405020304" pitchFamily="18" charset="0"/>
              </a:rPr>
              <a:t>180</a:t>
            </a:r>
            <a:r>
              <a:rPr lang="en-GB">
                <a:latin typeface="Times New Roman" panose="02020603050405020304" pitchFamily="18" charset="0"/>
                <a:cs typeface="Times New Roman" panose="02020603050405020304" pitchFamily="18" charset="0"/>
              </a:rPr>
              <a:t>, p.106332.</a:t>
            </a:r>
          </a:p>
          <a:p>
            <a:r>
              <a:rPr lang="en-US">
                <a:latin typeface="Times New Roman" panose="02020603050405020304" pitchFamily="18" charset="0"/>
                <a:cs typeface="Times New Roman" panose="02020603050405020304" pitchFamily="18" charset="0"/>
              </a:rPr>
              <a:t>de Camargo, A.M., Botelho, A.M., Dean, M. and </a:t>
            </a:r>
            <a:r>
              <a:rPr lang="en-US" err="1">
                <a:latin typeface="Times New Roman" panose="02020603050405020304" pitchFamily="18" charset="0"/>
                <a:cs typeface="Times New Roman" panose="02020603050405020304" pitchFamily="18" charset="0"/>
              </a:rPr>
              <a:t>Fiates</a:t>
            </a:r>
            <a:r>
              <a:rPr lang="en-US">
                <a:latin typeface="Times New Roman" panose="02020603050405020304" pitchFamily="18" charset="0"/>
                <a:cs typeface="Times New Roman" panose="02020603050405020304" pitchFamily="18" charset="0"/>
              </a:rPr>
              <a:t>, G.M., 2020. Meal planning by high and low health conscious individuals during a simulated shop in the supermarket: A mixed methods study. </a:t>
            </a:r>
            <a:r>
              <a:rPr lang="en-GB" i="1">
                <a:latin typeface="Times New Roman" panose="02020603050405020304" pitchFamily="18" charset="0"/>
                <a:cs typeface="Times New Roman" panose="02020603050405020304" pitchFamily="18" charset="0"/>
              </a:rPr>
              <a:t>Appetite</a:t>
            </a:r>
            <a:r>
              <a:rPr lang="en-GB">
                <a:latin typeface="Times New Roman" panose="02020603050405020304" pitchFamily="18" charset="0"/>
                <a:cs typeface="Times New Roman" panose="02020603050405020304" pitchFamily="18" charset="0"/>
              </a:rPr>
              <a:t>, </a:t>
            </a:r>
            <a:r>
              <a:rPr lang="en-GB" i="1">
                <a:latin typeface="Times New Roman" panose="02020603050405020304" pitchFamily="18" charset="0"/>
                <a:cs typeface="Times New Roman" panose="02020603050405020304" pitchFamily="18" charset="0"/>
              </a:rPr>
              <a:t>144</a:t>
            </a:r>
            <a:r>
              <a:rPr lang="en-GB">
                <a:latin typeface="Times New Roman" panose="02020603050405020304" pitchFamily="18" charset="0"/>
                <a:cs typeface="Times New Roman" panose="02020603050405020304" pitchFamily="18" charset="0"/>
              </a:rPr>
              <a:t>, p.104468.</a:t>
            </a:r>
          </a:p>
          <a:p>
            <a:r>
              <a:rPr lang="en-US">
                <a:latin typeface="Times New Roman" panose="02020603050405020304" pitchFamily="18" charset="0"/>
                <a:cs typeface="Times New Roman" panose="02020603050405020304" pitchFamily="18" charset="0"/>
              </a:rPr>
              <a:t>Gunawardena, D. and </a:t>
            </a:r>
            <a:r>
              <a:rPr lang="en-US" err="1">
                <a:latin typeface="Times New Roman" panose="02020603050405020304" pitchFamily="18" charset="0"/>
                <a:cs typeface="Times New Roman" panose="02020603050405020304" pitchFamily="18" charset="0"/>
              </a:rPr>
              <a:t>Sarathchandra</a:t>
            </a:r>
            <a:r>
              <a:rPr lang="en-US">
                <a:latin typeface="Times New Roman" panose="02020603050405020304" pitchFamily="18" charset="0"/>
                <a:cs typeface="Times New Roman" panose="02020603050405020304" pitchFamily="18" charset="0"/>
              </a:rPr>
              <a:t>, K., 2020, March. </a:t>
            </a:r>
            <a:r>
              <a:rPr lang="en-US" err="1">
                <a:latin typeface="Times New Roman" panose="02020603050405020304" pitchFamily="18" charset="0"/>
                <a:cs typeface="Times New Roman" panose="02020603050405020304" pitchFamily="18" charset="0"/>
              </a:rPr>
              <a:t>Bestdish</a:t>
            </a:r>
            <a:r>
              <a:rPr lang="en-US">
                <a:latin typeface="Times New Roman" panose="02020603050405020304" pitchFamily="18" charset="0"/>
                <a:cs typeface="Times New Roman" panose="02020603050405020304" pitchFamily="18" charset="0"/>
              </a:rPr>
              <a:t>: A digital menu and food item recommendation system for restaurants in the hotel sector. In </a:t>
            </a:r>
            <a:r>
              <a:rPr lang="en-GB" i="1">
                <a:latin typeface="Times New Roman" panose="02020603050405020304" pitchFamily="18" charset="0"/>
                <a:cs typeface="Times New Roman" panose="02020603050405020304" pitchFamily="18" charset="0"/>
              </a:rPr>
              <a:t>2020 International Conference on Image Processing and Robotics (ICIP)</a:t>
            </a:r>
            <a:r>
              <a:rPr lang="en-GB">
                <a:latin typeface="Times New Roman" panose="02020603050405020304" pitchFamily="18" charset="0"/>
                <a:cs typeface="Times New Roman" panose="02020603050405020304" pitchFamily="18" charset="0"/>
              </a:rPr>
              <a:t> (pp. 1-7). IEEE.</a:t>
            </a:r>
          </a:p>
          <a:p>
            <a:r>
              <a:rPr lang="en-US">
                <a:latin typeface="Times New Roman" panose="02020603050405020304" pitchFamily="18" charset="0"/>
                <a:cs typeface="Times New Roman" panose="02020603050405020304" pitchFamily="18" charset="0"/>
              </a:rPr>
              <a:t>Ingram, P.L., 2020. </a:t>
            </a:r>
            <a:r>
              <a:rPr lang="en-GB" i="1">
                <a:latin typeface="Times New Roman" panose="02020603050405020304" pitchFamily="18" charset="0"/>
                <a:cs typeface="Times New Roman" panose="02020603050405020304" pitchFamily="18" charset="0"/>
              </a:rPr>
              <a:t>The rise of hotel chains in the United States, 1896-1980</a:t>
            </a:r>
            <a:r>
              <a:rPr lang="en-GB">
                <a:latin typeface="Times New Roman" panose="02020603050405020304" pitchFamily="18" charset="0"/>
                <a:cs typeface="Times New Roman" panose="02020603050405020304" pitchFamily="18" charset="0"/>
              </a:rPr>
              <a:t>. Routledge.</a:t>
            </a:r>
          </a:p>
          <a:p>
            <a:r>
              <a:rPr lang="en-US" err="1">
                <a:latin typeface="Times New Roman" panose="02020603050405020304" pitchFamily="18" charset="0"/>
                <a:cs typeface="Times New Roman" panose="02020603050405020304" pitchFamily="18" charset="0"/>
              </a:rPr>
              <a:t>Jhaiyanuntana</a:t>
            </a:r>
            <a:r>
              <a:rPr lang="en-US">
                <a:latin typeface="Times New Roman" panose="02020603050405020304" pitchFamily="18" charset="0"/>
                <a:cs typeface="Times New Roman" panose="02020603050405020304" pitchFamily="18" charset="0"/>
              </a:rPr>
              <a:t>, A. and </a:t>
            </a:r>
            <a:r>
              <a:rPr lang="en-US" err="1">
                <a:latin typeface="Times New Roman" panose="02020603050405020304" pitchFamily="18" charset="0"/>
                <a:cs typeface="Times New Roman" panose="02020603050405020304" pitchFamily="18" charset="0"/>
              </a:rPr>
              <a:t>Nomnian</a:t>
            </a:r>
            <a:r>
              <a:rPr lang="en-US">
                <a:latin typeface="Times New Roman" panose="02020603050405020304" pitchFamily="18" charset="0"/>
                <a:cs typeface="Times New Roman" panose="02020603050405020304" pitchFamily="18" charset="0"/>
              </a:rPr>
              <a:t>, S., 2020. Intercultural communication challenges and strategies for the Thai undergraduate hotel interns. </a:t>
            </a:r>
            <a:r>
              <a:rPr lang="en-GB" i="1">
                <a:latin typeface="Times New Roman" panose="02020603050405020304" pitchFamily="18" charset="0"/>
                <a:cs typeface="Times New Roman" panose="02020603050405020304" pitchFamily="18" charset="0"/>
              </a:rPr>
              <a:t>PASAA: Journal of Language Teaching and Learning in Thailand</a:t>
            </a:r>
            <a:r>
              <a:rPr lang="en-GB">
                <a:latin typeface="Times New Roman" panose="02020603050405020304" pitchFamily="18" charset="0"/>
                <a:cs typeface="Times New Roman" panose="02020603050405020304" pitchFamily="18" charset="0"/>
              </a:rPr>
              <a:t>, </a:t>
            </a:r>
            <a:r>
              <a:rPr lang="en-GB" i="1">
                <a:latin typeface="Times New Roman" panose="02020603050405020304" pitchFamily="18" charset="0"/>
                <a:cs typeface="Times New Roman" panose="02020603050405020304" pitchFamily="18" charset="0"/>
              </a:rPr>
              <a:t>59</a:t>
            </a:r>
            <a:r>
              <a:rPr lang="en-GB">
                <a:latin typeface="Times New Roman" panose="02020603050405020304" pitchFamily="18" charset="0"/>
                <a:cs typeface="Times New Roman" panose="02020603050405020304" pitchFamily="18" charset="0"/>
              </a:rPr>
              <a:t>, pp.204-235.</a:t>
            </a:r>
          </a:p>
          <a:p>
            <a:r>
              <a:rPr lang="en-US" err="1">
                <a:latin typeface="Times New Roman" panose="02020603050405020304" pitchFamily="18" charset="0"/>
                <a:cs typeface="Times New Roman" panose="02020603050405020304" pitchFamily="18" charset="0"/>
              </a:rPr>
              <a:t>Kainthola</a:t>
            </a:r>
            <a:r>
              <a:rPr lang="en-US">
                <a:latin typeface="Times New Roman" panose="02020603050405020304" pitchFamily="18" charset="0"/>
                <a:cs typeface="Times New Roman" panose="02020603050405020304" pitchFamily="18" charset="0"/>
              </a:rPr>
              <a:t>, V.P., 2021. Principles of hotel management.</a:t>
            </a:r>
            <a:endParaRPr lang="en-GB">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Lee, A. and Kim, M.G., 2020. Effective electronic menu presentation: From the cognitive style and mental imagery perspectives. </a:t>
            </a:r>
            <a:r>
              <a:rPr lang="en-GB" i="1">
                <a:latin typeface="Times New Roman" panose="02020603050405020304" pitchFamily="18" charset="0"/>
                <a:cs typeface="Times New Roman" panose="02020603050405020304" pitchFamily="18" charset="0"/>
              </a:rPr>
              <a:t>International Journal of Hospitality Management</a:t>
            </a:r>
            <a:r>
              <a:rPr lang="en-GB">
                <a:latin typeface="Times New Roman" panose="02020603050405020304" pitchFamily="18" charset="0"/>
                <a:cs typeface="Times New Roman" panose="02020603050405020304" pitchFamily="18" charset="0"/>
              </a:rPr>
              <a:t>, </a:t>
            </a:r>
            <a:r>
              <a:rPr lang="en-GB" i="1">
                <a:latin typeface="Times New Roman" panose="02020603050405020304" pitchFamily="18" charset="0"/>
                <a:cs typeface="Times New Roman" panose="02020603050405020304" pitchFamily="18" charset="0"/>
              </a:rPr>
              <a:t>87</a:t>
            </a:r>
            <a:r>
              <a:rPr lang="en-GB">
                <a:latin typeface="Times New Roman" panose="02020603050405020304" pitchFamily="18" charset="0"/>
                <a:cs typeface="Times New Roman" panose="02020603050405020304" pitchFamily="18" charset="0"/>
              </a:rPr>
              <a:t>, p.102377.</a:t>
            </a:r>
          </a:p>
          <a:p>
            <a:endParaRPr lang="en-GB">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65401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A7921-038E-4629-BF31-6E61FFFDD2EF}"/>
              </a:ext>
            </a:extLst>
          </p:cNvPr>
          <p:cNvSpPr>
            <a:spLocks noGrp="1"/>
          </p:cNvSpPr>
          <p:nvPr>
            <p:ph type="title"/>
          </p:nvPr>
        </p:nvSpPr>
        <p:spPr>
          <a:xfrm>
            <a:off x="1913965" y="639315"/>
            <a:ext cx="8610600" cy="1293028"/>
          </a:xfrm>
        </p:spPr>
        <p:txBody>
          <a:bodyPr>
            <a:normAutofit/>
          </a:bodyPr>
          <a:lstStyle/>
          <a:p>
            <a:pPr algn="ctr"/>
            <a:r>
              <a:rPr lang="en-US" sz="2800" b="1" u="sng" cap="none">
                <a:latin typeface="Times New Roman"/>
                <a:cs typeface="Times New Roman"/>
              </a:rPr>
              <a:t>References</a:t>
            </a:r>
            <a:endParaRPr lang="en-GB" sz="2800" b="1" u="sng" cap="none">
              <a:latin typeface="Times New Roman"/>
              <a:cs typeface="Times New Roman"/>
            </a:endParaRPr>
          </a:p>
        </p:txBody>
      </p:sp>
      <p:sp>
        <p:nvSpPr>
          <p:cNvPr id="3" name="Content Placeholder 2">
            <a:extLst>
              <a:ext uri="{FF2B5EF4-FFF2-40B4-BE49-F238E27FC236}">
                <a16:creationId xmlns:a16="http://schemas.microsoft.com/office/drawing/2014/main" id="{C960347F-AF74-481B-B36F-A5CA7FCC79E6}"/>
              </a:ext>
            </a:extLst>
          </p:cNvPr>
          <p:cNvSpPr>
            <a:spLocks noGrp="1"/>
          </p:cNvSpPr>
          <p:nvPr>
            <p:ph idx="1"/>
          </p:nvPr>
        </p:nvSpPr>
        <p:spPr/>
        <p:txBody>
          <a:bodyPr>
            <a:normAutofit fontScale="70000" lnSpcReduction="20000"/>
          </a:bodyPr>
          <a:lstStyle/>
          <a:p>
            <a:r>
              <a:rPr lang="en-US" err="1">
                <a:latin typeface="Times New Roman" panose="02020603050405020304" pitchFamily="18" charset="0"/>
                <a:cs typeface="Times New Roman" panose="02020603050405020304" pitchFamily="18" charset="0"/>
              </a:rPr>
              <a:t>Mroz</a:t>
            </a:r>
            <a:r>
              <a:rPr lang="en-US">
                <a:latin typeface="Times New Roman" panose="02020603050405020304" pitchFamily="18" charset="0"/>
                <a:cs typeface="Times New Roman" panose="02020603050405020304" pitchFamily="18" charset="0"/>
              </a:rPr>
              <a:t>, E., </a:t>
            </a:r>
            <a:r>
              <a:rPr lang="en-US" err="1">
                <a:latin typeface="Times New Roman" panose="02020603050405020304" pitchFamily="18" charset="0"/>
                <a:cs typeface="Times New Roman" panose="02020603050405020304" pitchFamily="18" charset="0"/>
              </a:rPr>
              <a:t>Bluck</a:t>
            </a:r>
            <a:r>
              <a:rPr lang="en-US">
                <a:latin typeface="Times New Roman" panose="02020603050405020304" pitchFamily="18" charset="0"/>
                <a:cs typeface="Times New Roman" panose="02020603050405020304" pitchFamily="18" charset="0"/>
              </a:rPr>
              <a:t>, S., &amp; Smith, K., 2022. Young adults’ perspectives on advance care planning: Evaluating the Death over Dinner initiative. </a:t>
            </a:r>
            <a:r>
              <a:rPr lang="en-GB" i="1">
                <a:latin typeface="Times New Roman" panose="02020603050405020304" pitchFamily="18" charset="0"/>
                <a:cs typeface="Times New Roman" panose="02020603050405020304" pitchFamily="18" charset="0"/>
              </a:rPr>
              <a:t>Death Studies</a:t>
            </a:r>
            <a:r>
              <a:rPr lang="en-GB">
                <a:latin typeface="Times New Roman" panose="02020603050405020304" pitchFamily="18" charset="0"/>
                <a:cs typeface="Times New Roman" panose="02020603050405020304" pitchFamily="18" charset="0"/>
              </a:rPr>
              <a:t>, </a:t>
            </a:r>
            <a:r>
              <a:rPr lang="en-GB" i="1">
                <a:latin typeface="Times New Roman" panose="02020603050405020304" pitchFamily="18" charset="0"/>
                <a:cs typeface="Times New Roman" panose="02020603050405020304" pitchFamily="18" charset="0"/>
              </a:rPr>
              <a:t>46</a:t>
            </a:r>
            <a:r>
              <a:rPr lang="en-GB">
                <a:latin typeface="Times New Roman" panose="02020603050405020304" pitchFamily="18" charset="0"/>
                <a:cs typeface="Times New Roman" panose="02020603050405020304" pitchFamily="18" charset="0"/>
              </a:rPr>
              <a:t>(2), 381-390.</a:t>
            </a:r>
          </a:p>
          <a:p>
            <a:r>
              <a:rPr lang="en-US">
                <a:latin typeface="Times New Roman" panose="02020603050405020304" pitchFamily="18" charset="0"/>
                <a:cs typeface="Times New Roman" panose="02020603050405020304" pitchFamily="18" charset="0"/>
              </a:rPr>
              <a:t>Nelson, A.A. and Dopson, L., 2019. Future of hotel education: Required skills and knowledge for graduates of US hospitality programs beyond the year 2000-part one. </a:t>
            </a:r>
            <a:r>
              <a:rPr lang="en-GB" i="1">
                <a:latin typeface="Times New Roman" panose="02020603050405020304" pitchFamily="18" charset="0"/>
                <a:cs typeface="Times New Roman" panose="02020603050405020304" pitchFamily="18" charset="0"/>
              </a:rPr>
              <a:t>Journal of Hospitality &amp; Tourism Education</a:t>
            </a:r>
            <a:r>
              <a:rPr lang="en-GB">
                <a:latin typeface="Times New Roman" panose="02020603050405020304" pitchFamily="18" charset="0"/>
                <a:cs typeface="Times New Roman" panose="02020603050405020304" pitchFamily="18" charset="0"/>
              </a:rPr>
              <a:t>, </a:t>
            </a:r>
            <a:r>
              <a:rPr lang="en-GB" i="1">
                <a:latin typeface="Times New Roman" panose="02020603050405020304" pitchFamily="18" charset="0"/>
                <a:cs typeface="Times New Roman" panose="02020603050405020304" pitchFamily="18" charset="0"/>
              </a:rPr>
              <a:t>13</a:t>
            </a:r>
            <a:r>
              <a:rPr lang="en-GB">
                <a:latin typeface="Times New Roman" panose="02020603050405020304" pitchFamily="18" charset="0"/>
                <a:cs typeface="Times New Roman" panose="02020603050405020304" pitchFamily="18" charset="0"/>
              </a:rPr>
              <a:t>(5), pp.58-67.</a:t>
            </a:r>
          </a:p>
          <a:p>
            <a:r>
              <a:rPr lang="en-US" err="1">
                <a:latin typeface="Times New Roman" panose="02020603050405020304" pitchFamily="18" charset="0"/>
                <a:cs typeface="Times New Roman" panose="02020603050405020304" pitchFamily="18" charset="0"/>
              </a:rPr>
              <a:t>Okumus</a:t>
            </a:r>
            <a:r>
              <a:rPr lang="en-US">
                <a:latin typeface="Times New Roman" panose="02020603050405020304" pitchFamily="18" charset="0"/>
                <a:cs typeface="Times New Roman" panose="02020603050405020304" pitchFamily="18" charset="0"/>
              </a:rPr>
              <a:t>, B., 2020. How do hotels manage food waste? Evidence from hotels in Orlando, Florida. </a:t>
            </a:r>
            <a:r>
              <a:rPr lang="en-GB" i="1">
                <a:latin typeface="Times New Roman" panose="02020603050405020304" pitchFamily="18" charset="0"/>
                <a:cs typeface="Times New Roman" panose="02020603050405020304" pitchFamily="18" charset="0"/>
              </a:rPr>
              <a:t>Journal of Hospitality Marketing &amp; Management</a:t>
            </a:r>
            <a:r>
              <a:rPr lang="en-GB">
                <a:latin typeface="Times New Roman" panose="02020603050405020304" pitchFamily="18" charset="0"/>
                <a:cs typeface="Times New Roman" panose="02020603050405020304" pitchFamily="18" charset="0"/>
              </a:rPr>
              <a:t>, </a:t>
            </a:r>
            <a:r>
              <a:rPr lang="en-GB" i="1">
                <a:latin typeface="Times New Roman" panose="02020603050405020304" pitchFamily="18" charset="0"/>
                <a:cs typeface="Times New Roman" panose="02020603050405020304" pitchFamily="18" charset="0"/>
              </a:rPr>
              <a:t>29</a:t>
            </a:r>
            <a:r>
              <a:rPr lang="en-GB">
                <a:latin typeface="Times New Roman" panose="02020603050405020304" pitchFamily="18" charset="0"/>
                <a:cs typeface="Times New Roman" panose="02020603050405020304" pitchFamily="18" charset="0"/>
              </a:rPr>
              <a:t>(3), pp.291-309.</a:t>
            </a:r>
          </a:p>
          <a:p>
            <a:r>
              <a:rPr lang="en-US" err="1">
                <a:latin typeface="Times New Roman" panose="02020603050405020304" pitchFamily="18" charset="0"/>
                <a:cs typeface="Times New Roman" panose="02020603050405020304" pitchFamily="18" charset="0"/>
              </a:rPr>
              <a:t>Petrovets</a:t>
            </a:r>
            <a:r>
              <a:rPr lang="en-US">
                <a:latin typeface="Times New Roman" panose="02020603050405020304" pitchFamily="18" charset="0"/>
                <a:cs typeface="Times New Roman" panose="02020603050405020304" pitchFamily="18" charset="0"/>
              </a:rPr>
              <a:t>, S. S., &amp; </a:t>
            </a:r>
            <a:r>
              <a:rPr lang="en-US" err="1">
                <a:latin typeface="Times New Roman" panose="02020603050405020304" pitchFamily="18" charset="0"/>
                <a:cs typeface="Times New Roman" panose="02020603050405020304" pitchFamily="18" charset="0"/>
              </a:rPr>
              <a:t>Startseva</a:t>
            </a:r>
            <a:r>
              <a:rPr lang="en-US">
                <a:latin typeface="Times New Roman" panose="02020603050405020304" pitchFamily="18" charset="0"/>
                <a:cs typeface="Times New Roman" panose="02020603050405020304" pitchFamily="18" charset="0"/>
              </a:rPr>
              <a:t>, (2020). N. M. DEMAND AND WAYS OF ITS PREPARATION FOR THE SERVICES OF HOTEL ENTERPRISES. </a:t>
            </a:r>
            <a:r>
              <a:rPr lang="en-GB" i="1">
                <a:latin typeface="Times New Roman" panose="02020603050405020304" pitchFamily="18" charset="0"/>
                <a:cs typeface="Times New Roman" panose="02020603050405020304" pitchFamily="18" charset="0"/>
              </a:rPr>
              <a:t>ІНОЗЕМНІ МОВИ У СВІТОВОМУ ЕКОНОМІКО-ПРАВОВОМУ ПРОСТОРІ</a:t>
            </a:r>
            <a:r>
              <a:rPr lang="en-GB">
                <a:latin typeface="Times New Roman" panose="02020603050405020304" pitchFamily="18" charset="0"/>
                <a:cs typeface="Times New Roman" panose="02020603050405020304" pitchFamily="18" charset="0"/>
              </a:rPr>
              <a:t>, 521.</a:t>
            </a:r>
          </a:p>
          <a:p>
            <a:r>
              <a:rPr lang="en-US">
                <a:latin typeface="Times New Roman" panose="02020603050405020304" pitchFamily="18" charset="0"/>
                <a:cs typeface="Times New Roman" panose="02020603050405020304" pitchFamily="18" charset="0"/>
              </a:rPr>
              <a:t>Taylor, M.S. and Berger, F., 2020. Hotel managers' executive education in Japan: Challenges and opportunities. </a:t>
            </a:r>
            <a:r>
              <a:rPr lang="en-GB" i="1">
                <a:latin typeface="Times New Roman" panose="02020603050405020304" pitchFamily="18" charset="0"/>
                <a:cs typeface="Times New Roman" panose="02020603050405020304" pitchFamily="18" charset="0"/>
              </a:rPr>
              <a:t>Cornell Hotel and Restaurant Administration Quarterly</a:t>
            </a:r>
            <a:r>
              <a:rPr lang="en-GB">
                <a:latin typeface="Times New Roman" panose="02020603050405020304" pitchFamily="18" charset="0"/>
                <a:cs typeface="Times New Roman" panose="02020603050405020304" pitchFamily="18" charset="0"/>
              </a:rPr>
              <a:t>, </a:t>
            </a:r>
            <a:r>
              <a:rPr lang="en-GB" i="1">
                <a:latin typeface="Times New Roman" panose="02020603050405020304" pitchFamily="18" charset="0"/>
                <a:cs typeface="Times New Roman" panose="02020603050405020304" pitchFamily="18" charset="0"/>
              </a:rPr>
              <a:t>41</a:t>
            </a:r>
            <a:r>
              <a:rPr lang="en-GB">
                <a:latin typeface="Times New Roman" panose="02020603050405020304" pitchFamily="18" charset="0"/>
                <a:cs typeface="Times New Roman" panose="02020603050405020304" pitchFamily="18" charset="0"/>
              </a:rPr>
              <a:t>(4), pp.84-93.</a:t>
            </a:r>
          </a:p>
          <a:p>
            <a:r>
              <a:rPr lang="en-US">
                <a:latin typeface="Times New Roman" panose="02020603050405020304" pitchFamily="18" charset="0"/>
                <a:cs typeface="Times New Roman" panose="02020603050405020304" pitchFamily="18" charset="0"/>
              </a:rPr>
              <a:t>Ushakov, R.N., </a:t>
            </a:r>
            <a:r>
              <a:rPr lang="en-US" err="1">
                <a:latin typeface="Times New Roman" panose="02020603050405020304" pitchFamily="18" charset="0"/>
                <a:cs typeface="Times New Roman" panose="02020603050405020304" pitchFamily="18" charset="0"/>
              </a:rPr>
              <a:t>Kryukova</a:t>
            </a:r>
            <a:r>
              <a:rPr lang="en-US">
                <a:latin typeface="Times New Roman" panose="02020603050405020304" pitchFamily="18" charset="0"/>
                <a:cs typeface="Times New Roman" panose="02020603050405020304" pitchFamily="18" charset="0"/>
              </a:rPr>
              <a:t>, E.M., </a:t>
            </a:r>
            <a:r>
              <a:rPr lang="en-US" err="1">
                <a:latin typeface="Times New Roman" panose="02020603050405020304" pitchFamily="18" charset="0"/>
                <a:cs typeface="Times New Roman" panose="02020603050405020304" pitchFamily="18" charset="0"/>
              </a:rPr>
              <a:t>Khetagurova</a:t>
            </a:r>
            <a:r>
              <a:rPr lang="en-US">
                <a:latin typeface="Times New Roman" panose="02020603050405020304" pitchFamily="18" charset="0"/>
                <a:cs typeface="Times New Roman" panose="02020603050405020304" pitchFamily="18" charset="0"/>
              </a:rPr>
              <a:t>, V.S., </a:t>
            </a:r>
            <a:r>
              <a:rPr lang="en-US" err="1">
                <a:latin typeface="Times New Roman" panose="02020603050405020304" pitchFamily="18" charset="0"/>
                <a:cs typeface="Times New Roman" panose="02020603050405020304" pitchFamily="18" charset="0"/>
              </a:rPr>
              <a:t>Mukhomorova</a:t>
            </a:r>
            <a:r>
              <a:rPr lang="en-US">
                <a:latin typeface="Times New Roman" panose="02020603050405020304" pitchFamily="18" charset="0"/>
                <a:cs typeface="Times New Roman" panose="02020603050405020304" pitchFamily="18" charset="0"/>
              </a:rPr>
              <a:t>, I.V. and </a:t>
            </a:r>
            <a:r>
              <a:rPr lang="en-US" err="1">
                <a:latin typeface="Times New Roman" panose="02020603050405020304" pitchFamily="18" charset="0"/>
                <a:cs typeface="Times New Roman" panose="02020603050405020304" pitchFamily="18" charset="0"/>
              </a:rPr>
              <a:t>Zelenov</a:t>
            </a:r>
            <a:r>
              <a:rPr lang="en-US">
                <a:latin typeface="Times New Roman" panose="02020603050405020304" pitchFamily="18" charset="0"/>
                <a:cs typeface="Times New Roman" panose="02020603050405020304" pitchFamily="18" charset="0"/>
              </a:rPr>
              <a:t>, V.V., 2020. Efficiency of hotel management. Training of specialists in hotel industry field. </a:t>
            </a:r>
            <a:r>
              <a:rPr lang="en-GB" i="1">
                <a:latin typeface="Times New Roman" panose="02020603050405020304" pitchFamily="18" charset="0"/>
                <a:cs typeface="Times New Roman" panose="02020603050405020304" pitchFamily="18" charset="0"/>
              </a:rPr>
              <a:t>Journal of Environmental Management &amp; Tourism</a:t>
            </a:r>
            <a:r>
              <a:rPr lang="en-GB">
                <a:latin typeface="Times New Roman" panose="02020603050405020304" pitchFamily="18" charset="0"/>
                <a:cs typeface="Times New Roman" panose="02020603050405020304" pitchFamily="18" charset="0"/>
              </a:rPr>
              <a:t>, </a:t>
            </a:r>
            <a:r>
              <a:rPr lang="en-GB" i="1">
                <a:latin typeface="Times New Roman" panose="02020603050405020304" pitchFamily="18" charset="0"/>
                <a:cs typeface="Times New Roman" panose="02020603050405020304" pitchFamily="18" charset="0"/>
              </a:rPr>
              <a:t>11</a:t>
            </a:r>
            <a:r>
              <a:rPr lang="en-GB">
                <a:latin typeface="Times New Roman" panose="02020603050405020304" pitchFamily="18" charset="0"/>
                <a:cs typeface="Times New Roman" panose="02020603050405020304" pitchFamily="18" charset="0"/>
              </a:rPr>
              <a:t>(2 (42)), pp.388-395.</a:t>
            </a:r>
          </a:p>
          <a:p>
            <a:r>
              <a:rPr lang="en-US">
                <a:latin typeface="Times New Roman" panose="02020603050405020304" pitchFamily="18" charset="0"/>
                <a:cs typeface="Times New Roman" panose="02020603050405020304" pitchFamily="18" charset="0"/>
              </a:rPr>
              <a:t>Ushakov, R.N., </a:t>
            </a:r>
            <a:r>
              <a:rPr lang="en-US" err="1">
                <a:latin typeface="Times New Roman" panose="02020603050405020304" pitchFamily="18" charset="0"/>
                <a:cs typeface="Times New Roman" panose="02020603050405020304" pitchFamily="18" charset="0"/>
              </a:rPr>
              <a:t>Kryukova</a:t>
            </a:r>
            <a:r>
              <a:rPr lang="en-US">
                <a:latin typeface="Times New Roman" panose="02020603050405020304" pitchFamily="18" charset="0"/>
                <a:cs typeface="Times New Roman" panose="02020603050405020304" pitchFamily="18" charset="0"/>
              </a:rPr>
              <a:t>, E.M., </a:t>
            </a:r>
            <a:r>
              <a:rPr lang="en-US" err="1">
                <a:latin typeface="Times New Roman" panose="02020603050405020304" pitchFamily="18" charset="0"/>
                <a:cs typeface="Times New Roman" panose="02020603050405020304" pitchFamily="18" charset="0"/>
              </a:rPr>
              <a:t>Khetagurova</a:t>
            </a:r>
            <a:r>
              <a:rPr lang="en-US">
                <a:latin typeface="Times New Roman" panose="02020603050405020304" pitchFamily="18" charset="0"/>
                <a:cs typeface="Times New Roman" panose="02020603050405020304" pitchFamily="18" charset="0"/>
              </a:rPr>
              <a:t>, V.S., </a:t>
            </a:r>
            <a:r>
              <a:rPr lang="en-US" err="1">
                <a:latin typeface="Times New Roman" panose="02020603050405020304" pitchFamily="18" charset="0"/>
                <a:cs typeface="Times New Roman" panose="02020603050405020304" pitchFamily="18" charset="0"/>
              </a:rPr>
              <a:t>Mukhomorova</a:t>
            </a:r>
            <a:r>
              <a:rPr lang="en-US">
                <a:latin typeface="Times New Roman" panose="02020603050405020304" pitchFamily="18" charset="0"/>
                <a:cs typeface="Times New Roman" panose="02020603050405020304" pitchFamily="18" charset="0"/>
              </a:rPr>
              <a:t>, I.V. and </a:t>
            </a:r>
            <a:r>
              <a:rPr lang="en-US" err="1">
                <a:latin typeface="Times New Roman" panose="02020603050405020304" pitchFamily="18" charset="0"/>
                <a:cs typeface="Times New Roman" panose="02020603050405020304" pitchFamily="18" charset="0"/>
              </a:rPr>
              <a:t>Zelenov</a:t>
            </a:r>
            <a:r>
              <a:rPr lang="en-US">
                <a:latin typeface="Times New Roman" panose="02020603050405020304" pitchFamily="18" charset="0"/>
                <a:cs typeface="Times New Roman" panose="02020603050405020304" pitchFamily="18" charset="0"/>
              </a:rPr>
              <a:t>, V.V., 2020. Efficiency of hotel management. Training of specialists in hotel industry field. </a:t>
            </a:r>
            <a:r>
              <a:rPr lang="en-GB" i="1">
                <a:latin typeface="Times New Roman" panose="02020603050405020304" pitchFamily="18" charset="0"/>
                <a:cs typeface="Times New Roman" panose="02020603050405020304" pitchFamily="18" charset="0"/>
              </a:rPr>
              <a:t>Journal of Environmental Management &amp; Tourism</a:t>
            </a:r>
            <a:r>
              <a:rPr lang="en-GB">
                <a:latin typeface="Times New Roman" panose="02020603050405020304" pitchFamily="18" charset="0"/>
                <a:cs typeface="Times New Roman" panose="02020603050405020304" pitchFamily="18" charset="0"/>
              </a:rPr>
              <a:t>, </a:t>
            </a:r>
            <a:r>
              <a:rPr lang="en-GB" i="1">
                <a:latin typeface="Times New Roman" panose="02020603050405020304" pitchFamily="18" charset="0"/>
                <a:cs typeface="Times New Roman" panose="02020603050405020304" pitchFamily="18" charset="0"/>
              </a:rPr>
              <a:t>11</a:t>
            </a:r>
            <a:r>
              <a:rPr lang="en-GB">
                <a:latin typeface="Times New Roman" panose="02020603050405020304" pitchFamily="18" charset="0"/>
                <a:cs typeface="Times New Roman" panose="02020603050405020304" pitchFamily="18" charset="0"/>
              </a:rPr>
              <a:t>(2 (42)), pp.388-395.</a:t>
            </a:r>
          </a:p>
          <a:p>
            <a:r>
              <a:rPr lang="en-US">
                <a:latin typeface="Times New Roman" panose="02020603050405020304" pitchFamily="18" charset="0"/>
                <a:cs typeface="Times New Roman" panose="02020603050405020304" pitchFamily="18" charset="0"/>
              </a:rPr>
              <a:t>Ushakov, R.N., </a:t>
            </a:r>
            <a:r>
              <a:rPr lang="en-US" err="1">
                <a:latin typeface="Times New Roman" panose="02020603050405020304" pitchFamily="18" charset="0"/>
                <a:cs typeface="Times New Roman" panose="02020603050405020304" pitchFamily="18" charset="0"/>
              </a:rPr>
              <a:t>Kryukova</a:t>
            </a:r>
            <a:r>
              <a:rPr lang="en-US">
                <a:latin typeface="Times New Roman" panose="02020603050405020304" pitchFamily="18" charset="0"/>
                <a:cs typeface="Times New Roman" panose="02020603050405020304" pitchFamily="18" charset="0"/>
              </a:rPr>
              <a:t>, E.M., </a:t>
            </a:r>
            <a:r>
              <a:rPr lang="en-US" err="1">
                <a:latin typeface="Times New Roman" panose="02020603050405020304" pitchFamily="18" charset="0"/>
                <a:cs typeface="Times New Roman" panose="02020603050405020304" pitchFamily="18" charset="0"/>
              </a:rPr>
              <a:t>Khetagurova</a:t>
            </a:r>
            <a:r>
              <a:rPr lang="en-US">
                <a:latin typeface="Times New Roman" panose="02020603050405020304" pitchFamily="18" charset="0"/>
                <a:cs typeface="Times New Roman" panose="02020603050405020304" pitchFamily="18" charset="0"/>
              </a:rPr>
              <a:t>, V.S., </a:t>
            </a:r>
            <a:r>
              <a:rPr lang="en-US" err="1">
                <a:latin typeface="Times New Roman" panose="02020603050405020304" pitchFamily="18" charset="0"/>
                <a:cs typeface="Times New Roman" panose="02020603050405020304" pitchFamily="18" charset="0"/>
              </a:rPr>
              <a:t>Mukhomorova</a:t>
            </a:r>
            <a:r>
              <a:rPr lang="en-US">
                <a:latin typeface="Times New Roman" panose="02020603050405020304" pitchFamily="18" charset="0"/>
                <a:cs typeface="Times New Roman" panose="02020603050405020304" pitchFamily="18" charset="0"/>
              </a:rPr>
              <a:t>, I.V. and </a:t>
            </a:r>
            <a:r>
              <a:rPr lang="en-US" err="1">
                <a:latin typeface="Times New Roman" panose="02020603050405020304" pitchFamily="18" charset="0"/>
                <a:cs typeface="Times New Roman" panose="02020603050405020304" pitchFamily="18" charset="0"/>
              </a:rPr>
              <a:t>Zelenov</a:t>
            </a:r>
            <a:r>
              <a:rPr lang="en-US">
                <a:latin typeface="Times New Roman" panose="02020603050405020304" pitchFamily="18" charset="0"/>
                <a:cs typeface="Times New Roman" panose="02020603050405020304" pitchFamily="18" charset="0"/>
              </a:rPr>
              <a:t>, V.V., 2020. Efficiency of hotel management. Training of specialists in hotel industry field. </a:t>
            </a:r>
            <a:r>
              <a:rPr lang="en-GB" i="1">
                <a:latin typeface="Times New Roman" panose="02020603050405020304" pitchFamily="18" charset="0"/>
                <a:cs typeface="Times New Roman" panose="02020603050405020304" pitchFamily="18" charset="0"/>
              </a:rPr>
              <a:t>Journal of Environmental Management &amp; Tourism</a:t>
            </a:r>
            <a:r>
              <a:rPr lang="en-GB">
                <a:latin typeface="Times New Roman" panose="02020603050405020304" pitchFamily="18" charset="0"/>
                <a:cs typeface="Times New Roman" panose="02020603050405020304" pitchFamily="18" charset="0"/>
              </a:rPr>
              <a:t>, </a:t>
            </a:r>
            <a:r>
              <a:rPr lang="en-GB" i="1">
                <a:latin typeface="Times New Roman" panose="02020603050405020304" pitchFamily="18" charset="0"/>
                <a:cs typeface="Times New Roman" panose="02020603050405020304" pitchFamily="18" charset="0"/>
              </a:rPr>
              <a:t>11</a:t>
            </a:r>
            <a:r>
              <a:rPr lang="en-GB">
                <a:latin typeface="Times New Roman" panose="02020603050405020304" pitchFamily="18" charset="0"/>
                <a:cs typeface="Times New Roman" panose="02020603050405020304" pitchFamily="18" charset="0"/>
              </a:rPr>
              <a:t>(2 (42)), pp.388-395.</a:t>
            </a:r>
          </a:p>
          <a:p>
            <a:r>
              <a:rPr lang="en-US">
                <a:latin typeface="Times New Roman" panose="02020603050405020304" pitchFamily="18" charset="0"/>
                <a:cs typeface="Times New Roman" panose="02020603050405020304" pitchFamily="18" charset="0"/>
              </a:rPr>
              <a:t>Ushakov, R.N., </a:t>
            </a:r>
            <a:r>
              <a:rPr lang="en-US" err="1">
                <a:latin typeface="Times New Roman" panose="02020603050405020304" pitchFamily="18" charset="0"/>
                <a:cs typeface="Times New Roman" panose="02020603050405020304" pitchFamily="18" charset="0"/>
              </a:rPr>
              <a:t>Kryukova</a:t>
            </a:r>
            <a:r>
              <a:rPr lang="en-US">
                <a:latin typeface="Times New Roman" panose="02020603050405020304" pitchFamily="18" charset="0"/>
                <a:cs typeface="Times New Roman" panose="02020603050405020304" pitchFamily="18" charset="0"/>
              </a:rPr>
              <a:t>, E.M., </a:t>
            </a:r>
            <a:r>
              <a:rPr lang="en-US" err="1">
                <a:latin typeface="Times New Roman" panose="02020603050405020304" pitchFamily="18" charset="0"/>
                <a:cs typeface="Times New Roman" panose="02020603050405020304" pitchFamily="18" charset="0"/>
              </a:rPr>
              <a:t>Khetagurova</a:t>
            </a:r>
            <a:r>
              <a:rPr lang="en-US">
                <a:latin typeface="Times New Roman" panose="02020603050405020304" pitchFamily="18" charset="0"/>
                <a:cs typeface="Times New Roman" panose="02020603050405020304" pitchFamily="18" charset="0"/>
              </a:rPr>
              <a:t>, V.S., </a:t>
            </a:r>
            <a:r>
              <a:rPr lang="en-US" err="1">
                <a:latin typeface="Times New Roman" panose="02020603050405020304" pitchFamily="18" charset="0"/>
                <a:cs typeface="Times New Roman" panose="02020603050405020304" pitchFamily="18" charset="0"/>
              </a:rPr>
              <a:t>Mukhomorova</a:t>
            </a:r>
            <a:r>
              <a:rPr lang="en-US">
                <a:latin typeface="Times New Roman" panose="02020603050405020304" pitchFamily="18" charset="0"/>
                <a:cs typeface="Times New Roman" panose="02020603050405020304" pitchFamily="18" charset="0"/>
              </a:rPr>
              <a:t>, I.V. and </a:t>
            </a:r>
            <a:r>
              <a:rPr lang="en-US" err="1">
                <a:latin typeface="Times New Roman" panose="02020603050405020304" pitchFamily="18" charset="0"/>
                <a:cs typeface="Times New Roman" panose="02020603050405020304" pitchFamily="18" charset="0"/>
              </a:rPr>
              <a:t>Zelenov</a:t>
            </a:r>
            <a:r>
              <a:rPr lang="en-US">
                <a:latin typeface="Times New Roman" panose="02020603050405020304" pitchFamily="18" charset="0"/>
                <a:cs typeface="Times New Roman" panose="02020603050405020304" pitchFamily="18" charset="0"/>
              </a:rPr>
              <a:t>, V.V., 2020. Efficiency of hotel management. Training of specialists in hotel industry field. </a:t>
            </a:r>
            <a:r>
              <a:rPr lang="en-GB" i="1">
                <a:latin typeface="Times New Roman" panose="02020603050405020304" pitchFamily="18" charset="0"/>
                <a:cs typeface="Times New Roman" panose="02020603050405020304" pitchFamily="18" charset="0"/>
              </a:rPr>
              <a:t>Journal of Environmental Management &amp; Tourism</a:t>
            </a:r>
            <a:r>
              <a:rPr lang="en-GB">
                <a:latin typeface="Times New Roman" panose="02020603050405020304" pitchFamily="18" charset="0"/>
                <a:cs typeface="Times New Roman" panose="02020603050405020304" pitchFamily="18" charset="0"/>
              </a:rPr>
              <a:t>, </a:t>
            </a:r>
            <a:r>
              <a:rPr lang="en-GB" i="1">
                <a:latin typeface="Times New Roman" panose="02020603050405020304" pitchFamily="18" charset="0"/>
                <a:cs typeface="Times New Roman" panose="02020603050405020304" pitchFamily="18" charset="0"/>
              </a:rPr>
              <a:t>11</a:t>
            </a:r>
            <a:r>
              <a:rPr lang="en-GB">
                <a:latin typeface="Times New Roman" panose="02020603050405020304" pitchFamily="18" charset="0"/>
                <a:cs typeface="Times New Roman" panose="02020603050405020304" pitchFamily="18" charset="0"/>
              </a:rPr>
              <a:t>(2 (42)), pp.388-395.</a:t>
            </a:r>
          </a:p>
          <a:p>
            <a:endParaRPr lang="en-GB">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541335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Application>Microsoft Office PowerPoint</Application>
  <PresentationFormat>Widescreen</PresentationFormat>
  <Slides>17</Slides>
  <Notes>14</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Vapor Trail</vt:lpstr>
      <vt:lpstr>PowerPoint Presentation</vt:lpstr>
      <vt:lpstr>Pre-service Preparations</vt:lpstr>
      <vt:lpstr> Kitchen Briefing</vt:lpstr>
      <vt:lpstr>Live Reservations</vt:lpstr>
      <vt:lpstr>First Service</vt:lpstr>
      <vt:lpstr>Continuing Service</vt:lpstr>
      <vt:lpstr>Post Service Reset</vt:lpstr>
      <vt:lpstr>Kitchen Debrief</vt:lpstr>
      <vt:lpstr> Security and Close Down</vt:lpstr>
      <vt:lpstr>Visual Aids 1</vt:lpstr>
      <vt:lpstr>Visual Aids 2</vt:lpstr>
      <vt:lpstr>Menuing and Bar</vt:lpstr>
      <vt:lpstr>Service Videos</vt:lpstr>
      <vt:lpstr>Training Programs</vt:lpstr>
      <vt:lpstr>Conclusion</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Dancan Onyango</dc:creator>
  <cp:revision>2</cp:revision>
  <dcterms:created xsi:type="dcterms:W3CDTF">2023-07-23T08:35:04Z</dcterms:created>
  <dcterms:modified xsi:type="dcterms:W3CDTF">2024-03-01T14:01:35Z</dcterms:modified>
</cp:coreProperties>
</file>