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1"/>
  </p:notesMasterIdLst>
  <p:handoutMasterIdLst>
    <p:handoutMasterId r:id="rId12"/>
  </p:handoutMasterIdLst>
  <p:sldIdLst>
    <p:sldId id="305" r:id="rId5"/>
    <p:sldId id="306" r:id="rId6"/>
    <p:sldId id="317" r:id="rId7"/>
    <p:sldId id="315" r:id="rId8"/>
    <p:sldId id="316" r:id="rId9"/>
    <p:sldId id="313" r:id="rId1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16" autoAdjust="0"/>
    <p:restoredTop sz="94900" autoAdjust="0"/>
  </p:normalViewPr>
  <p:slideViewPr>
    <p:cSldViewPr snapToGrid="0">
      <p:cViewPr varScale="1">
        <p:scale>
          <a:sx n="59" d="100"/>
          <a:sy n="59" d="100"/>
        </p:scale>
        <p:origin x="1080" y="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20/02/2023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20/02/2023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a:t>
            </a:fld>
            <a:endParaRPr lang="en-GB" dirty="0"/>
          </a:p>
        </p:txBody>
      </p:sp>
    </p:spTree>
    <p:extLst>
      <p:ext uri="{BB962C8B-B14F-4D97-AF65-F5344CB8AC3E}">
        <p14:creationId xmlns:p14="http://schemas.microsoft.com/office/powerpoint/2010/main" val="18073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1226321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a:t>
            </a:fld>
            <a:endParaRPr lang="en-GB" dirty="0"/>
          </a:p>
        </p:txBody>
      </p:sp>
    </p:spTree>
    <p:extLst>
      <p:ext uri="{BB962C8B-B14F-4D97-AF65-F5344CB8AC3E}">
        <p14:creationId xmlns:p14="http://schemas.microsoft.com/office/powerpoint/2010/main" val="504715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4</a:t>
            </a:fld>
            <a:endParaRPr lang="en-GB" dirty="0"/>
          </a:p>
        </p:txBody>
      </p:sp>
    </p:spTree>
    <p:extLst>
      <p:ext uri="{BB962C8B-B14F-4D97-AF65-F5344CB8AC3E}">
        <p14:creationId xmlns:p14="http://schemas.microsoft.com/office/powerpoint/2010/main" val="867212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5</a:t>
            </a:fld>
            <a:endParaRPr lang="en-GB" dirty="0"/>
          </a:p>
        </p:txBody>
      </p:sp>
    </p:spTree>
    <p:extLst>
      <p:ext uri="{BB962C8B-B14F-4D97-AF65-F5344CB8AC3E}">
        <p14:creationId xmlns:p14="http://schemas.microsoft.com/office/powerpoint/2010/main" val="1906463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6</a:t>
            </a:fld>
            <a:endParaRPr lang="en-GB" dirty="0"/>
          </a:p>
        </p:txBody>
      </p:sp>
    </p:spTree>
    <p:extLst>
      <p:ext uri="{BB962C8B-B14F-4D97-AF65-F5344CB8AC3E}">
        <p14:creationId xmlns:p14="http://schemas.microsoft.com/office/powerpoint/2010/main" val="21303278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endParaRPr lang="en-GB" dirty="0"/>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GB"/>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endParaRPr lang="en-GB" dirty="0"/>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17.jpg"/><Relationship Id="rId4" Type="http://schemas.openxmlformats.org/officeDocument/2006/relationships/image" Target="../media/image16.jpg"/></Relationships>
</file>

<file path=ppt/slides/_rels/slide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20.jpg"/><Relationship Id="rId4" Type="http://schemas.openxmlformats.org/officeDocument/2006/relationships/image" Target="../media/image19.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www.momjunction.com/articles/class-room-activities-for-kids_00388489/" TargetMode="External"/><Relationship Id="rId7" Type="http://schemas.openxmlformats.org/officeDocument/2006/relationships/hyperlink" Target="https://www.verywellmind.com/child-development-theories-2795068"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s://www.phoenix.edu/blog/educational-learning-theories.html" TargetMode="External"/><Relationship Id="rId5" Type="http://schemas.openxmlformats.org/officeDocument/2006/relationships/hyperlink" Target="https://www.structural-learning.com/post/child-development-theories" TargetMode="External"/><Relationship Id="rId4" Type="http://schemas.openxmlformats.org/officeDocument/2006/relationships/hyperlink" Target="https://home.oxfordowl.co.uk/kids-activities/learning-activities-for-toddl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852333" y="4653465"/>
            <a:ext cx="4487333" cy="1088136"/>
          </a:xfrm>
        </p:spPr>
        <p:txBody>
          <a:bodyPr rtlCol="0"/>
          <a:lstStyle>
            <a:defPPr>
              <a:defRPr lang="en-GB"/>
            </a:defPPr>
          </a:lstStyle>
          <a:p>
            <a:pPr rtl="0"/>
            <a:r>
              <a:rPr lang="en-US" sz="3200" dirty="0">
                <a:effectLst/>
                <a:latin typeface="Arial" panose="020B0604020202020204" pitchFamily="34" charset="0"/>
                <a:ea typeface="Arial" panose="020B0604020202020204" pitchFamily="34" charset="0"/>
              </a:rPr>
              <a:t>Psychology</a:t>
            </a:r>
            <a:r>
              <a:rPr lang="en-US" sz="3200" spc="-1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in</a:t>
            </a:r>
            <a:r>
              <a:rPr lang="en-US" sz="3200" spc="-2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Health</a:t>
            </a:r>
            <a:r>
              <a:rPr lang="en-US" sz="3200" spc="-2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Social</a:t>
            </a:r>
            <a:r>
              <a:rPr lang="en-US" sz="3200" spc="-20" dirty="0">
                <a:effectLst/>
                <a:latin typeface="Arial" panose="020B0604020202020204" pitchFamily="34" charset="0"/>
                <a:ea typeface="Arial" panose="020B0604020202020204" pitchFamily="34" charset="0"/>
              </a:rPr>
              <a:t> Care</a:t>
            </a:r>
            <a:r>
              <a:rPr lang="en-RO" sz="3200" dirty="0">
                <a:effectLst/>
              </a:rPr>
              <a:t> </a:t>
            </a:r>
            <a:br>
              <a:rPr lang="en-RO" sz="3200" dirty="0">
                <a:effectLst/>
              </a:rPr>
            </a:br>
            <a:r>
              <a:rPr lang="en-RO" sz="2400" dirty="0">
                <a:effectLst/>
              </a:rPr>
              <a:t>LCHS4006</a:t>
            </a:r>
            <a:endParaRPr lang="en-GB" sz="2400" dirty="0"/>
          </a:p>
        </p:txBody>
      </p:sp>
      <p:sp>
        <p:nvSpPr>
          <p:cNvPr id="6" name="TextBox 5">
            <a:extLst>
              <a:ext uri="{FF2B5EF4-FFF2-40B4-BE49-F238E27FC236}">
                <a16:creationId xmlns:a16="http://schemas.microsoft.com/office/drawing/2014/main" id="{ECEB2602-4DA6-8EF1-49C9-5804CCEFB066}"/>
              </a:ext>
            </a:extLst>
          </p:cNvPr>
          <p:cNvSpPr txBox="1"/>
          <p:nvPr/>
        </p:nvSpPr>
        <p:spPr>
          <a:xfrm>
            <a:off x="3344332" y="1835899"/>
            <a:ext cx="5503333" cy="2817566"/>
          </a:xfrm>
          <a:prstGeom prst="rect">
            <a:avLst/>
          </a:prstGeom>
          <a:noFill/>
        </p:spPr>
        <p:txBody>
          <a:bodyPr wrap="square">
            <a:spAutoFit/>
          </a:bodyPr>
          <a:lstStyle/>
          <a:p>
            <a:pPr algn="ctr">
              <a:lnSpc>
                <a:spcPct val="150000"/>
              </a:lnSpc>
            </a:pPr>
            <a:r>
              <a:rPr lang="en-GB" sz="2000" b="1" dirty="0">
                <a:solidFill>
                  <a:schemeClr val="accent6">
                    <a:lumMod val="25000"/>
                  </a:schemeClr>
                </a:solidFill>
              </a:rPr>
              <a:t>Name: Mihaela </a:t>
            </a:r>
            <a:r>
              <a:rPr lang="en-GB" sz="2000" b="1" dirty="0" err="1">
                <a:solidFill>
                  <a:schemeClr val="accent6">
                    <a:lumMod val="25000"/>
                  </a:schemeClr>
                </a:solidFill>
              </a:rPr>
              <a:t>Spridon</a:t>
            </a:r>
            <a:endParaRPr lang="en-RO" sz="2000" b="1" dirty="0">
              <a:solidFill>
                <a:schemeClr val="accent6">
                  <a:lumMod val="25000"/>
                </a:schemeClr>
              </a:solidFill>
            </a:endParaRPr>
          </a:p>
          <a:p>
            <a:pPr algn="ctr">
              <a:lnSpc>
                <a:spcPct val="150000"/>
              </a:lnSpc>
            </a:pPr>
            <a:r>
              <a:rPr lang="en-GB" sz="2000" b="1" dirty="0">
                <a:solidFill>
                  <a:schemeClr val="accent6">
                    <a:lumMod val="25000"/>
                  </a:schemeClr>
                </a:solidFill>
              </a:rPr>
              <a:t>Student number: 2128233</a:t>
            </a:r>
            <a:endParaRPr lang="en-RO" sz="2000" b="1" dirty="0">
              <a:solidFill>
                <a:schemeClr val="accent6">
                  <a:lumMod val="25000"/>
                </a:schemeClr>
              </a:solidFill>
            </a:endParaRPr>
          </a:p>
          <a:p>
            <a:pPr algn="ctr">
              <a:lnSpc>
                <a:spcPct val="150000"/>
              </a:lnSpc>
            </a:pPr>
            <a:r>
              <a:rPr lang="en-GB" sz="2000" b="1" dirty="0">
                <a:solidFill>
                  <a:schemeClr val="accent6">
                    <a:lumMod val="25000"/>
                  </a:schemeClr>
                </a:solidFill>
              </a:rPr>
              <a:t>Lecturer’s </a:t>
            </a:r>
            <a:r>
              <a:rPr lang="en-GB" sz="2000" b="1" dirty="0" err="1">
                <a:solidFill>
                  <a:schemeClr val="accent6">
                    <a:lumMod val="25000"/>
                  </a:schemeClr>
                </a:solidFill>
              </a:rPr>
              <a:t>name:Donna</a:t>
            </a:r>
            <a:r>
              <a:rPr lang="en-GB" sz="2000" b="1">
                <a:solidFill>
                  <a:schemeClr val="accent6">
                    <a:lumMod val="25000"/>
                  </a:schemeClr>
                </a:solidFill>
              </a:rPr>
              <a:t> Holder</a:t>
            </a:r>
            <a:endParaRPr lang="en-RO" sz="2000" b="1" dirty="0">
              <a:solidFill>
                <a:schemeClr val="accent6">
                  <a:lumMod val="25000"/>
                </a:schemeClr>
              </a:solidFill>
            </a:endParaRPr>
          </a:p>
          <a:p>
            <a:pPr algn="ctr">
              <a:lnSpc>
                <a:spcPct val="150000"/>
              </a:lnSpc>
            </a:pPr>
            <a:r>
              <a:rPr lang="en-GB" sz="2000" b="1" dirty="0">
                <a:solidFill>
                  <a:schemeClr val="accent6">
                    <a:lumMod val="25000"/>
                  </a:schemeClr>
                </a:solidFill>
              </a:rPr>
              <a:t>Assignment title: </a:t>
            </a:r>
            <a:r>
              <a:rPr lang="en-US" sz="2000" b="1" dirty="0">
                <a:solidFill>
                  <a:schemeClr val="accent6">
                    <a:lumMod val="25000"/>
                  </a:schemeClr>
                </a:solidFill>
              </a:rPr>
              <a:t>Working with children in a social care setting.</a:t>
            </a:r>
            <a:r>
              <a:rPr lang="en-RO" sz="2000" b="1" dirty="0">
                <a:solidFill>
                  <a:schemeClr val="accent6">
                    <a:lumMod val="25000"/>
                  </a:schemeClr>
                </a:solidFill>
              </a:rPr>
              <a:t> </a:t>
            </a:r>
          </a:p>
          <a:p>
            <a:pPr>
              <a:lnSpc>
                <a:spcPct val="150000"/>
              </a:lnSpc>
            </a:pPr>
            <a:r>
              <a:rPr lang="en-GB" sz="2000" b="1" dirty="0">
                <a:solidFill>
                  <a:schemeClr val="accent6">
                    <a:lumMod val="25000"/>
                  </a:schemeClr>
                </a:solidFill>
              </a:rPr>
              <a:t> </a:t>
            </a:r>
            <a:endParaRPr lang="en-RO" sz="2000" b="1" dirty="0">
              <a:solidFill>
                <a:schemeClr val="accent6">
                  <a:lumMod val="25000"/>
                </a:schemeClr>
              </a:solidFill>
            </a:endParaRP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rtlCol="0"/>
          <a:lstStyle>
            <a:defPPr>
              <a:defRPr lang="en-GB"/>
            </a:defPPr>
          </a:lstStyle>
          <a:p>
            <a:pPr rtl="0"/>
            <a:r>
              <a:rPr lang="en-GB" dirty="0"/>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p:txBody>
          <a:bodyPr rtlCol="0"/>
          <a:lstStyle>
            <a:defPPr>
              <a:defRPr lang="en-GB"/>
            </a:defPPr>
          </a:lstStyle>
          <a:p>
            <a:pPr marL="139700">
              <a:lnSpc>
                <a:spcPct val="150000"/>
              </a:lnSpc>
              <a:spcBef>
                <a:spcPts val="5"/>
              </a:spcBef>
              <a:spcAft>
                <a:spcPts val="0"/>
              </a:spcAft>
            </a:pPr>
            <a:r>
              <a:rPr lang="en-GB" sz="1800" dirty="0">
                <a:effectLst/>
                <a:latin typeface="Arial" panose="020B0604020202020204" pitchFamily="34" charset="0"/>
                <a:ea typeface="Arial" panose="020B0604020202020204" pitchFamily="34" charset="0"/>
              </a:rPr>
              <a:t>The following presentation aims to provide two creche</a:t>
            </a:r>
            <a:r>
              <a:rPr lang="en-GB" sz="1800" spc="-20" dirty="0">
                <a:effectLst/>
                <a:latin typeface="Arial" panose="020B0604020202020204" pitchFamily="34" charset="0"/>
                <a:ea typeface="Arial" panose="020B0604020202020204" pitchFamily="34" charset="0"/>
              </a:rPr>
              <a:t> </a:t>
            </a:r>
            <a:r>
              <a:rPr lang="en-GB" sz="1800" dirty="0">
                <a:effectLst/>
                <a:latin typeface="Arial" panose="020B0604020202020204" pitchFamily="34" charset="0"/>
                <a:ea typeface="Arial" panose="020B0604020202020204" pitchFamily="34" charset="0"/>
              </a:rPr>
              <a:t>activities</a:t>
            </a:r>
            <a:r>
              <a:rPr lang="en-GB" sz="1800" spc="-10" dirty="0">
                <a:effectLst/>
                <a:latin typeface="Arial" panose="020B0604020202020204" pitchFamily="34" charset="0"/>
                <a:ea typeface="Arial" panose="020B0604020202020204" pitchFamily="34" charset="0"/>
              </a:rPr>
              <a:t> </a:t>
            </a:r>
            <a:r>
              <a:rPr lang="en-GB" sz="1800" dirty="0">
                <a:effectLst/>
                <a:latin typeface="Arial" panose="020B0604020202020204" pitchFamily="34" charset="0"/>
                <a:ea typeface="Arial" panose="020B0604020202020204" pitchFamily="34" charset="0"/>
              </a:rPr>
              <a:t>for children while their mothers attend a weekly one-hour support session at a women’s refuge centre.</a:t>
            </a:r>
            <a:endParaRPr lang="en-RO" sz="1800" dirty="0">
              <a:effectLst/>
              <a:latin typeface="Arial" panose="020B0604020202020204" pitchFamily="34" charset="0"/>
              <a:ea typeface="Arial" panose="020B0604020202020204" pitchFamily="34" charset="0"/>
            </a:endParaRP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2</a:t>
            </a:fld>
            <a:endParaRPr lang="en-GB" dirty="0"/>
          </a:p>
        </p:txBody>
      </p:sp>
    </p:spTree>
    <p:extLst>
      <p:ext uri="{BB962C8B-B14F-4D97-AF65-F5344CB8AC3E}">
        <p14:creationId xmlns:p14="http://schemas.microsoft.com/office/powerpoint/2010/main" val="173299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1">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E6A01-1D8C-E82D-69CE-C1BEA5E0330D}"/>
              </a:ext>
            </a:extLst>
          </p:cNvPr>
          <p:cNvSpPr>
            <a:spLocks noGrp="1"/>
          </p:cNvSpPr>
          <p:nvPr>
            <p:ph type="title"/>
          </p:nvPr>
        </p:nvSpPr>
        <p:spPr>
          <a:xfrm>
            <a:off x="575983" y="-771221"/>
            <a:ext cx="6125964" cy="1906863"/>
          </a:xfrm>
        </p:spPr>
        <p:txBody>
          <a:bodyPr vert="horz" lIns="91440" tIns="45720" rIns="91440" bIns="45720" rtlCol="0" anchor="b">
            <a:normAutofit/>
          </a:bodyPr>
          <a:lstStyle>
            <a:defPPr>
              <a:defRPr lang="en-GB"/>
            </a:defPPr>
          </a:lstStyle>
          <a:p>
            <a:pPr algn="l"/>
            <a:r>
              <a:rPr lang="en-US" kern="1200" dirty="0">
                <a:solidFill>
                  <a:schemeClr val="tx1"/>
                </a:solidFill>
                <a:latin typeface="+mj-lt"/>
                <a:ea typeface="+mj-ea"/>
                <a:cs typeface="+mj-cs"/>
              </a:rPr>
              <a:t>Activity for 0-2 years </a:t>
            </a:r>
          </a:p>
        </p:txBody>
      </p:sp>
      <p:sp>
        <p:nvSpPr>
          <p:cNvPr id="8" name="TextBox 7">
            <a:extLst>
              <a:ext uri="{FF2B5EF4-FFF2-40B4-BE49-F238E27FC236}">
                <a16:creationId xmlns:a16="http://schemas.microsoft.com/office/drawing/2014/main" id="{7C874D9C-85AF-3445-FD51-A41E080E46B4}"/>
              </a:ext>
            </a:extLst>
          </p:cNvPr>
          <p:cNvSpPr txBox="1"/>
          <p:nvPr/>
        </p:nvSpPr>
        <p:spPr>
          <a:xfrm>
            <a:off x="575983" y="1334926"/>
            <a:ext cx="4822293" cy="572235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GB" sz="1600" dirty="0">
                <a:effectLst/>
              </a:rPr>
              <a:t>The chosen activity for children from 0 to 2 years old will be Painting and drawing, from painting with water colours which are safe for babies, to bigger brushes, this activity give the children joy, but also can help to develop eye-hand coordination and control (Oxfor</a:t>
            </a:r>
            <a:r>
              <a:rPr lang="en-GB" sz="1600" dirty="0"/>
              <a:t>d Owl, 2023</a:t>
            </a:r>
            <a:r>
              <a:rPr lang="en-GB" sz="1600" dirty="0">
                <a:effectLst/>
              </a:rPr>
              <a:t>).</a:t>
            </a:r>
          </a:p>
          <a:p>
            <a:pPr indent="-228600">
              <a:lnSpc>
                <a:spcPct val="90000"/>
              </a:lnSpc>
              <a:spcAft>
                <a:spcPts val="600"/>
              </a:spcAft>
              <a:buFont typeface="Arial" panose="020B0604020202020204" pitchFamily="34" charset="0"/>
              <a:buChar char="•"/>
            </a:pPr>
            <a:endParaRPr lang="en-GB" sz="1600" dirty="0">
              <a:effectLst/>
            </a:endParaRPr>
          </a:p>
          <a:p>
            <a:pPr indent="-228600">
              <a:lnSpc>
                <a:spcPct val="90000"/>
              </a:lnSpc>
              <a:spcAft>
                <a:spcPts val="600"/>
              </a:spcAft>
              <a:buFont typeface="Arial" panose="020B0604020202020204" pitchFamily="34" charset="0"/>
              <a:buChar char="•"/>
            </a:pPr>
            <a:r>
              <a:rPr lang="en-GB" sz="1600" dirty="0">
                <a:effectLst/>
              </a:rPr>
              <a:t>The children will be let to experiment with lots of different materials – paint brushes with a range of widths, pencils, crayons, chalks and finger paint. Music will be also played in the background for an extra stimulus, but also a in order to create a happy and relaxed environment. The activity was chosen based on Piaget’s cognitive developmental theory which is focused on the development of a person’ thought processes. Piaget was one of the first that revolutionised the idea that children think different than adults and in order to develop the intellect of the children the sensorimotor stage, the period between birth and age two is extremely important because children develop their sensory perception and motor activities. This activity aims to develop both sensory and motor skills through the colours, the control of the brushes and the eye-hand coordination (Structural Learning, 2023). </a:t>
            </a:r>
          </a:p>
        </p:txBody>
      </p:sp>
      <p:pic>
        <p:nvPicPr>
          <p:cNvPr id="10" name="Picture 9" descr="Aspirations to be an astronaut">
            <a:extLst>
              <a:ext uri="{FF2B5EF4-FFF2-40B4-BE49-F238E27FC236}">
                <a16:creationId xmlns:a16="http://schemas.microsoft.com/office/drawing/2014/main" id="{4E7633E0-CE74-8E42-4C24-032E12111E32}"/>
              </a:ext>
            </a:extLst>
          </p:cNvPr>
          <p:cNvPicPr>
            <a:picLocks noChangeAspect="1"/>
          </p:cNvPicPr>
          <p:nvPr/>
        </p:nvPicPr>
        <p:blipFill rotWithShape="1">
          <a:blip r:embed="rId3"/>
          <a:srcRect l="5747" r="15495" b="-1"/>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6" name="Picture 15" descr="Child decorating pumpkins">
            <a:extLst>
              <a:ext uri="{FF2B5EF4-FFF2-40B4-BE49-F238E27FC236}">
                <a16:creationId xmlns:a16="http://schemas.microsoft.com/office/drawing/2014/main" id="{0743D5DC-637B-EE37-A582-7A350837A842}"/>
              </a:ext>
            </a:extLst>
          </p:cNvPr>
          <p:cNvPicPr>
            <a:picLocks noChangeAspect="1"/>
          </p:cNvPicPr>
          <p:nvPr/>
        </p:nvPicPr>
        <p:blipFill rotWithShape="1">
          <a:blip r:embed="rId4"/>
          <a:srcRect l="30003" r="3592" b="2"/>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4" name="Picture 13" descr="Young child finger painting">
            <a:extLst>
              <a:ext uri="{FF2B5EF4-FFF2-40B4-BE49-F238E27FC236}">
                <a16:creationId xmlns:a16="http://schemas.microsoft.com/office/drawing/2014/main" id="{8AF18CDA-6887-4BBE-C444-96A6E0F5D82B}"/>
              </a:ext>
            </a:extLst>
          </p:cNvPr>
          <p:cNvPicPr>
            <a:picLocks noChangeAspect="1"/>
          </p:cNvPicPr>
          <p:nvPr/>
        </p:nvPicPr>
        <p:blipFill rotWithShape="1">
          <a:blip r:embed="rId5"/>
          <a:srcRect l="8779" r="4776" b="-2"/>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9067800" y="6356350"/>
            <a:ext cx="2286000" cy="365125"/>
          </a:xfrm>
        </p:spPr>
        <p:txBody>
          <a:bodyPr vert="horz" lIns="91440" tIns="45720" rIns="91440" bIns="45720" rtlCol="0" anchor="ctr">
            <a:normAutofit/>
          </a:bodyPr>
          <a:lstStyle>
            <a:defPPr>
              <a:defRPr lang="en-GB"/>
            </a:defPPr>
          </a:lstStyle>
          <a:p>
            <a:pPr>
              <a:spcAft>
                <a:spcPts val="600"/>
              </a:spcAft>
            </a:pPr>
            <a:fld id="{294A09A9-5501-47C1-A89A-A340965A2BE2}" type="slidenum">
              <a:rPr lang="en-US">
                <a:solidFill>
                  <a:srgbClr val="FFFFFF"/>
                </a:solidFill>
                <a:latin typeface="+mn-lt"/>
                <a:cs typeface="+mn-cs"/>
              </a:rPr>
              <a:pPr>
                <a:spcAft>
                  <a:spcPts val="600"/>
                </a:spcAft>
              </a:pPr>
              <a:t>3</a:t>
            </a:fld>
            <a:endParaRPr lang="en-US">
              <a:solidFill>
                <a:srgbClr val="FFFFFF"/>
              </a:solidFill>
              <a:latin typeface="+mn-lt"/>
              <a:cs typeface="+mn-cs"/>
            </a:endParaRPr>
          </a:p>
        </p:txBody>
      </p:sp>
    </p:spTree>
    <p:extLst>
      <p:ext uri="{BB962C8B-B14F-4D97-AF65-F5344CB8AC3E}">
        <p14:creationId xmlns:p14="http://schemas.microsoft.com/office/powerpoint/2010/main" val="3568828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 name="Picture 12" descr="Child colouring lace heart">
            <a:extLst>
              <a:ext uri="{FF2B5EF4-FFF2-40B4-BE49-F238E27FC236}">
                <a16:creationId xmlns:a16="http://schemas.microsoft.com/office/drawing/2014/main" id="{729962B6-6FF7-E856-8AC7-7730F63EDC90}"/>
              </a:ext>
            </a:extLst>
          </p:cNvPr>
          <p:cNvPicPr>
            <a:picLocks noChangeAspect="1"/>
          </p:cNvPicPr>
          <p:nvPr/>
        </p:nvPicPr>
        <p:blipFill rotWithShape="1">
          <a:blip r:embed="rId3"/>
          <a:srcRect l="34863" r="10887" b="-2"/>
          <a:stretch/>
        </p:blipFill>
        <p:spPr>
          <a:xfrm>
            <a:off x="-7" y="1676463"/>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48" name="Freeform: Shape 47">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1BE6A01-1D8C-E82D-69CE-C1BEA5E0330D}"/>
              </a:ext>
            </a:extLst>
          </p:cNvPr>
          <p:cNvSpPr>
            <a:spLocks noGrp="1"/>
          </p:cNvSpPr>
          <p:nvPr>
            <p:ph type="title"/>
          </p:nvPr>
        </p:nvSpPr>
        <p:spPr>
          <a:xfrm>
            <a:off x="4383778" y="2474300"/>
            <a:ext cx="5729985" cy="1038979"/>
          </a:xfrm>
        </p:spPr>
        <p:txBody>
          <a:bodyPr vert="horz" lIns="91440" tIns="45720" rIns="91440" bIns="45720" rtlCol="0" anchor="b">
            <a:normAutofit/>
          </a:bodyPr>
          <a:lstStyle>
            <a:defPPr>
              <a:defRPr lang="en-GB"/>
            </a:defPPr>
          </a:lstStyle>
          <a:p>
            <a:pPr algn="l"/>
            <a:r>
              <a:rPr lang="en-US" sz="3600" kern="1200" dirty="0">
                <a:solidFill>
                  <a:schemeClr val="tx1"/>
                </a:solidFill>
                <a:latin typeface="+mj-lt"/>
                <a:ea typeface="+mj-ea"/>
                <a:cs typeface="+mj-cs"/>
              </a:rPr>
              <a:t>Activity for 7-11 years </a:t>
            </a:r>
          </a:p>
        </p:txBody>
      </p:sp>
      <p:pic>
        <p:nvPicPr>
          <p:cNvPr id="11" name="Picture 10" descr="Boy drawing with colour pencils">
            <a:extLst>
              <a:ext uri="{FF2B5EF4-FFF2-40B4-BE49-F238E27FC236}">
                <a16:creationId xmlns:a16="http://schemas.microsoft.com/office/drawing/2014/main" id="{A5A34D4C-3D59-C8DD-B284-D45B2F676724}"/>
              </a:ext>
            </a:extLst>
          </p:cNvPr>
          <p:cNvPicPr>
            <a:picLocks noChangeAspect="1"/>
          </p:cNvPicPr>
          <p:nvPr/>
        </p:nvPicPr>
        <p:blipFill rotWithShape="1">
          <a:blip r:embed="rId4"/>
          <a:srcRect r="2" b="804"/>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54" name="Freeform: Shape 53">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5" name="Picture 14" descr="Coloured pencils on black background">
            <a:extLst>
              <a:ext uri="{FF2B5EF4-FFF2-40B4-BE49-F238E27FC236}">
                <a16:creationId xmlns:a16="http://schemas.microsoft.com/office/drawing/2014/main" id="{9FADB274-CFE3-AAD1-B213-B3865B8BAD14}"/>
              </a:ext>
            </a:extLst>
          </p:cNvPr>
          <p:cNvPicPr>
            <a:picLocks noChangeAspect="1"/>
          </p:cNvPicPr>
          <p:nvPr/>
        </p:nvPicPr>
        <p:blipFill rotWithShape="1">
          <a:blip r:embed="rId5"/>
          <a:srcRect l="17169" r="3685" b="-3"/>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56" name="Freeform: Shape 55">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extBox 8">
            <a:extLst>
              <a:ext uri="{FF2B5EF4-FFF2-40B4-BE49-F238E27FC236}">
                <a16:creationId xmlns:a16="http://schemas.microsoft.com/office/drawing/2014/main" id="{7442C0A0-5249-A9BC-ADBF-99D4A0748DB2}"/>
              </a:ext>
            </a:extLst>
          </p:cNvPr>
          <p:cNvSpPr txBox="1"/>
          <p:nvPr/>
        </p:nvSpPr>
        <p:spPr>
          <a:xfrm>
            <a:off x="4406603" y="3536404"/>
            <a:ext cx="7636045" cy="2276062"/>
          </a:xfrm>
          <a:prstGeom prst="rect">
            <a:avLst/>
          </a:prstGeom>
        </p:spPr>
        <p:txBody>
          <a:bodyPr vert="horz" lIns="91440" tIns="45720" rIns="91440" bIns="45720" rtlCol="0">
            <a:noAutofit/>
          </a:bodyPr>
          <a:lstStyle/>
          <a:p>
            <a:pPr>
              <a:lnSpc>
                <a:spcPct val="90000"/>
              </a:lnSpc>
              <a:spcAft>
                <a:spcPts val="600"/>
              </a:spcAft>
            </a:pPr>
            <a:r>
              <a:rPr lang="en-GB" sz="1000" dirty="0">
                <a:effectLst/>
              </a:rPr>
              <a:t>The chosen activity for the 7 to 11 years children is called Blind artist. This game is played in pairs and engages a child’s imagination and ability to describe things.</a:t>
            </a:r>
          </a:p>
          <a:p>
            <a:pPr indent="-228600">
              <a:lnSpc>
                <a:spcPct val="90000"/>
              </a:lnSpc>
              <a:spcAft>
                <a:spcPts val="600"/>
              </a:spcAft>
              <a:buFont typeface="Arial" panose="020B0604020202020204" pitchFamily="34" charset="0"/>
              <a:buChar char="•"/>
            </a:pPr>
            <a:r>
              <a:rPr lang="en-GB" sz="1000" b="1" dirty="0">
                <a:effectLst/>
              </a:rPr>
              <a:t>Number of players:</a:t>
            </a:r>
            <a:r>
              <a:rPr lang="en-GB" sz="1000" dirty="0">
                <a:effectLst/>
              </a:rPr>
              <a:t> Four or more</a:t>
            </a:r>
          </a:p>
          <a:p>
            <a:pPr indent="-228600">
              <a:lnSpc>
                <a:spcPct val="90000"/>
              </a:lnSpc>
              <a:spcAft>
                <a:spcPts val="600"/>
              </a:spcAft>
              <a:buFont typeface="Arial" panose="020B0604020202020204" pitchFamily="34" charset="0"/>
              <a:buChar char="•"/>
            </a:pPr>
            <a:r>
              <a:rPr lang="en-GB" sz="1000" b="1" dirty="0">
                <a:effectLst/>
              </a:rPr>
              <a:t>You will need:</a:t>
            </a:r>
            <a:r>
              <a:rPr lang="en-GB" sz="1000" dirty="0">
                <a:effectLst/>
              </a:rPr>
              <a:t> Sheets of white paper, pencil, pen or sketch pens, drawings or images</a:t>
            </a:r>
          </a:p>
          <a:p>
            <a:pPr indent="-228600">
              <a:lnSpc>
                <a:spcPct val="90000"/>
              </a:lnSpc>
              <a:spcAft>
                <a:spcPts val="600"/>
              </a:spcAft>
              <a:buFont typeface="Arial" panose="020B0604020202020204" pitchFamily="34" charset="0"/>
              <a:buChar char="•"/>
            </a:pPr>
            <a:r>
              <a:rPr lang="en-GB" sz="1000" b="1" dirty="0">
                <a:effectLst/>
              </a:rPr>
              <a:t>How to play:</a:t>
            </a:r>
            <a:endParaRPr lang="en-GB" sz="1000" dirty="0">
              <a:effectLst/>
            </a:endParaRPr>
          </a:p>
          <a:p>
            <a:pPr indent="-228600">
              <a:lnSpc>
                <a:spcPct val="90000"/>
              </a:lnSpc>
              <a:spcAft>
                <a:spcPts val="600"/>
              </a:spcAft>
              <a:buFont typeface="Arial" panose="020B0604020202020204" pitchFamily="34" charset="0"/>
              <a:buChar char="•"/>
            </a:pPr>
            <a:r>
              <a:rPr lang="en-GB" sz="1000" dirty="0">
                <a:effectLst/>
              </a:rPr>
              <a:t>Pair the children, but do not let them face each other.</a:t>
            </a:r>
          </a:p>
          <a:p>
            <a:pPr indent="-228600">
              <a:lnSpc>
                <a:spcPct val="90000"/>
              </a:lnSpc>
              <a:spcAft>
                <a:spcPts val="600"/>
              </a:spcAft>
              <a:buFont typeface="Arial" panose="020B0604020202020204" pitchFamily="34" charset="0"/>
              <a:buChar char="•"/>
            </a:pPr>
            <a:r>
              <a:rPr lang="en-GB" sz="1000" dirty="0">
                <a:effectLst/>
              </a:rPr>
              <a:t>Give one child a picture or an image.</a:t>
            </a:r>
          </a:p>
          <a:p>
            <a:pPr indent="-228600">
              <a:lnSpc>
                <a:spcPct val="90000"/>
              </a:lnSpc>
              <a:spcAft>
                <a:spcPts val="600"/>
              </a:spcAft>
              <a:buFont typeface="Arial" panose="020B0604020202020204" pitchFamily="34" charset="0"/>
              <a:buChar char="•"/>
            </a:pPr>
            <a:r>
              <a:rPr lang="en-GB" sz="1000" dirty="0">
                <a:effectLst/>
              </a:rPr>
              <a:t>The second child must recreate the picture while his partner describes it, without revealing what it is.</a:t>
            </a:r>
          </a:p>
          <a:p>
            <a:pPr>
              <a:lnSpc>
                <a:spcPct val="90000"/>
              </a:lnSpc>
              <a:spcAft>
                <a:spcPts val="600"/>
              </a:spcAft>
            </a:pPr>
            <a:r>
              <a:rPr lang="en-GB" sz="1000" dirty="0">
                <a:effectLst/>
              </a:rPr>
              <a:t>The idea is to see how accurate the drawing can be, when recreated without seeing (Mom Junction, 2023).</a:t>
            </a:r>
          </a:p>
          <a:p>
            <a:pPr indent="-228600">
              <a:lnSpc>
                <a:spcPct val="90000"/>
              </a:lnSpc>
              <a:spcAft>
                <a:spcPts val="600"/>
              </a:spcAft>
              <a:buFont typeface="Arial" panose="020B0604020202020204" pitchFamily="34" charset="0"/>
              <a:buChar char="•"/>
            </a:pPr>
            <a:endParaRPr lang="en-GB" sz="1000" dirty="0">
              <a:effectLst/>
            </a:endParaRPr>
          </a:p>
          <a:p>
            <a:pPr>
              <a:lnSpc>
                <a:spcPct val="90000"/>
              </a:lnSpc>
              <a:spcAft>
                <a:spcPts val="600"/>
              </a:spcAft>
            </a:pPr>
            <a:r>
              <a:rPr lang="en-GB" sz="1000" dirty="0">
                <a:effectLst/>
              </a:rPr>
              <a:t>According to Piaget’s theory mentioned before, between the ages of 7 and 11, the children start to have doses of understanding of mental processes and logical thinking is starting. The chosen activity was based on Bandura’s Social Learning theory, which states that behaviours can also be learned through modelling and observation. Children learn new skills and gain new knowledge by imitating the behaviours of others, such as parents and peers and that observation plays a significant role in learning. The activity aims develop imagination, develop the ability to describe and understand things, by applying both the modelling and observation skills of the theory (</a:t>
            </a:r>
            <a:r>
              <a:rPr lang="en-GB" sz="1000" dirty="0" err="1">
                <a:effectLst/>
              </a:rPr>
              <a:t>VeryWell</a:t>
            </a:r>
            <a:r>
              <a:rPr lang="en-GB" sz="1000" dirty="0">
                <a:effectLst/>
              </a:rPr>
              <a:t> Mind, 2020).  </a:t>
            </a:r>
          </a:p>
          <a:p>
            <a:pPr indent="-228600" fontAlgn="base">
              <a:lnSpc>
                <a:spcPct val="90000"/>
              </a:lnSpc>
              <a:spcAft>
                <a:spcPts val="600"/>
              </a:spcAft>
              <a:buFont typeface="Arial" panose="020B0604020202020204" pitchFamily="34" charset="0"/>
              <a:buChar char="•"/>
            </a:pPr>
            <a:endParaRPr lang="en-GB" sz="1000" dirty="0"/>
          </a:p>
        </p:txBody>
      </p:sp>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10853928" y="6355080"/>
            <a:ext cx="1188720" cy="365760"/>
          </a:xfrm>
        </p:spPr>
        <p:txBody>
          <a:bodyPr vert="horz" lIns="91440" tIns="45720" rIns="91440" bIns="45720" rtlCol="0" anchor="ctr">
            <a:normAutofit/>
          </a:bodyPr>
          <a:lstStyle>
            <a:defPPr>
              <a:defRPr lang="en-GB"/>
            </a:defPPr>
          </a:lstStyle>
          <a:p>
            <a:pPr algn="l">
              <a:spcAft>
                <a:spcPts val="600"/>
              </a:spcAft>
            </a:pPr>
            <a:fld id="{294A09A9-5501-47C1-A89A-A340965A2BE2}" type="slidenum">
              <a:rPr lang="en-US" sz="1600">
                <a:solidFill>
                  <a:schemeClr val="tx1">
                    <a:lumMod val="75000"/>
                    <a:lumOff val="25000"/>
                  </a:schemeClr>
                </a:solidFill>
                <a:latin typeface="+mn-lt"/>
                <a:cs typeface="+mn-cs"/>
              </a:rPr>
              <a:pPr algn="l">
                <a:spcAft>
                  <a:spcPts val="600"/>
                </a:spcAft>
              </a:pPr>
              <a:t>4</a:t>
            </a:fld>
            <a:endParaRPr lang="en-US" sz="160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58893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rtlCol="0"/>
          <a:lstStyle>
            <a:defPPr>
              <a:defRPr lang="en-GB"/>
            </a:defPPr>
          </a:lstStyle>
          <a:p>
            <a:pPr rtl="0"/>
            <a:r>
              <a:rPr lang="en-GB"/>
              <a:t>Thank you</a:t>
            </a:r>
          </a:p>
        </p:txBody>
      </p:sp>
      <p:sp>
        <p:nvSpPr>
          <p:cNvPr id="4" name="TextBox 3">
            <a:extLst>
              <a:ext uri="{FF2B5EF4-FFF2-40B4-BE49-F238E27FC236}">
                <a16:creationId xmlns:a16="http://schemas.microsoft.com/office/drawing/2014/main" id="{2C6E3342-7D40-B4A4-51CA-BB314A8AA745}"/>
              </a:ext>
            </a:extLst>
          </p:cNvPr>
          <p:cNvSpPr txBox="1"/>
          <p:nvPr/>
        </p:nvSpPr>
        <p:spPr>
          <a:xfrm>
            <a:off x="7535333" y="1074509"/>
            <a:ext cx="3776134" cy="4247317"/>
          </a:xfrm>
          <a:prstGeom prst="rect">
            <a:avLst/>
          </a:prstGeom>
          <a:noFill/>
        </p:spPr>
        <p:txBody>
          <a:bodyPr wrap="square">
            <a:spAutoFit/>
          </a:bodyPr>
          <a:lstStyle/>
          <a:p>
            <a:pPr algn="ctr"/>
            <a:r>
              <a:rPr lang="en-GB" sz="1800" dirty="0">
                <a:effectLst/>
                <a:latin typeface="Arial" panose="020B0604020202020204" pitchFamily="34" charset="0"/>
                <a:ea typeface="Arial" panose="020B0604020202020204" pitchFamily="34" charset="0"/>
              </a:rPr>
              <a:t>In conclusion, positive childhood development is easily developed by multiple aspects, such as psychological, physical, and emotional. These are all considered critical areas that it is important to be improved during the whole infancy. The main influences on children’s development are represented by the environment they grow in, their genes, and the connection between the environment and the genes across their entire childhood.  </a:t>
            </a:r>
            <a:endParaRPr lang="en-RO"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90251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4D5B-3E14-1349-3E16-232AA74EEBAF}"/>
              </a:ext>
            </a:extLst>
          </p:cNvPr>
          <p:cNvSpPr>
            <a:spLocks noGrp="1"/>
          </p:cNvSpPr>
          <p:nvPr>
            <p:ph type="title"/>
          </p:nvPr>
        </p:nvSpPr>
        <p:spPr/>
        <p:txBody>
          <a:bodyPr rtlCol="0"/>
          <a:lstStyle>
            <a:defPPr>
              <a:defRPr lang="en-GB"/>
            </a:defPPr>
          </a:lstStyle>
          <a:p>
            <a:pPr rtl="0"/>
            <a:r>
              <a:rPr lang="en-GB" dirty="0">
                <a:solidFill>
                  <a:schemeClr val="accent3"/>
                </a:solidFill>
                <a:latin typeface="Baskerville Old Face" panose="02020602080505020303" pitchFamily="18" charset="77"/>
                <a:ea typeface="Baskerville" panose="02020502070401020303" pitchFamily="18" charset="0"/>
              </a:rPr>
              <a:t>References</a:t>
            </a:r>
            <a:endParaRPr lang="en-GB" dirty="0"/>
          </a:p>
        </p:txBody>
      </p:sp>
      <p:sp>
        <p:nvSpPr>
          <p:cNvPr id="4" name="Content Placeholder 3">
            <a:extLst>
              <a:ext uri="{FF2B5EF4-FFF2-40B4-BE49-F238E27FC236}">
                <a16:creationId xmlns:a16="http://schemas.microsoft.com/office/drawing/2014/main" id="{E336DC79-3EA6-7325-3D0B-C041B850142A}"/>
              </a:ext>
            </a:extLst>
          </p:cNvPr>
          <p:cNvSpPr>
            <a:spLocks noGrp="1"/>
          </p:cNvSpPr>
          <p:nvPr>
            <p:ph sz="half" idx="2"/>
          </p:nvPr>
        </p:nvSpPr>
        <p:spPr>
          <a:xfrm>
            <a:off x="1124711" y="2629116"/>
            <a:ext cx="10073375" cy="3320861"/>
          </a:xfrm>
        </p:spPr>
        <p:txBody>
          <a:bodyPr rtlCol="0">
            <a:normAutofit fontScale="85000" lnSpcReduction="10000"/>
          </a:bodyPr>
          <a:lstStyle>
            <a:defPPr>
              <a:defRPr lang="en-GB"/>
            </a:defPPr>
          </a:lstStyle>
          <a:p>
            <a:pPr marL="139700" marR="110490">
              <a:lnSpc>
                <a:spcPct val="150000"/>
              </a:lnSpc>
              <a:spcBef>
                <a:spcPts val="5"/>
              </a:spcBef>
              <a:spcAft>
                <a:spcPts val="0"/>
              </a:spcAft>
            </a:pPr>
            <a:r>
              <a:rPr lang="en-GB" sz="1800" dirty="0">
                <a:effectLst/>
                <a:latin typeface="Arial" panose="020B0604020202020204" pitchFamily="34" charset="0"/>
                <a:ea typeface="Arial" panose="020B0604020202020204" pitchFamily="34" charset="0"/>
              </a:rPr>
              <a:t>Mom Junction (2023) 21 fun classroom games and activities for kids, available at: </a:t>
            </a:r>
            <a:r>
              <a:rPr lang="en-GB" sz="1800" u="sng" dirty="0">
                <a:solidFill>
                  <a:srgbClr val="0563C1"/>
                </a:solidFill>
                <a:effectLst/>
                <a:latin typeface="Arial" panose="020B0604020202020204" pitchFamily="34" charset="0"/>
                <a:ea typeface="Arial" panose="020B0604020202020204" pitchFamily="34" charset="0"/>
                <a:hlinkClick r:id="rId3"/>
              </a:rPr>
              <a:t>https://www.momjunction.com/articles/class-room-activities-for-kids_00388489/</a:t>
            </a:r>
            <a:r>
              <a:rPr lang="en-GB" sz="1800" dirty="0">
                <a:effectLst/>
                <a:latin typeface="Arial" panose="020B0604020202020204" pitchFamily="34" charset="0"/>
                <a:ea typeface="Arial" panose="020B0604020202020204" pitchFamily="34" charset="0"/>
              </a:rPr>
              <a:t> (Accessed at: 7 Feb 2023)</a:t>
            </a:r>
            <a:endParaRPr lang="en-RO" sz="1800" dirty="0">
              <a:effectLst/>
              <a:latin typeface="Arial" panose="020B0604020202020204" pitchFamily="34" charset="0"/>
              <a:ea typeface="Arial" panose="020B0604020202020204" pitchFamily="34" charset="0"/>
            </a:endParaRPr>
          </a:p>
          <a:p>
            <a:pPr marL="139700" marR="110490">
              <a:lnSpc>
                <a:spcPct val="150000"/>
              </a:lnSpc>
              <a:spcBef>
                <a:spcPts val="5"/>
              </a:spcBef>
              <a:spcAft>
                <a:spcPts val="0"/>
              </a:spcAft>
            </a:pPr>
            <a:r>
              <a:rPr lang="en-GB" sz="1800" dirty="0">
                <a:effectLst/>
                <a:latin typeface="Arial" panose="020B0604020202020204" pitchFamily="34" charset="0"/>
                <a:ea typeface="Arial" panose="020B0604020202020204" pitchFamily="34" charset="0"/>
              </a:rPr>
              <a:t>Oxford Owl (2023) Fun activities for 0-3s, available at: </a:t>
            </a:r>
            <a:r>
              <a:rPr lang="en-GB" sz="1800" u="sng" dirty="0">
                <a:solidFill>
                  <a:srgbClr val="0563C1"/>
                </a:solidFill>
                <a:effectLst/>
                <a:latin typeface="Arial" panose="020B0604020202020204" pitchFamily="34" charset="0"/>
                <a:ea typeface="Arial" panose="020B0604020202020204" pitchFamily="34" charset="0"/>
                <a:hlinkClick r:id="rId4"/>
              </a:rPr>
              <a:t>https://home.oxfordowl.co.uk/kids-activities/learning-activities-for-toddlers/</a:t>
            </a:r>
            <a:r>
              <a:rPr lang="en-GB" sz="1800" dirty="0">
                <a:effectLst/>
                <a:latin typeface="Arial" panose="020B0604020202020204" pitchFamily="34" charset="0"/>
                <a:ea typeface="Arial" panose="020B0604020202020204" pitchFamily="34" charset="0"/>
              </a:rPr>
              <a:t> (Accessed at: 4 Feb 2023)</a:t>
            </a:r>
            <a:endParaRPr lang="en-RO" sz="1800" dirty="0">
              <a:effectLst/>
              <a:latin typeface="Arial" panose="020B0604020202020204" pitchFamily="34" charset="0"/>
              <a:ea typeface="Arial" panose="020B0604020202020204" pitchFamily="34" charset="0"/>
            </a:endParaRPr>
          </a:p>
          <a:p>
            <a:pPr marL="139700" marR="110490">
              <a:lnSpc>
                <a:spcPct val="150000"/>
              </a:lnSpc>
              <a:spcBef>
                <a:spcPts val="5"/>
              </a:spcBef>
              <a:spcAft>
                <a:spcPts val="0"/>
              </a:spcAft>
            </a:pPr>
            <a:r>
              <a:rPr lang="en-GB" sz="1800" dirty="0">
                <a:effectLst/>
                <a:latin typeface="Arial" panose="020B0604020202020204" pitchFamily="34" charset="0"/>
                <a:ea typeface="Arial" panose="020B0604020202020204" pitchFamily="34" charset="0"/>
              </a:rPr>
              <a:t>Structural learning (2023) Child development theories, available at: </a:t>
            </a:r>
            <a:r>
              <a:rPr lang="en-GB" sz="1800" u="sng" dirty="0">
                <a:solidFill>
                  <a:srgbClr val="0563C1"/>
                </a:solidFill>
                <a:effectLst/>
                <a:latin typeface="Arial" panose="020B0604020202020204" pitchFamily="34" charset="0"/>
                <a:ea typeface="Arial" panose="020B0604020202020204" pitchFamily="34" charset="0"/>
                <a:hlinkClick r:id="rId5"/>
              </a:rPr>
              <a:t>https://www.structural-learning.com/post/child-development-theories</a:t>
            </a:r>
            <a:r>
              <a:rPr lang="en-GB" sz="1800" dirty="0">
                <a:effectLst/>
                <a:latin typeface="Arial" panose="020B0604020202020204" pitchFamily="34" charset="0"/>
                <a:ea typeface="Arial" panose="020B0604020202020204" pitchFamily="34" charset="0"/>
              </a:rPr>
              <a:t> (Accessed at: 7 Feb 2023)</a:t>
            </a:r>
            <a:endParaRPr lang="en-RO" sz="1800" dirty="0">
              <a:effectLst/>
              <a:latin typeface="Arial" panose="020B0604020202020204" pitchFamily="34" charset="0"/>
              <a:ea typeface="Arial" panose="020B0604020202020204" pitchFamily="34" charset="0"/>
            </a:endParaRPr>
          </a:p>
          <a:p>
            <a:pPr marL="139700" marR="110490">
              <a:lnSpc>
                <a:spcPct val="150000"/>
              </a:lnSpc>
              <a:spcBef>
                <a:spcPts val="5"/>
              </a:spcBef>
              <a:spcAft>
                <a:spcPts val="0"/>
              </a:spcAft>
            </a:pPr>
            <a:r>
              <a:rPr lang="en-GB" sz="1800" dirty="0">
                <a:effectLst/>
                <a:latin typeface="Arial" panose="020B0604020202020204" pitchFamily="34" charset="0"/>
                <a:ea typeface="Arial" panose="020B0604020202020204" pitchFamily="34" charset="0"/>
              </a:rPr>
              <a:t>University of Phoenix (2023) 5 educational learning theories and how to apply them, available at: </a:t>
            </a:r>
            <a:r>
              <a:rPr lang="en-GB" sz="1800" u="sng" dirty="0">
                <a:solidFill>
                  <a:srgbClr val="0563C1"/>
                </a:solidFill>
                <a:effectLst/>
                <a:latin typeface="Arial" panose="020B0604020202020204" pitchFamily="34" charset="0"/>
                <a:ea typeface="Arial" panose="020B0604020202020204" pitchFamily="34" charset="0"/>
                <a:hlinkClick r:id="rId6"/>
              </a:rPr>
              <a:t>https://www.phoenix.edu/blog/educational-learning-theories.html</a:t>
            </a:r>
            <a:r>
              <a:rPr lang="en-GB" sz="1800" dirty="0">
                <a:effectLst/>
                <a:latin typeface="Arial" panose="020B0604020202020204" pitchFamily="34" charset="0"/>
                <a:ea typeface="Arial" panose="020B0604020202020204" pitchFamily="34" charset="0"/>
              </a:rPr>
              <a:t> (Accessed at: 7 Feb 2023)</a:t>
            </a:r>
            <a:endParaRPr lang="en-RO" sz="1800" dirty="0">
              <a:effectLst/>
              <a:latin typeface="Arial" panose="020B0604020202020204" pitchFamily="34" charset="0"/>
              <a:ea typeface="Arial" panose="020B0604020202020204" pitchFamily="34" charset="0"/>
            </a:endParaRPr>
          </a:p>
          <a:p>
            <a:pPr marL="139700" marR="110490">
              <a:lnSpc>
                <a:spcPct val="150000"/>
              </a:lnSpc>
              <a:spcBef>
                <a:spcPts val="5"/>
              </a:spcBef>
              <a:spcAft>
                <a:spcPts val="0"/>
              </a:spcAft>
            </a:pPr>
            <a:r>
              <a:rPr lang="en-GB" sz="1800" dirty="0" err="1">
                <a:effectLst/>
                <a:latin typeface="Arial" panose="020B0604020202020204" pitchFamily="34" charset="0"/>
                <a:ea typeface="Arial" panose="020B0604020202020204" pitchFamily="34" charset="0"/>
              </a:rPr>
              <a:t>Verywell</a:t>
            </a:r>
            <a:r>
              <a:rPr lang="en-GB" sz="1800" dirty="0">
                <a:effectLst/>
                <a:latin typeface="Arial" panose="020B0604020202020204" pitchFamily="34" charset="0"/>
                <a:ea typeface="Arial" panose="020B0604020202020204" pitchFamily="34" charset="0"/>
              </a:rPr>
              <a:t> Mind (2020) Child development theories and examples, available at: </a:t>
            </a:r>
            <a:r>
              <a:rPr lang="en-GB" sz="1800" u="sng" dirty="0">
                <a:solidFill>
                  <a:srgbClr val="0563C1"/>
                </a:solidFill>
                <a:effectLst/>
                <a:latin typeface="Arial" panose="020B0604020202020204" pitchFamily="34" charset="0"/>
                <a:ea typeface="Arial" panose="020B0604020202020204" pitchFamily="34" charset="0"/>
                <a:hlinkClick r:id="rId7"/>
              </a:rPr>
              <a:t>https://www.verywellmind.com/child-development-theories-2795068</a:t>
            </a:r>
            <a:r>
              <a:rPr lang="en-GB" sz="1800" dirty="0">
                <a:effectLst/>
                <a:latin typeface="Arial" panose="020B0604020202020204" pitchFamily="34" charset="0"/>
                <a:ea typeface="Arial" panose="020B0604020202020204" pitchFamily="34" charset="0"/>
              </a:rPr>
              <a:t> (Accessed at: 7 Feb 2023)</a:t>
            </a:r>
            <a:endParaRPr lang="en-RO" sz="1800" dirty="0">
              <a:effectLst/>
              <a:latin typeface="Arial" panose="020B0604020202020204" pitchFamily="34" charset="0"/>
              <a:ea typeface="Arial" panose="020B0604020202020204" pitchFamily="34" charset="0"/>
            </a:endParaRPr>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6</a:t>
            </a:fld>
            <a:endParaRPr lang="en-GB" dirty="0"/>
          </a:p>
        </p:txBody>
      </p:sp>
    </p:spTree>
    <p:extLst>
      <p:ext uri="{BB962C8B-B14F-4D97-AF65-F5344CB8AC3E}">
        <p14:creationId xmlns:p14="http://schemas.microsoft.com/office/powerpoint/2010/main" val="2068121164"/>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9915FD3-F777-4046-A12C-BE3860E324BC}">
  <ds:schemaRefs>
    <ds:schemaRef ds:uri="http://schemas.microsoft.com/sharepoint/v3/contenttype/forms"/>
  </ds:schemaRefs>
</ds:datastoreItem>
</file>

<file path=customXml/itemProps2.xml><?xml version="1.0" encoding="utf-8"?>
<ds:datastoreItem xmlns:ds="http://schemas.openxmlformats.org/officeDocument/2006/customXml" ds:itemID="{57F5C475-47AD-432E-9A10-9421DF1AA1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384BFC8-02DA-464F-AE97-4951BE47415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TM56410444</Template>
  <TotalTime>0</TotalTime>
  <Words>786</Words>
  <Application>Microsoft Office PowerPoint</Application>
  <PresentationFormat>Widescreen</PresentationFormat>
  <Paragraphs>41</Paragraphs>
  <Slides>6</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Meiryo</vt:lpstr>
      <vt:lpstr>Arial</vt:lpstr>
      <vt:lpstr>Baskerville</vt:lpstr>
      <vt:lpstr>Baskerville Old Face</vt:lpstr>
      <vt:lpstr>Calibri</vt:lpstr>
      <vt:lpstr>Gill Sans Light</vt:lpstr>
      <vt:lpstr>Gill Sans Nova</vt:lpstr>
      <vt:lpstr>Gill Sans Nova Light</vt:lpstr>
      <vt:lpstr>Office Theme</vt:lpstr>
      <vt:lpstr>Psychology in Health and Social Care  LCHS4006</vt:lpstr>
      <vt:lpstr>Introduction</vt:lpstr>
      <vt:lpstr>Activity for 0-2 years </vt:lpstr>
      <vt:lpstr>Activity for 7-11 years </vt:lpstr>
      <vt:lpstr>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2022-07-27T06:38:31Z</dcterms:created>
  <dcterms:modified xsi:type="dcterms:W3CDTF">2023-02-20T06:25:57Z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